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60" r:id="rId4"/>
    <p:sldId id="257" r:id="rId5"/>
    <p:sldId id="258" r:id="rId6"/>
    <p:sldId id="259" r:id="rId7"/>
    <p:sldId id="261" r:id="rId8"/>
    <p:sldId id="262" r:id="rId9"/>
    <p:sldId id="263" r:id="rId10"/>
    <p:sldId id="272" r:id="rId11"/>
    <p:sldId id="264" r:id="rId12"/>
    <p:sldId id="265" r:id="rId13"/>
    <p:sldId id="267" r:id="rId14"/>
    <p:sldId id="268" r:id="rId15"/>
    <p:sldId id="266" r:id="rId16"/>
    <p:sldId id="271" r:id="rId17"/>
    <p:sldId id="269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7435F9-26B9-4547-948E-191580C34D12}" v="2" dt="2024-01-18T11:12:40.9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 Klap" userId="61cf83f048753672" providerId="LiveId" clId="{F47435F9-26B9-4547-948E-191580C34D12}"/>
    <pc:docChg chg="undo custSel addSld modSld">
      <pc:chgData name="Ja Klap" userId="61cf83f048753672" providerId="LiveId" clId="{F47435F9-26B9-4547-948E-191580C34D12}" dt="2024-01-18T11:26:44.296" v="285" actId="1076"/>
      <pc:docMkLst>
        <pc:docMk/>
      </pc:docMkLst>
      <pc:sldChg chg="modSp mod">
        <pc:chgData name="Ja Klap" userId="61cf83f048753672" providerId="LiveId" clId="{F47435F9-26B9-4547-948E-191580C34D12}" dt="2024-01-18T11:20:48.607" v="275" actId="1076"/>
        <pc:sldMkLst>
          <pc:docMk/>
          <pc:sldMk cId="3889720640" sldId="257"/>
        </pc:sldMkLst>
        <pc:picChg chg="mod">
          <ac:chgData name="Ja Klap" userId="61cf83f048753672" providerId="LiveId" clId="{F47435F9-26B9-4547-948E-191580C34D12}" dt="2024-01-18T11:20:48.607" v="275" actId="1076"/>
          <ac:picMkLst>
            <pc:docMk/>
            <pc:sldMk cId="3889720640" sldId="257"/>
            <ac:picMk id="5" creationId="{2CE3EE94-D5B1-14CE-ED59-7F37E5859EF1}"/>
          </ac:picMkLst>
        </pc:picChg>
      </pc:sldChg>
      <pc:sldChg chg="modSp mod">
        <pc:chgData name="Ja Klap" userId="61cf83f048753672" providerId="LiveId" clId="{F47435F9-26B9-4547-948E-191580C34D12}" dt="2024-01-18T10:49:16.855" v="94" actId="6549"/>
        <pc:sldMkLst>
          <pc:docMk/>
          <pc:sldMk cId="3107362965" sldId="259"/>
        </pc:sldMkLst>
        <pc:spChg chg="mod">
          <ac:chgData name="Ja Klap" userId="61cf83f048753672" providerId="LiveId" clId="{F47435F9-26B9-4547-948E-191580C34D12}" dt="2024-01-18T10:33:09.877" v="13" actId="20577"/>
          <ac:spMkLst>
            <pc:docMk/>
            <pc:sldMk cId="3107362965" sldId="259"/>
            <ac:spMk id="2" creationId="{3880419D-EE25-44BA-8CB1-4933022177FE}"/>
          </ac:spMkLst>
        </pc:spChg>
        <pc:spChg chg="mod">
          <ac:chgData name="Ja Klap" userId="61cf83f048753672" providerId="LiveId" clId="{F47435F9-26B9-4547-948E-191580C34D12}" dt="2024-01-18T10:49:16.855" v="94" actId="6549"/>
          <ac:spMkLst>
            <pc:docMk/>
            <pc:sldMk cId="3107362965" sldId="259"/>
            <ac:spMk id="5" creationId="{4D965041-DA86-49CE-8119-C3A87DC5C472}"/>
          </ac:spMkLst>
        </pc:spChg>
      </pc:sldChg>
      <pc:sldChg chg="modSp mod">
        <pc:chgData name="Ja Klap" userId="61cf83f048753672" providerId="LiveId" clId="{F47435F9-26B9-4547-948E-191580C34D12}" dt="2024-01-18T11:20:42.873" v="274" actId="1076"/>
        <pc:sldMkLst>
          <pc:docMk/>
          <pc:sldMk cId="2376418623" sldId="260"/>
        </pc:sldMkLst>
        <pc:picChg chg="mod">
          <ac:chgData name="Ja Klap" userId="61cf83f048753672" providerId="LiveId" clId="{F47435F9-26B9-4547-948E-191580C34D12}" dt="2024-01-18T11:20:42.873" v="274" actId="1076"/>
          <ac:picMkLst>
            <pc:docMk/>
            <pc:sldMk cId="2376418623" sldId="260"/>
            <ac:picMk id="4" creationId="{85B35B1A-39EC-BA7B-0805-5BB0F74B9B55}"/>
          </ac:picMkLst>
        </pc:picChg>
      </pc:sldChg>
      <pc:sldChg chg="modSp mod">
        <pc:chgData name="Ja Klap" userId="61cf83f048753672" providerId="LiveId" clId="{F47435F9-26B9-4547-948E-191580C34D12}" dt="2024-01-18T11:21:22.464" v="277" actId="207"/>
        <pc:sldMkLst>
          <pc:docMk/>
          <pc:sldMk cId="3488265239" sldId="261"/>
        </pc:sldMkLst>
        <pc:spChg chg="mod">
          <ac:chgData name="Ja Klap" userId="61cf83f048753672" providerId="LiveId" clId="{F47435F9-26B9-4547-948E-191580C34D12}" dt="2024-01-18T11:21:19.586" v="276" actId="207"/>
          <ac:spMkLst>
            <pc:docMk/>
            <pc:sldMk cId="3488265239" sldId="261"/>
            <ac:spMk id="4" creationId="{66CD09B8-517B-4AB6-A0D6-2AFEC74272D8}"/>
          </ac:spMkLst>
        </pc:spChg>
        <pc:spChg chg="mod">
          <ac:chgData name="Ja Klap" userId="61cf83f048753672" providerId="LiveId" clId="{F47435F9-26B9-4547-948E-191580C34D12}" dt="2024-01-18T11:21:22.464" v="277" actId="207"/>
          <ac:spMkLst>
            <pc:docMk/>
            <pc:sldMk cId="3488265239" sldId="261"/>
            <ac:spMk id="5" creationId="{408B8F7F-80AC-49DE-B940-DC4814164BD4}"/>
          </ac:spMkLst>
        </pc:spChg>
      </pc:sldChg>
      <pc:sldChg chg="modSp mod">
        <pc:chgData name="Ja Klap" userId="61cf83f048753672" providerId="LiveId" clId="{F47435F9-26B9-4547-948E-191580C34D12}" dt="2024-01-18T11:21:49.836" v="281" actId="1076"/>
        <pc:sldMkLst>
          <pc:docMk/>
          <pc:sldMk cId="2735012019" sldId="263"/>
        </pc:sldMkLst>
        <pc:spChg chg="mod">
          <ac:chgData name="Ja Klap" userId="61cf83f048753672" providerId="LiveId" clId="{F47435F9-26B9-4547-948E-191580C34D12}" dt="2024-01-18T11:21:49.836" v="281" actId="1076"/>
          <ac:spMkLst>
            <pc:docMk/>
            <pc:sldMk cId="2735012019" sldId="263"/>
            <ac:spMk id="14" creationId="{21C1C9FD-CD66-4E26-8735-2D453C14D56A}"/>
          </ac:spMkLst>
        </pc:spChg>
        <pc:picChg chg="mod">
          <ac:chgData name="Ja Klap" userId="61cf83f048753672" providerId="LiveId" clId="{F47435F9-26B9-4547-948E-191580C34D12}" dt="2024-01-18T11:21:38.168" v="279" actId="1076"/>
          <ac:picMkLst>
            <pc:docMk/>
            <pc:sldMk cId="2735012019" sldId="263"/>
            <ac:picMk id="11" creationId="{4977E6ED-39B2-4448-9AAC-B4220FEFA05E}"/>
          </ac:picMkLst>
        </pc:picChg>
        <pc:picChg chg="mod">
          <ac:chgData name="Ja Klap" userId="61cf83f048753672" providerId="LiveId" clId="{F47435F9-26B9-4547-948E-191580C34D12}" dt="2024-01-18T11:21:42.615" v="280" actId="1076"/>
          <ac:picMkLst>
            <pc:docMk/>
            <pc:sldMk cId="2735012019" sldId="263"/>
            <ac:picMk id="13" creationId="{282C138B-B85F-45A9-8F15-B5FBFE9219E1}"/>
          </ac:picMkLst>
        </pc:picChg>
      </pc:sldChg>
      <pc:sldChg chg="modSp mod">
        <pc:chgData name="Ja Klap" userId="61cf83f048753672" providerId="LiveId" clId="{F47435F9-26B9-4547-948E-191580C34D12}" dt="2024-01-18T11:26:44.296" v="285" actId="1076"/>
        <pc:sldMkLst>
          <pc:docMk/>
          <pc:sldMk cId="606617995" sldId="264"/>
        </pc:sldMkLst>
        <pc:spChg chg="mod">
          <ac:chgData name="Ja Klap" userId="61cf83f048753672" providerId="LiveId" clId="{F47435F9-26B9-4547-948E-191580C34D12}" dt="2024-01-18T11:26:26.964" v="282" actId="1076"/>
          <ac:spMkLst>
            <pc:docMk/>
            <pc:sldMk cId="606617995" sldId="264"/>
            <ac:spMk id="5" creationId="{76612103-7B41-42BD-AACA-D06EC512265F}"/>
          </ac:spMkLst>
        </pc:spChg>
        <pc:spChg chg="mod">
          <ac:chgData name="Ja Klap" userId="61cf83f048753672" providerId="LiveId" clId="{F47435F9-26B9-4547-948E-191580C34D12}" dt="2024-01-18T11:26:44.296" v="285" actId="1076"/>
          <ac:spMkLst>
            <pc:docMk/>
            <pc:sldMk cId="606617995" sldId="264"/>
            <ac:spMk id="13" creationId="{97AB85C3-7427-4629-8560-537D4F7FE65F}"/>
          </ac:spMkLst>
        </pc:spChg>
        <pc:picChg chg="mod">
          <ac:chgData name="Ja Klap" userId="61cf83f048753672" providerId="LiveId" clId="{F47435F9-26B9-4547-948E-191580C34D12}" dt="2024-01-18T11:26:32.428" v="283" actId="1076"/>
          <ac:picMkLst>
            <pc:docMk/>
            <pc:sldMk cId="606617995" sldId="264"/>
            <ac:picMk id="10" creationId="{FD34E30A-533C-47F5-B392-0C1336EAFD17}"/>
          </ac:picMkLst>
        </pc:picChg>
        <pc:picChg chg="mod">
          <ac:chgData name="Ja Klap" userId="61cf83f048753672" providerId="LiveId" clId="{F47435F9-26B9-4547-948E-191580C34D12}" dt="2024-01-18T11:26:35.510" v="284" actId="1076"/>
          <ac:picMkLst>
            <pc:docMk/>
            <pc:sldMk cId="606617995" sldId="264"/>
            <ac:picMk id="12" creationId="{43AA2AEB-877B-44CC-9CCE-0656F9FB49F3}"/>
          </ac:picMkLst>
        </pc:picChg>
      </pc:sldChg>
      <pc:sldChg chg="modSp mod">
        <pc:chgData name="Ja Klap" userId="61cf83f048753672" providerId="LiveId" clId="{F47435F9-26B9-4547-948E-191580C34D12}" dt="2024-01-18T11:17:43.585" v="273" actId="5793"/>
        <pc:sldMkLst>
          <pc:docMk/>
          <pc:sldMk cId="638035379" sldId="266"/>
        </pc:sldMkLst>
        <pc:spChg chg="mod">
          <ac:chgData name="Ja Klap" userId="61cf83f048753672" providerId="LiveId" clId="{F47435F9-26B9-4547-948E-191580C34D12}" dt="2024-01-18T11:17:43.585" v="273" actId="5793"/>
          <ac:spMkLst>
            <pc:docMk/>
            <pc:sldMk cId="638035379" sldId="266"/>
            <ac:spMk id="5" creationId="{3FA560E9-7E7F-88A6-1F40-61BD7CFA8D6A}"/>
          </ac:spMkLst>
        </pc:spChg>
      </pc:sldChg>
      <pc:sldChg chg="addSp modSp new mod">
        <pc:chgData name="Ja Klap" userId="61cf83f048753672" providerId="LiveId" clId="{F47435F9-26B9-4547-948E-191580C34D12}" dt="2024-01-18T10:47:10.655" v="86" actId="1076"/>
        <pc:sldMkLst>
          <pc:docMk/>
          <pc:sldMk cId="2951354348" sldId="273"/>
        </pc:sldMkLst>
        <pc:spChg chg="mod">
          <ac:chgData name="Ja Klap" userId="61cf83f048753672" providerId="LiveId" clId="{F47435F9-26B9-4547-948E-191580C34D12}" dt="2024-01-18T10:46:34.775" v="80" actId="20577"/>
          <ac:spMkLst>
            <pc:docMk/>
            <pc:sldMk cId="2951354348" sldId="273"/>
            <ac:spMk id="2" creationId="{CACA9A75-67E4-E090-2B1B-E57F61CC85F6}"/>
          </ac:spMkLst>
        </pc:spChg>
        <pc:spChg chg="mod">
          <ac:chgData name="Ja Klap" userId="61cf83f048753672" providerId="LiveId" clId="{F47435F9-26B9-4547-948E-191580C34D12}" dt="2024-01-18T10:47:06.935" v="85" actId="1076"/>
          <ac:spMkLst>
            <pc:docMk/>
            <pc:sldMk cId="2951354348" sldId="273"/>
            <ac:spMk id="3" creationId="{125D07E4-CD59-778C-0E88-DAA58FC6323C}"/>
          </ac:spMkLst>
        </pc:spChg>
        <pc:picChg chg="add mod">
          <ac:chgData name="Ja Klap" userId="61cf83f048753672" providerId="LiveId" clId="{F47435F9-26B9-4547-948E-191580C34D12}" dt="2024-01-18T10:47:10.655" v="86" actId="1076"/>
          <ac:picMkLst>
            <pc:docMk/>
            <pc:sldMk cId="2951354348" sldId="273"/>
            <ac:picMk id="4" creationId="{C95930C4-843E-F7C9-76E5-63F3EDB3E46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A51B49-2233-43C7-B1FC-A9B9BE5D67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FF81A2F-E670-4758-8C77-0E162E402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7AAF22-8B96-421C-A149-BA6997F1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5296-F558-472B-90A0-9915E84C7741}" type="datetimeFigureOut">
              <a:rPr lang="cs-CZ" smtClean="0"/>
              <a:t>18.01.2024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01484A-1A52-49D9-8539-A21B20732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C9E2E52-4D52-453C-BF2E-3E01BC0D4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11C0-4D32-40D2-B1C5-231E8BB391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178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AAAE7F-8923-4651-98F2-84B45A72B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5AF7C5B-261D-45A2-A860-D55A369414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32BCE75-14C3-4E7C-84C3-693E421D8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5296-F558-472B-90A0-9915E84C7741}" type="datetimeFigureOut">
              <a:rPr lang="cs-CZ" smtClean="0"/>
              <a:t>18.01.2024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3AC604-753B-4E1F-991C-684A4AC53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214A64D-2CD6-49A6-9F0D-9D0E1BA6A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11C0-4D32-40D2-B1C5-231E8BB391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3150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34C71A2-8508-404C-8034-478ED8B1BC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9ACA523-04CC-4529-9041-DD3F60953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4BEB6F-FD8A-4640-8ED5-5A37912CA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5296-F558-472B-90A0-9915E84C7741}" type="datetimeFigureOut">
              <a:rPr lang="cs-CZ" smtClean="0"/>
              <a:t>18.01.2024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D98C593-59B1-490F-9367-DCA344662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092389-E979-4210-9F9A-254E8AAFD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11C0-4D32-40D2-B1C5-231E8BB391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3480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5EC3FB-3364-460B-948E-F5A9E7219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667DF8-9AB8-467C-97FB-F75059F05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B6780C-7DDB-4E38-8931-6B3E4F6E5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5296-F558-472B-90A0-9915E84C7741}" type="datetimeFigureOut">
              <a:rPr lang="cs-CZ" smtClean="0"/>
              <a:t>18.01.2024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521668E-DD3D-4BA4-8725-0F9FEC6C6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E1B94A-1B7D-47C6-945A-31827300C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11C0-4D32-40D2-B1C5-231E8BB391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5518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A543B-F0C5-4888-B47F-D06BDA48C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3A28891-013F-4D35-9F58-F68BA5D3FC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D158543-429A-4C1A-A2C0-49778CF3A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5296-F558-472B-90A0-9915E84C7741}" type="datetimeFigureOut">
              <a:rPr lang="cs-CZ" smtClean="0"/>
              <a:t>18.01.2024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E3397F5-1F99-4964-8A1D-12E5E74C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7F09981-8421-4FD5-8969-517C1A13A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11C0-4D32-40D2-B1C5-231E8BB391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3986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9AE893-D5D7-42CA-9444-E327C04B8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BC87CC-FBEF-4965-8A92-9E82332F2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6B9DADF-69AF-46A7-A8EC-D7192F3873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BE73BF9-6026-4D13-A00A-25CFAEF85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5296-F558-472B-90A0-9915E84C7741}" type="datetimeFigureOut">
              <a:rPr lang="cs-CZ" smtClean="0"/>
              <a:t>18.01.2024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F6CDFAB-2E15-4DA9-B676-4D8E43C96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DCABAF0-0B15-41EA-A70A-F200779A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11C0-4D32-40D2-B1C5-231E8BB391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255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2927A8-02F4-465D-BFC7-7071159B2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03785F7-9164-45E7-BF40-07E120086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F0C655D-4DEC-4037-976D-DB1A35BCD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3472F83-C7DC-4BA1-8363-059C72A9DE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E83BA91-DAF8-4ABC-B3BA-666D5E262A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992B5F2-515A-40F5-BA33-A13D50AAA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5296-F558-472B-90A0-9915E84C7741}" type="datetimeFigureOut">
              <a:rPr lang="cs-CZ" smtClean="0"/>
              <a:t>18.01.2024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C025010-D68D-40B1-AF2C-D12DFE581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36C1B43-23F8-4A57-AD8F-DCF51CBC0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11C0-4D32-40D2-B1C5-231E8BB391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114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4CE675-B506-499C-A2D6-01E91BBC6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602024A-6BFA-4A42-A816-108A006A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5296-F558-472B-90A0-9915E84C7741}" type="datetimeFigureOut">
              <a:rPr lang="cs-CZ" smtClean="0"/>
              <a:t>18.01.2024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2192E44-C62A-4668-9550-93E42D2E3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A7DDD47-5002-47D7-8431-062B40F95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11C0-4D32-40D2-B1C5-231E8BB391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8452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C9BA32D-917D-4659-8E12-8CE135FC2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5296-F558-472B-90A0-9915E84C7741}" type="datetimeFigureOut">
              <a:rPr lang="cs-CZ" smtClean="0"/>
              <a:t>18.01.2024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353CC75-FA8D-4573-B035-52A72FF80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BCD5145-96E5-4B5E-9A9B-DFCB52C7C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11C0-4D32-40D2-B1C5-231E8BB391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689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EB4FCF-7A24-4FC4-AAFF-19DF7BF8D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1B8CC49-5464-47A8-AC92-3B18E5F63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4D5BA6F-FF3D-4007-A5DE-D62146F59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B7D4734-E162-4617-92D6-0E7B7EB35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5296-F558-472B-90A0-9915E84C7741}" type="datetimeFigureOut">
              <a:rPr lang="cs-CZ" smtClean="0"/>
              <a:t>18.01.2024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857E70A-1C78-448E-BF59-05DADB649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66A705-01F5-4E99-AEC0-F63A6ED40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11C0-4D32-40D2-B1C5-231E8BB391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2015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5151D1-0471-4318-96D4-421F1B46C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126A87F-74D9-4ACB-ABAE-187BCE9810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D9D6052-8D55-4AC1-8D51-A02A6AF7D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667D173-7D90-4C24-9D66-D51857C4C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05296-F558-472B-90A0-9915E84C7741}" type="datetimeFigureOut">
              <a:rPr lang="cs-CZ" smtClean="0"/>
              <a:t>18.01.2024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40EC5F3-88BE-4E47-8B0A-01F15AF0E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8FD0FDA-D774-482C-86DB-A376D2EF1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E11C0-4D32-40D2-B1C5-231E8BB391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3812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CAAE70E-F0BB-4C05-8A59-8EF328AE6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BEEAD06-780F-4E03-AB42-FB6911A4F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1DC432-59AC-485B-90A9-6024A2D4A7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05296-F558-472B-90A0-9915E84C7741}" type="datetimeFigureOut">
              <a:rPr lang="cs-CZ" smtClean="0"/>
              <a:t>18.01.2024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C8E1629-F39D-49C2-B4DE-E0F4C9585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4698210-CFE1-4106-836A-9CE3409C1B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E11C0-4D32-40D2-B1C5-231E8BB391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1307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microsoft.com/office/2007/relationships/hdphoto" Target="../media/hdphoto10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auth/do/cjv/oddeleni/lf/anglictina_2_0/teaching/13_-_new_dentistry_course_spring_2024/unit_03_75_draft_1/final_complete/handouts/Dental_Check-up_Scenario_1.pdf" TargetMode="External"/><Relationship Id="rId7" Type="http://schemas.openxmlformats.org/officeDocument/2006/relationships/image" Target="../media/image22.png"/><Relationship Id="rId2" Type="http://schemas.openxmlformats.org/officeDocument/2006/relationships/hyperlink" Target="https://is.muni.cz/auth/do/cjv/oddeleni/lf/anglictina_2_0/teaching/13_-_new_dentistry_course_spring_2024/unit_01_autumn_chairside_manners_and_medical_history_taking_in_dentistry/final_complete/handouts/Role_Play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s.muni.cz/auth/do/cjv/oddeleni/lf/anglictina_2_0/teaching/13_-_new_dentistry_course_spring_2024/unit_06_oral_and_maxillofacial_surgery_marie/final_complete/handouts/Chipped_Molar_Role_Play.pdf" TargetMode="External"/><Relationship Id="rId5" Type="http://schemas.openxmlformats.org/officeDocument/2006/relationships/hyperlink" Target="https://is.muni.cz/auth/do/cjv/oddeleni/lf/anglictina_2_0/teaching/13_-_new_dentistry_course_spring_2024/unit_/final_complete/handouts/Role_Play.pdf" TargetMode="External"/><Relationship Id="rId4" Type="http://schemas.openxmlformats.org/officeDocument/2006/relationships/hyperlink" Target="https://is.muni.cz/auth/do/cjv/oddeleni/lf/anglictina_2_0/teaching/13_-_new_dentistry_course_spring_2024/unit_04_restorative_dentistry_jana/final_complete/handouts/Simulation_Root_Canal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s.muni.cz/auth/do/cjv/oddeleni/lf/anglictina_2_0/teaching/13_-_new_dentistry_course_spring_2024/unit_08_relevance_of_oral_health_for_systemic_health_veronika/final_complete/handouts/Patient_Profiles_for_Case_Reports.pdf" TargetMode="External"/><Relationship Id="rId4" Type="http://schemas.openxmlformats.org/officeDocument/2006/relationships/hyperlink" Target="https://is.muni.cz/auth/do/cjv/oddeleni/lf/anglictina_2_0/teaching/13_-_new_dentistry_course_spring_2024/unit_08_relevance_of_oral_health_for_systemic_health_veronika/final_complete/handouts/Sample_Patient_Case_Report.pdf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is.muni.cz/auth/do/cjv/oddeleni/lf/anglictina_2_0/teaching/13_-_new_dentistry_course_spring_2024/unit_05_oral_infections_and_oral_cancer_jana/handout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ordwall.net/resource/66358229" TargetMode="External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11" Type="http://schemas.openxmlformats.org/officeDocument/2006/relationships/hyperlink" Target="https://www.youtube.com/watch?v=Ge9WGTp5y3o" TargetMode="External"/><Relationship Id="rId5" Type="http://schemas.microsoft.com/office/2007/relationships/hdphoto" Target="../media/hdphoto5.wdp"/><Relationship Id="rId10" Type="http://schemas.openxmlformats.org/officeDocument/2006/relationships/hyperlink" Target="https://is.muni.cz/auth/do/cjv/oddeleni/lf/anglictina_2_0/teaching/13_-_new_dentistry_course_spring_2024/unit_08_relevance_of_oral_health_for_systemic_health_veronika/final_complete/audio_and_video/?strpo=500" TargetMode="External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F6E94C-7B44-4EA1-B84B-937F6E3CED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2060"/>
                </a:solidFill>
              </a:rPr>
              <a:t>English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>
                <a:solidFill>
                  <a:srgbClr val="002060"/>
                </a:solidFill>
              </a:rPr>
              <a:t>Course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>
                <a:solidFill>
                  <a:srgbClr val="002060"/>
                </a:solidFill>
              </a:rPr>
              <a:t>for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>
                <a:solidFill>
                  <a:srgbClr val="002060"/>
                </a:solidFill>
              </a:rPr>
              <a:t>Students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>
                <a:solidFill>
                  <a:srgbClr val="002060"/>
                </a:solidFill>
              </a:rPr>
              <a:t>of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>
                <a:solidFill>
                  <a:srgbClr val="002060"/>
                </a:solidFill>
              </a:rPr>
              <a:t>Dentistry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E5AC94B-322D-4307-AC8F-D61B34DA23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rgbClr val="002060"/>
                </a:solidFill>
                <a:latin typeface="+mj-lt"/>
              </a:rPr>
              <a:t>Veronika Dvořáčková, Jana Klapilová, Marie Lahodová Vališová</a:t>
            </a:r>
          </a:p>
          <a:p>
            <a:r>
              <a:rPr lang="cs-CZ" dirty="0">
                <a:solidFill>
                  <a:srgbClr val="002060"/>
                </a:solidFill>
                <a:latin typeface="+mj-lt"/>
              </a:rPr>
              <a:t>CJV LF MUNI</a:t>
            </a:r>
          </a:p>
        </p:txBody>
      </p:sp>
    </p:spTree>
    <p:extLst>
      <p:ext uri="{BB962C8B-B14F-4D97-AF65-F5344CB8AC3E}">
        <p14:creationId xmlns:p14="http://schemas.microsoft.com/office/powerpoint/2010/main" val="9997561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306DA4-2FC7-488B-ABB0-27172DBC63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2060"/>
                </a:solidFill>
              </a:rPr>
              <a:t>Collocation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>
                <a:solidFill>
                  <a:srgbClr val="002060"/>
                </a:solidFill>
              </a:rPr>
              <a:t>Formation</a:t>
            </a:r>
            <a:r>
              <a:rPr lang="cs-CZ" dirty="0">
                <a:solidFill>
                  <a:srgbClr val="002060"/>
                </a:solidFill>
              </a:rPr>
              <a:t> – </a:t>
            </a:r>
            <a:r>
              <a:rPr lang="cs-CZ" dirty="0" err="1">
                <a:solidFill>
                  <a:srgbClr val="002060"/>
                </a:solidFill>
              </a:rPr>
              <a:t>Key</a:t>
            </a:r>
            <a:r>
              <a:rPr lang="cs-CZ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73AA657-BA24-409F-96F3-E6CE1C4B7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1811003"/>
            <a:ext cx="5181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000" b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heart disease</a:t>
            </a:r>
            <a:r>
              <a:rPr lang="en-GB" sz="20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oral bacteria, inflamed gums, infective endocarditis, susceptible individual, colonize the lining of the heart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000" b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diabetes</a:t>
            </a:r>
            <a:r>
              <a:rPr lang="en-GB" sz="20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blood sugar control, oral thrush, dry mouth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</a:pPr>
            <a:r>
              <a:rPr lang="en-GB" sz="2000" b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pneumonia</a:t>
            </a:r>
            <a:r>
              <a:rPr lang="en-GB" sz="20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compromised patients, bacterial plaque, oral secretions, hospital-acquired pneumonia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b="1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nutrition</a:t>
            </a:r>
            <a:r>
              <a:rPr lang="en-GB" sz="2000" dirty="0">
                <a:solidFill>
                  <a:srgbClr val="00206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: chewing food, broken teeth, loose teeth, denture loss</a:t>
            </a:r>
            <a:endParaRPr lang="cs-CZ" sz="2000" dirty="0"/>
          </a:p>
        </p:txBody>
      </p:sp>
      <p:pic>
        <p:nvPicPr>
          <p:cNvPr id="10" name="Zástupný obsah 9" descr="Dentists at Pymble Oral Health and General Health Infographic Image Health Link">
            <a:extLst>
              <a:ext uri="{FF2B5EF4-FFF2-40B4-BE49-F238E27FC236}">
                <a16:creationId xmlns:a16="http://schemas.microsoft.com/office/drawing/2014/main" id="{D5756C45-D065-4D18-963A-38101AAB6791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495" y="1901156"/>
            <a:ext cx="5181600" cy="3673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195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2EFC1E-2D6D-4401-BAA7-F55E9F172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047501"/>
          </a:xfrm>
        </p:spPr>
        <p:txBody>
          <a:bodyPr/>
          <a:lstStyle/>
          <a:p>
            <a:r>
              <a:rPr lang="cs-CZ" dirty="0" err="1">
                <a:solidFill>
                  <a:srgbClr val="002060"/>
                </a:solidFill>
              </a:rPr>
              <a:t>Sorting</a:t>
            </a:r>
            <a:r>
              <a:rPr lang="cs-CZ" dirty="0">
                <a:solidFill>
                  <a:srgbClr val="002060"/>
                </a:solidFill>
              </a:rPr>
              <a:t> Out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8A79B80D-547E-453F-991B-2D109F2AFA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864" y="1540293"/>
            <a:ext cx="5259978" cy="4493963"/>
          </a:xfrm>
        </p:spPr>
      </p:pic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FD34E30A-533C-47F5-B392-0C1336EAFD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6973" y="1273595"/>
            <a:ext cx="3220453" cy="1600433"/>
          </a:xfr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76612103-7B41-42BD-AACA-D06EC512265F}"/>
              </a:ext>
            </a:extLst>
          </p:cNvPr>
          <p:cNvSpPr txBox="1"/>
          <p:nvPr/>
        </p:nvSpPr>
        <p:spPr>
          <a:xfrm>
            <a:off x="6417471" y="504154"/>
            <a:ext cx="21881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Ordering</a:t>
            </a:r>
            <a:endParaRPr lang="cs-CZ" sz="44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9A92FBA0-EC15-43F0-8B68-7485BE7DF2A2}"/>
              </a:ext>
            </a:extLst>
          </p:cNvPr>
          <p:cNvSpPr txBox="1"/>
          <p:nvPr/>
        </p:nvSpPr>
        <p:spPr>
          <a:xfrm>
            <a:off x="629653" y="6050005"/>
            <a:ext cx="11416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Unit 3 Oral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Cavity</a:t>
            </a:r>
            <a:endParaRPr lang="cs-CZ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3AA2AEB-877B-44CC-9CCE-0656F9FB49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3160" y="2965717"/>
            <a:ext cx="3962400" cy="297684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7AB85C3-7427-4629-8560-537D4F7FE65F}"/>
              </a:ext>
            </a:extLst>
          </p:cNvPr>
          <p:cNvSpPr txBox="1"/>
          <p:nvPr/>
        </p:nvSpPr>
        <p:spPr>
          <a:xfrm>
            <a:off x="6413160" y="6034255"/>
            <a:ext cx="12715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Unit 5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Dental</a:t>
            </a:r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Caries</a:t>
            </a:r>
            <a:endParaRPr lang="cs-CZ" sz="105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17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F54C0A-6C11-2CBA-5377-DC2C71682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1683"/>
          </a:xfrm>
        </p:spPr>
        <p:txBody>
          <a:bodyPr/>
          <a:lstStyle/>
          <a:p>
            <a:r>
              <a:rPr lang="cs-CZ" dirty="0">
                <a:solidFill>
                  <a:srgbClr val="002060"/>
                </a:solidFill>
              </a:rPr>
              <a:t>Video </a:t>
            </a:r>
            <a:r>
              <a:rPr lang="cs-CZ" dirty="0" err="1">
                <a:solidFill>
                  <a:srgbClr val="002060"/>
                </a:solidFill>
              </a:rPr>
              <a:t>Tasks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18" name="Zástupný obsah 17">
            <a:extLst>
              <a:ext uri="{FF2B5EF4-FFF2-40B4-BE49-F238E27FC236}">
                <a16:creationId xmlns:a16="http://schemas.microsoft.com/office/drawing/2014/main" id="{875D94A3-C954-7692-5FE2-F9B9930E5A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15088" y="1126808"/>
            <a:ext cx="5181600" cy="2816526"/>
          </a:xfrm>
        </p:spPr>
      </p:pic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792DAE58-E3D9-259B-ABB3-8248B08A1D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14400" y="1126808"/>
            <a:ext cx="4772024" cy="3487495"/>
          </a:xfr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B258943F-EEA7-FFE2-9887-98FDED46F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48" y="4753841"/>
            <a:ext cx="5278752" cy="1434072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BCD084F9-6712-76D5-9E01-DBF6CF26F4D4}"/>
              </a:ext>
            </a:extLst>
          </p:cNvPr>
          <p:cNvSpPr txBox="1"/>
          <p:nvPr/>
        </p:nvSpPr>
        <p:spPr>
          <a:xfrm>
            <a:off x="838200" y="6238959"/>
            <a:ext cx="24817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Unit 4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Extraoral</a:t>
            </a:r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Intraoral</a:t>
            </a:r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Examination</a:t>
            </a:r>
            <a:endParaRPr lang="cs-CZ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762E1EFD-5BF5-DF95-1BF2-3B1600893D73}"/>
              </a:ext>
            </a:extLst>
          </p:cNvPr>
          <p:cNvSpPr txBox="1"/>
          <p:nvPr/>
        </p:nvSpPr>
        <p:spPr>
          <a:xfrm>
            <a:off x="6415088" y="4019909"/>
            <a:ext cx="17027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Unit 7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Restorative</a:t>
            </a:r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Dentistry</a:t>
            </a:r>
            <a:endParaRPr lang="cs-CZ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B96D757B-F5B4-E80F-901C-ACB0E6750909}"/>
              </a:ext>
            </a:extLst>
          </p:cNvPr>
          <p:cNvSpPr txBox="1"/>
          <p:nvPr/>
        </p:nvSpPr>
        <p:spPr>
          <a:xfrm>
            <a:off x="10489721" y="6288657"/>
            <a:ext cx="13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CJV LF MUNI</a:t>
            </a:r>
          </a:p>
        </p:txBody>
      </p:sp>
    </p:spTree>
    <p:extLst>
      <p:ext uri="{BB962C8B-B14F-4D97-AF65-F5344CB8AC3E}">
        <p14:creationId xmlns:p14="http://schemas.microsoft.com/office/powerpoint/2010/main" val="3440549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621149-3072-066A-FCB4-E41EF7D8B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Role </a:t>
            </a:r>
            <a:r>
              <a:rPr lang="cs-CZ" dirty="0" err="1"/>
              <a:t>Plays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9658836-76EC-5A56-AFC0-B028C24BA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1473"/>
            <a:ext cx="7995249" cy="2726037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+mj-lt"/>
              </a:rPr>
              <a:t>Unit 2 </a:t>
            </a:r>
            <a:r>
              <a:rPr lang="cs-CZ" dirty="0" err="1">
                <a:latin typeface="+mj-lt"/>
                <a:hlinkClick r:id="rId2"/>
              </a:rPr>
              <a:t>Medical</a:t>
            </a:r>
            <a:r>
              <a:rPr lang="cs-CZ" dirty="0">
                <a:latin typeface="+mj-lt"/>
                <a:hlinkClick r:id="rId2"/>
              </a:rPr>
              <a:t> </a:t>
            </a:r>
            <a:r>
              <a:rPr lang="cs-CZ" dirty="0" err="1">
                <a:latin typeface="+mj-lt"/>
                <a:hlinkClick r:id="rId2"/>
              </a:rPr>
              <a:t>history</a:t>
            </a:r>
            <a:r>
              <a:rPr lang="cs-CZ" dirty="0">
                <a:latin typeface="+mj-lt"/>
                <a:hlinkClick r:id="rId2"/>
              </a:rPr>
              <a:t> </a:t>
            </a:r>
            <a:r>
              <a:rPr lang="cs-CZ" dirty="0" err="1">
                <a:latin typeface="+mj-lt"/>
                <a:hlinkClick r:id="rId2"/>
              </a:rPr>
              <a:t>taking</a:t>
            </a:r>
            <a:endParaRPr lang="cs-CZ" dirty="0">
              <a:latin typeface="+mj-lt"/>
            </a:endParaRPr>
          </a:p>
          <a:p>
            <a:pPr marL="0" indent="0">
              <a:buNone/>
            </a:pPr>
            <a:r>
              <a:rPr lang="cs-CZ" dirty="0">
                <a:latin typeface="+mj-lt"/>
              </a:rPr>
              <a:t>Unit 6 </a:t>
            </a:r>
            <a:r>
              <a:rPr lang="cs-CZ" dirty="0" err="1">
                <a:latin typeface="+mj-lt"/>
                <a:hlinkClick r:id="rId3"/>
              </a:rPr>
              <a:t>Dental</a:t>
            </a:r>
            <a:r>
              <a:rPr lang="cs-CZ" dirty="0">
                <a:latin typeface="+mj-lt"/>
                <a:hlinkClick r:id="rId3"/>
              </a:rPr>
              <a:t> </a:t>
            </a:r>
            <a:r>
              <a:rPr lang="cs-CZ" dirty="0" err="1">
                <a:latin typeface="+mj-lt"/>
                <a:hlinkClick r:id="rId3"/>
              </a:rPr>
              <a:t>check</a:t>
            </a:r>
            <a:r>
              <a:rPr lang="cs-CZ" dirty="0">
                <a:latin typeface="+mj-lt"/>
                <a:hlinkClick r:id="rId3"/>
              </a:rPr>
              <a:t>-up</a:t>
            </a:r>
            <a:endParaRPr lang="cs-CZ" dirty="0">
              <a:latin typeface="+mj-lt"/>
            </a:endParaRPr>
          </a:p>
          <a:p>
            <a:pPr marL="0" indent="0">
              <a:buNone/>
            </a:pPr>
            <a:r>
              <a:rPr lang="cs-CZ" dirty="0">
                <a:latin typeface="+mj-lt"/>
              </a:rPr>
              <a:t>Unit 7 </a:t>
            </a:r>
            <a:r>
              <a:rPr lang="cs-CZ" dirty="0" err="1">
                <a:latin typeface="+mj-lt"/>
                <a:hlinkClick r:id="rId4"/>
              </a:rPr>
              <a:t>Root</a:t>
            </a:r>
            <a:r>
              <a:rPr lang="cs-CZ" dirty="0">
                <a:latin typeface="+mj-lt"/>
                <a:hlinkClick r:id="rId4"/>
              </a:rPr>
              <a:t> </a:t>
            </a:r>
            <a:r>
              <a:rPr lang="cs-CZ" dirty="0" err="1">
                <a:latin typeface="+mj-lt"/>
                <a:hlinkClick r:id="rId4"/>
              </a:rPr>
              <a:t>canal</a:t>
            </a:r>
            <a:r>
              <a:rPr lang="cs-CZ" dirty="0">
                <a:latin typeface="+mj-lt"/>
                <a:hlinkClick r:id="rId4"/>
              </a:rPr>
              <a:t> </a:t>
            </a:r>
            <a:r>
              <a:rPr lang="cs-CZ" dirty="0" err="1">
                <a:latin typeface="+mj-lt"/>
                <a:hlinkClick r:id="rId4"/>
              </a:rPr>
              <a:t>treatment</a:t>
            </a:r>
            <a:r>
              <a:rPr lang="cs-CZ" dirty="0">
                <a:latin typeface="+mj-lt"/>
              </a:rPr>
              <a:t> </a:t>
            </a:r>
            <a:r>
              <a:rPr lang="cs-CZ" sz="1600" dirty="0">
                <a:latin typeface="+mj-lt"/>
              </a:rPr>
              <a:t>(OET)</a:t>
            </a:r>
          </a:p>
          <a:p>
            <a:pPr marL="0" indent="0">
              <a:buNone/>
            </a:pPr>
            <a:r>
              <a:rPr lang="cs-CZ" dirty="0">
                <a:latin typeface="+mj-lt"/>
              </a:rPr>
              <a:t>Unit 9 </a:t>
            </a:r>
            <a:r>
              <a:rPr lang="cs-CZ" dirty="0" err="1">
                <a:latin typeface="+mj-lt"/>
                <a:hlinkClick r:id="rId5"/>
              </a:rPr>
              <a:t>Orthodontic</a:t>
            </a:r>
            <a:r>
              <a:rPr lang="cs-CZ" dirty="0">
                <a:latin typeface="+mj-lt"/>
                <a:hlinkClick r:id="rId5"/>
              </a:rPr>
              <a:t> </a:t>
            </a:r>
            <a:r>
              <a:rPr lang="cs-CZ" dirty="0" err="1">
                <a:latin typeface="+mj-lt"/>
                <a:hlinkClick r:id="rId5"/>
              </a:rPr>
              <a:t>consultation</a:t>
            </a:r>
            <a:endParaRPr lang="cs-CZ" dirty="0">
              <a:latin typeface="+mj-lt"/>
            </a:endParaRPr>
          </a:p>
          <a:p>
            <a:pPr marL="0" indent="0">
              <a:buNone/>
            </a:pPr>
            <a:r>
              <a:rPr lang="cs-CZ" dirty="0">
                <a:latin typeface="+mj-lt"/>
              </a:rPr>
              <a:t>Unit 10 </a:t>
            </a:r>
            <a:r>
              <a:rPr lang="cs-CZ" dirty="0" err="1">
                <a:latin typeface="+mj-lt"/>
                <a:hlinkClick r:id="rId6"/>
              </a:rPr>
              <a:t>Chipped</a:t>
            </a:r>
            <a:r>
              <a:rPr lang="cs-CZ" dirty="0">
                <a:latin typeface="+mj-lt"/>
                <a:hlinkClick r:id="rId6"/>
              </a:rPr>
              <a:t> </a:t>
            </a:r>
            <a:r>
              <a:rPr lang="cs-CZ" dirty="0" err="1">
                <a:latin typeface="+mj-lt"/>
                <a:hlinkClick r:id="rId6"/>
              </a:rPr>
              <a:t>molar</a:t>
            </a:r>
            <a:r>
              <a:rPr lang="cs-CZ" dirty="0">
                <a:latin typeface="+mj-lt"/>
                <a:hlinkClick r:id="rId6"/>
              </a:rPr>
              <a:t> </a:t>
            </a:r>
            <a:r>
              <a:rPr lang="cs-CZ" dirty="0" err="1">
                <a:latin typeface="+mj-lt"/>
                <a:hlinkClick r:id="rId6"/>
              </a:rPr>
              <a:t>treatment</a:t>
            </a:r>
            <a:endParaRPr lang="cs-CZ" dirty="0">
              <a:latin typeface="+mj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4AAF38E-FDEF-3041-A207-4930F2A061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1561" y="1940224"/>
            <a:ext cx="2977552" cy="297755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2944D8A-C6A6-EEE7-D704-D8BAD75DDB46}"/>
              </a:ext>
            </a:extLst>
          </p:cNvPr>
          <p:cNvSpPr txBox="1"/>
          <p:nvPr/>
        </p:nvSpPr>
        <p:spPr>
          <a:xfrm>
            <a:off x="10489721" y="6288657"/>
            <a:ext cx="13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CJV LF MUNI</a:t>
            </a:r>
          </a:p>
        </p:txBody>
      </p:sp>
    </p:spTree>
    <p:extLst>
      <p:ext uri="{BB962C8B-B14F-4D97-AF65-F5344CB8AC3E}">
        <p14:creationId xmlns:p14="http://schemas.microsoft.com/office/powerpoint/2010/main" val="27156362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EBA4EC-9081-E7C2-D82B-E65600143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16" y="399630"/>
            <a:ext cx="10515600" cy="808067"/>
          </a:xfrm>
        </p:spPr>
        <p:txBody>
          <a:bodyPr/>
          <a:lstStyle/>
          <a:p>
            <a:r>
              <a:rPr lang="cs-CZ" dirty="0" err="1"/>
              <a:t>Patient</a:t>
            </a:r>
            <a:r>
              <a:rPr lang="cs-CZ" dirty="0"/>
              <a:t> Report </a:t>
            </a:r>
            <a:r>
              <a:rPr lang="cs-CZ" dirty="0" err="1"/>
              <a:t>Completion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8DBC75C-4D56-7EEE-E613-A67FF5580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4516" y="2056339"/>
            <a:ext cx="5915333" cy="2745321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C576227-C0DF-4BC0-D958-1BC2CFA16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430" y="2056339"/>
            <a:ext cx="5116054" cy="321717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8DFC610-26E0-5EC9-642E-6B43CBDD2A12}"/>
              </a:ext>
            </a:extLst>
          </p:cNvPr>
          <p:cNvSpPr txBox="1"/>
          <p:nvPr/>
        </p:nvSpPr>
        <p:spPr>
          <a:xfrm>
            <a:off x="638354" y="5273510"/>
            <a:ext cx="24897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Unit 11 Oral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Health</a:t>
            </a:r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Systemic</a:t>
            </a:r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Diseases</a:t>
            </a:r>
            <a:endParaRPr lang="cs-CZ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9A48A32-718F-6BA3-5DD2-4C32572AA136}"/>
              </a:ext>
            </a:extLst>
          </p:cNvPr>
          <p:cNvSpPr txBox="1"/>
          <p:nvPr/>
        </p:nvSpPr>
        <p:spPr>
          <a:xfrm>
            <a:off x="6591430" y="5388926"/>
            <a:ext cx="10738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>
                <a:hlinkClick r:id="rId4"/>
              </a:rPr>
              <a:t>Sample report</a:t>
            </a:r>
            <a:endParaRPr lang="cs-CZ" sz="120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83FD943-7DFF-2A98-511E-043BA7CA3024}"/>
              </a:ext>
            </a:extLst>
          </p:cNvPr>
          <p:cNvSpPr txBox="1"/>
          <p:nvPr/>
        </p:nvSpPr>
        <p:spPr>
          <a:xfrm>
            <a:off x="6591431" y="5720957"/>
            <a:ext cx="24404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>
                <a:hlinkClick r:id="rId5"/>
              </a:rPr>
              <a:t>Instructions</a:t>
            </a:r>
            <a:r>
              <a:rPr lang="cs-CZ" sz="1200" dirty="0">
                <a:hlinkClick r:id="rId5"/>
              </a:rPr>
              <a:t> and </a:t>
            </a:r>
            <a:r>
              <a:rPr lang="cs-CZ" sz="1200" dirty="0" err="1">
                <a:hlinkClick r:id="rId5"/>
              </a:rPr>
              <a:t>patient</a:t>
            </a:r>
            <a:r>
              <a:rPr lang="cs-CZ" sz="1200" dirty="0">
                <a:hlinkClick r:id="rId5"/>
              </a:rPr>
              <a:t> </a:t>
            </a:r>
            <a:r>
              <a:rPr lang="cs-CZ" sz="1200" dirty="0" err="1">
                <a:hlinkClick r:id="rId5"/>
              </a:rPr>
              <a:t>profiles</a:t>
            </a:r>
            <a:endParaRPr lang="cs-CZ" sz="1200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F82A1E38-C94F-25AF-4E74-91CBA791C4E2}"/>
              </a:ext>
            </a:extLst>
          </p:cNvPr>
          <p:cNvSpPr txBox="1"/>
          <p:nvPr/>
        </p:nvSpPr>
        <p:spPr>
          <a:xfrm>
            <a:off x="10489721" y="6288657"/>
            <a:ext cx="13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CJV LF MUNI</a:t>
            </a:r>
          </a:p>
        </p:txBody>
      </p:sp>
    </p:spTree>
    <p:extLst>
      <p:ext uri="{BB962C8B-B14F-4D97-AF65-F5344CB8AC3E}">
        <p14:creationId xmlns:p14="http://schemas.microsoft.com/office/powerpoint/2010/main" val="26893946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7FF75B-2AE6-F81B-27ED-722404A8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343"/>
          </a:xfrm>
        </p:spPr>
        <p:txBody>
          <a:bodyPr/>
          <a:lstStyle/>
          <a:p>
            <a:r>
              <a:rPr lang="cs-CZ" dirty="0"/>
              <a:t>Case </a:t>
            </a:r>
            <a:r>
              <a:rPr lang="cs-CZ" dirty="0" err="1"/>
              <a:t>Discussion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FA560E9-7E7F-88A6-1F40-61BD7CFA8D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517" y="2010812"/>
            <a:ext cx="10046898" cy="325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600" b="1" i="0" u="none" strike="noStrike" baseline="0" dirty="0" err="1">
                <a:solidFill>
                  <a:srgbClr val="000000"/>
                </a:solidFill>
                <a:latin typeface="+mj-lt"/>
              </a:rPr>
              <a:t>Teacher</a:t>
            </a:r>
            <a:r>
              <a:rPr lang="cs-CZ" sz="1600" b="1" i="0" u="none" strike="noStrike" baseline="0" dirty="0">
                <a:solidFill>
                  <a:srgbClr val="000000"/>
                </a:solidFill>
                <a:latin typeface="+mj-lt"/>
              </a:rPr>
              <a:t> Notes</a:t>
            </a:r>
          </a:p>
          <a:p>
            <a:pPr marL="0" indent="0">
              <a:buNone/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+mj-lt"/>
              </a:rPr>
              <a:t>The texts, comprehension questions and suggested answers for teachers are available as a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1600" b="0" i="0" u="none" strike="noStrike" baseline="0" dirty="0" err="1">
                <a:solidFill>
                  <a:srgbClr val="000000"/>
                </a:solidFill>
                <a:latin typeface="+mj-lt"/>
                <a:hlinkClick r:id="rId2"/>
              </a:rPr>
              <a:t>separate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+mj-lt"/>
                <a:hlinkClick r:id="rId2"/>
              </a:rPr>
              <a:t> </a:t>
            </a:r>
            <a:r>
              <a:rPr lang="cs-CZ" sz="1600" b="0" i="0" u="none" strike="noStrike" baseline="0" dirty="0" err="1">
                <a:solidFill>
                  <a:srgbClr val="000000"/>
                </a:solidFill>
                <a:latin typeface="+mj-lt"/>
                <a:hlinkClick r:id="rId2"/>
              </a:rPr>
              <a:t>document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+mj-lt"/>
              </a:rPr>
              <a:t>.</a:t>
            </a:r>
            <a:endParaRPr lang="en-US" sz="16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r>
              <a:rPr lang="cs-CZ" sz="1600" b="1" i="0" u="none" strike="noStrike" baseline="0" dirty="0">
                <a:solidFill>
                  <a:srgbClr val="000000"/>
                </a:solidFill>
                <a:latin typeface="+mj-lt"/>
              </a:rPr>
              <a:t>Step 1  </a:t>
            </a:r>
            <a:r>
              <a:rPr lang="cs-CZ" sz="1600" i="0" u="none" strike="noStrike" baseline="0" dirty="0">
                <a:solidFill>
                  <a:srgbClr val="000000"/>
                </a:solidFill>
                <a:latin typeface="+mj-lt"/>
              </a:rPr>
              <a:t>(6 min)</a:t>
            </a:r>
            <a:endParaRPr lang="cs-CZ" sz="16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600" b="0" i="0" u="none" strike="noStrike" baseline="0" dirty="0" err="1">
                <a:solidFill>
                  <a:srgbClr val="000000"/>
                </a:solidFill>
                <a:latin typeface="+mj-lt"/>
              </a:rPr>
              <a:t>small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1600" b="0" i="0" u="none" strike="noStrike" baseline="0" dirty="0" err="1">
                <a:solidFill>
                  <a:srgbClr val="000000"/>
                </a:solidFill>
                <a:latin typeface="+mj-lt"/>
              </a:rPr>
              <a:t>groups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+mj-lt"/>
              </a:rPr>
              <a:t>all participants reading the same case report</a:t>
            </a:r>
            <a:endParaRPr lang="cs-CZ" sz="16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+mj-lt"/>
              </a:rPr>
              <a:t>glossary of technical terms </a:t>
            </a:r>
            <a:endParaRPr lang="cs-CZ" sz="16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cs-CZ" sz="1600" b="0" i="0" u="none" strike="noStrike" baseline="0" dirty="0" err="1">
                <a:solidFill>
                  <a:srgbClr val="000000"/>
                </a:solidFill>
                <a:latin typeface="+mj-lt"/>
              </a:rPr>
              <a:t>three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1600" b="0" i="0" u="none" strike="noStrike" baseline="0" dirty="0" err="1">
                <a:solidFill>
                  <a:srgbClr val="000000"/>
                </a:solidFill>
                <a:latin typeface="+mj-lt"/>
              </a:rPr>
              <a:t>discussion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+mj-lt"/>
              </a:rPr>
              <a:t> (</a:t>
            </a:r>
            <a:r>
              <a:rPr lang="cs-CZ" sz="1600" b="0" i="0" u="none" strike="noStrike" baseline="0" dirty="0" err="1">
                <a:solidFill>
                  <a:srgbClr val="000000"/>
                </a:solidFill>
                <a:latin typeface="+mj-lt"/>
              </a:rPr>
              <a:t>comprehension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+mj-lt"/>
              </a:rPr>
              <a:t>) </a:t>
            </a:r>
            <a:r>
              <a:rPr lang="cs-CZ" sz="1600" b="0" i="0" u="none" strike="noStrike" baseline="0" dirty="0" err="1">
                <a:solidFill>
                  <a:srgbClr val="000000"/>
                </a:solidFill>
                <a:latin typeface="+mj-lt"/>
              </a:rPr>
              <a:t>questions</a:t>
            </a:r>
            <a:endParaRPr lang="cs-CZ" sz="16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0" indent="0">
              <a:buNone/>
            </a:pPr>
            <a:r>
              <a:rPr lang="cs-CZ" sz="1600" b="1" i="0" u="none" strike="noStrike" baseline="0" dirty="0">
                <a:solidFill>
                  <a:srgbClr val="000000"/>
                </a:solidFill>
                <a:latin typeface="+mj-lt"/>
              </a:rPr>
              <a:t>Step 2 </a:t>
            </a:r>
            <a:r>
              <a:rPr lang="cs-CZ" sz="1600" i="0" u="none" strike="noStrike" baseline="0" dirty="0">
                <a:solidFill>
                  <a:srgbClr val="000000"/>
                </a:solidFill>
                <a:latin typeface="+mj-lt"/>
              </a:rPr>
              <a:t> (6 min)</a:t>
            </a:r>
            <a:endParaRPr lang="cs-CZ" sz="16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cs-CZ" sz="1600" b="0" i="0" u="none" strike="noStrike" baseline="0" dirty="0" err="1">
                <a:solidFill>
                  <a:srgbClr val="000000"/>
                </a:solidFill>
                <a:latin typeface="+mj-lt"/>
              </a:rPr>
              <a:t>groups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cs-CZ" sz="1600" b="0" i="0" u="none" strike="noStrike" baseline="0" dirty="0" err="1">
                <a:solidFill>
                  <a:srgbClr val="000000"/>
                </a:solidFill>
                <a:latin typeface="+mj-lt"/>
              </a:rPr>
              <a:t>reshuffled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+mj-lt"/>
              </a:rPr>
              <a:t>all three case reports are represented</a:t>
            </a:r>
            <a:endParaRPr lang="cs-CZ" sz="1600" dirty="0">
              <a:solidFill>
                <a:srgbClr val="000000"/>
              </a:solidFill>
              <a:latin typeface="+mj-lt"/>
            </a:endParaRPr>
          </a:p>
          <a:p>
            <a:pPr>
              <a:spcBef>
                <a:spcPts val="600"/>
              </a:spcBef>
            </a:pPr>
            <a:r>
              <a:rPr lang="en-US" sz="1600" b="0" i="0" u="none" strike="noStrike" baseline="0" dirty="0">
                <a:solidFill>
                  <a:srgbClr val="000000"/>
                </a:solidFill>
                <a:latin typeface="+mj-lt"/>
              </a:rPr>
              <a:t>a bank of 14 questions</a:t>
            </a:r>
            <a:r>
              <a:rPr lang="cs-CZ" sz="1600" b="0" i="0" u="none" strike="noStrike" baseline="0" dirty="0">
                <a:solidFill>
                  <a:srgbClr val="000000"/>
                </a:solidFill>
                <a:latin typeface="+mj-lt"/>
              </a:rPr>
              <a:t>, </a:t>
            </a:r>
            <a:r>
              <a:rPr lang="cs-CZ" sz="1600" b="0" i="0" u="none" strike="noStrike" baseline="0" dirty="0" err="1">
                <a:solidFill>
                  <a:srgbClr val="000000"/>
                </a:solidFill>
                <a:latin typeface="+mj-lt"/>
              </a:rPr>
              <a:t>students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+mj-lt"/>
              </a:rPr>
              <a:t> and answer those related to their text, sharing more background with their peers</a:t>
            </a:r>
            <a:endParaRPr lang="cs-CZ" sz="1600" dirty="0">
              <a:latin typeface="+mj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0A85820-0A7C-BEFF-7349-F6EC5BFD017C}"/>
              </a:ext>
            </a:extLst>
          </p:cNvPr>
          <p:cNvSpPr txBox="1"/>
          <p:nvPr/>
        </p:nvSpPr>
        <p:spPr>
          <a:xfrm>
            <a:off x="856739" y="5164585"/>
            <a:ext cx="118654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Unit 8 Oral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Cancer</a:t>
            </a:r>
            <a:endParaRPr lang="cs-CZ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72D5A77-6D19-8FC7-0F2D-BE2A58E28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9832" y="516287"/>
            <a:ext cx="1303617" cy="134500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8D1AF2A5-F8A3-7525-BC89-695A9577A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517" y="1328468"/>
            <a:ext cx="5306165" cy="40963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102ADA66-B34C-A973-87A9-CCB9E8820E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1511" y="516287"/>
            <a:ext cx="2167282" cy="1338392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82865D0-8560-B5B2-8AD1-17B32510C7A6}"/>
              </a:ext>
            </a:extLst>
          </p:cNvPr>
          <p:cNvSpPr txBox="1"/>
          <p:nvPr/>
        </p:nvSpPr>
        <p:spPr>
          <a:xfrm>
            <a:off x="10489721" y="6288657"/>
            <a:ext cx="13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CJV LF MUNI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1A6BA44-4862-4055-AC57-3F994C52F17C}"/>
              </a:ext>
            </a:extLst>
          </p:cNvPr>
          <p:cNvSpPr txBox="1"/>
          <p:nvPr/>
        </p:nvSpPr>
        <p:spPr>
          <a:xfrm>
            <a:off x="838200" y="5574217"/>
            <a:ext cx="550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C00000"/>
                </a:solidFill>
              </a:rPr>
              <a:t>TASK</a:t>
            </a:r>
          </a:p>
        </p:txBody>
      </p:sp>
    </p:spTree>
    <p:extLst>
      <p:ext uri="{BB962C8B-B14F-4D97-AF65-F5344CB8AC3E}">
        <p14:creationId xmlns:p14="http://schemas.microsoft.com/office/powerpoint/2010/main" val="638035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58E154-AB28-F690-3A51-0D97796A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Resources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B1F7EE-2B57-EA18-C29C-E5C07C56A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207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 err="1">
                <a:latin typeface="+mj-lt"/>
              </a:rPr>
              <a:t>Multiple</a:t>
            </a:r>
            <a:r>
              <a:rPr lang="cs-CZ" sz="2400" dirty="0">
                <a:latin typeface="+mj-lt"/>
              </a:rPr>
              <a:t>…</a:t>
            </a:r>
          </a:p>
          <a:p>
            <a:pPr marL="0" indent="0">
              <a:buNone/>
            </a:pPr>
            <a:r>
              <a:rPr lang="cs-CZ" sz="2400" dirty="0" err="1">
                <a:latin typeface="+mj-lt"/>
              </a:rPr>
              <a:t>Quoted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 err="1">
                <a:latin typeface="+mj-lt"/>
              </a:rPr>
              <a:t>at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 err="1">
                <a:latin typeface="+mj-lt"/>
              </a:rPr>
              <a:t>the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 err="1">
                <a:latin typeface="+mj-lt"/>
              </a:rPr>
              <a:t>back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 err="1">
                <a:latin typeface="+mj-lt"/>
              </a:rPr>
              <a:t>of</a:t>
            </a:r>
            <a:r>
              <a:rPr lang="cs-CZ" sz="2400" dirty="0">
                <a:latin typeface="+mj-lt"/>
              </a:rPr>
              <a:t> </a:t>
            </a:r>
            <a:r>
              <a:rPr lang="cs-CZ" sz="2400" dirty="0" err="1">
                <a:latin typeface="+mj-lt"/>
              </a:rPr>
              <a:t>each</a:t>
            </a:r>
            <a:r>
              <a:rPr lang="cs-CZ" sz="2400" dirty="0">
                <a:latin typeface="+mj-lt"/>
              </a:rPr>
              <a:t> unit.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F509E3B-DD68-D6B0-2313-BA056A05D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5495" y="1364240"/>
            <a:ext cx="5328413" cy="412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02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986429F5-9C6E-B579-CDDF-89CE3B4274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F4F6D0E2-6E56-C8FE-0A1A-3B71F7901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C594908-3BE2-9005-40EA-E4EC30152BFA}"/>
              </a:ext>
            </a:extLst>
          </p:cNvPr>
          <p:cNvSpPr txBox="1"/>
          <p:nvPr/>
        </p:nvSpPr>
        <p:spPr>
          <a:xfrm>
            <a:off x="10489721" y="6288657"/>
            <a:ext cx="13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CJV LF MUNI</a:t>
            </a:r>
          </a:p>
        </p:txBody>
      </p:sp>
      <p:pic>
        <p:nvPicPr>
          <p:cNvPr id="1026" name="Picture 2" descr="610+ Thank You For Your Time Stock Photos, Pictures &amp; Royalty-Free Images -  iStock | Thanks, Thank you note, Thank you sign">
            <a:extLst>
              <a:ext uri="{FF2B5EF4-FFF2-40B4-BE49-F238E27FC236}">
                <a16:creationId xmlns:a16="http://schemas.microsoft.com/office/drawing/2014/main" id="{61B52C7B-41EB-D2CE-8B46-DA07189E6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320" y="1483069"/>
            <a:ext cx="6388220" cy="4237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821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CA9A75-67E4-E090-2B1B-E57F61CC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Course</a:t>
            </a:r>
            <a:r>
              <a:rPr lang="cs-CZ" dirty="0"/>
              <a:t> </a:t>
            </a:r>
            <a:r>
              <a:rPr lang="cs-CZ" dirty="0" err="1"/>
              <a:t>Creation</a:t>
            </a:r>
            <a:r>
              <a:rPr lang="cs-CZ" dirty="0"/>
              <a:t> – </a:t>
            </a:r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Experience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5D07E4-CD59-778C-0E88-DAA58FC63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8539"/>
            <a:ext cx="9638581" cy="1918239"/>
          </a:xfrm>
        </p:spPr>
        <p:txBody>
          <a:bodyPr>
            <a:normAutofit fontScale="92500"/>
          </a:bodyPr>
          <a:lstStyle/>
          <a:p>
            <a:pPr rtl="0"/>
            <a:r>
              <a:rPr lang="en-US" sz="2200" dirty="0">
                <a:effectLst/>
                <a:latin typeface="+mj-lt"/>
              </a:rPr>
              <a:t>When were you last involved in creating from scratch or substantially modifying </a:t>
            </a:r>
            <a:br>
              <a:rPr lang="cs-CZ" sz="2200" dirty="0">
                <a:effectLst/>
                <a:latin typeface="+mj-lt"/>
              </a:rPr>
            </a:br>
            <a:r>
              <a:rPr lang="en-US" sz="2200" dirty="0">
                <a:effectLst/>
                <a:latin typeface="+mj-lt"/>
              </a:rPr>
              <a:t>an English for Specific Purposes (ESP) or Language for Specific Purposes (LSP) course?</a:t>
            </a:r>
          </a:p>
          <a:p>
            <a:pPr rtl="0"/>
            <a:r>
              <a:rPr lang="en-US" sz="2200" dirty="0">
                <a:effectLst/>
                <a:latin typeface="+mj-lt"/>
              </a:rPr>
              <a:t>What specific approaches did you use during the course development or modification process?</a:t>
            </a:r>
          </a:p>
          <a:p>
            <a:pPr rtl="0"/>
            <a:r>
              <a:rPr lang="en-US" sz="2200" dirty="0">
                <a:effectLst/>
                <a:latin typeface="+mj-lt"/>
              </a:rPr>
              <a:t>Can you share any obstacles you faced and how you dealt with them?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95930C4-843E-F7C9-76E5-63F3EDB3E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529" y="4344629"/>
            <a:ext cx="3171236" cy="166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54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5D455A-0696-4BA6-A977-5C3C8101B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2060"/>
                </a:solidFill>
              </a:rPr>
              <a:t>Outline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BA999E-475E-44C6-8AF3-0FD8B80A2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770" y="2014681"/>
            <a:ext cx="4950125" cy="2323681"/>
          </a:xfrm>
        </p:spPr>
        <p:txBody>
          <a:bodyPr/>
          <a:lstStyle/>
          <a:p>
            <a:r>
              <a:rPr lang="cs-CZ" dirty="0">
                <a:latin typeface="+mj-lt"/>
              </a:rPr>
              <a:t>Background</a:t>
            </a:r>
          </a:p>
          <a:p>
            <a:r>
              <a:rPr lang="cs-CZ" dirty="0" err="1">
                <a:latin typeface="+mj-lt"/>
              </a:rPr>
              <a:t>Syllabus</a:t>
            </a:r>
            <a:endParaRPr lang="cs-CZ" dirty="0">
              <a:latin typeface="+mj-lt"/>
            </a:endParaRPr>
          </a:p>
          <a:p>
            <a:r>
              <a:rPr lang="cs-CZ" dirty="0" err="1">
                <a:latin typeface="+mj-lt"/>
              </a:rPr>
              <a:t>Activity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types</a:t>
            </a:r>
            <a:endParaRPr lang="cs-CZ" dirty="0">
              <a:latin typeface="+mj-lt"/>
            </a:endParaRPr>
          </a:p>
          <a:p>
            <a:r>
              <a:rPr lang="cs-CZ" dirty="0" err="1">
                <a:latin typeface="+mj-lt"/>
              </a:rPr>
              <a:t>Hands</a:t>
            </a:r>
            <a:r>
              <a:rPr lang="cs-CZ" dirty="0">
                <a:latin typeface="+mj-lt"/>
              </a:rPr>
              <a:t>-on </a:t>
            </a:r>
            <a:r>
              <a:rPr lang="cs-CZ" dirty="0" err="1">
                <a:latin typeface="+mj-lt"/>
              </a:rPr>
              <a:t>tasks</a:t>
            </a:r>
            <a:endParaRPr lang="cs-CZ" dirty="0">
              <a:latin typeface="+mj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5B35B1A-39EC-BA7B-0805-5BB0F74B9B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6" r="3234"/>
          <a:stretch/>
        </p:blipFill>
        <p:spPr>
          <a:xfrm>
            <a:off x="6849373" y="1893911"/>
            <a:ext cx="4157932" cy="236753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AD516C6-93EB-AB24-1EDF-DEBBD7EAD1EA}"/>
              </a:ext>
            </a:extLst>
          </p:cNvPr>
          <p:cNvSpPr txBox="1"/>
          <p:nvPr/>
        </p:nvSpPr>
        <p:spPr>
          <a:xfrm>
            <a:off x="10489721" y="6288657"/>
            <a:ext cx="13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CJV LF MUNI</a:t>
            </a:r>
          </a:p>
        </p:txBody>
      </p:sp>
    </p:spTree>
    <p:extLst>
      <p:ext uri="{BB962C8B-B14F-4D97-AF65-F5344CB8AC3E}">
        <p14:creationId xmlns:p14="http://schemas.microsoft.com/office/powerpoint/2010/main" val="2376418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39F22D-D9A7-49DE-BC62-24A4FE5AC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Background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2D35E09-8543-495D-B447-FA7023212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7115355" cy="369219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err="1">
                <a:latin typeface="+mj-lt"/>
              </a:rPr>
              <a:t>Ongoing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course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differentiation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process</a:t>
            </a:r>
            <a:endParaRPr lang="cs-CZ" dirty="0">
              <a:latin typeface="+mj-lt"/>
            </a:endParaRPr>
          </a:p>
          <a:p>
            <a:pPr lvl="1"/>
            <a:r>
              <a:rPr lang="cs-CZ" sz="2000" dirty="0" err="1">
                <a:solidFill>
                  <a:srgbClr val="002060"/>
                </a:solidFill>
                <a:latin typeface="+mj-lt"/>
              </a:rPr>
              <a:t>English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+mj-lt"/>
              </a:rPr>
              <a:t>for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+mj-lt"/>
              </a:rPr>
              <a:t>Medics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cs-CZ" sz="2000" dirty="0" err="1">
                <a:solidFill>
                  <a:srgbClr val="002060"/>
                </a:solidFill>
                <a:latin typeface="+mj-lt"/>
              </a:rPr>
              <a:t>Dentists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and </a:t>
            </a:r>
            <a:r>
              <a:rPr lang="cs-CZ" sz="2000" dirty="0" err="1">
                <a:solidFill>
                  <a:srgbClr val="002060"/>
                </a:solidFill>
                <a:latin typeface="+mj-lt"/>
              </a:rPr>
              <a:t>Embryologists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I, II</a:t>
            </a:r>
          </a:p>
          <a:p>
            <a:pPr lvl="1"/>
            <a:r>
              <a:rPr lang="cs-CZ" sz="2000" dirty="0" err="1">
                <a:solidFill>
                  <a:srgbClr val="002060"/>
                </a:solidFill>
                <a:latin typeface="+mj-lt"/>
              </a:rPr>
              <a:t>English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+mj-lt"/>
              </a:rPr>
              <a:t>for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Non-</a:t>
            </a:r>
            <a:r>
              <a:rPr lang="cs-CZ" sz="2000" dirty="0" err="1">
                <a:solidFill>
                  <a:srgbClr val="002060"/>
                </a:solidFill>
                <a:latin typeface="+mj-lt"/>
              </a:rPr>
              <a:t>Medical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+mj-lt"/>
              </a:rPr>
              <a:t>Healthcare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+mj-lt"/>
              </a:rPr>
              <a:t>Professions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I, II</a:t>
            </a:r>
          </a:p>
          <a:p>
            <a:pPr marL="457200" lvl="1" indent="0">
              <a:buNone/>
            </a:pPr>
            <a:endParaRPr lang="cs-CZ" sz="2000" dirty="0">
              <a:solidFill>
                <a:srgbClr val="002060"/>
              </a:solidFill>
              <a:latin typeface="+mj-lt"/>
            </a:endParaRPr>
          </a:p>
          <a:p>
            <a:pPr marL="0" indent="0">
              <a:buNone/>
            </a:pPr>
            <a:r>
              <a:rPr lang="cs-CZ" dirty="0">
                <a:latin typeface="+mj-lt"/>
              </a:rPr>
              <a:t>New </a:t>
            </a:r>
            <a:r>
              <a:rPr lang="cs-CZ" dirty="0" err="1">
                <a:latin typeface="+mj-lt"/>
              </a:rPr>
              <a:t>courses</a:t>
            </a:r>
            <a:endParaRPr lang="cs-CZ" dirty="0">
              <a:latin typeface="+mj-lt"/>
            </a:endParaRPr>
          </a:p>
          <a:p>
            <a:pPr lvl="1"/>
            <a:r>
              <a:rPr lang="cs-CZ" sz="2000" dirty="0" err="1">
                <a:solidFill>
                  <a:srgbClr val="002060"/>
                </a:solidFill>
                <a:latin typeface="+mj-lt"/>
              </a:rPr>
              <a:t>English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+mj-lt"/>
              </a:rPr>
              <a:t>for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+mj-lt"/>
              </a:rPr>
              <a:t>Laboratory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+mj-lt"/>
              </a:rPr>
              <a:t>Technicians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1400" dirty="0">
                <a:solidFill>
                  <a:srgbClr val="002060"/>
                </a:solidFill>
                <a:latin typeface="+mj-lt"/>
              </a:rPr>
              <a:t>(T. </a:t>
            </a:r>
            <a:r>
              <a:rPr lang="cs-CZ" sz="1400" dirty="0" err="1">
                <a:solidFill>
                  <a:srgbClr val="002060"/>
                </a:solidFill>
                <a:latin typeface="+mj-lt"/>
              </a:rPr>
              <a:t>Kibalnikova</a:t>
            </a:r>
            <a:r>
              <a:rPr lang="cs-CZ" sz="1400" dirty="0">
                <a:solidFill>
                  <a:srgbClr val="002060"/>
                </a:solidFill>
                <a:latin typeface="+mj-lt"/>
              </a:rPr>
              <a:t>, K. Lexová)</a:t>
            </a:r>
          </a:p>
          <a:p>
            <a:pPr lvl="1"/>
            <a:r>
              <a:rPr lang="cs-CZ" sz="2000" dirty="0" err="1">
                <a:solidFill>
                  <a:srgbClr val="002060"/>
                </a:solidFill>
                <a:latin typeface="+mj-lt"/>
              </a:rPr>
              <a:t>English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+mj-lt"/>
              </a:rPr>
              <a:t>for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2000" dirty="0" err="1">
                <a:solidFill>
                  <a:srgbClr val="002060"/>
                </a:solidFill>
                <a:latin typeface="+mj-lt"/>
              </a:rPr>
              <a:t>Dentistry</a:t>
            </a:r>
            <a:r>
              <a:rPr lang="cs-CZ" sz="20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1400" dirty="0">
                <a:solidFill>
                  <a:srgbClr val="002060"/>
                </a:solidFill>
                <a:latin typeface="+mj-lt"/>
              </a:rPr>
              <a:t>(V. Dvořáčková, J. Klapilová, M. Lahodová Vališová)</a:t>
            </a:r>
          </a:p>
          <a:p>
            <a:pPr lvl="1"/>
            <a:r>
              <a:rPr lang="cs-CZ" sz="2200" dirty="0" err="1">
                <a:solidFill>
                  <a:srgbClr val="002060"/>
                </a:solidFill>
                <a:latin typeface="+mj-lt"/>
              </a:rPr>
              <a:t>spring</a:t>
            </a:r>
            <a:r>
              <a:rPr lang="cs-CZ" sz="2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2200" dirty="0" err="1">
                <a:solidFill>
                  <a:srgbClr val="002060"/>
                </a:solidFill>
                <a:latin typeface="+mj-lt"/>
              </a:rPr>
              <a:t>semester</a:t>
            </a:r>
            <a:r>
              <a:rPr lang="cs-CZ" sz="22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cs-CZ" sz="2200" dirty="0" err="1">
                <a:solidFill>
                  <a:srgbClr val="002060"/>
                </a:solidFill>
                <a:latin typeface="+mj-lt"/>
              </a:rPr>
              <a:t>vocabulary</a:t>
            </a:r>
            <a:r>
              <a:rPr lang="cs-CZ" sz="2200" dirty="0">
                <a:solidFill>
                  <a:srgbClr val="002060"/>
                </a:solidFill>
                <a:latin typeface="+mj-lt"/>
              </a:rPr>
              <a:t>/terminology </a:t>
            </a:r>
            <a:r>
              <a:rPr lang="cs-CZ" sz="2200" dirty="0" err="1">
                <a:solidFill>
                  <a:srgbClr val="002060"/>
                </a:solidFill>
                <a:latin typeface="+mj-lt"/>
              </a:rPr>
              <a:t>focused</a:t>
            </a:r>
            <a:r>
              <a:rPr lang="cs-CZ" sz="2200" dirty="0">
                <a:solidFill>
                  <a:srgbClr val="002060"/>
                </a:solidFill>
                <a:latin typeface="+mj-lt"/>
              </a:rPr>
              <a:t>, </a:t>
            </a:r>
            <a:r>
              <a:rPr lang="cs-CZ" sz="2200" dirty="0" err="1">
                <a:solidFill>
                  <a:srgbClr val="002060"/>
                </a:solidFill>
                <a:latin typeface="+mj-lt"/>
              </a:rPr>
              <a:t>skills</a:t>
            </a:r>
            <a:endParaRPr lang="cs-CZ" sz="2200" dirty="0">
              <a:solidFill>
                <a:srgbClr val="002060"/>
              </a:solidFill>
              <a:latin typeface="+mj-lt"/>
            </a:endParaRPr>
          </a:p>
          <a:p>
            <a:pPr lvl="1"/>
            <a:endParaRPr lang="cs-CZ" sz="1600" dirty="0">
              <a:solidFill>
                <a:srgbClr val="002060"/>
              </a:solidFill>
              <a:latin typeface="+mj-lt"/>
            </a:endParaRPr>
          </a:p>
          <a:p>
            <a:pPr marL="0" lvl="1" indent="0">
              <a:spcBef>
                <a:spcPts val="1000"/>
              </a:spcBef>
              <a:buNone/>
            </a:pPr>
            <a:r>
              <a:rPr lang="cs-CZ" sz="2800" dirty="0" err="1">
                <a:latin typeface="+mj-lt"/>
              </a:rPr>
              <a:t>Planned</a:t>
            </a:r>
            <a:endParaRPr lang="cs-CZ" sz="2800" dirty="0">
              <a:latin typeface="+mj-lt"/>
            </a:endParaRPr>
          </a:p>
          <a:p>
            <a:pPr marL="800100" lvl="2" indent="-342900">
              <a:spcBef>
                <a:spcPts val="1000"/>
              </a:spcBef>
            </a:pPr>
            <a:r>
              <a:rPr lang="cs-CZ" dirty="0" err="1">
                <a:solidFill>
                  <a:srgbClr val="002060"/>
                </a:solidFill>
                <a:latin typeface="+mj-lt"/>
              </a:rPr>
              <a:t>English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+mj-lt"/>
              </a:rPr>
              <a:t>for</a:t>
            </a:r>
            <a:r>
              <a:rPr lang="cs-CZ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dirty="0" err="1">
                <a:solidFill>
                  <a:srgbClr val="002060"/>
                </a:solidFill>
                <a:latin typeface="+mj-lt"/>
              </a:rPr>
              <a:t>Embryologists</a:t>
            </a:r>
            <a:endParaRPr lang="cs-CZ" dirty="0">
              <a:solidFill>
                <a:srgbClr val="002060"/>
              </a:solidFill>
              <a:latin typeface="+mj-lt"/>
            </a:endParaRPr>
          </a:p>
          <a:p>
            <a:pPr marL="800100" lvl="2" indent="-342900">
              <a:spcBef>
                <a:spcPts val="1000"/>
              </a:spcBef>
            </a:pPr>
            <a:r>
              <a:rPr lang="cs-CZ" dirty="0">
                <a:solidFill>
                  <a:srgbClr val="002060"/>
                </a:solidFill>
                <a:latin typeface="+mj-lt"/>
              </a:rPr>
              <a:t>… ?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A63C45C-1E0A-2C68-F264-1BC1C9F45CCD}"/>
              </a:ext>
            </a:extLst>
          </p:cNvPr>
          <p:cNvSpPr txBox="1"/>
          <p:nvPr/>
        </p:nvSpPr>
        <p:spPr>
          <a:xfrm>
            <a:off x="10489721" y="6288657"/>
            <a:ext cx="13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CJV LF MUNI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CE3EE94-D5B1-14CE-ED59-7F37E5859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7297" y="3330963"/>
            <a:ext cx="3524911" cy="235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720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5012D6-6937-4D5B-B95E-5B7C6090D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002060"/>
                </a:solidFill>
              </a:rPr>
              <a:t>Syllabus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E34E950-816B-492D-9077-9E499CA991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32327"/>
            <a:ext cx="5838646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000" dirty="0">
                <a:latin typeface="+mj-lt"/>
              </a:rPr>
              <a:t>Unit 1: 	</a:t>
            </a:r>
            <a:r>
              <a:rPr lang="cs-CZ" sz="2000" dirty="0" err="1">
                <a:latin typeface="+mj-lt"/>
              </a:rPr>
              <a:t>Presentation</a:t>
            </a:r>
            <a:r>
              <a:rPr lang="cs-CZ" sz="2000" dirty="0">
                <a:latin typeface="+mj-lt"/>
              </a:rPr>
              <a:t> and Oral </a:t>
            </a:r>
            <a:r>
              <a:rPr lang="cs-CZ" sz="2000" dirty="0" err="1">
                <a:latin typeface="+mj-lt"/>
              </a:rPr>
              <a:t>Exam</a:t>
            </a:r>
            <a:endParaRPr lang="cs-CZ" sz="2000" dirty="0">
              <a:latin typeface="+mj-lt"/>
            </a:endParaRPr>
          </a:p>
          <a:p>
            <a:pPr marL="0" indent="0">
              <a:buNone/>
            </a:pPr>
            <a:r>
              <a:rPr lang="cs-CZ" sz="2000" dirty="0">
                <a:latin typeface="+mj-lt"/>
              </a:rPr>
              <a:t>Unit 2: 	</a:t>
            </a:r>
            <a:r>
              <a:rPr lang="cs-CZ" sz="2000" dirty="0" err="1">
                <a:latin typeface="+mj-lt"/>
              </a:rPr>
              <a:t>Chairside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Manner</a:t>
            </a:r>
            <a:r>
              <a:rPr lang="cs-CZ" sz="2000" dirty="0">
                <a:latin typeface="+mj-lt"/>
              </a:rPr>
              <a:t> and </a:t>
            </a:r>
            <a:r>
              <a:rPr lang="cs-CZ" sz="2000" dirty="0" err="1">
                <a:latin typeface="+mj-lt"/>
              </a:rPr>
              <a:t>Medical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History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Taking</a:t>
            </a:r>
            <a:endParaRPr lang="cs-CZ" sz="2000" dirty="0">
              <a:latin typeface="+mj-lt"/>
            </a:endParaRPr>
          </a:p>
          <a:p>
            <a:pPr marL="0" indent="0">
              <a:buNone/>
            </a:pPr>
            <a:r>
              <a:rPr lang="cs-CZ" sz="2000" dirty="0">
                <a:latin typeface="+mj-lt"/>
              </a:rPr>
              <a:t>Unit 3: 	Oral </a:t>
            </a:r>
            <a:r>
              <a:rPr lang="cs-CZ" sz="2000" dirty="0" err="1">
                <a:latin typeface="+mj-lt"/>
              </a:rPr>
              <a:t>Cavity</a:t>
            </a:r>
            <a:endParaRPr lang="cs-CZ" sz="2000" dirty="0">
              <a:latin typeface="+mj-lt"/>
            </a:endParaRPr>
          </a:p>
          <a:p>
            <a:pPr marL="0" indent="0">
              <a:buNone/>
            </a:pPr>
            <a:r>
              <a:rPr lang="cs-CZ" sz="2000" dirty="0">
                <a:latin typeface="+mj-lt"/>
              </a:rPr>
              <a:t>Unit 4: 	</a:t>
            </a:r>
            <a:r>
              <a:rPr lang="cs-CZ" sz="2000" dirty="0" err="1">
                <a:latin typeface="+mj-lt"/>
              </a:rPr>
              <a:t>Extraoral</a:t>
            </a:r>
            <a:r>
              <a:rPr lang="cs-CZ" sz="2000" dirty="0">
                <a:latin typeface="+mj-lt"/>
              </a:rPr>
              <a:t> and </a:t>
            </a:r>
            <a:r>
              <a:rPr lang="cs-CZ" sz="2000" dirty="0" err="1">
                <a:latin typeface="+mj-lt"/>
              </a:rPr>
              <a:t>Intraoral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Examination</a:t>
            </a:r>
            <a:endParaRPr lang="cs-CZ" sz="2000" dirty="0">
              <a:latin typeface="+mj-lt"/>
            </a:endParaRPr>
          </a:p>
          <a:p>
            <a:pPr marL="0" indent="0">
              <a:buNone/>
            </a:pPr>
            <a:r>
              <a:rPr lang="cs-CZ" sz="2000" dirty="0">
                <a:latin typeface="+mj-lt"/>
              </a:rPr>
              <a:t>Unit 5: 	</a:t>
            </a:r>
            <a:r>
              <a:rPr lang="cs-CZ" sz="2000" dirty="0" err="1">
                <a:latin typeface="+mj-lt"/>
              </a:rPr>
              <a:t>Dental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Caries</a:t>
            </a:r>
            <a:endParaRPr lang="cs-CZ" sz="2000" dirty="0">
              <a:latin typeface="+mj-lt"/>
            </a:endParaRPr>
          </a:p>
          <a:p>
            <a:pPr marL="0" indent="0">
              <a:buNone/>
            </a:pPr>
            <a:r>
              <a:rPr lang="cs-CZ" sz="2000" dirty="0">
                <a:latin typeface="+mj-lt"/>
              </a:rPr>
              <a:t>Unit 6: 	</a:t>
            </a:r>
            <a:r>
              <a:rPr lang="cs-CZ" sz="2000" dirty="0" err="1">
                <a:latin typeface="+mj-lt"/>
              </a:rPr>
              <a:t>Dental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Prophylaxis</a:t>
            </a:r>
            <a:endParaRPr lang="cs-CZ" sz="2000" dirty="0">
              <a:latin typeface="+mj-lt"/>
            </a:endParaRPr>
          </a:p>
          <a:p>
            <a:pPr marL="0" indent="0">
              <a:buNone/>
            </a:pPr>
            <a:r>
              <a:rPr lang="cs-CZ" sz="2000" dirty="0">
                <a:latin typeface="+mj-lt"/>
              </a:rPr>
              <a:t>Unit 7: 	</a:t>
            </a:r>
            <a:r>
              <a:rPr lang="cs-CZ" sz="2000" dirty="0" err="1">
                <a:latin typeface="+mj-lt"/>
              </a:rPr>
              <a:t>Restorative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Dentistry</a:t>
            </a:r>
            <a:endParaRPr lang="cs-CZ" sz="2000" dirty="0">
              <a:latin typeface="+mj-lt"/>
            </a:endParaRPr>
          </a:p>
          <a:p>
            <a:pPr marL="0" indent="0">
              <a:buNone/>
            </a:pPr>
            <a:r>
              <a:rPr lang="cs-CZ" sz="2000" dirty="0">
                <a:latin typeface="+mj-lt"/>
              </a:rPr>
              <a:t>Unit 8: 	Oral </a:t>
            </a:r>
            <a:r>
              <a:rPr lang="cs-CZ" sz="2000" dirty="0" err="1">
                <a:latin typeface="+mj-lt"/>
              </a:rPr>
              <a:t>Cancer</a:t>
            </a:r>
            <a:endParaRPr lang="cs-CZ" sz="2000" dirty="0">
              <a:latin typeface="+mj-lt"/>
            </a:endParaRPr>
          </a:p>
          <a:p>
            <a:pPr marL="0" indent="0">
              <a:buNone/>
            </a:pPr>
            <a:r>
              <a:rPr lang="cs-CZ" sz="2000" dirty="0">
                <a:latin typeface="+mj-lt"/>
              </a:rPr>
              <a:t>Unit 9: 	</a:t>
            </a:r>
            <a:r>
              <a:rPr lang="cs-CZ" sz="2000" dirty="0" err="1">
                <a:latin typeface="+mj-lt"/>
              </a:rPr>
              <a:t>Orthodontics</a:t>
            </a:r>
            <a:endParaRPr lang="cs-CZ" sz="2000" dirty="0">
              <a:latin typeface="+mj-lt"/>
            </a:endParaRPr>
          </a:p>
          <a:p>
            <a:pPr marL="0" indent="0">
              <a:buNone/>
            </a:pPr>
            <a:r>
              <a:rPr lang="cs-CZ" sz="2000" dirty="0">
                <a:latin typeface="+mj-lt"/>
              </a:rPr>
              <a:t>Unit 10: 	</a:t>
            </a:r>
            <a:r>
              <a:rPr lang="cs-CZ" sz="2000" dirty="0" err="1">
                <a:latin typeface="+mj-lt"/>
              </a:rPr>
              <a:t>Dental</a:t>
            </a:r>
            <a:r>
              <a:rPr lang="cs-CZ" sz="2000" dirty="0">
                <a:latin typeface="+mj-lt"/>
              </a:rPr>
              <a:t> Trauma and </a:t>
            </a:r>
            <a:r>
              <a:rPr lang="cs-CZ" sz="2000" dirty="0" err="1">
                <a:latin typeface="+mj-lt"/>
              </a:rPr>
              <a:t>Maxillofacial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Surgery</a:t>
            </a:r>
            <a:endParaRPr lang="cs-CZ" sz="2000" dirty="0">
              <a:latin typeface="+mj-lt"/>
            </a:endParaRPr>
          </a:p>
          <a:p>
            <a:pPr marL="0" indent="0">
              <a:buNone/>
            </a:pPr>
            <a:r>
              <a:rPr lang="cs-CZ" sz="2000" dirty="0">
                <a:latin typeface="+mj-lt"/>
              </a:rPr>
              <a:t>Unit 11: 	Oral </a:t>
            </a:r>
            <a:r>
              <a:rPr lang="cs-CZ" sz="2000" dirty="0" err="1">
                <a:latin typeface="+mj-lt"/>
              </a:rPr>
              <a:t>Health</a:t>
            </a:r>
            <a:r>
              <a:rPr lang="cs-CZ" sz="2000" dirty="0">
                <a:latin typeface="+mj-lt"/>
              </a:rPr>
              <a:t> and </a:t>
            </a:r>
            <a:r>
              <a:rPr lang="cs-CZ" sz="2000" dirty="0" err="1">
                <a:latin typeface="+mj-lt"/>
              </a:rPr>
              <a:t>Systemic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Diseases</a:t>
            </a:r>
            <a:endParaRPr lang="cs-CZ" sz="2000" dirty="0">
              <a:latin typeface="+mj-lt"/>
            </a:endParaRPr>
          </a:p>
          <a:p>
            <a:pPr marL="0" indent="0">
              <a:buNone/>
            </a:pPr>
            <a:r>
              <a:rPr lang="cs-CZ" sz="2000" dirty="0">
                <a:latin typeface="+mj-lt"/>
              </a:rPr>
              <a:t>Unit 12: 	</a:t>
            </a:r>
            <a:r>
              <a:rPr lang="cs-CZ" sz="2000" dirty="0" err="1">
                <a:latin typeface="+mj-lt"/>
              </a:rPr>
              <a:t>Ethics</a:t>
            </a:r>
            <a:r>
              <a:rPr lang="cs-CZ" sz="2000" dirty="0">
                <a:latin typeface="+mj-lt"/>
              </a:rPr>
              <a:t> in </a:t>
            </a:r>
            <a:r>
              <a:rPr lang="cs-CZ" sz="2000" dirty="0" err="1">
                <a:latin typeface="+mj-lt"/>
              </a:rPr>
              <a:t>Dentistry</a:t>
            </a:r>
            <a:endParaRPr lang="cs-CZ" sz="2000" dirty="0">
              <a:latin typeface="+mj-lt"/>
            </a:endParaRPr>
          </a:p>
          <a:p>
            <a:pPr marL="0" indent="0">
              <a:buNone/>
            </a:pPr>
            <a:endParaRPr lang="cs-CZ" sz="2000" dirty="0">
              <a:latin typeface="+mj-lt"/>
            </a:endParaRPr>
          </a:p>
          <a:p>
            <a:pPr marL="0" indent="0">
              <a:buNone/>
            </a:pPr>
            <a:endParaRPr lang="cs-CZ" sz="2000" dirty="0">
              <a:latin typeface="+mj-lt"/>
            </a:endParaRPr>
          </a:p>
          <a:p>
            <a:pPr marL="0" indent="0">
              <a:buNone/>
            </a:pPr>
            <a:endParaRPr lang="cs-CZ" sz="2000" dirty="0">
              <a:latin typeface="+mj-lt"/>
            </a:endParaRPr>
          </a:p>
          <a:p>
            <a:pPr marL="0" indent="0">
              <a:buNone/>
            </a:pPr>
            <a:endParaRPr lang="cs-CZ" sz="2000" dirty="0">
              <a:latin typeface="+mj-lt"/>
            </a:endParaRPr>
          </a:p>
          <a:p>
            <a:pPr marL="0" indent="0">
              <a:buNone/>
            </a:pPr>
            <a:endParaRPr lang="cs-CZ" sz="2000" dirty="0">
              <a:latin typeface="+mj-lt"/>
            </a:endParaRPr>
          </a:p>
          <a:p>
            <a:pPr marL="0" indent="0">
              <a:buNone/>
            </a:pPr>
            <a:endParaRPr lang="cs-CZ" sz="2000" dirty="0">
              <a:latin typeface="+mj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07C2CC7-4172-4FF7-D6DE-B29A6D55A01F}"/>
              </a:ext>
            </a:extLst>
          </p:cNvPr>
          <p:cNvSpPr txBox="1"/>
          <p:nvPr/>
        </p:nvSpPr>
        <p:spPr>
          <a:xfrm>
            <a:off x="10489721" y="6288657"/>
            <a:ext cx="13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CJV LF MUNI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16C38DA-A816-274E-DE4F-C5C7CBC8C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7986" y="3429000"/>
            <a:ext cx="4194594" cy="209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79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80419D-EE25-44BA-8CB1-493302217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Activity</a:t>
            </a:r>
            <a:r>
              <a:rPr lang="cs-CZ" dirty="0"/>
              <a:t> </a:t>
            </a:r>
            <a:r>
              <a:rPr lang="cs-CZ" dirty="0" err="1"/>
              <a:t>Types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D965041-DA86-49CE-8119-C3A87DC5C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5976668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 err="1">
                <a:latin typeface="+mj-lt"/>
              </a:rPr>
              <a:t>item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matching</a:t>
            </a:r>
            <a:endParaRPr lang="cs-CZ" dirty="0">
              <a:latin typeface="+mj-lt"/>
            </a:endParaRPr>
          </a:p>
          <a:p>
            <a:r>
              <a:rPr lang="cs-CZ" dirty="0" err="1">
                <a:latin typeface="+mj-lt"/>
              </a:rPr>
              <a:t>collocation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formation</a:t>
            </a:r>
            <a:endParaRPr lang="cs-CZ" dirty="0">
              <a:latin typeface="+mj-lt"/>
            </a:endParaRPr>
          </a:p>
          <a:p>
            <a:r>
              <a:rPr lang="cs-CZ" dirty="0" err="1">
                <a:latin typeface="+mj-lt"/>
              </a:rPr>
              <a:t>wordformation</a:t>
            </a:r>
            <a:endParaRPr lang="cs-CZ" dirty="0">
              <a:latin typeface="+mj-lt"/>
            </a:endParaRPr>
          </a:p>
          <a:p>
            <a:r>
              <a:rPr lang="cs-CZ" dirty="0" err="1">
                <a:latin typeface="+mj-lt"/>
              </a:rPr>
              <a:t>gapfills</a:t>
            </a:r>
            <a:endParaRPr lang="cs-CZ" dirty="0">
              <a:latin typeface="+mj-lt"/>
            </a:endParaRPr>
          </a:p>
          <a:p>
            <a:r>
              <a:rPr lang="cs-CZ" dirty="0" err="1">
                <a:latin typeface="+mj-lt"/>
              </a:rPr>
              <a:t>item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ordering</a:t>
            </a:r>
            <a:endParaRPr lang="cs-CZ" dirty="0">
              <a:latin typeface="+mj-lt"/>
            </a:endParaRPr>
          </a:p>
          <a:p>
            <a:r>
              <a:rPr lang="cs-CZ" dirty="0">
                <a:latin typeface="+mj-lt"/>
              </a:rPr>
              <a:t>video </a:t>
            </a:r>
            <a:r>
              <a:rPr lang="cs-CZ" dirty="0" err="1">
                <a:latin typeface="+mj-lt"/>
              </a:rPr>
              <a:t>tasks</a:t>
            </a:r>
            <a:endParaRPr lang="cs-CZ" dirty="0">
              <a:latin typeface="+mj-lt"/>
            </a:endParaRPr>
          </a:p>
          <a:p>
            <a:pPr marL="0" indent="0">
              <a:buNone/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	…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usually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combinations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of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all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above</a:t>
            </a:r>
            <a:endParaRPr lang="cs-CZ" dirty="0">
              <a:latin typeface="+mj-lt"/>
            </a:endParaRPr>
          </a:p>
          <a:p>
            <a:r>
              <a:rPr lang="cs-CZ" dirty="0">
                <a:latin typeface="+mj-lt"/>
              </a:rPr>
              <a:t>role </a:t>
            </a:r>
            <a:r>
              <a:rPr lang="cs-CZ" dirty="0" err="1">
                <a:latin typeface="+mj-lt"/>
              </a:rPr>
              <a:t>plays</a:t>
            </a:r>
            <a:endParaRPr lang="cs-CZ" dirty="0">
              <a:latin typeface="+mj-lt"/>
            </a:endParaRPr>
          </a:p>
          <a:p>
            <a:r>
              <a:rPr lang="cs-CZ" dirty="0" err="1">
                <a:latin typeface="+mj-lt"/>
              </a:rPr>
              <a:t>patient</a:t>
            </a:r>
            <a:r>
              <a:rPr lang="cs-CZ" dirty="0">
                <a:latin typeface="+mj-lt"/>
              </a:rPr>
              <a:t> report </a:t>
            </a:r>
            <a:r>
              <a:rPr lang="cs-CZ" dirty="0" err="1">
                <a:latin typeface="+mj-lt"/>
              </a:rPr>
              <a:t>completion</a:t>
            </a:r>
            <a:endParaRPr lang="cs-CZ" dirty="0">
              <a:latin typeface="+mj-lt"/>
            </a:endParaRPr>
          </a:p>
          <a:p>
            <a:r>
              <a:rPr lang="cs-CZ" dirty="0">
                <a:latin typeface="+mj-lt"/>
              </a:rPr>
              <a:t>case </a:t>
            </a:r>
            <a:r>
              <a:rPr lang="cs-CZ" dirty="0" err="1">
                <a:latin typeface="+mj-lt"/>
              </a:rPr>
              <a:t>discussion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</a:rPr>
              <a:t>task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EEB3897-C544-046D-A422-0788B052EA65}"/>
              </a:ext>
            </a:extLst>
          </p:cNvPr>
          <p:cNvSpPr txBox="1"/>
          <p:nvPr/>
        </p:nvSpPr>
        <p:spPr>
          <a:xfrm>
            <a:off x="10489721" y="6288657"/>
            <a:ext cx="13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CJV LF MUNI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4BC280E-CD7C-9CCC-2E3B-674B5F70D7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365" b="18239"/>
          <a:stretch/>
        </p:blipFill>
        <p:spPr>
          <a:xfrm>
            <a:off x="6957361" y="1690688"/>
            <a:ext cx="4253945" cy="184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362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4CD124-156D-4FFF-9A87-7C775FE22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3794"/>
          </a:xfrm>
        </p:spPr>
        <p:txBody>
          <a:bodyPr/>
          <a:lstStyle/>
          <a:p>
            <a:r>
              <a:rPr lang="cs-CZ" dirty="0" err="1">
                <a:solidFill>
                  <a:srgbClr val="002060"/>
                </a:solidFill>
              </a:rPr>
              <a:t>Item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>
                <a:solidFill>
                  <a:srgbClr val="002060"/>
                </a:solidFill>
              </a:rPr>
              <a:t>Matching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6CD09B8-517B-4AB6-A0D6-2AFEC74272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171462"/>
            <a:ext cx="5181600" cy="476417"/>
          </a:xfrm>
        </p:spPr>
        <p:txBody>
          <a:bodyPr/>
          <a:lstStyle/>
          <a:p>
            <a:pPr marL="0" indent="0">
              <a:buNone/>
            </a:pPr>
            <a:r>
              <a:rPr lang="cs-CZ" dirty="0" err="1">
                <a:solidFill>
                  <a:srgbClr val="002060"/>
                </a:solidFill>
                <a:latin typeface="+mj-lt"/>
              </a:rPr>
              <a:t>Pictures</a:t>
            </a:r>
            <a:endParaRPr lang="cs-CZ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08B8F7F-80AC-49DE-B940-DC4814164B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71461"/>
            <a:ext cx="5181600" cy="476417"/>
          </a:xfrm>
        </p:spPr>
        <p:txBody>
          <a:bodyPr/>
          <a:lstStyle/>
          <a:p>
            <a:pPr marL="0" indent="0">
              <a:buNone/>
            </a:pPr>
            <a:r>
              <a:rPr lang="cs-CZ" dirty="0" err="1">
                <a:solidFill>
                  <a:srgbClr val="002060"/>
                </a:solidFill>
                <a:latin typeface="+mj-lt"/>
              </a:rPr>
              <a:t>Definitions</a:t>
            </a:r>
            <a:endParaRPr lang="cs-CZ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32C04ED-06C7-4F3C-9BDD-4E80A5C44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" y="1743961"/>
            <a:ext cx="4788568" cy="337007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72EB921-885A-444C-AAF2-9C9585C91A0D}"/>
              </a:ext>
            </a:extLst>
          </p:cNvPr>
          <p:cNvSpPr txBox="1"/>
          <p:nvPr/>
        </p:nvSpPr>
        <p:spPr>
          <a:xfrm>
            <a:off x="1159043" y="5277464"/>
            <a:ext cx="222985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Unit 5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Dental</a:t>
            </a:r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Caries</a:t>
            </a:r>
            <a:endParaRPr lang="cs-CZ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2BB45A9-18D6-416A-A9E4-A0142AF0D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2200" y="1680774"/>
            <a:ext cx="4068679" cy="4333441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34F7A7C5-3EC0-4988-BCCC-44842E925B96}"/>
              </a:ext>
            </a:extLst>
          </p:cNvPr>
          <p:cNvSpPr txBox="1"/>
          <p:nvPr/>
        </p:nvSpPr>
        <p:spPr>
          <a:xfrm>
            <a:off x="6408822" y="6034741"/>
            <a:ext cx="11416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Unit 3 Oral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Cavity</a:t>
            </a:r>
            <a:endParaRPr lang="cs-CZ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338E34D-4646-4996-D8B9-26E0EB8D07E1}"/>
              </a:ext>
            </a:extLst>
          </p:cNvPr>
          <p:cNvSpPr txBox="1"/>
          <p:nvPr/>
        </p:nvSpPr>
        <p:spPr>
          <a:xfrm>
            <a:off x="10489721" y="6288657"/>
            <a:ext cx="13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CJV LF MUNI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224BF8C-C633-468D-A209-A621B789F1A6}"/>
              </a:ext>
            </a:extLst>
          </p:cNvPr>
          <p:cNvSpPr txBox="1"/>
          <p:nvPr/>
        </p:nvSpPr>
        <p:spPr>
          <a:xfrm>
            <a:off x="1159042" y="5839326"/>
            <a:ext cx="3501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+mj-lt"/>
              </a:rPr>
              <a:t>TASK</a:t>
            </a:r>
            <a:r>
              <a:rPr lang="cs-CZ" dirty="0">
                <a:latin typeface="+mj-lt"/>
              </a:rPr>
              <a:t> </a:t>
            </a:r>
            <a:r>
              <a:rPr lang="cs-CZ" dirty="0" err="1">
                <a:latin typeface="+mj-lt"/>
                <a:hlinkClick r:id="rId6"/>
              </a:rPr>
              <a:t>Matching</a:t>
            </a:r>
            <a:r>
              <a:rPr lang="cs-CZ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88265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DD0CFA-79BC-4A3B-B167-AF0B03286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/>
          <a:lstStyle/>
          <a:p>
            <a:r>
              <a:rPr lang="cs-CZ" dirty="0" err="1">
                <a:solidFill>
                  <a:srgbClr val="002060"/>
                </a:solidFill>
              </a:rPr>
              <a:t>Gapfills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12" name="Zástupný obsah 11">
            <a:extLst>
              <a:ext uri="{FF2B5EF4-FFF2-40B4-BE49-F238E27FC236}">
                <a16:creationId xmlns:a16="http://schemas.microsoft.com/office/drawing/2014/main" id="{AB1E5FC4-4239-4247-9DF7-D633EA71A5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804"/>
          <a:stretch/>
        </p:blipFill>
        <p:spPr>
          <a:xfrm>
            <a:off x="762000" y="1690688"/>
            <a:ext cx="5167416" cy="3302804"/>
          </a:xfrm>
        </p:spPr>
      </p:pic>
      <p:pic>
        <p:nvPicPr>
          <p:cNvPr id="14" name="Zástupný obsah 13">
            <a:extLst>
              <a:ext uri="{FF2B5EF4-FFF2-40B4-BE49-F238E27FC236}">
                <a16:creationId xmlns:a16="http://schemas.microsoft.com/office/drawing/2014/main" id="{5E03960C-09F4-47E3-9708-71C9946761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2586" y="1943499"/>
            <a:ext cx="5181600" cy="2797182"/>
          </a:xfr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5AEDF77-ADA3-4C23-B703-B1C7AC585CE0}"/>
              </a:ext>
            </a:extLst>
          </p:cNvPr>
          <p:cNvSpPr txBox="1"/>
          <p:nvPr/>
        </p:nvSpPr>
        <p:spPr>
          <a:xfrm>
            <a:off x="6172200" y="643185"/>
            <a:ext cx="518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rgbClr val="002060"/>
                </a:solidFill>
                <a:latin typeface="+mj-lt"/>
              </a:rPr>
              <a:t>Word </a:t>
            </a:r>
            <a:r>
              <a:rPr lang="cs-CZ" sz="4400" dirty="0" err="1">
                <a:solidFill>
                  <a:srgbClr val="002060"/>
                </a:solidFill>
                <a:latin typeface="+mj-lt"/>
              </a:rPr>
              <a:t>Formation</a:t>
            </a:r>
            <a:endParaRPr lang="cs-CZ" sz="4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0A96A0F2-6E28-4A86-B32F-00B484CD1C16}"/>
              </a:ext>
            </a:extLst>
          </p:cNvPr>
          <p:cNvSpPr txBox="1"/>
          <p:nvPr/>
        </p:nvSpPr>
        <p:spPr>
          <a:xfrm>
            <a:off x="838200" y="5167312"/>
            <a:ext cx="21632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Unit 9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Orthodontics</a:t>
            </a:r>
            <a:endParaRPr lang="cs-CZ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C06B0149-7161-4381-8338-C3137E352037}"/>
              </a:ext>
            </a:extLst>
          </p:cNvPr>
          <p:cNvSpPr txBox="1"/>
          <p:nvPr/>
        </p:nvSpPr>
        <p:spPr>
          <a:xfrm>
            <a:off x="6262586" y="5167312"/>
            <a:ext cx="269693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Unit 4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Extraoral</a:t>
            </a:r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Intraoral</a:t>
            </a:r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Examination</a:t>
            </a:r>
            <a:endParaRPr lang="cs-CZ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FDAEA1F-C432-2201-E708-0D6BA11825B9}"/>
              </a:ext>
            </a:extLst>
          </p:cNvPr>
          <p:cNvSpPr txBox="1"/>
          <p:nvPr/>
        </p:nvSpPr>
        <p:spPr>
          <a:xfrm>
            <a:off x="10489721" y="6288657"/>
            <a:ext cx="137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2060"/>
                </a:solidFill>
              </a:rPr>
              <a:t>CJV LF MUNI</a:t>
            </a:r>
          </a:p>
        </p:txBody>
      </p:sp>
    </p:spTree>
    <p:extLst>
      <p:ext uri="{BB962C8B-B14F-4D97-AF65-F5344CB8AC3E}">
        <p14:creationId xmlns:p14="http://schemas.microsoft.com/office/powerpoint/2010/main" val="3667766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1C6F4B-86E2-482B-BB1F-40352A277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2" y="365126"/>
            <a:ext cx="10515600" cy="757822"/>
          </a:xfrm>
        </p:spPr>
        <p:txBody>
          <a:bodyPr/>
          <a:lstStyle/>
          <a:p>
            <a:r>
              <a:rPr lang="cs-CZ" dirty="0" err="1">
                <a:solidFill>
                  <a:srgbClr val="002060"/>
                </a:solidFill>
              </a:rPr>
              <a:t>Collocation</a:t>
            </a: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err="1">
                <a:solidFill>
                  <a:srgbClr val="002060"/>
                </a:solidFill>
              </a:rPr>
              <a:t>Formation</a:t>
            </a:r>
            <a:endParaRPr lang="cs-CZ" dirty="0">
              <a:solidFill>
                <a:srgbClr val="002060"/>
              </a:solidFill>
            </a:endParaRP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070AC5C8-24CB-4AE1-B5F0-DB9D1812EC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822" y="1122948"/>
            <a:ext cx="4559968" cy="2060248"/>
          </a:xfrm>
        </p:spPr>
      </p:pic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04D9C916-D204-4C6C-BF2C-9CBE8BFB12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822" y="3183196"/>
            <a:ext cx="4768515" cy="2553221"/>
          </a:xfr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9E2D889-3F05-4B9D-BC25-8A2B237004E7}"/>
              </a:ext>
            </a:extLst>
          </p:cNvPr>
          <p:cNvSpPr txBox="1"/>
          <p:nvPr/>
        </p:nvSpPr>
        <p:spPr>
          <a:xfrm>
            <a:off x="713876" y="5735052"/>
            <a:ext cx="24897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Unit 11 Oral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Health</a:t>
            </a:r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Systemic</a:t>
            </a:r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Diseases</a:t>
            </a:r>
            <a:endParaRPr lang="cs-CZ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4977E6ED-39B2-4448-9AAC-B4220FEFA0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84914" y="1122948"/>
            <a:ext cx="4643657" cy="194327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82C138B-B85F-45A9-8F15-B5FBFE9219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5430" y="3179702"/>
            <a:ext cx="4362623" cy="2646947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21C1C9FD-CD66-4E26-8735-2D453C14D56A}"/>
              </a:ext>
            </a:extLst>
          </p:cNvPr>
          <p:cNvSpPr txBox="1"/>
          <p:nvPr/>
        </p:nvSpPr>
        <p:spPr>
          <a:xfrm>
            <a:off x="6225430" y="5862010"/>
            <a:ext cx="15616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Unit 6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Dental</a:t>
            </a:r>
            <a:r>
              <a:rPr lang="cs-CZ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050" dirty="0" err="1">
                <a:solidFill>
                  <a:schemeClr val="bg1">
                    <a:lumMod val="50000"/>
                  </a:schemeClr>
                </a:solidFill>
              </a:rPr>
              <a:t>Prophylaxis</a:t>
            </a:r>
            <a:endParaRPr lang="cs-CZ" sz="105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DC5FB70-2B06-472B-AA15-C71CE8488FFD}"/>
              </a:ext>
            </a:extLst>
          </p:cNvPr>
          <p:cNvSpPr txBox="1"/>
          <p:nvPr/>
        </p:nvSpPr>
        <p:spPr>
          <a:xfrm>
            <a:off x="1259307" y="6005512"/>
            <a:ext cx="1286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latin typeface="+mj-lt"/>
                <a:hlinkClick r:id="rId10"/>
              </a:rPr>
              <a:t>Video</a:t>
            </a:r>
            <a:r>
              <a:rPr lang="cs-CZ" sz="1400" dirty="0">
                <a:latin typeface="+mj-lt"/>
              </a:rPr>
              <a:t> </a:t>
            </a:r>
            <a:r>
              <a:rPr lang="cs-CZ" sz="1050" dirty="0">
                <a:latin typeface="+mj-lt"/>
              </a:rPr>
              <a:t>(</a:t>
            </a:r>
            <a:r>
              <a:rPr lang="cs-CZ" sz="1050" dirty="0" err="1">
                <a:latin typeface="+mj-lt"/>
              </a:rPr>
              <a:t>or</a:t>
            </a:r>
            <a:r>
              <a:rPr lang="cs-CZ" sz="1050" dirty="0">
                <a:latin typeface="+mj-lt"/>
              </a:rPr>
              <a:t> </a:t>
            </a:r>
            <a:r>
              <a:rPr lang="cs-CZ" sz="1050" dirty="0" err="1">
                <a:latin typeface="+mj-lt"/>
                <a:hlinkClick r:id="rId11"/>
              </a:rPr>
              <a:t>here</a:t>
            </a:r>
            <a:r>
              <a:rPr lang="cs-CZ" sz="1050" dirty="0">
                <a:latin typeface="+mj-lt"/>
              </a:rPr>
              <a:t>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9838A35-28A3-43F4-AD9E-D88C81EA97DB}"/>
              </a:ext>
            </a:extLst>
          </p:cNvPr>
          <p:cNvSpPr txBox="1"/>
          <p:nvPr/>
        </p:nvSpPr>
        <p:spPr>
          <a:xfrm>
            <a:off x="693822" y="6005511"/>
            <a:ext cx="5296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C00000"/>
                </a:solidFill>
                <a:latin typeface="+mj-lt"/>
              </a:rPr>
              <a:t>TASK</a:t>
            </a:r>
          </a:p>
        </p:txBody>
      </p:sp>
    </p:spTree>
    <p:extLst>
      <p:ext uri="{BB962C8B-B14F-4D97-AF65-F5344CB8AC3E}">
        <p14:creationId xmlns:p14="http://schemas.microsoft.com/office/powerpoint/2010/main" val="27350120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579</Words>
  <Application>Microsoft Office PowerPoint</Application>
  <PresentationFormat>Širokoúhlá obrazovka</PresentationFormat>
  <Paragraphs>116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Motiv Office</vt:lpstr>
      <vt:lpstr>English Course for Students of Dentistry</vt:lpstr>
      <vt:lpstr>Course Creation – Your Experience </vt:lpstr>
      <vt:lpstr>Outline</vt:lpstr>
      <vt:lpstr>Background</vt:lpstr>
      <vt:lpstr>Syllabus</vt:lpstr>
      <vt:lpstr>Activity Types</vt:lpstr>
      <vt:lpstr>Item Matching</vt:lpstr>
      <vt:lpstr>Gapfills</vt:lpstr>
      <vt:lpstr>Collocation Formation</vt:lpstr>
      <vt:lpstr>Collocation Formation – Key </vt:lpstr>
      <vt:lpstr>Sorting Out</vt:lpstr>
      <vt:lpstr>Video Tasks</vt:lpstr>
      <vt:lpstr>Role Plays</vt:lpstr>
      <vt:lpstr>Patient Report Completion</vt:lpstr>
      <vt:lpstr>Case Discussion</vt:lpstr>
      <vt:lpstr>Resources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Course for Students of Dentistry</dc:title>
  <dc:creator>Ja Klap</dc:creator>
  <cp:lastModifiedBy>Jana Klapilová</cp:lastModifiedBy>
  <cp:revision>34</cp:revision>
  <dcterms:created xsi:type="dcterms:W3CDTF">2024-01-02T10:17:13Z</dcterms:created>
  <dcterms:modified xsi:type="dcterms:W3CDTF">2024-01-18T11:26:45Z</dcterms:modified>
</cp:coreProperties>
</file>