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embeddedFontLst>
    <p:embeddedFont>
      <p:font typeface="Roboto"/>
      <p:regular r:id="rId25"/>
      <p:bold r:id="rId26"/>
      <p:italic r:id="rId27"/>
      <p:boldItalic r:id="rId28"/>
    </p:embeddedFont>
    <p:embeddedFont>
      <p:font typeface="Roboto Medium"/>
      <p:regular r:id="rId29"/>
      <p:bold r:id="rId30"/>
      <p:italic r:id="rId31"/>
      <p:boldItalic r:id="rId32"/>
    </p:embeddedFont>
    <p:embeddedFont>
      <p:font typeface="Tahoma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17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  <p:ext uri="GoogleSlidesCustomDataVersion2">
      <go:slidesCustomData xmlns:go="http://customooxmlschemas.google.com/" r:id="rId35" roundtripDataSignature="AMtx7mgzBkljDEvjR0lpwRCr8/cecnt5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17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Medium-italic.fntdata"/><Relationship Id="rId30" Type="http://schemas.openxmlformats.org/officeDocument/2006/relationships/font" Target="fonts/RobotoMedium-bold.fntdata"/><Relationship Id="rId11" Type="http://schemas.openxmlformats.org/officeDocument/2006/relationships/slide" Target="slides/slide6.xml"/><Relationship Id="rId33" Type="http://schemas.openxmlformats.org/officeDocument/2006/relationships/font" Target="fonts/Tahoma-regular.fntdata"/><Relationship Id="rId10" Type="http://schemas.openxmlformats.org/officeDocument/2006/relationships/slide" Target="slides/slide5.xml"/><Relationship Id="rId32" Type="http://schemas.openxmlformats.org/officeDocument/2006/relationships/font" Target="fonts/RobotoMedium-boldItalic.fntdata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font" Target="fonts/Tahoma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b0146b2e42_3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b0146b2e42_3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g2b0146b2e42_3_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b1531ef398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b1531ef39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g2b1531ef398_0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image - inverse" showMasterSp="0">
  <p:cSld name="Title slide with image - inverse">
    <p:bg>
      <p:bgPr>
        <a:solidFill>
          <a:srgbClr val="0000DC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9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6" name="Google Shape;16;p19"/>
          <p:cNvSpPr txBox="1"/>
          <p:nvPr>
            <p:ph type="title"/>
          </p:nvPr>
        </p:nvSpPr>
        <p:spPr>
          <a:xfrm>
            <a:off x="398502" y="2900365"/>
            <a:ext cx="5246518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 txBox="1"/>
          <p:nvPr>
            <p:ph idx="1" type="subTitle"/>
          </p:nvPr>
        </p:nvSpPr>
        <p:spPr>
          <a:xfrm>
            <a:off x="398502" y="4116402"/>
            <a:ext cx="5246518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b="0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9"/>
          <p:cNvSpPr/>
          <p:nvPr>
            <p:ph idx="2" type="pic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Google Shape;19;p19"/>
          <p:cNvSpPr txBox="1"/>
          <p:nvPr>
            <p:ph idx="11" type="ftr"/>
          </p:nvPr>
        </p:nvSpPr>
        <p:spPr>
          <a:xfrm>
            <a:off x="720000" y="6228000"/>
            <a:ext cx="492502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0" name="Google Shape;2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0071" cy="1060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8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8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88" name="Google Shape;88;p28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9" name="Google Shape;89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2800" y="6048000"/>
            <a:ext cx="866657" cy="59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heading">
  <p:cSld name="Only heading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9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9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93" name="Google Shape;93;p29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4" name="Google Shape;9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2800" y="6048000"/>
            <a:ext cx="866657" cy="59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, images, two columns">
  <p:cSld name="Text, images, two column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0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7" name="Google Shape;97;p30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0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99" name="Google Shape;99;p30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0" name="Google Shape;100;p30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1" sz="11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1" name="Google Shape;101;p30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2" name="Google Shape;102;p30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1" sz="11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3" name="Google Shape;103;p30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04" name="Google Shape;104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2800" y="6048000"/>
            <a:ext cx="866657" cy="59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">
  <p:cSld name="Empt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1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1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08" name="Google Shape;108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2800" y="6048000"/>
            <a:ext cx="866657" cy="59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image" showMasterSp="0">
  <p:cSld name="Title slide with imag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2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11" name="Google Shape;111;p32"/>
          <p:cNvSpPr txBox="1"/>
          <p:nvPr>
            <p:ph type="title"/>
          </p:nvPr>
        </p:nvSpPr>
        <p:spPr>
          <a:xfrm>
            <a:off x="398502" y="2900365"/>
            <a:ext cx="5246518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2"/>
          <p:cNvSpPr txBox="1"/>
          <p:nvPr>
            <p:ph idx="1" type="subTitle"/>
          </p:nvPr>
        </p:nvSpPr>
        <p:spPr>
          <a:xfrm>
            <a:off x="398502" y="4116402"/>
            <a:ext cx="5246518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b="0" sz="24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3" name="Google Shape;113;p32"/>
          <p:cNvSpPr/>
          <p:nvPr>
            <p:ph idx="2" type="pic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32"/>
          <p:cNvSpPr txBox="1"/>
          <p:nvPr>
            <p:ph idx="11" type="ftr"/>
          </p:nvPr>
        </p:nvSpPr>
        <p:spPr>
          <a:xfrm>
            <a:off x="720000" y="6228000"/>
            <a:ext cx="492502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5" name="Google Shape;11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48000" cy="1060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image">
  <p:cSld name="Inverse slide with image">
    <p:bg>
      <p:bgPr>
        <a:solidFill>
          <a:srgbClr val="0000DC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3"/>
          <p:cNvSpPr/>
          <p:nvPr>
            <p:ph idx="2" type="pic"/>
          </p:nvPr>
        </p:nvSpPr>
        <p:spPr>
          <a:xfrm>
            <a:off x="0" y="1"/>
            <a:ext cx="12192000" cy="5842000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33"/>
          <p:cNvSpPr txBox="1"/>
          <p:nvPr>
            <p:ph idx="1" type="body"/>
          </p:nvPr>
        </p:nvSpPr>
        <p:spPr>
          <a:xfrm>
            <a:off x="720000" y="6040795"/>
            <a:ext cx="8555976" cy="510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9" name="Google Shape;119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2800" y="6048000"/>
            <a:ext cx="844792" cy="59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78418" y="2012400"/>
            <a:ext cx="4035163" cy="283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4" name="Google Shape;24;p20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" type="body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2" type="body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7" name="Google Shape;27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2800" y="6048000"/>
            <a:ext cx="866657" cy="59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inverse" showMasterSp="0">
  <p:cSld name="Title slide - inverse">
    <p:bg>
      <p:bgPr>
        <a:solidFill>
          <a:srgbClr val="0000DC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1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1" name="Google Shape;31;p21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b="0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33" name="Google Shape;33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0071" cy="1060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7" name="Google Shape;37;p22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9" name="Google Shape;3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2800" y="6048000"/>
            <a:ext cx="866657" cy="59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, text and image">
  <p:cSld name="Heading, subheading, text and imag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4" name="Google Shape;44;p23"/>
          <p:cNvSpPr txBox="1"/>
          <p:nvPr>
            <p:ph idx="1" type="body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5" name="Google Shape;45;p23"/>
          <p:cNvSpPr/>
          <p:nvPr>
            <p:ph idx="2" type="pic"/>
          </p:nvPr>
        </p:nvSpPr>
        <p:spPr>
          <a:xfrm>
            <a:off x="729509" y="1665288"/>
            <a:ext cx="6207791" cy="4139998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23"/>
          <p:cNvSpPr txBox="1"/>
          <p:nvPr>
            <p:ph idx="3" type="body"/>
          </p:nvPr>
        </p:nvSpPr>
        <p:spPr>
          <a:xfrm>
            <a:off x="720725" y="1296001"/>
            <a:ext cx="10752138" cy="27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7" name="Google Shape;47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2800" y="6048000"/>
            <a:ext cx="866657" cy="59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comparison">
  <p:cSld name="Heading, subheading and comparis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51" name="Google Shape;51;p24"/>
          <p:cNvSpPr txBox="1"/>
          <p:nvPr>
            <p:ph idx="1" type="body"/>
          </p:nvPr>
        </p:nvSpPr>
        <p:spPr>
          <a:xfrm>
            <a:off x="720725" y="1296001"/>
            <a:ext cx="5220000" cy="27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2" type="body"/>
          </p:nvPr>
        </p:nvSpPr>
        <p:spPr>
          <a:xfrm>
            <a:off x="6251278" y="1290515"/>
            <a:ext cx="5220000" cy="27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4" name="Google Shape;54;p24"/>
          <p:cNvSpPr txBox="1"/>
          <p:nvPr>
            <p:ph idx="3" type="body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24"/>
          <p:cNvSpPr txBox="1"/>
          <p:nvPr>
            <p:ph idx="4" type="body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56" name="Google Shape;5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2800" y="6048000"/>
            <a:ext cx="866657" cy="59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showMasterSp="0">
  <p:cSld name="Úvodní sníme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5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60" name="Google Shape;60;p25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5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62" name="Google Shape;6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48000" cy="1060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6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66" name="Google Shape;66;p26"/>
          <p:cNvSpPr txBox="1"/>
          <p:nvPr>
            <p:ph idx="1" type="body"/>
          </p:nvPr>
        </p:nvSpPr>
        <p:spPr>
          <a:xfrm>
            <a:off x="720725" y="1296001"/>
            <a:ext cx="10752138" cy="27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6"/>
          <p:cNvSpPr txBox="1"/>
          <p:nvPr>
            <p:ph idx="2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9" name="Google Shape;69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2800" y="6048000"/>
            <a:ext cx="866657" cy="59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74" name="Google Shape;74;p27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27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idx="13" type="body"/>
          </p:nvPr>
        </p:nvSpPr>
        <p:spPr>
          <a:xfrm>
            <a:off x="720725" y="1296001"/>
            <a:ext cx="10752138" cy="27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2800" y="6048000"/>
            <a:ext cx="866657" cy="59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8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2" name="Google Shape;12;p18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" type="body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935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24.png"/><Relationship Id="rId5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comicsbrno24.cjv.muni.cz/cs" TargetMode="External"/><Relationship Id="rId4" Type="http://schemas.openxmlformats.org/officeDocument/2006/relationships/image" Target="../media/image2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7" Type="http://schemas.openxmlformats.org/officeDocument/2006/relationships/image" Target="../media/image11.png"/><Relationship Id="rId8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29" name="Google Shape;129;p1"/>
          <p:cNvSpPr txBox="1"/>
          <p:nvPr>
            <p:ph type="title"/>
          </p:nvPr>
        </p:nvSpPr>
        <p:spPr>
          <a:xfrm>
            <a:off x="398502" y="2900365"/>
            <a:ext cx="5246518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294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400"/>
              <a:t>Workshop:</a:t>
            </a:r>
            <a:br>
              <a:rPr lang="cs-CZ" sz="3400"/>
            </a:br>
            <a:r>
              <a:rPr lang="cs-CZ" sz="3400"/>
              <a:t>Komiks ve výuce jazyků</a:t>
            </a:r>
            <a:endParaRPr sz="3400"/>
          </a:p>
        </p:txBody>
      </p:sp>
      <p:sp>
        <p:nvSpPr>
          <p:cNvPr id="130" name="Google Shape;130;p1"/>
          <p:cNvSpPr txBox="1"/>
          <p:nvPr>
            <p:ph idx="1" type="subTitle"/>
          </p:nvPr>
        </p:nvSpPr>
        <p:spPr>
          <a:xfrm>
            <a:off x="398502" y="4116402"/>
            <a:ext cx="5246518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cs-CZ"/>
              <a:t>Athena Alchazidu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cs-CZ"/>
              <a:t>Martina Terrabuio Čermáková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Komiksy Komiks Grafika Wektorowa, Clipartów i Ilustracji - 123RF" id="131" name="Google Shape;131;p1"/>
          <p:cNvPicPr preferRelativeResize="0"/>
          <p:nvPr/>
        </p:nvPicPr>
        <p:blipFill rotWithShape="1">
          <a:blip r:embed="rId3">
            <a:alphaModFix/>
          </a:blip>
          <a:srcRect b="0" l="4770" r="6340" t="0"/>
          <a:stretch/>
        </p:blipFill>
        <p:spPr>
          <a:xfrm>
            <a:off x="6096000" y="10"/>
            <a:ext cx="6096000" cy="685798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32" name="Google Shape;132;p1"/>
          <p:cNvSpPr txBox="1"/>
          <p:nvPr>
            <p:ph idx="11" type="ftr"/>
          </p:nvPr>
        </p:nvSpPr>
        <p:spPr>
          <a:xfrm>
            <a:off x="720000" y="6228000"/>
            <a:ext cx="492502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Týden CJV 2024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0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Týden CJV 2024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0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88" name="Google Shape;288;p10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latin typeface="Cambria"/>
                <a:ea typeface="Cambria"/>
                <a:cs typeface="Cambria"/>
                <a:sym typeface="Cambria"/>
              </a:rPr>
              <a:t>Ad 1) Kreativní použití existujícího komiksu - příklad</a:t>
            </a:r>
            <a:endParaRPr/>
          </a:p>
        </p:txBody>
      </p:sp>
      <p:sp>
        <p:nvSpPr>
          <p:cNvPr id="289" name="Google Shape;289;p10"/>
          <p:cNvSpPr txBox="1"/>
          <p:nvPr>
            <p:ph idx="1" type="body"/>
          </p:nvPr>
        </p:nvSpPr>
        <p:spPr>
          <a:xfrm>
            <a:off x="575880" y="2088002"/>
            <a:ext cx="410412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  Sám v Muzeu</a:t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  Jan Ámos Komenský</a:t>
            </a:r>
            <a:endParaRPr/>
          </a:p>
          <a:p>
            <a:pPr indent="-21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  Krátký text, např. slovníkové heslo, se základními údaji</a:t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  Upravený komiks – zabělení bublin</a:t>
            </a:r>
            <a:endParaRPr/>
          </a:p>
          <a:p>
            <a:pPr indent="-21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90" name="Google Shape;290;p10"/>
          <p:cNvPicPr preferRelativeResize="0"/>
          <p:nvPr/>
        </p:nvPicPr>
        <p:blipFill rotWithShape="1">
          <a:blip r:embed="rId3">
            <a:alphaModFix/>
          </a:blip>
          <a:srcRect b="0" l="10687" r="10827" t="0"/>
          <a:stretch/>
        </p:blipFill>
        <p:spPr>
          <a:xfrm>
            <a:off x="4680000" y="1263016"/>
            <a:ext cx="6421140" cy="4764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1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Týden CJV 2024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1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97" name="Google Shape;297;p11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818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/>
              <a:t>Ad 2)  Vytvoření vlastního stripu</a:t>
            </a:r>
            <a:endParaRPr/>
          </a:p>
        </p:txBody>
      </p:sp>
      <p:grpSp>
        <p:nvGrpSpPr>
          <p:cNvPr id="298" name="Google Shape;298;p11"/>
          <p:cNvGrpSpPr/>
          <p:nvPr/>
        </p:nvGrpSpPr>
        <p:grpSpPr>
          <a:xfrm>
            <a:off x="4415895" y="2269316"/>
            <a:ext cx="7110105" cy="2322900"/>
            <a:chOff x="0" y="334123"/>
            <a:chExt cx="7110105" cy="2322900"/>
          </a:xfrm>
        </p:grpSpPr>
        <p:sp>
          <p:nvSpPr>
            <p:cNvPr id="299" name="Google Shape;299;p11"/>
            <p:cNvSpPr/>
            <p:nvPr/>
          </p:nvSpPr>
          <p:spPr>
            <a:xfrm>
              <a:off x="0" y="334123"/>
              <a:ext cx="7110105" cy="111969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009325"/>
                </a:gs>
                <a:gs pos="80000">
                  <a:srgbClr val="00C232"/>
                </a:gs>
                <a:gs pos="100000">
                  <a:srgbClr val="00C730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1"/>
            <p:cNvSpPr txBox="1"/>
            <p:nvPr/>
          </p:nvSpPr>
          <p:spPr>
            <a:xfrm>
              <a:off x="54659" y="388782"/>
              <a:ext cx="7000787" cy="10103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0475" lIns="110475" spcFirstLastPara="1" rIns="110475" wrap="square" tIns="110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Tahoma"/>
                <a:buNone/>
              </a:pPr>
              <a:r>
                <a:rPr b="0" lang="cs-CZ" sz="29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1) Koláž – s využitím tištěného materiálu např. fotografií, grafických prvků atd.</a:t>
              </a:r>
              <a:endParaRPr sz="29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0" y="1537333"/>
              <a:ext cx="7110105" cy="111969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009325"/>
                </a:gs>
                <a:gs pos="80000">
                  <a:srgbClr val="00C232"/>
                </a:gs>
                <a:gs pos="100000">
                  <a:srgbClr val="00C730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1"/>
            <p:cNvSpPr txBox="1"/>
            <p:nvPr/>
          </p:nvSpPr>
          <p:spPr>
            <a:xfrm>
              <a:off x="54659" y="1591992"/>
              <a:ext cx="7000787" cy="10103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0475" lIns="110475" spcFirstLastPara="1" rIns="110475" wrap="square" tIns="110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Tahoma"/>
                <a:buNone/>
              </a:pPr>
              <a:r>
                <a:rPr b="0" lang="cs-CZ" sz="29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2) Kreslený strip – tvorba celého stripu na základě vlastní kresby, náčrtků</a:t>
              </a:r>
              <a:endParaRPr sz="29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303" name="Google Shape;30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000" y="1588964"/>
            <a:ext cx="2982722" cy="4386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2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Týden CJV 2024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2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10" name="Google Shape;310;p12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Formální stránka: rozložení stránky</a:t>
            </a:r>
            <a:endParaRPr/>
          </a:p>
        </p:txBody>
      </p:sp>
      <p:sp>
        <p:nvSpPr>
          <p:cNvPr id="311" name="Google Shape;311;p12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312" name="Google Shape;312;p12"/>
          <p:cNvPicPr preferRelativeResize="0"/>
          <p:nvPr/>
        </p:nvPicPr>
        <p:blipFill rotWithShape="1">
          <a:blip r:embed="rId3">
            <a:alphaModFix/>
          </a:blip>
          <a:srcRect b="0" l="3218" r="0" t="13667"/>
          <a:stretch/>
        </p:blipFill>
        <p:spPr>
          <a:xfrm>
            <a:off x="2969863" y="1607549"/>
            <a:ext cx="6763552" cy="474645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3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Týden CJV 2024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19" name="Google Shape;319;p13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Formální stránka: rozložení stránky</a:t>
            </a:r>
            <a:endParaRPr/>
          </a:p>
        </p:txBody>
      </p:sp>
      <p:sp>
        <p:nvSpPr>
          <p:cNvPr id="320" name="Google Shape;320;p1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321" name="Google Shape;321;p13"/>
          <p:cNvPicPr preferRelativeResize="0"/>
          <p:nvPr/>
        </p:nvPicPr>
        <p:blipFill rotWithShape="1">
          <a:blip r:embed="rId3">
            <a:alphaModFix/>
          </a:blip>
          <a:srcRect b="0" l="0" r="0" t="8759"/>
          <a:stretch/>
        </p:blipFill>
        <p:spPr>
          <a:xfrm>
            <a:off x="1960361" y="1247775"/>
            <a:ext cx="7530382" cy="5435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4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Týden CJV 2024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28" name="Google Shape;328;p14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Bubliny</a:t>
            </a:r>
            <a:endParaRPr/>
          </a:p>
        </p:txBody>
      </p:sp>
      <p:sp>
        <p:nvSpPr>
          <p:cNvPr id="329" name="Google Shape;329;p14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330" name="Google Shape;330;p14"/>
          <p:cNvPicPr preferRelativeResize="0"/>
          <p:nvPr/>
        </p:nvPicPr>
        <p:blipFill rotWithShape="1">
          <a:blip r:embed="rId3">
            <a:alphaModFix/>
          </a:blip>
          <a:srcRect b="0" l="0" r="0" t="1722"/>
          <a:stretch/>
        </p:blipFill>
        <p:spPr>
          <a:xfrm>
            <a:off x="3317358" y="138223"/>
            <a:ext cx="8320864" cy="6506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b0146b2e42_3_10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37" name="Google Shape;337;g2b0146b2e42_3_10"/>
          <p:cNvSpPr txBox="1"/>
          <p:nvPr>
            <p:ph type="title"/>
          </p:nvPr>
        </p:nvSpPr>
        <p:spPr>
          <a:xfrm>
            <a:off x="720000" y="15675"/>
            <a:ext cx="10753200" cy="45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Workshop pro SŠ v MZK, 26.9.2023</a:t>
            </a:r>
            <a:endParaRPr/>
          </a:p>
        </p:txBody>
      </p:sp>
      <p:sp>
        <p:nvSpPr>
          <p:cNvPr id="338" name="Google Shape;338;g2b0146b2e42_3_10"/>
          <p:cNvSpPr txBox="1"/>
          <p:nvPr>
            <p:ph idx="1" type="body"/>
          </p:nvPr>
        </p:nvSpPr>
        <p:spPr>
          <a:xfrm>
            <a:off x="720000" y="1692002"/>
            <a:ext cx="10753200" cy="41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9" name="Google Shape;339;g2b0146b2e42_3_10"/>
          <p:cNvPicPr preferRelativeResize="0"/>
          <p:nvPr/>
        </p:nvPicPr>
        <p:blipFill rotWithShape="1">
          <a:blip r:embed="rId3">
            <a:alphaModFix/>
          </a:blip>
          <a:srcRect b="10621" l="35140" r="34898" t="19725"/>
          <a:stretch/>
        </p:blipFill>
        <p:spPr>
          <a:xfrm>
            <a:off x="6595983" y="784251"/>
            <a:ext cx="4188317" cy="547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g2b0146b2e42_3_10"/>
          <p:cNvPicPr preferRelativeResize="0"/>
          <p:nvPr/>
        </p:nvPicPr>
        <p:blipFill rotWithShape="1">
          <a:blip r:embed="rId4">
            <a:alphaModFix/>
          </a:blip>
          <a:srcRect b="7307" l="21480" r="38718" t="12833"/>
          <a:stretch/>
        </p:blipFill>
        <p:spPr>
          <a:xfrm>
            <a:off x="720000" y="652500"/>
            <a:ext cx="4852526" cy="547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5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Týden CJV 2024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47" name="Google Shape;347;p15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3.</a:t>
            </a:r>
            <a:r>
              <a:rPr lang="cs-CZ" sz="4400"/>
              <a:t> </a:t>
            </a:r>
            <a:r>
              <a:rPr lang="cs-CZ"/>
              <a:t>Workshop</a:t>
            </a:r>
            <a:br>
              <a:rPr lang="cs-CZ" sz="4400"/>
            </a:br>
            <a:endParaRPr/>
          </a:p>
        </p:txBody>
      </p:sp>
      <p:sp>
        <p:nvSpPr>
          <p:cNvPr id="348" name="Google Shape;348;p15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6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Týden CJV 2024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55" name="Google Shape;355;p16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3. Workshop</a:t>
            </a:r>
            <a:endParaRPr/>
          </a:p>
        </p:txBody>
      </p:sp>
      <p:sp>
        <p:nvSpPr>
          <p:cNvPr id="356" name="Google Shape;356;p16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7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grpSp>
        <p:nvGrpSpPr>
          <p:cNvPr id="357" name="Google Shape;357;p16"/>
          <p:cNvGrpSpPr/>
          <p:nvPr/>
        </p:nvGrpSpPr>
        <p:grpSpPr>
          <a:xfrm>
            <a:off x="2112276" y="1377447"/>
            <a:ext cx="7314667" cy="4850553"/>
            <a:chOff x="1536" y="0"/>
            <a:chExt cx="7314667" cy="4850553"/>
          </a:xfrm>
        </p:grpSpPr>
        <p:sp>
          <p:nvSpPr>
            <p:cNvPr id="358" name="Google Shape;358;p16"/>
            <p:cNvSpPr/>
            <p:nvPr/>
          </p:nvSpPr>
          <p:spPr>
            <a:xfrm>
              <a:off x="1536" y="0"/>
              <a:ext cx="2390414" cy="4850553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6"/>
            <p:cNvSpPr txBox="1"/>
            <p:nvPr/>
          </p:nvSpPr>
          <p:spPr>
            <a:xfrm>
              <a:off x="1536" y="1940221"/>
              <a:ext cx="2390414" cy="1940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800" lIns="177800" spcFirstLastPara="1" rIns="177800" wrap="square" tIns="177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Tahoma"/>
                <a:buNone/>
              </a:pPr>
              <a:r>
                <a:rPr lang="cs-CZ" sz="25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Brainstorming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Tahoma"/>
                <a:buNone/>
              </a:pPr>
              <a:r>
                <a:t/>
              </a:r>
              <a:endParaRPr sz="2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0" name="Google Shape;360;p16"/>
            <p:cNvSpPr/>
            <p:nvPr/>
          </p:nvSpPr>
          <p:spPr>
            <a:xfrm>
              <a:off x="389126" y="291033"/>
              <a:ext cx="1615234" cy="1615234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6"/>
            <p:cNvSpPr/>
            <p:nvPr/>
          </p:nvSpPr>
          <p:spPr>
            <a:xfrm>
              <a:off x="2463662" y="0"/>
              <a:ext cx="2390414" cy="4850553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6"/>
            <p:cNvSpPr txBox="1"/>
            <p:nvPr/>
          </p:nvSpPr>
          <p:spPr>
            <a:xfrm>
              <a:off x="2463662" y="1940221"/>
              <a:ext cx="2390414" cy="1940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800" lIns="177800" spcFirstLastPara="1" rIns="177800" wrap="square" tIns="177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Tahoma"/>
                <a:buNone/>
              </a:pPr>
              <a:r>
                <a:rPr lang="cs-CZ" sz="25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Aplikace – konkrétní postupy</a:t>
              </a:r>
              <a:endParaRPr/>
            </a:p>
          </p:txBody>
        </p:sp>
        <p:sp>
          <p:nvSpPr>
            <p:cNvPr id="363" name="Google Shape;363;p16"/>
            <p:cNvSpPr/>
            <p:nvPr/>
          </p:nvSpPr>
          <p:spPr>
            <a:xfrm>
              <a:off x="2851252" y="291033"/>
              <a:ext cx="1615234" cy="1615234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6"/>
            <p:cNvSpPr/>
            <p:nvPr/>
          </p:nvSpPr>
          <p:spPr>
            <a:xfrm>
              <a:off x="4925789" y="0"/>
              <a:ext cx="2390414" cy="4850553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6"/>
            <p:cNvSpPr txBox="1"/>
            <p:nvPr/>
          </p:nvSpPr>
          <p:spPr>
            <a:xfrm>
              <a:off x="4925789" y="1940221"/>
              <a:ext cx="2390414" cy="1940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800" lIns="177800" spcFirstLastPara="1" rIns="177800" wrap="square" tIns="177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Tahoma"/>
                <a:buNone/>
              </a:pPr>
              <a:r>
                <a:rPr lang="cs-CZ" sz="25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Individuální/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875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Tahoma"/>
                <a:buNone/>
              </a:pPr>
              <a:r>
                <a:rPr lang="cs-CZ" sz="25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kolektivní kreativní přístup </a:t>
              </a:r>
              <a:endParaRPr/>
            </a:p>
          </p:txBody>
        </p:sp>
        <p:sp>
          <p:nvSpPr>
            <p:cNvPr id="366" name="Google Shape;366;p16"/>
            <p:cNvSpPr/>
            <p:nvPr/>
          </p:nvSpPr>
          <p:spPr>
            <a:xfrm>
              <a:off x="5313379" y="291033"/>
              <a:ext cx="1615234" cy="1615234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292709" y="3880442"/>
              <a:ext cx="6732320" cy="727582"/>
            </a:xfrm>
            <a:prstGeom prst="leftRightArrow">
              <a:avLst>
                <a:gd fmla="val 50000" name="adj1"/>
                <a:gd fmla="val 50000" name="adj2"/>
              </a:avLst>
            </a:prstGeom>
            <a:solidFill>
              <a:srgbClr val="A7A7E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b1531ef398_0_1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74" name="Google Shape;374;g2b1531ef398_0_1"/>
          <p:cNvSpPr txBox="1"/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g2b1531ef398_0_1"/>
          <p:cNvSpPr txBox="1"/>
          <p:nvPr>
            <p:ph idx="1" type="body"/>
          </p:nvPr>
        </p:nvSpPr>
        <p:spPr>
          <a:xfrm>
            <a:off x="720000" y="1692002"/>
            <a:ext cx="10753200" cy="41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6" name="Google Shape;376;g2b1531ef398_0_1"/>
          <p:cNvGrpSpPr/>
          <p:nvPr/>
        </p:nvGrpSpPr>
        <p:grpSpPr>
          <a:xfrm>
            <a:off x="3719621" y="1764175"/>
            <a:ext cx="6962226" cy="975576"/>
            <a:chOff x="2789785" y="1323164"/>
            <a:chExt cx="5221800" cy="731700"/>
          </a:xfrm>
        </p:grpSpPr>
        <p:sp>
          <p:nvSpPr>
            <p:cNvPr id="377" name="Google Shape;377;g2b1531ef398_0_1"/>
            <p:cNvSpPr/>
            <p:nvPr/>
          </p:nvSpPr>
          <p:spPr>
            <a:xfrm>
              <a:off x="2789785" y="1323164"/>
              <a:ext cx="5221800" cy="731700"/>
            </a:xfrm>
            <a:prstGeom prst="rect">
              <a:avLst/>
            </a:prstGeom>
            <a:solidFill>
              <a:srgbClr val="08563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g2b1531ef398_0_1"/>
            <p:cNvSpPr txBox="1"/>
            <p:nvPr/>
          </p:nvSpPr>
          <p:spPr>
            <a:xfrm>
              <a:off x="2914389" y="1407440"/>
              <a:ext cx="4765800" cy="57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ipsum dolor sit amet, consectetur adipiscing elit. Duis sit amet odio vel purus bibendum luctus.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79" name="Google Shape;379;g2b1531ef398_0_1"/>
          <p:cNvGrpSpPr/>
          <p:nvPr/>
        </p:nvGrpSpPr>
        <p:grpSpPr>
          <a:xfrm>
            <a:off x="3719623" y="2943293"/>
            <a:ext cx="6480238" cy="975576"/>
            <a:chOff x="2789787" y="2207525"/>
            <a:chExt cx="4860300" cy="731700"/>
          </a:xfrm>
        </p:grpSpPr>
        <p:sp>
          <p:nvSpPr>
            <p:cNvPr id="380" name="Google Shape;380;g2b1531ef398_0_1"/>
            <p:cNvSpPr/>
            <p:nvPr/>
          </p:nvSpPr>
          <p:spPr>
            <a:xfrm>
              <a:off x="2789787" y="2207525"/>
              <a:ext cx="4860300" cy="731700"/>
            </a:xfrm>
            <a:prstGeom prst="rect">
              <a:avLst/>
            </a:prstGeom>
            <a:solidFill>
              <a:srgbClr val="0B713F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g2b1531ef398_0_1"/>
            <p:cNvSpPr txBox="1"/>
            <p:nvPr/>
          </p:nvSpPr>
          <p:spPr>
            <a:xfrm>
              <a:off x="2914387" y="2414096"/>
              <a:ext cx="43731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ipsum dolor sit amet, consectetur adipiscing elit. Duis sit amet odio vel purus bibendum luctus.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82" name="Google Shape;382;g2b1531ef398_0_1"/>
          <p:cNvGrpSpPr/>
          <p:nvPr/>
        </p:nvGrpSpPr>
        <p:grpSpPr>
          <a:xfrm>
            <a:off x="1006781" y="4118064"/>
            <a:ext cx="8709493" cy="975576"/>
            <a:chOff x="755105" y="3088625"/>
            <a:chExt cx="6532283" cy="731700"/>
          </a:xfrm>
        </p:grpSpPr>
        <p:sp>
          <p:nvSpPr>
            <p:cNvPr id="383" name="Google Shape;383;g2b1531ef398_0_1"/>
            <p:cNvSpPr txBox="1"/>
            <p:nvPr/>
          </p:nvSpPr>
          <p:spPr>
            <a:xfrm>
              <a:off x="755105" y="3138825"/>
              <a:ext cx="19599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900">
                <a:solidFill>
                  <a:srgbClr val="0B7743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384" name="Google Shape;384;g2b1531ef398_0_1"/>
            <p:cNvSpPr/>
            <p:nvPr/>
          </p:nvSpPr>
          <p:spPr>
            <a:xfrm>
              <a:off x="2789787" y="3088625"/>
              <a:ext cx="4497600" cy="731700"/>
            </a:xfrm>
            <a:prstGeom prst="rect">
              <a:avLst/>
            </a:prstGeom>
            <a:solidFill>
              <a:srgbClr val="0B7743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g2b1531ef398_0_1"/>
            <p:cNvSpPr txBox="1"/>
            <p:nvPr/>
          </p:nvSpPr>
          <p:spPr>
            <a:xfrm>
              <a:off x="2914388" y="3295180"/>
              <a:ext cx="38499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Shrnutí</a:t>
              </a:r>
              <a:r>
                <a:rPr lang="cs-CZ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86" name="Google Shape;386;g2b1531ef398_0_1"/>
          <p:cNvGrpSpPr/>
          <p:nvPr/>
        </p:nvGrpSpPr>
        <p:grpSpPr>
          <a:xfrm>
            <a:off x="3719621" y="1764175"/>
            <a:ext cx="6962226" cy="975576"/>
            <a:chOff x="2789785" y="1323164"/>
            <a:chExt cx="5221800" cy="731700"/>
          </a:xfrm>
        </p:grpSpPr>
        <p:sp>
          <p:nvSpPr>
            <p:cNvPr id="387" name="Google Shape;387;g2b1531ef398_0_1"/>
            <p:cNvSpPr/>
            <p:nvPr/>
          </p:nvSpPr>
          <p:spPr>
            <a:xfrm>
              <a:off x="2789785" y="1323164"/>
              <a:ext cx="5221800" cy="731700"/>
            </a:xfrm>
            <a:prstGeom prst="rect">
              <a:avLst/>
            </a:prstGeom>
            <a:solidFill>
              <a:srgbClr val="0942A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g2b1531ef398_0_1"/>
            <p:cNvSpPr txBox="1"/>
            <p:nvPr/>
          </p:nvSpPr>
          <p:spPr>
            <a:xfrm>
              <a:off x="2914389" y="1407440"/>
              <a:ext cx="4765800" cy="57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Prezentace komiksů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89" name="Google Shape;389;g2b1531ef398_0_1"/>
          <p:cNvGrpSpPr/>
          <p:nvPr/>
        </p:nvGrpSpPr>
        <p:grpSpPr>
          <a:xfrm>
            <a:off x="-161165" y="2943293"/>
            <a:ext cx="10361027" cy="975576"/>
            <a:chOff x="-120877" y="2207525"/>
            <a:chExt cx="7770964" cy="731700"/>
          </a:xfrm>
        </p:grpSpPr>
        <p:sp>
          <p:nvSpPr>
            <p:cNvPr id="390" name="Google Shape;390;g2b1531ef398_0_1"/>
            <p:cNvSpPr txBox="1"/>
            <p:nvPr/>
          </p:nvSpPr>
          <p:spPr>
            <a:xfrm>
              <a:off x="-120877" y="2264550"/>
              <a:ext cx="27153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5900">
                  <a:solidFill>
                    <a:srgbClr val="0C57D3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Závěr</a:t>
              </a:r>
              <a:endParaRPr sz="5900">
                <a:solidFill>
                  <a:srgbClr val="0C57D3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391" name="Google Shape;391;g2b1531ef398_0_1"/>
            <p:cNvSpPr/>
            <p:nvPr/>
          </p:nvSpPr>
          <p:spPr>
            <a:xfrm>
              <a:off x="2789787" y="2207525"/>
              <a:ext cx="4860300" cy="731700"/>
            </a:xfrm>
            <a:prstGeom prst="rect">
              <a:avLst/>
            </a:prstGeom>
            <a:solidFill>
              <a:srgbClr val="0C57D3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g2b1531ef398_0_1"/>
            <p:cNvSpPr txBox="1"/>
            <p:nvPr/>
          </p:nvSpPr>
          <p:spPr>
            <a:xfrm>
              <a:off x="2914387" y="2414096"/>
              <a:ext cx="43731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Diskuze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93" name="Google Shape;393;g2b1531ef398_0_1"/>
          <p:cNvGrpSpPr/>
          <p:nvPr/>
        </p:nvGrpSpPr>
        <p:grpSpPr>
          <a:xfrm>
            <a:off x="947542" y="1764175"/>
            <a:ext cx="9734304" cy="975576"/>
            <a:chOff x="710674" y="1323164"/>
            <a:chExt cx="7300911" cy="731700"/>
          </a:xfrm>
        </p:grpSpPr>
        <p:sp>
          <p:nvSpPr>
            <p:cNvPr id="394" name="Google Shape;394;g2b1531ef398_0_1"/>
            <p:cNvSpPr txBox="1"/>
            <p:nvPr/>
          </p:nvSpPr>
          <p:spPr>
            <a:xfrm>
              <a:off x="710674" y="1373350"/>
              <a:ext cx="20043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900">
                <a:solidFill>
                  <a:srgbClr val="0942A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395" name="Google Shape;395;g2b1531ef398_0_1"/>
            <p:cNvSpPr/>
            <p:nvPr/>
          </p:nvSpPr>
          <p:spPr>
            <a:xfrm>
              <a:off x="2789785" y="1323164"/>
              <a:ext cx="5221800" cy="731700"/>
            </a:xfrm>
            <a:prstGeom prst="rect">
              <a:avLst/>
            </a:prstGeom>
            <a:solidFill>
              <a:srgbClr val="0942A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g2b1531ef398_0_1"/>
            <p:cNvSpPr txBox="1"/>
            <p:nvPr/>
          </p:nvSpPr>
          <p:spPr>
            <a:xfrm>
              <a:off x="2914389" y="1407440"/>
              <a:ext cx="4765800" cy="57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-406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oboto"/>
                <a:buAutoNum type="arabicPeriod"/>
              </a:pPr>
              <a:r>
                <a:rPr lang="cs-CZ" sz="2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Prezentace komiksů</a:t>
              </a:r>
              <a:endParaRPr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97" name="Google Shape;397;g2b1531ef398_0_1"/>
          <p:cNvGrpSpPr/>
          <p:nvPr/>
        </p:nvGrpSpPr>
        <p:grpSpPr>
          <a:xfrm>
            <a:off x="10" y="2943293"/>
            <a:ext cx="10199852" cy="975576"/>
            <a:chOff x="7" y="2207525"/>
            <a:chExt cx="7650080" cy="731700"/>
          </a:xfrm>
        </p:grpSpPr>
        <p:sp>
          <p:nvSpPr>
            <p:cNvPr id="398" name="Google Shape;398;g2b1531ef398_0_1"/>
            <p:cNvSpPr txBox="1"/>
            <p:nvPr/>
          </p:nvSpPr>
          <p:spPr>
            <a:xfrm>
              <a:off x="7" y="2257725"/>
              <a:ext cx="27153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900">
                <a:solidFill>
                  <a:srgbClr val="0C57D3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399" name="Google Shape;399;g2b1531ef398_0_1"/>
            <p:cNvSpPr/>
            <p:nvPr/>
          </p:nvSpPr>
          <p:spPr>
            <a:xfrm>
              <a:off x="2789787" y="2207525"/>
              <a:ext cx="4860300" cy="731700"/>
            </a:xfrm>
            <a:prstGeom prst="rect">
              <a:avLst/>
            </a:prstGeom>
            <a:solidFill>
              <a:srgbClr val="0C57D3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g2b1531ef398_0_1"/>
            <p:cNvSpPr txBox="1"/>
            <p:nvPr/>
          </p:nvSpPr>
          <p:spPr>
            <a:xfrm>
              <a:off x="2914387" y="2414096"/>
              <a:ext cx="43731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2. Diskuze</a:t>
              </a:r>
              <a:endParaRPr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01" name="Google Shape;401;g2b1531ef398_0_1"/>
          <p:cNvGrpSpPr/>
          <p:nvPr/>
        </p:nvGrpSpPr>
        <p:grpSpPr>
          <a:xfrm>
            <a:off x="1006781" y="4118064"/>
            <a:ext cx="8709623" cy="975576"/>
            <a:chOff x="755105" y="3088625"/>
            <a:chExt cx="6532380" cy="731700"/>
          </a:xfrm>
        </p:grpSpPr>
        <p:sp>
          <p:nvSpPr>
            <p:cNvPr id="402" name="Google Shape;402;g2b1531ef398_0_1"/>
            <p:cNvSpPr txBox="1"/>
            <p:nvPr/>
          </p:nvSpPr>
          <p:spPr>
            <a:xfrm>
              <a:off x="755105" y="3138825"/>
              <a:ext cx="19599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900">
                <a:solidFill>
                  <a:srgbClr val="0D5CD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403" name="Google Shape;403;g2b1531ef398_0_1"/>
            <p:cNvSpPr/>
            <p:nvPr/>
          </p:nvSpPr>
          <p:spPr>
            <a:xfrm>
              <a:off x="2789787" y="3088625"/>
              <a:ext cx="4497600" cy="731700"/>
            </a:xfrm>
            <a:prstGeom prst="rect">
              <a:avLst/>
            </a:prstGeom>
            <a:solidFill>
              <a:srgbClr val="0D5CDF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g2b1531ef398_0_1"/>
            <p:cNvSpPr txBox="1"/>
            <p:nvPr/>
          </p:nvSpPr>
          <p:spPr>
            <a:xfrm>
              <a:off x="2914385" y="3295189"/>
              <a:ext cx="43731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3. Závěrečná reflexe a feedback</a:t>
              </a:r>
              <a:endParaRPr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7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Týden CJV 2024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7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11" name="Google Shape;411;p17"/>
          <p:cNvSpPr txBox="1"/>
          <p:nvPr>
            <p:ph idx="1" type="body"/>
          </p:nvPr>
        </p:nvSpPr>
        <p:spPr>
          <a:xfrm>
            <a:off x="720725" y="1296001"/>
            <a:ext cx="5220000" cy="27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12" name="Google Shape;412;p17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17"/>
          <p:cNvSpPr txBox="1"/>
          <p:nvPr/>
        </p:nvSpPr>
        <p:spPr>
          <a:xfrm>
            <a:off x="6251278" y="1290515"/>
            <a:ext cx="5220000" cy="27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352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7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arevná komiksová bublina - Vyber si potisk" id="414" name="Google Shape;414;p17"/>
          <p:cNvPicPr preferRelativeResize="0"/>
          <p:nvPr>
            <p:ph idx="3" type="body"/>
          </p:nvPr>
        </p:nvPicPr>
        <p:blipFill rotWithShape="1">
          <a:blip r:embed="rId3">
            <a:alphaModFix/>
          </a:blip>
          <a:srcRect b="8798" l="0" r="-2" t="11890"/>
          <a:stretch/>
        </p:blipFill>
        <p:spPr>
          <a:xfrm flipH="1">
            <a:off x="-66060" y="1692002"/>
            <a:ext cx="5339100" cy="454901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415" name="Google Shape;415;p17"/>
          <p:cNvPicPr preferRelativeResize="0"/>
          <p:nvPr/>
        </p:nvPicPr>
        <p:blipFill rotWithShape="1">
          <a:blip r:embed="rId4">
            <a:alphaModFix/>
          </a:blip>
          <a:srcRect b="862" l="0" r="0" t="0"/>
          <a:stretch/>
        </p:blipFill>
        <p:spPr>
          <a:xfrm>
            <a:off x="4680000" y="2020304"/>
            <a:ext cx="5219998" cy="4139998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17"/>
          <p:cNvSpPr txBox="1"/>
          <p:nvPr/>
        </p:nvSpPr>
        <p:spPr>
          <a:xfrm>
            <a:off x="1106987" y="3453658"/>
            <a:ext cx="274471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Děkujeme!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Týden CJV 2024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39" name="Google Shape;139;p2"/>
          <p:cNvSpPr txBox="1"/>
          <p:nvPr>
            <p:ph type="title"/>
          </p:nvPr>
        </p:nvSpPr>
        <p:spPr>
          <a:xfrm>
            <a:off x="540000" y="715139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Osnova</a:t>
            </a:r>
            <a:endParaRPr/>
          </a:p>
        </p:txBody>
      </p:sp>
      <p:sp>
        <p:nvSpPr>
          <p:cNvPr id="140" name="Google Shape;140;p2"/>
          <p:cNvSpPr txBox="1"/>
          <p:nvPr>
            <p:ph idx="1" type="body"/>
          </p:nvPr>
        </p:nvSpPr>
        <p:spPr>
          <a:xfrm>
            <a:off x="1898596" y="1702002"/>
            <a:ext cx="5219998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799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  1. Úvod</a:t>
            </a:r>
            <a:endParaRPr/>
          </a:p>
          <a:p>
            <a:pPr indent="-2199" lvl="0" marL="252000" rtl="0" algn="l">
              <a:lnSpc>
                <a:spcPct val="128571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2199" lvl="0" marL="252000" rtl="0" algn="l">
              <a:lnSpc>
                <a:spcPct val="128571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60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  2. Komiks jako výukový materiál</a:t>
            </a:r>
            <a:endParaRPr/>
          </a:p>
          <a:p>
            <a:pPr indent="-2199" lvl="0" marL="252000" rtl="0" algn="l">
              <a:lnSpc>
                <a:spcPct val="128571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179999" lvl="0" marL="252000" rtl="0" algn="l">
              <a:lnSpc>
                <a:spcPct val="128571"/>
              </a:lnSpc>
              <a:spcBef>
                <a:spcPts val="60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  3. Workshop</a:t>
            </a:r>
            <a:endParaRPr/>
          </a:p>
        </p:txBody>
      </p:sp>
      <p:pic>
        <p:nvPicPr>
          <p:cNvPr descr="Obsah obrázku skica, kresba, Perokresba, klipart&#10;&#10;Popis byl vytvořen automaticky" id="141" name="Google Shape;141;p2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10597" y="1701800"/>
            <a:ext cx="4301656" cy="41402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Trefa do černého" id="142" name="Google Shape;142;p2"/>
          <p:cNvSpPr/>
          <p:nvPr/>
        </p:nvSpPr>
        <p:spPr>
          <a:xfrm>
            <a:off x="508897" y="1438038"/>
            <a:ext cx="916945" cy="91694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Bublina chatu se souvislou výplní" id="143" name="Google Shape;143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7523" y="2804806"/>
            <a:ext cx="1121897" cy="1121897"/>
          </a:xfrm>
          <a:prstGeom prst="rect">
            <a:avLst/>
          </a:prstGeom>
          <a:noFill/>
          <a:ln>
            <a:noFill/>
          </a:ln>
        </p:spPr>
      </p:pic>
      <p:sp>
        <p:nvSpPr>
          <p:cNvPr descr="Schůzka" id="144" name="Google Shape;144;p2"/>
          <p:cNvSpPr/>
          <p:nvPr/>
        </p:nvSpPr>
        <p:spPr>
          <a:xfrm>
            <a:off x="540000" y="4618879"/>
            <a:ext cx="916945" cy="91694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Týden CJV 2024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1" name="Google Shape;151;p3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1. Úvod</a:t>
            </a:r>
            <a:endParaRPr/>
          </a:p>
        </p:txBody>
      </p:sp>
      <p:sp>
        <p:nvSpPr>
          <p:cNvPr id="152" name="Google Shape;152;p3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Týden CJV 2024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9" name="Google Shape;159;p4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1. ÚVOD</a:t>
            </a:r>
            <a:endParaRPr/>
          </a:p>
        </p:txBody>
      </p:sp>
      <p:pic>
        <p:nvPicPr>
          <p:cNvPr descr="Obsah obrázku ilustrace, kresba, Kreslený film, kreslené&#10;&#10;Popis byl vytvořen automaticky" id="160" name="Google Shape;160;p4"/>
          <p:cNvPicPr preferRelativeResize="0"/>
          <p:nvPr/>
        </p:nvPicPr>
        <p:blipFill rotWithShape="1">
          <a:blip r:embed="rId3">
            <a:alphaModFix/>
          </a:blip>
          <a:srcRect b="16143" l="26527" r="31032" t="0"/>
          <a:stretch/>
        </p:blipFill>
        <p:spPr>
          <a:xfrm>
            <a:off x="105743" y="1856430"/>
            <a:ext cx="5523531" cy="368671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4"/>
          <p:cNvSpPr/>
          <p:nvPr/>
        </p:nvSpPr>
        <p:spPr>
          <a:xfrm>
            <a:off x="1880132" y="5634353"/>
            <a:ext cx="6211761" cy="1976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Define footer – presentation title / department</a:t>
            </a:r>
            <a:endParaRPr sz="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1640132" y="5634353"/>
            <a:ext cx="197647" cy="1976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63" name="Google Shape;163;p4"/>
          <p:cNvGrpSpPr/>
          <p:nvPr/>
        </p:nvGrpSpPr>
        <p:grpSpPr>
          <a:xfrm>
            <a:off x="5889682" y="1983631"/>
            <a:ext cx="4094114" cy="3157920"/>
            <a:chOff x="0" y="44567"/>
            <a:chExt cx="4094114" cy="3157920"/>
          </a:xfrm>
        </p:grpSpPr>
        <p:sp>
          <p:nvSpPr>
            <p:cNvPr id="164" name="Google Shape;164;p4"/>
            <p:cNvSpPr/>
            <p:nvPr/>
          </p:nvSpPr>
          <p:spPr>
            <a:xfrm>
              <a:off x="0" y="44567"/>
              <a:ext cx="4094114" cy="15444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4"/>
            <p:cNvSpPr txBox="1"/>
            <p:nvPr/>
          </p:nvSpPr>
          <p:spPr>
            <a:xfrm>
              <a:off x="75391" y="119958"/>
              <a:ext cx="3943332" cy="13936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Tahoma"/>
                <a:buNone/>
              </a:pPr>
              <a:r>
                <a:rPr lang="cs-CZ" sz="2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Cíl workshopu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Tahoma"/>
                <a:buNone/>
              </a:pPr>
              <a:r>
                <a:rPr lang="cs-CZ" sz="2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-brainstorming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Tahoma"/>
                <a:buNone/>
              </a:pPr>
              <a:r>
                <a:rPr lang="cs-CZ" sz="2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-sdílení</a:t>
              </a:r>
              <a:endParaRPr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0" y="1658087"/>
              <a:ext cx="4094114" cy="15444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4"/>
            <p:cNvSpPr txBox="1"/>
            <p:nvPr/>
          </p:nvSpPr>
          <p:spPr>
            <a:xfrm>
              <a:off x="75391" y="1733478"/>
              <a:ext cx="3943332" cy="13936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Tahoma"/>
                <a:buNone/>
              </a:pPr>
              <a:r>
                <a:rPr lang="cs-CZ" sz="2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Pozvánka na konferenci</a:t>
              </a:r>
              <a:endParaRPr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1.Úvod</a:t>
            </a:r>
            <a:endParaRPr/>
          </a:p>
        </p:txBody>
      </p:sp>
      <p:sp>
        <p:nvSpPr>
          <p:cNvPr id="173" name="Google Shape;173;p5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Týden CJV 2024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75" name="Google Shape;175;p5"/>
          <p:cNvSpPr txBox="1"/>
          <p:nvPr>
            <p:ph idx="1" type="body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2500"/>
          </a:bodyPr>
          <a:lstStyle/>
          <a:p>
            <a:pPr indent="-170475" lvl="0" marL="2520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ct val="100000"/>
              <a:buChar char="̶"/>
            </a:pPr>
            <a:r>
              <a:rPr b="1" lang="cs-CZ"/>
              <a:t> </a:t>
            </a:r>
            <a:r>
              <a:rPr b="1" i="0" lang="cs-CZ"/>
              <a:t>Mezinárodní konference</a:t>
            </a:r>
            <a:endParaRPr/>
          </a:p>
          <a:p>
            <a:pPr indent="-170475" lvl="0" marL="252000" rtl="0" algn="l">
              <a:lnSpc>
                <a:spcPct val="180000"/>
              </a:lnSpc>
              <a:spcBef>
                <a:spcPts val="600"/>
              </a:spcBef>
              <a:spcAft>
                <a:spcPts val="0"/>
              </a:spcAft>
              <a:buSzPct val="100000"/>
              <a:buChar char="̶"/>
            </a:pPr>
            <a:r>
              <a:rPr b="1" lang="cs-CZ"/>
              <a:t> </a:t>
            </a:r>
            <a:r>
              <a:rPr b="1" lang="cs-CZ"/>
              <a:t>Jednací jazyky: aj, šj</a:t>
            </a:r>
            <a:endParaRPr b="1" i="0"/>
          </a:p>
          <a:p>
            <a:pPr indent="-170475" lvl="0" marL="252000" rtl="0" algn="l">
              <a:lnSpc>
                <a:spcPct val="180000"/>
              </a:lnSpc>
              <a:spcBef>
                <a:spcPts val="600"/>
              </a:spcBef>
              <a:spcAft>
                <a:spcPts val="0"/>
              </a:spcAft>
              <a:buSzPct val="100000"/>
              <a:buChar char="̶"/>
            </a:pPr>
            <a:r>
              <a:rPr lang="cs-CZ"/>
              <a:t> </a:t>
            </a:r>
            <a:r>
              <a:rPr lang="cs-CZ"/>
              <a:t>Datum: 12. - 14. 6. 2024</a:t>
            </a:r>
            <a:endParaRPr/>
          </a:p>
          <a:p>
            <a:pPr indent="-170475" lvl="0" marL="252000" rtl="0" algn="l">
              <a:lnSpc>
                <a:spcPct val="180000"/>
              </a:lnSpc>
              <a:spcBef>
                <a:spcPts val="600"/>
              </a:spcBef>
              <a:spcAft>
                <a:spcPts val="0"/>
              </a:spcAft>
              <a:buSzPct val="100000"/>
              <a:buChar char="̶"/>
            </a:pPr>
            <a:r>
              <a:rPr lang="cs-CZ"/>
              <a:t> </a:t>
            </a:r>
            <a:r>
              <a:rPr lang="cs-CZ" u="sng">
                <a:solidFill>
                  <a:schemeClr val="hlink"/>
                </a:solidFill>
                <a:hlinkClick r:id="rId3"/>
              </a:rPr>
              <a:t>https://comicsbrno24.cjv.muni.cz/cs</a:t>
            </a:r>
            <a:endParaRPr/>
          </a:p>
          <a:p>
            <a:pPr indent="-53000" lvl="0" marL="252000" rtl="0" algn="l">
              <a:lnSpc>
                <a:spcPct val="18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176" name="Google Shape;17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9509" y="2121261"/>
            <a:ext cx="6207791" cy="322805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5"/>
          <p:cNvSpPr txBox="1"/>
          <p:nvPr>
            <p:ph idx="3" type="body"/>
          </p:nvPr>
        </p:nvSpPr>
        <p:spPr>
          <a:xfrm>
            <a:off x="720725" y="1296001"/>
            <a:ext cx="10752138" cy="27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cs-CZ"/>
              <a:t>Pozvánka na konferenci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Týden CJV 2024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84" name="Google Shape;184;p6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2.</a:t>
            </a:r>
            <a:r>
              <a:rPr lang="cs-CZ" sz="4400"/>
              <a:t> Komiks jako výukový materiál</a:t>
            </a:r>
            <a:br>
              <a:rPr lang="cs-CZ" sz="4400"/>
            </a:br>
            <a:endParaRPr/>
          </a:p>
        </p:txBody>
      </p:sp>
      <p:sp>
        <p:nvSpPr>
          <p:cNvPr id="185" name="Google Shape;185;p6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Týden CJV 2024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92" name="Google Shape;192;p7"/>
          <p:cNvSpPr txBox="1"/>
          <p:nvPr>
            <p:ph type="title"/>
          </p:nvPr>
        </p:nvSpPr>
        <p:spPr>
          <a:xfrm>
            <a:off x="665999" y="340506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Základní obsahové komponenty</a:t>
            </a:r>
            <a:endParaRPr/>
          </a:p>
        </p:txBody>
      </p:sp>
      <p:pic>
        <p:nvPicPr>
          <p:cNvPr descr="Komentář, srdce se souvislou výplní" id="193" name="Google Shape;193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999" y="1032171"/>
            <a:ext cx="1607985" cy="16079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4" name="Google Shape;194;p7"/>
          <p:cNvGrpSpPr/>
          <p:nvPr/>
        </p:nvGrpSpPr>
        <p:grpSpPr>
          <a:xfrm>
            <a:off x="445352" y="2533595"/>
            <a:ext cx="4266520" cy="3365812"/>
            <a:chOff x="1270977" y="0"/>
            <a:chExt cx="4266520" cy="3365812"/>
          </a:xfrm>
        </p:grpSpPr>
        <p:sp>
          <p:nvSpPr>
            <p:cNvPr id="195" name="Google Shape;195;p7"/>
            <p:cNvSpPr/>
            <p:nvPr/>
          </p:nvSpPr>
          <p:spPr>
            <a:xfrm>
              <a:off x="1270977" y="0"/>
              <a:ext cx="1921786" cy="960893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7"/>
            <p:cNvSpPr txBox="1"/>
            <p:nvPr/>
          </p:nvSpPr>
          <p:spPr>
            <a:xfrm>
              <a:off x="1299121" y="28144"/>
              <a:ext cx="1865498" cy="904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250" lIns="72375" spcFirstLastPara="1" rIns="72375" wrap="square" tIns="48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Tahoma"/>
                <a:buNone/>
              </a:pPr>
              <a:r>
                <a:rPr lang="cs-CZ" sz="3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Téma</a:t>
              </a: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1463156" y="960893"/>
              <a:ext cx="134678" cy="72335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0000AE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8" name="Google Shape;198;p7"/>
            <p:cNvSpPr/>
            <p:nvPr/>
          </p:nvSpPr>
          <p:spPr>
            <a:xfrm>
              <a:off x="1597835" y="1203803"/>
              <a:ext cx="1537429" cy="96089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7"/>
            <p:cNvSpPr txBox="1"/>
            <p:nvPr/>
          </p:nvSpPr>
          <p:spPr>
            <a:xfrm>
              <a:off x="1625979" y="1231947"/>
              <a:ext cx="1481141" cy="904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000" lIns="49525" spcFirstLastPara="1" rIns="49525" wrap="square" tIns="33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Tahoma"/>
                <a:buNone/>
              </a:pPr>
              <a:r>
                <a:rPr lang="cs-CZ" sz="2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Hlavní téma</a:t>
              </a: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1463156" y="960893"/>
              <a:ext cx="134678" cy="192447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0000AE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1" name="Google Shape;201;p7"/>
            <p:cNvSpPr/>
            <p:nvPr/>
          </p:nvSpPr>
          <p:spPr>
            <a:xfrm>
              <a:off x="1597835" y="2404919"/>
              <a:ext cx="1537429" cy="96089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7"/>
            <p:cNvSpPr txBox="1"/>
            <p:nvPr/>
          </p:nvSpPr>
          <p:spPr>
            <a:xfrm>
              <a:off x="1625979" y="2433063"/>
              <a:ext cx="1481141" cy="904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000" lIns="49525" spcFirstLastPara="1" rIns="49525" wrap="square" tIns="33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Tahoma"/>
                <a:buNone/>
              </a:pPr>
              <a:r>
                <a:rPr lang="cs-CZ" sz="2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Motivy</a:t>
              </a: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3615710" y="2686"/>
              <a:ext cx="1921786" cy="960893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7"/>
            <p:cNvSpPr txBox="1"/>
            <p:nvPr/>
          </p:nvSpPr>
          <p:spPr>
            <a:xfrm>
              <a:off x="3643854" y="30830"/>
              <a:ext cx="1865498" cy="904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250" lIns="72375" spcFirstLastPara="1" rIns="72375" wrap="square" tIns="48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Tahoma"/>
                <a:buNone/>
              </a:pPr>
              <a:r>
                <a:rPr lang="cs-CZ" sz="3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Postavy</a:t>
              </a: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3807889" y="963580"/>
              <a:ext cx="192178" cy="72066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0000AE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6" name="Google Shape;206;p7"/>
            <p:cNvSpPr/>
            <p:nvPr/>
          </p:nvSpPr>
          <p:spPr>
            <a:xfrm>
              <a:off x="4000068" y="1203803"/>
              <a:ext cx="1537429" cy="96089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7"/>
            <p:cNvSpPr txBox="1"/>
            <p:nvPr/>
          </p:nvSpPr>
          <p:spPr>
            <a:xfrm>
              <a:off x="4028212" y="1231947"/>
              <a:ext cx="1481141" cy="904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000" lIns="49525" spcFirstLastPara="1" rIns="49525" wrap="square" tIns="33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Tahoma"/>
                <a:buNone/>
              </a:pPr>
              <a:r>
                <a:rPr lang="cs-CZ" sz="2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Hlavní postava</a:t>
              </a: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3807889" y="963580"/>
              <a:ext cx="192178" cy="192178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0000AE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9" name="Google Shape;209;p7"/>
            <p:cNvSpPr/>
            <p:nvPr/>
          </p:nvSpPr>
          <p:spPr>
            <a:xfrm>
              <a:off x="4000068" y="2404919"/>
              <a:ext cx="1537429" cy="96089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7"/>
            <p:cNvSpPr txBox="1"/>
            <p:nvPr/>
          </p:nvSpPr>
          <p:spPr>
            <a:xfrm>
              <a:off x="4028212" y="2433063"/>
              <a:ext cx="1481141" cy="904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000" lIns="49525" spcFirstLastPara="1" rIns="49525" wrap="square" tIns="33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Tahoma"/>
                <a:buNone/>
              </a:pPr>
              <a:r>
                <a:rPr lang="cs-CZ" sz="2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Vedlejší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91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Tahoma"/>
                <a:buNone/>
              </a:pPr>
              <a:r>
                <a:rPr lang="cs-CZ" sz="2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postavy</a:t>
              </a:r>
              <a:endParaRPr/>
            </a:p>
          </p:txBody>
        </p:sp>
      </p:grpSp>
      <p:grpSp>
        <p:nvGrpSpPr>
          <p:cNvPr id="211" name="Google Shape;211;p7"/>
          <p:cNvGrpSpPr/>
          <p:nvPr/>
        </p:nvGrpSpPr>
        <p:grpSpPr>
          <a:xfrm>
            <a:off x="5036587" y="2533595"/>
            <a:ext cx="4266520" cy="3365812"/>
            <a:chOff x="1270977" y="0"/>
            <a:chExt cx="4266520" cy="3365812"/>
          </a:xfrm>
        </p:grpSpPr>
        <p:sp>
          <p:nvSpPr>
            <p:cNvPr id="212" name="Google Shape;212;p7"/>
            <p:cNvSpPr/>
            <p:nvPr/>
          </p:nvSpPr>
          <p:spPr>
            <a:xfrm>
              <a:off x="1270977" y="0"/>
              <a:ext cx="1921786" cy="960893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7"/>
            <p:cNvSpPr txBox="1"/>
            <p:nvPr/>
          </p:nvSpPr>
          <p:spPr>
            <a:xfrm>
              <a:off x="1299121" y="28144"/>
              <a:ext cx="1865498" cy="904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2050" lIns="78100" spcFirstLastPara="1" rIns="78100" wrap="square" tIns="52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100"/>
                <a:buFont typeface="Tahoma"/>
                <a:buNone/>
              </a:pPr>
              <a:r>
                <a:rPr lang="cs-CZ" sz="41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Prostor</a:t>
              </a:r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1463156" y="960893"/>
              <a:ext cx="134678" cy="72335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0000AE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5" name="Google Shape;215;p7"/>
            <p:cNvSpPr/>
            <p:nvPr/>
          </p:nvSpPr>
          <p:spPr>
            <a:xfrm>
              <a:off x="1597835" y="1203803"/>
              <a:ext cx="1537429" cy="96089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7"/>
            <p:cNvSpPr txBox="1"/>
            <p:nvPr/>
          </p:nvSpPr>
          <p:spPr>
            <a:xfrm>
              <a:off x="1625979" y="1231947"/>
              <a:ext cx="1481141" cy="904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45700" spcFirstLastPara="1" rIns="45700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ahoma"/>
                <a:buNone/>
              </a:pPr>
              <a:r>
                <a:rPr lang="cs-CZ" sz="2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Kde se děj odehrává</a:t>
              </a:r>
              <a:endParaRPr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1463156" y="960893"/>
              <a:ext cx="134678" cy="192447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0000AE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8" name="Google Shape;218;p7"/>
            <p:cNvSpPr/>
            <p:nvPr/>
          </p:nvSpPr>
          <p:spPr>
            <a:xfrm>
              <a:off x="1597835" y="2404919"/>
              <a:ext cx="1537429" cy="96089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7"/>
            <p:cNvSpPr txBox="1"/>
            <p:nvPr/>
          </p:nvSpPr>
          <p:spPr>
            <a:xfrm>
              <a:off x="1625979" y="2433063"/>
              <a:ext cx="1481141" cy="904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26650" spcFirstLastPara="1" rIns="26650" wrap="square" tIns="177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ahoma"/>
                <a:buNone/>
              </a:pPr>
              <a:r>
                <a:rPr lang="cs-CZ" sz="1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-geografické vymezení (země, stát, kontinent)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ahoma"/>
                <a:buNone/>
              </a:pPr>
              <a:r>
                <a:rPr lang="cs-CZ" sz="1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-město vs vesnice  vs příroda</a:t>
              </a:r>
              <a:endParaRPr/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3615710" y="2686"/>
              <a:ext cx="1921786" cy="960893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7"/>
            <p:cNvSpPr txBox="1"/>
            <p:nvPr/>
          </p:nvSpPr>
          <p:spPr>
            <a:xfrm>
              <a:off x="3643854" y="30830"/>
              <a:ext cx="1865498" cy="904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2050" lIns="78100" spcFirstLastPara="1" rIns="78100" wrap="square" tIns="52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100"/>
                <a:buFont typeface="Tahoma"/>
                <a:buNone/>
              </a:pPr>
              <a:r>
                <a:rPr lang="cs-CZ" sz="41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Čas</a:t>
              </a:r>
              <a:endParaRPr/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3807889" y="963580"/>
              <a:ext cx="192178" cy="72066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0000AE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3" name="Google Shape;223;p7"/>
            <p:cNvSpPr/>
            <p:nvPr/>
          </p:nvSpPr>
          <p:spPr>
            <a:xfrm>
              <a:off x="4000068" y="1203803"/>
              <a:ext cx="1537429" cy="96089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7"/>
            <p:cNvSpPr txBox="1"/>
            <p:nvPr/>
          </p:nvSpPr>
          <p:spPr>
            <a:xfrm>
              <a:off x="4028212" y="1231947"/>
              <a:ext cx="1481141" cy="904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32375" spcFirstLastPara="1" rIns="32375" wrap="square" tIns="21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Tahoma"/>
                <a:buNone/>
              </a:pPr>
              <a:r>
                <a:rPr lang="cs-CZ" sz="17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Doba, ve které se příběh odehrává</a:t>
              </a:r>
              <a:endParaRPr/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3807889" y="963580"/>
              <a:ext cx="192178" cy="192178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0000AE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6" name="Google Shape;226;p7"/>
            <p:cNvSpPr/>
            <p:nvPr/>
          </p:nvSpPr>
          <p:spPr>
            <a:xfrm>
              <a:off x="4000068" y="2404919"/>
              <a:ext cx="1537429" cy="96089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7"/>
            <p:cNvSpPr txBox="1"/>
            <p:nvPr/>
          </p:nvSpPr>
          <p:spPr>
            <a:xfrm>
              <a:off x="4028212" y="2433063"/>
              <a:ext cx="1481141" cy="904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32375" spcFirstLastPara="1" rIns="32375" wrap="square" tIns="21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Tahoma"/>
                <a:buNone/>
              </a:pPr>
              <a:r>
                <a:rPr lang="cs-CZ" sz="17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Čas vyprávění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Tahoma"/>
                <a:buNone/>
              </a:pPr>
              <a:r>
                <a:rPr lang="cs-CZ" sz="17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- přítomný, minulý</a:t>
              </a:r>
              <a:endParaRPr/>
            </a:p>
          </p:txBody>
        </p:sp>
      </p:grpSp>
      <p:grpSp>
        <p:nvGrpSpPr>
          <p:cNvPr id="228" name="Google Shape;228;p7"/>
          <p:cNvGrpSpPr/>
          <p:nvPr/>
        </p:nvGrpSpPr>
        <p:grpSpPr>
          <a:xfrm>
            <a:off x="9793952" y="2504993"/>
            <a:ext cx="1921786" cy="3365812"/>
            <a:chOff x="2472094" y="0"/>
            <a:chExt cx="1921786" cy="3365812"/>
          </a:xfrm>
        </p:grpSpPr>
        <p:sp>
          <p:nvSpPr>
            <p:cNvPr id="229" name="Google Shape;229;p7"/>
            <p:cNvSpPr/>
            <p:nvPr/>
          </p:nvSpPr>
          <p:spPr>
            <a:xfrm>
              <a:off x="2472094" y="0"/>
              <a:ext cx="1921786" cy="960893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7"/>
            <p:cNvSpPr txBox="1"/>
            <p:nvPr/>
          </p:nvSpPr>
          <p:spPr>
            <a:xfrm>
              <a:off x="2500238" y="28144"/>
              <a:ext cx="1865498" cy="904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9350" lIns="59050" spcFirstLastPara="1" rIns="59050" wrap="square" tIns="39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Tahoma"/>
                <a:buNone/>
              </a:pPr>
              <a:r>
                <a:rPr lang="cs-CZ" sz="31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Děj - příběh</a:t>
              </a: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2664272" y="960893"/>
              <a:ext cx="134678" cy="72335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0000AE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2" name="Google Shape;232;p7"/>
            <p:cNvSpPr/>
            <p:nvPr/>
          </p:nvSpPr>
          <p:spPr>
            <a:xfrm>
              <a:off x="2798951" y="1203803"/>
              <a:ext cx="1537429" cy="96089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7"/>
            <p:cNvSpPr txBox="1"/>
            <p:nvPr/>
          </p:nvSpPr>
          <p:spPr>
            <a:xfrm>
              <a:off x="2827095" y="1231947"/>
              <a:ext cx="1481141" cy="904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9350" lIns="59050" spcFirstLastPara="1" rIns="59050" wrap="square" tIns="39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Tahoma"/>
                <a:buNone/>
              </a:pPr>
              <a:r>
                <a:rPr lang="cs-CZ" sz="31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Dějová linka</a:t>
              </a: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2664272" y="960893"/>
              <a:ext cx="134678" cy="192447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0000AE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5" name="Google Shape;235;p7"/>
            <p:cNvSpPr/>
            <p:nvPr/>
          </p:nvSpPr>
          <p:spPr>
            <a:xfrm>
              <a:off x="2798951" y="2404919"/>
              <a:ext cx="1537429" cy="96089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7"/>
            <p:cNvSpPr txBox="1"/>
            <p:nvPr/>
          </p:nvSpPr>
          <p:spPr>
            <a:xfrm>
              <a:off x="2827095" y="2433063"/>
              <a:ext cx="1481141" cy="904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9350" lIns="59050" spcFirstLastPara="1" rIns="59050" wrap="square" tIns="39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Tahoma"/>
                <a:buNone/>
              </a:pPr>
              <a:r>
                <a:rPr lang="cs-CZ" sz="31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pointa</a:t>
              </a:r>
              <a:endParaRPr/>
            </a:p>
          </p:txBody>
        </p:sp>
      </p:grpSp>
      <p:pic>
        <p:nvPicPr>
          <p:cNvPr descr="Nakreslená postava se souvislou výplní" id="237" name="Google Shape;23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1208" y="139858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akreslená postava se souvislou výplní" id="238" name="Google Shape;238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31079" y="1392183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ěsto se souvislou výplní" id="239" name="Google Shape;239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07182" y="1177981"/>
            <a:ext cx="1177636" cy="11776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opky se souvislou výplní" id="240" name="Google Shape;240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83235" y="1100346"/>
            <a:ext cx="1177635" cy="1177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yprávění se souvislou výplní" id="241" name="Google Shape;241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066655" y="847466"/>
            <a:ext cx="1459117" cy="1459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Týden CJV 2024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8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48" name="Google Shape;248;p8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Formální stránka: struktura příběhu</a:t>
            </a:r>
            <a:endParaRPr/>
          </a:p>
        </p:txBody>
      </p:sp>
      <p:sp>
        <p:nvSpPr>
          <p:cNvPr id="249" name="Google Shape;249;p8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7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grpSp>
        <p:nvGrpSpPr>
          <p:cNvPr id="250" name="Google Shape;250;p8"/>
          <p:cNvGrpSpPr/>
          <p:nvPr/>
        </p:nvGrpSpPr>
        <p:grpSpPr>
          <a:xfrm>
            <a:off x="2862370" y="1419225"/>
            <a:ext cx="6134840" cy="4719107"/>
            <a:chOff x="830370" y="0"/>
            <a:chExt cx="6134840" cy="4719107"/>
          </a:xfrm>
        </p:grpSpPr>
        <p:sp>
          <p:nvSpPr>
            <p:cNvPr id="251" name="Google Shape;251;p8"/>
            <p:cNvSpPr/>
            <p:nvPr/>
          </p:nvSpPr>
          <p:spPr>
            <a:xfrm>
              <a:off x="4633971" y="3208993"/>
              <a:ext cx="2331239" cy="151011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8"/>
            <p:cNvSpPr txBox="1"/>
            <p:nvPr/>
          </p:nvSpPr>
          <p:spPr>
            <a:xfrm>
              <a:off x="5366515" y="3619694"/>
              <a:ext cx="1565523" cy="1066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56200" lIns="156200" spcFirstLastPara="1" rIns="156200" wrap="square" tIns="156200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Tahoma"/>
                <a:buChar char="•"/>
              </a:pPr>
              <a:r>
                <a:rPr b="0" i="0" lang="cs-CZ" sz="32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Kd</a:t>
              </a:r>
              <a:r>
                <a:rPr lang="cs-CZ" sz="32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e?</a:t>
              </a:r>
              <a:endParaRPr baseline="-25000"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0370" y="3208993"/>
              <a:ext cx="2331239" cy="151011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8"/>
            <p:cNvSpPr txBox="1"/>
            <p:nvPr/>
          </p:nvSpPr>
          <p:spPr>
            <a:xfrm>
              <a:off x="863542" y="3619694"/>
              <a:ext cx="1565523" cy="1066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56200" lIns="156200" spcFirstLastPara="1" rIns="156200" wrap="square" tIns="156200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Tahoma"/>
                <a:buChar char="•"/>
              </a:pPr>
              <a:r>
                <a:rPr b="0" i="0" lang="cs-CZ" sz="32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Kdy?</a:t>
              </a:r>
              <a:endParaRPr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4633971" y="0"/>
              <a:ext cx="2331239" cy="151011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8"/>
            <p:cNvSpPr txBox="1"/>
            <p:nvPr/>
          </p:nvSpPr>
          <p:spPr>
            <a:xfrm>
              <a:off x="5366515" y="33172"/>
              <a:ext cx="1565523" cy="1066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56200" lIns="156200" spcFirstLastPara="1" rIns="156200" wrap="square" tIns="156200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Tahoma"/>
                <a:buChar char="•"/>
              </a:pPr>
              <a:r>
                <a:rPr b="0" i="0" lang="cs-CZ" sz="32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Co?</a:t>
              </a:r>
              <a:endParaRPr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830370" y="0"/>
              <a:ext cx="2331239" cy="151011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8"/>
            <p:cNvSpPr txBox="1"/>
            <p:nvPr/>
          </p:nvSpPr>
          <p:spPr>
            <a:xfrm>
              <a:off x="863542" y="33172"/>
              <a:ext cx="1565523" cy="1066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56200" lIns="156200" spcFirstLastPara="1" rIns="156200" wrap="square" tIns="156200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Tahoma"/>
                <a:buChar char="•"/>
              </a:pPr>
              <a:r>
                <a:rPr b="0" i="0" lang="cs-CZ" sz="32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Kdo?</a:t>
              </a: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1807225" y="268989"/>
              <a:ext cx="2043373" cy="2043373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8"/>
            <p:cNvSpPr txBox="1"/>
            <p:nvPr/>
          </p:nvSpPr>
          <p:spPr>
            <a:xfrm>
              <a:off x="2405715" y="867479"/>
              <a:ext cx="1444883" cy="14448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6450" lIns="156450" spcFirstLastPara="1" rIns="156450" wrap="square" tIns="156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Tahoma"/>
                <a:buNone/>
              </a:pPr>
              <a:r>
                <a:rPr lang="cs-CZ" sz="22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Postavy</a:t>
              </a:r>
              <a:endParaRPr/>
            </a:p>
          </p:txBody>
        </p:sp>
        <p:sp>
          <p:nvSpPr>
            <p:cNvPr id="261" name="Google Shape;261;p8"/>
            <p:cNvSpPr/>
            <p:nvPr/>
          </p:nvSpPr>
          <p:spPr>
            <a:xfrm rot="5400000">
              <a:off x="3944981" y="268989"/>
              <a:ext cx="2043373" cy="2043373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8"/>
            <p:cNvSpPr txBox="1"/>
            <p:nvPr/>
          </p:nvSpPr>
          <p:spPr>
            <a:xfrm>
              <a:off x="3944981" y="867479"/>
              <a:ext cx="1444883" cy="14448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6450" lIns="156450" spcFirstLastPara="1" rIns="156450" wrap="square" tIns="156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Tahoma"/>
                <a:buNone/>
              </a:pPr>
              <a:r>
                <a:rPr lang="cs-CZ" sz="22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Zápletka</a:t>
              </a:r>
              <a:endParaRPr/>
            </a:p>
          </p:txBody>
        </p:sp>
        <p:sp>
          <p:nvSpPr>
            <p:cNvPr id="263" name="Google Shape;263;p8"/>
            <p:cNvSpPr/>
            <p:nvPr/>
          </p:nvSpPr>
          <p:spPr>
            <a:xfrm rot="10800000">
              <a:off x="3944981" y="2406745"/>
              <a:ext cx="2043373" cy="2043373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8"/>
            <p:cNvSpPr txBox="1"/>
            <p:nvPr/>
          </p:nvSpPr>
          <p:spPr>
            <a:xfrm>
              <a:off x="3944981" y="2406745"/>
              <a:ext cx="1444883" cy="14448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6450" lIns="156450" spcFirstLastPara="1" rIns="156450" wrap="square" tIns="156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Tahoma"/>
                <a:buNone/>
              </a:pPr>
              <a:r>
                <a:rPr lang="cs-CZ" sz="22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Prostor</a:t>
              </a:r>
              <a:endParaRPr/>
            </a:p>
          </p:txBody>
        </p:sp>
        <p:sp>
          <p:nvSpPr>
            <p:cNvPr id="265" name="Google Shape;265;p8"/>
            <p:cNvSpPr/>
            <p:nvPr/>
          </p:nvSpPr>
          <p:spPr>
            <a:xfrm rot="-5400000">
              <a:off x="1807225" y="2406745"/>
              <a:ext cx="2043373" cy="2043373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8"/>
            <p:cNvSpPr txBox="1"/>
            <p:nvPr/>
          </p:nvSpPr>
          <p:spPr>
            <a:xfrm>
              <a:off x="2405715" y="2406745"/>
              <a:ext cx="1444883" cy="14448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6450" lIns="156450" spcFirstLastPara="1" rIns="156450" wrap="square" tIns="156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Tahoma"/>
                <a:buNone/>
              </a:pPr>
              <a:r>
                <a:rPr lang="cs-CZ" sz="22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Čas</a:t>
              </a:r>
              <a:endParaRPr/>
            </a:p>
          </p:txBody>
        </p:sp>
        <p:sp>
          <p:nvSpPr>
            <p:cNvPr id="267" name="Google Shape;267;p8"/>
            <p:cNvSpPr/>
            <p:nvPr/>
          </p:nvSpPr>
          <p:spPr>
            <a:xfrm>
              <a:off x="3545037" y="1934834"/>
              <a:ext cx="705506" cy="613484"/>
            </a:xfrm>
            <a:custGeom>
              <a:rect b="b" l="l" r="r" t="t"/>
              <a:pathLst>
                <a:path extrusionOk="0" h="120000" w="120000">
                  <a:moveTo>
                    <a:pt x="6522" y="60000"/>
                  </a:moveTo>
                  <a:lnTo>
                    <a:pt x="6522" y="60000"/>
                  </a:lnTo>
                  <a:cubicBezTo>
                    <a:pt x="6522" y="34374"/>
                    <a:pt x="25367" y="12492"/>
                    <a:pt x="51107" y="8231"/>
                  </a:cubicBezTo>
                  <a:cubicBezTo>
                    <a:pt x="76848" y="3970"/>
                    <a:pt x="101961" y="18574"/>
                    <a:pt x="110521" y="42783"/>
                  </a:cubicBezTo>
                  <a:lnTo>
                    <a:pt x="116427" y="42783"/>
                  </a:lnTo>
                  <a:lnTo>
                    <a:pt x="106957" y="60000"/>
                  </a:lnTo>
                  <a:lnTo>
                    <a:pt x="90340" y="42783"/>
                  </a:lnTo>
                  <a:lnTo>
                    <a:pt x="95921" y="42783"/>
                  </a:lnTo>
                  <a:lnTo>
                    <a:pt x="95921" y="42783"/>
                  </a:lnTo>
                  <a:cubicBezTo>
                    <a:pt x="87358" y="27416"/>
                    <a:pt x="68572" y="19475"/>
                    <a:pt x="50448" y="23561"/>
                  </a:cubicBezTo>
                  <a:cubicBezTo>
                    <a:pt x="32324" y="27648"/>
                    <a:pt x="19565" y="42702"/>
                    <a:pt x="19565" y="60000"/>
                  </a:cubicBezTo>
                  <a:close/>
                </a:path>
              </a:pathLst>
            </a:custGeom>
            <a:solidFill>
              <a:srgbClr val="A7A7E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8"/>
            <p:cNvSpPr/>
            <p:nvPr/>
          </p:nvSpPr>
          <p:spPr>
            <a:xfrm rot="10800000">
              <a:off x="3545037" y="2170789"/>
              <a:ext cx="705506" cy="613484"/>
            </a:xfrm>
            <a:custGeom>
              <a:rect b="b" l="l" r="r" t="t"/>
              <a:pathLst>
                <a:path extrusionOk="0" h="120000" w="120000">
                  <a:moveTo>
                    <a:pt x="6522" y="60000"/>
                  </a:moveTo>
                  <a:lnTo>
                    <a:pt x="6522" y="60000"/>
                  </a:lnTo>
                  <a:cubicBezTo>
                    <a:pt x="6522" y="34374"/>
                    <a:pt x="25367" y="12492"/>
                    <a:pt x="51107" y="8231"/>
                  </a:cubicBezTo>
                  <a:cubicBezTo>
                    <a:pt x="76848" y="3970"/>
                    <a:pt x="101961" y="18574"/>
                    <a:pt x="110521" y="42783"/>
                  </a:cubicBezTo>
                  <a:lnTo>
                    <a:pt x="116427" y="42783"/>
                  </a:lnTo>
                  <a:lnTo>
                    <a:pt x="106957" y="60000"/>
                  </a:lnTo>
                  <a:lnTo>
                    <a:pt x="90340" y="42783"/>
                  </a:lnTo>
                  <a:lnTo>
                    <a:pt x="95921" y="42783"/>
                  </a:lnTo>
                  <a:lnTo>
                    <a:pt x="95921" y="42783"/>
                  </a:lnTo>
                  <a:cubicBezTo>
                    <a:pt x="87358" y="27416"/>
                    <a:pt x="68572" y="19475"/>
                    <a:pt x="50448" y="23561"/>
                  </a:cubicBezTo>
                  <a:cubicBezTo>
                    <a:pt x="32324" y="27648"/>
                    <a:pt x="19565" y="42702"/>
                    <a:pt x="19565" y="60000"/>
                  </a:cubicBezTo>
                  <a:close/>
                </a:path>
              </a:pathLst>
            </a:custGeom>
            <a:solidFill>
              <a:srgbClr val="A7A7E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9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Týden CJV 2024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9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75" name="Google Shape;275;p9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Možnosti použití komiksu</a:t>
            </a:r>
            <a:endParaRPr/>
          </a:p>
        </p:txBody>
      </p:sp>
      <p:pic>
        <p:nvPicPr>
          <p:cNvPr descr="Obsah obrázku kresba, kreslené, ilustrace, skica&#10;&#10;Popis byl vytvořen automaticky" id="276" name="Google Shape;27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0000" y="1373124"/>
            <a:ext cx="2950464" cy="43403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" name="Google Shape;277;p9"/>
          <p:cNvGrpSpPr/>
          <p:nvPr/>
        </p:nvGrpSpPr>
        <p:grpSpPr>
          <a:xfrm>
            <a:off x="4417799" y="1941100"/>
            <a:ext cx="7110105" cy="1921197"/>
            <a:chOff x="0" y="567976"/>
            <a:chExt cx="7110105" cy="1921197"/>
          </a:xfrm>
        </p:grpSpPr>
        <p:sp>
          <p:nvSpPr>
            <p:cNvPr id="278" name="Google Shape;278;p9"/>
            <p:cNvSpPr/>
            <p:nvPr/>
          </p:nvSpPr>
          <p:spPr>
            <a:xfrm>
              <a:off x="0" y="567976"/>
              <a:ext cx="7110105" cy="9360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0000B9"/>
                </a:gs>
                <a:gs pos="80000">
                  <a:srgbClr val="0000F3"/>
                </a:gs>
                <a:gs pos="100000">
                  <a:srgbClr val="0000FA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9"/>
            <p:cNvSpPr txBox="1"/>
            <p:nvPr/>
          </p:nvSpPr>
          <p:spPr>
            <a:xfrm>
              <a:off x="45692" y="613668"/>
              <a:ext cx="7018721" cy="8446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400" lIns="152400" spcFirstLastPara="1" rIns="152400" wrap="square" tIns="1524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Tahoma"/>
                <a:buNone/>
              </a:pPr>
              <a:r>
                <a:rPr b="0" lang="cs-CZ" sz="40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1) </a:t>
              </a:r>
              <a:r>
                <a:rPr lang="cs-CZ" sz="40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Použít již existující komiks</a:t>
              </a:r>
              <a:endParaRPr/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0" y="1553173"/>
              <a:ext cx="7110105" cy="9360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0000B9"/>
                </a:gs>
                <a:gs pos="80000">
                  <a:srgbClr val="0000F3"/>
                </a:gs>
                <a:gs pos="100000">
                  <a:srgbClr val="0000FA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9"/>
            <p:cNvSpPr txBox="1"/>
            <p:nvPr/>
          </p:nvSpPr>
          <p:spPr>
            <a:xfrm>
              <a:off x="45692" y="1598865"/>
              <a:ext cx="7018721" cy="8446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400" lIns="152400" spcFirstLastPara="1" rIns="152400" wrap="square" tIns="1524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Tahoma"/>
                <a:buNone/>
              </a:pPr>
              <a:r>
                <a:rPr b="0" lang="cs-CZ" sz="40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2) </a:t>
              </a:r>
              <a:r>
                <a:rPr lang="cs-CZ" sz="40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Vytvoření vlastního stripu </a:t>
              </a:r>
              <a:endParaRPr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2024-01-12T07:15:41Z</dcterms:created>
  <dc:creator>Athena Alchazidu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0x010100BF113EE06877BD46BDC00DA7F01BC3AB</vt:lpwstr>
  </property>
</Properties>
</file>