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notesMasterIdLst>
    <p:notesMasterId r:id="rId50"/>
  </p:notesMasterIdLst>
  <p:handoutMasterIdLst>
    <p:handoutMasterId r:id="rId51"/>
  </p:handoutMasterIdLst>
  <p:sldIdLst>
    <p:sldId id="271" r:id="rId5"/>
    <p:sldId id="256" r:id="rId6"/>
    <p:sldId id="302" r:id="rId7"/>
    <p:sldId id="301" r:id="rId8"/>
    <p:sldId id="263" r:id="rId9"/>
    <p:sldId id="266" r:id="rId10"/>
    <p:sldId id="267" r:id="rId11"/>
    <p:sldId id="268" r:id="rId12"/>
    <p:sldId id="277" r:id="rId13"/>
    <p:sldId id="270" r:id="rId14"/>
    <p:sldId id="272" r:id="rId15"/>
    <p:sldId id="269" r:id="rId16"/>
    <p:sldId id="274" r:id="rId17"/>
    <p:sldId id="275" r:id="rId18"/>
    <p:sldId id="297" r:id="rId19"/>
    <p:sldId id="298" r:id="rId20"/>
    <p:sldId id="288" r:id="rId21"/>
    <p:sldId id="291" r:id="rId22"/>
    <p:sldId id="299" r:id="rId23"/>
    <p:sldId id="273" r:id="rId24"/>
    <p:sldId id="311" r:id="rId25"/>
    <p:sldId id="278" r:id="rId26"/>
    <p:sldId id="279" r:id="rId27"/>
    <p:sldId id="306" r:id="rId28"/>
    <p:sldId id="312" r:id="rId29"/>
    <p:sldId id="285" r:id="rId30"/>
    <p:sldId id="292" r:id="rId31"/>
    <p:sldId id="294" r:id="rId32"/>
    <p:sldId id="290" r:id="rId33"/>
    <p:sldId id="280" r:id="rId34"/>
    <p:sldId id="281" r:id="rId35"/>
    <p:sldId id="282" r:id="rId36"/>
    <p:sldId id="283" r:id="rId37"/>
    <p:sldId id="284" r:id="rId38"/>
    <p:sldId id="287" r:id="rId39"/>
    <p:sldId id="300" r:id="rId40"/>
    <p:sldId id="293" r:id="rId41"/>
    <p:sldId id="295" r:id="rId42"/>
    <p:sldId id="296" r:id="rId43"/>
    <p:sldId id="304" r:id="rId44"/>
    <p:sldId id="305" r:id="rId45"/>
    <p:sldId id="276" r:id="rId46"/>
    <p:sldId id="309" r:id="rId47"/>
    <p:sldId id="307" r:id="rId48"/>
    <p:sldId id="308" r:id="rId49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785A2E-7105-6FCB-B516-8CFE85D157C3}" name="Erika Putnová" initials="EP" userId="af9f948a1b4a102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5" autoAdjust="0"/>
  </p:normalViewPr>
  <p:slideViewPr>
    <p:cSldViewPr snapToGrid="0">
      <p:cViewPr varScale="1">
        <p:scale>
          <a:sx n="60" d="100"/>
          <a:sy n="60" d="100"/>
        </p:scale>
        <p:origin x="8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44AA4FF-0F22-4CCE-B03B-3D558A65C3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FF0F48A-6DCD-47FD-9E2B-DC8F1CEC91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0D1D4-E83A-4911-A03B-82A8F3087156}" type="datetime1">
              <a:rPr lang="cs-CZ" smtClean="0"/>
              <a:t>23.01.2024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79E801-C00E-4FA9-A666-B428B91DF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B454A3-9804-4889-83AF-FD36C512DA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CBF98-005C-406D-BC46-38CB6C0BD2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512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6275D-26AD-42D7-BB1D-BAA57034E9CC}" type="datetime1">
              <a:rPr lang="cs-CZ" smtClean="0"/>
              <a:pPr/>
              <a:t>23.01.2024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Upravit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742AF-E2E0-418B-953B-FCE994BBE061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25482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42AF-E2E0-418B-953B-FCE994BBE06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5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42AF-E2E0-418B-953B-FCE994BBE06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82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Obdélní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Obdélní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Obdélní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Skupina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Přímá spojnice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20" name="Zástupný symbol pro datum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7610C845-C2A1-4BD1-9F93-E18DBC1E3426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AD3F814-C8D1-47B7-96CC-77FB9401F743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A42A020-1F5F-4383-94F6-52D07D17CA1C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9B2A7FE-6D79-475A-84D5-D5EB0FC4F16F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Obdélní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Obdélní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Obdélní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Skupina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Přímá spojnice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343F0ED9-F23B-450A-B851-67C654B32A47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8A33EAA-8866-4A8A-A91F-81BB8A1A243B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9B794B1-718F-4356-A80C-D30A210E735F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8395CD13-8391-4BCA-ACAF-BD9185E5999C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4" name="Zástupné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EC72A69-B2DC-4E17-BD3C-0FF5DB8B2802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Obdélník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Obdélník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96DB3D9-4CB2-463E-9AA2-D6BDFEB15799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11" name="Obdélník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élník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6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dirty="0"/>
              <a:t>Po kliknutí na ikonu můžete přidat obrázek.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F8191F70-CFFF-418C-87B4-A54BFE1A1CAE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Obdélní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Upravit styly předlohy textu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20743236-C1EA-4849-A547-31FFF4D86A29}" type="datetime1">
              <a:rPr lang="cs-CZ" noProof="0" smtClean="0"/>
              <a:t>23.01.2024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entimeter.com/app/presentation/alq4hxgqoaj6e77kzaeipsjftkijbhpn/iumso8zf9gd8/edi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One1P0TKL8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1umGZ8S8tHo" TargetMode="External"/><Relationship Id="rId4" Type="http://schemas.openxmlformats.org/officeDocument/2006/relationships/hyperlink" Target="https://www.youtube.com/watch?v=z2Eo56BLMjM&amp;t=9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QN6wS753_w" TargetMode="External"/><Relationship Id="rId3" Type="http://schemas.openxmlformats.org/officeDocument/2006/relationships/image" Target="../media/image83.png"/><Relationship Id="rId7" Type="http://schemas.openxmlformats.org/officeDocument/2006/relationships/hyperlink" Target="https://www.youtube.com/watch?v=dOkyKyVFnSs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DbpTohPUhMw" TargetMode="External"/><Relationship Id="rId11" Type="http://schemas.openxmlformats.org/officeDocument/2006/relationships/image" Target="../media/image86.png"/><Relationship Id="rId5" Type="http://schemas.openxmlformats.org/officeDocument/2006/relationships/hyperlink" Target="https://www.youtube.com/watch?v=QTsUEOUaWpY" TargetMode="External"/><Relationship Id="rId10" Type="http://schemas.openxmlformats.org/officeDocument/2006/relationships/image" Target="../media/image85.png"/><Relationship Id="rId4" Type="http://schemas.openxmlformats.org/officeDocument/2006/relationships/image" Target="../media/image84.jpg"/><Relationship Id="rId9" Type="http://schemas.openxmlformats.org/officeDocument/2006/relationships/hyperlink" Target="https://www.youtube.com/watch?v=rOne1P0TKL8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hyperlink" Target="https://www.youtube.com/watch?v=zkTvAi9UdL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" name="Rectangle 137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venku, mrak, voda, obloha&#10;&#10;Popis byl vytvořen automaticky">
            <a:extLst>
              <a:ext uri="{FF2B5EF4-FFF2-40B4-BE49-F238E27FC236}">
                <a16:creationId xmlns:a16="http://schemas.microsoft.com/office/drawing/2014/main" id="{E698165C-3603-60F3-E9D2-261453489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1" name="Rectangle 139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461504"/>
          </a:xfrm>
        </p:spPr>
        <p:txBody>
          <a:bodyPr rtlCol="0">
            <a:normAutofit fontScale="90000"/>
          </a:bodyPr>
          <a:lstStyle/>
          <a:p>
            <a:br>
              <a:rPr lang="cs-CZ" sz="4900" dirty="0">
                <a:effectLst/>
              </a:rPr>
            </a:br>
            <a:r>
              <a:rPr lang="cs-CZ" sz="4900" dirty="0" err="1">
                <a:effectLst/>
              </a:rPr>
              <a:t>Exploring</a:t>
            </a:r>
            <a:r>
              <a:rPr lang="cs-CZ" sz="4900" dirty="0">
                <a:effectLst/>
              </a:rPr>
              <a:t> </a:t>
            </a:r>
            <a:r>
              <a:rPr lang="cs-CZ" sz="4900" dirty="0" err="1">
                <a:effectLst/>
              </a:rPr>
              <a:t>Mindfulness</a:t>
            </a:r>
            <a:r>
              <a:rPr lang="cs-CZ" sz="4900" dirty="0">
                <a:effectLst/>
              </a:rPr>
              <a:t> </a:t>
            </a:r>
            <a:br>
              <a:rPr lang="cs-CZ" sz="4900" dirty="0">
                <a:effectLst/>
              </a:rPr>
            </a:br>
            <a:br>
              <a:rPr lang="cs-CZ" sz="4900" dirty="0">
                <a:effectLst/>
              </a:rPr>
            </a:br>
            <a:r>
              <a:rPr lang="cs-CZ" sz="4900" dirty="0">
                <a:effectLst/>
              </a:rPr>
              <a:t>in </a:t>
            </a:r>
            <a:r>
              <a:rPr lang="cs-CZ" sz="4900" dirty="0" err="1">
                <a:effectLst/>
              </a:rPr>
              <a:t>Ireland</a:t>
            </a:r>
            <a:br>
              <a:rPr lang="cs-CZ" sz="4900" dirty="0">
                <a:effectLst/>
              </a:rPr>
            </a:br>
            <a:br>
              <a:rPr lang="cs-CZ" sz="4900" dirty="0">
                <a:effectLst/>
              </a:rPr>
            </a:br>
            <a:r>
              <a:rPr lang="cs-CZ" sz="4900" dirty="0">
                <a:effectLst/>
              </a:rPr>
              <a:t> </a:t>
            </a:r>
            <a:r>
              <a:rPr lang="cs-CZ" sz="4900" dirty="0" err="1">
                <a:effectLst/>
              </a:rPr>
              <a:t>this</a:t>
            </a:r>
            <a:r>
              <a:rPr lang="cs-CZ" sz="4900" dirty="0">
                <a:effectLst/>
              </a:rPr>
              <a:t> </a:t>
            </a:r>
            <a:r>
              <a:rPr lang="cs-CZ" sz="4900" dirty="0" err="1">
                <a:effectLst/>
              </a:rPr>
              <a:t>is</a:t>
            </a:r>
            <a:r>
              <a:rPr lang="cs-CZ" sz="4900" dirty="0">
                <a:effectLst/>
              </a:rPr>
              <a:t> not </a:t>
            </a:r>
            <a:r>
              <a:rPr lang="cs-CZ" sz="4900" dirty="0" err="1">
                <a:effectLst/>
              </a:rPr>
              <a:t>about</a:t>
            </a:r>
            <a:r>
              <a:rPr lang="cs-CZ" sz="4900" dirty="0">
                <a:effectLst/>
              </a:rPr>
              <a:t> AI but EI </a:t>
            </a:r>
            <a:br>
              <a:rPr lang="cs-CZ" sz="2300" dirty="0">
                <a:effectLst/>
              </a:rPr>
            </a:br>
            <a:br>
              <a:rPr lang="cs-CZ" sz="2300" dirty="0">
                <a:effectLst/>
              </a:rPr>
            </a:br>
            <a:br>
              <a:rPr lang="cs-CZ" sz="2300" dirty="0">
                <a:effectLst/>
              </a:rPr>
            </a:br>
            <a:br>
              <a:rPr lang="cs-CZ" sz="2300" dirty="0">
                <a:effectLst/>
              </a:rPr>
            </a:br>
            <a:r>
              <a:rPr lang="cs-CZ" sz="2300" dirty="0">
                <a:effectLst/>
              </a:rPr>
              <a:t>Erika Putnová</a:t>
            </a:r>
            <a:br>
              <a:rPr lang="cs-CZ" sz="2300" dirty="0">
                <a:effectLst/>
              </a:rPr>
            </a:br>
            <a:endParaRPr lang="cs-CZ" sz="2300" dirty="0"/>
          </a:p>
        </p:txBody>
      </p:sp>
      <p:sp>
        <p:nvSpPr>
          <p:cNvPr id="152" name="Rectangle 141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" name="Mrak 4">
            <a:extLst>
              <a:ext uri="{FF2B5EF4-FFF2-40B4-BE49-F238E27FC236}">
                <a16:creationId xmlns:a16="http://schemas.microsoft.com/office/drawing/2014/main" id="{42816E02-B218-3BDA-5B1B-B9BC8D1045B2}"/>
              </a:ext>
            </a:extLst>
          </p:cNvPr>
          <p:cNvSpPr/>
          <p:nvPr/>
        </p:nvSpPr>
        <p:spPr>
          <a:xfrm>
            <a:off x="9815495" y="271601"/>
            <a:ext cx="1267473" cy="914400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err="1">
                <a:solidFill>
                  <a:schemeClr val="tx1"/>
                </a:solidFill>
              </a:rPr>
              <a:t>Why</a:t>
            </a:r>
            <a:r>
              <a:rPr lang="cs-CZ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75EDDA-3F69-DC04-2349-92497B60AD1A}"/>
              </a:ext>
            </a:extLst>
          </p:cNvPr>
          <p:cNvSpPr txBox="1"/>
          <p:nvPr/>
        </p:nvSpPr>
        <p:spPr>
          <a:xfrm>
            <a:off x="1307870" y="5953151"/>
            <a:ext cx="97750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https://www.mentimeter.com/app/presentation/alq4hxgqoaj6e77kzaeipsjftkijbhpn/iumso8zf9gd8/edit</a:t>
            </a:r>
            <a:endParaRPr lang="cs-CZ" dirty="0">
              <a:solidFill>
                <a:schemeClr val="accent6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80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5855C-C1CD-BAC8-252D-80C00C0D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A4573-9CC6-33CA-7A9D-CBC518C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66594"/>
            <a:ext cx="7140766" cy="3896412"/>
          </a:xfrm>
        </p:spPr>
        <p:txBody>
          <a:bodyPr/>
          <a:lstStyle/>
          <a:p>
            <a:pPr marL="0" indent="0">
              <a:buNone/>
            </a:pPr>
            <a:r>
              <a:rPr lang="cs-CZ" sz="2000" b="1" i="0" u="none" strike="noStrike" dirty="0" err="1">
                <a:solidFill>
                  <a:srgbClr val="92D050"/>
                </a:solidFill>
                <a:effectLst/>
                <a:latin typeface="+mj-lt"/>
              </a:rPr>
              <a:t>Lawrence</a:t>
            </a:r>
            <a:r>
              <a:rPr lang="cs-CZ" sz="2000" b="1" i="0" u="none" strike="noStrike" dirty="0">
                <a:solidFill>
                  <a:srgbClr val="92D050"/>
                </a:solidFill>
                <a:effectLst/>
                <a:latin typeface="+mj-lt"/>
              </a:rPr>
              <a:t> Body</a:t>
            </a:r>
          </a:p>
          <a:p>
            <a:pPr marL="0" indent="0">
              <a:buNone/>
            </a:pPr>
            <a:r>
              <a:rPr lang="en-US" sz="2000" b="1" i="0" u="none" strike="noStrike" dirty="0">
                <a:effectLst/>
                <a:latin typeface="+mj-lt"/>
              </a:rPr>
              <a:t>English and mindfulness teacher at Malaga University</a:t>
            </a:r>
            <a:endParaRPr lang="en-US" sz="2000" b="1" dirty="0">
              <a:effectLst/>
              <a:latin typeface="+mj-lt"/>
            </a:endParaRPr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3C3803A-D9A8-9710-9DC1-B803547E4C5A}"/>
              </a:ext>
            </a:extLst>
          </p:cNvPr>
          <p:cNvSpPr txBox="1">
            <a:spLocks/>
          </p:cNvSpPr>
          <p:nvPr/>
        </p:nvSpPr>
        <p:spPr>
          <a:xfrm>
            <a:off x="1219200" y="7949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z="40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CLASSROOM SESSIONS –</a:t>
            </a:r>
          </a:p>
          <a:p>
            <a:r>
              <a:rPr lang="cs-CZ" sz="4000" kern="1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theory</a:t>
            </a:r>
            <a:r>
              <a:rPr lang="cs-CZ" sz="40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4000" kern="1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practice</a:t>
            </a:r>
            <a:endParaRPr lang="cs-CZ" sz="8800" dirty="0">
              <a:latin typeface="Century Gothic" panose="020B0502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393FCA5-E4F4-E75F-C062-7B3E205806DD}"/>
              </a:ext>
            </a:extLst>
          </p:cNvPr>
          <p:cNvSpPr txBox="1"/>
          <p:nvPr/>
        </p:nvSpPr>
        <p:spPr>
          <a:xfrm>
            <a:off x="1066799" y="2914918"/>
            <a:ext cx="68331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sz="1800" b="0" i="0" u="none" strike="noStrike" dirty="0">
              <a:effectLst/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Lawrence Body </a:t>
            </a:r>
            <a:r>
              <a:rPr lang="en-US" sz="1800" b="0" i="0" u="none" strike="noStrike" dirty="0">
                <a:effectLst/>
                <a:latin typeface="Century Gothic" panose="020B0502020202020204" pitchFamily="34" charset="0"/>
              </a:rPr>
              <a:t>has a </a:t>
            </a:r>
            <a:r>
              <a:rPr lang="en-US" sz="1800" b="1" i="0" u="none" strike="noStrike" dirty="0">
                <a:effectLst/>
                <a:latin typeface="Century Gothic" panose="020B0502020202020204" pitchFamily="34" charset="0"/>
              </a:rPr>
              <a:t>Master degree in Mindfulness and Emotion management </a:t>
            </a:r>
            <a:r>
              <a:rPr lang="en-US" sz="1800" b="0" i="0" u="none" strike="noStrike" dirty="0">
                <a:effectLst/>
                <a:latin typeface="Century Gothic" panose="020B0502020202020204" pitchFamily="34" charset="0"/>
              </a:rPr>
              <a:t>and almost </a:t>
            </a:r>
            <a:r>
              <a:rPr lang="en-US" sz="1800" b="1" i="0" u="none" strike="noStrike" dirty="0">
                <a:effectLst/>
                <a:latin typeface="Century Gothic" panose="020B0502020202020204" pitchFamily="34" charset="0"/>
              </a:rPr>
              <a:t>30 years’ experience as a teacher trainer</a:t>
            </a:r>
            <a:r>
              <a:rPr lang="en-US" sz="1800" b="0" i="0" u="none" strike="noStrike" dirty="0">
                <a:effectLst/>
                <a:latin typeface="Century Gothic" panose="020B0502020202020204" pitchFamily="34" charset="0"/>
              </a:rPr>
              <a:t>. He has developed programs </a:t>
            </a:r>
            <a:r>
              <a:rPr lang="en-US" sz="1800" b="1" i="0" u="none" strike="noStrike" dirty="0">
                <a:effectLst/>
                <a:latin typeface="Century Gothic" panose="020B0502020202020204" pitchFamily="34" charset="0"/>
              </a:rPr>
              <a:t>for Malaga University</a:t>
            </a:r>
            <a:r>
              <a:rPr lang="en-US" sz="1800" b="0" i="0" u="none" strike="noStrike" dirty="0">
                <a:effectLst/>
                <a:latin typeface="Century Gothic" panose="020B0502020202020204" pitchFamily="34" charset="0"/>
              </a:rPr>
              <a:t>, for schools at primary and secondary level supported by the Junta de </a:t>
            </a:r>
            <a:r>
              <a:rPr lang="en-US" sz="1800" b="0" i="0" u="none" strike="noStrike" dirty="0" err="1">
                <a:effectLst/>
                <a:latin typeface="Century Gothic" panose="020B0502020202020204" pitchFamily="34" charset="0"/>
              </a:rPr>
              <a:t>Andalucia</a:t>
            </a:r>
            <a:r>
              <a:rPr lang="en-US" sz="1800" b="0" i="0" u="none" strike="noStrike" dirty="0">
                <a:effectLst/>
                <a:latin typeface="Century Gothic" panose="020B0502020202020204" pitchFamily="34" charset="0"/>
              </a:rPr>
              <a:t>, and for the English Language Centre in Brighton, UK. He also designs courses for business and organizations and provides training online.</a:t>
            </a:r>
            <a:endParaRPr lang="en-US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1FB5BD3-7224-EC66-97D0-CA7ACCE3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327" y="3043780"/>
            <a:ext cx="2315273" cy="32591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7B5970D-2700-0429-FE7F-8AB4DA679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188" y="513732"/>
            <a:ext cx="2966170" cy="240118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49DD722-8E94-352E-2248-56FF04798143}"/>
              </a:ext>
            </a:extLst>
          </p:cNvPr>
          <p:cNvSpPr txBox="1"/>
          <p:nvPr/>
        </p:nvSpPr>
        <p:spPr>
          <a:xfrm>
            <a:off x="959363" y="5748441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https://www.youtube.com/watch?v=rOne1P0TKL8</a:t>
            </a:r>
            <a:r>
              <a:rPr lang="cs-CZ" dirty="0"/>
              <a:t> – </a:t>
            </a:r>
            <a:r>
              <a:rPr lang="cs-CZ" dirty="0" err="1"/>
              <a:t>mindfulness</a:t>
            </a:r>
            <a:r>
              <a:rPr lang="cs-CZ" dirty="0"/>
              <a:t>  </a:t>
            </a:r>
            <a:r>
              <a:rPr lang="cs-CZ" dirty="0" err="1"/>
              <a:t>meditation</a:t>
            </a:r>
            <a:r>
              <a:rPr lang="cs-CZ" dirty="0"/>
              <a:t> – 3-minute </a:t>
            </a:r>
            <a:r>
              <a:rPr lang="cs-CZ" dirty="0" err="1"/>
              <a:t>breathing</a:t>
            </a:r>
            <a:r>
              <a:rPr lang="cs-CZ" dirty="0"/>
              <a:t> </a:t>
            </a:r>
            <a:r>
              <a:rPr lang="cs-CZ" dirty="0" err="1"/>
              <a:t>space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233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5855C-C1CD-BAC8-252D-80C00C0D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A4573-9CC6-33CA-7A9D-CBC518C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664506" cy="393192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E9903D-D356-0C5A-567B-C3EFFF314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73" y="1657433"/>
            <a:ext cx="8917054" cy="455797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6C8508E-5A1E-7249-6A24-AAFA7B4C5D92}"/>
              </a:ext>
            </a:extLst>
          </p:cNvPr>
          <p:cNvSpPr txBox="1">
            <a:spLocks/>
          </p:cNvSpPr>
          <p:nvPr/>
        </p:nvSpPr>
        <p:spPr>
          <a:xfrm>
            <a:off x="3101163" y="285833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z="4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kern="100" dirty="0">
                <a:ea typeface="Calibri" panose="020F0502020204030204" pitchFamily="34" charset="0"/>
                <a:cs typeface="Times New Roman" panose="02020603050405020304" pitchFamily="18" charset="0"/>
              </a:rPr>
              <a:t>SAMPLE TIMETABLE</a:t>
            </a:r>
            <a:endParaRPr lang="cs-CZ" sz="8800" dirty="0"/>
          </a:p>
        </p:txBody>
      </p:sp>
    </p:spTree>
    <p:extLst>
      <p:ext uri="{BB962C8B-B14F-4D97-AF65-F5344CB8AC3E}">
        <p14:creationId xmlns:p14="http://schemas.microsoft.com/office/powerpoint/2010/main" val="349369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5855C-C1CD-BAC8-252D-80C00C0D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A4573-9CC6-33CA-7A9D-CBC518C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664506" cy="393192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3C3803A-D9A8-9710-9DC1-B803547E4C5A}"/>
              </a:ext>
            </a:extLst>
          </p:cNvPr>
          <p:cNvSpPr txBox="1">
            <a:spLocks/>
          </p:cNvSpPr>
          <p:nvPr/>
        </p:nvSpPr>
        <p:spPr>
          <a:xfrm>
            <a:off x="1219200" y="794994"/>
            <a:ext cx="6999767" cy="938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DISCUSSION – I - </a:t>
            </a:r>
            <a:r>
              <a:rPr lang="cs-CZ" kern="1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Mindfulness</a:t>
            </a:r>
            <a:r>
              <a:rPr lang="cs-CZ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1500" dirty="0">
              <a:latin typeface="Century Gothic" panose="020B0502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F3472C8-C74D-9BB5-56EA-C6E565792F7C}"/>
              </a:ext>
            </a:extLst>
          </p:cNvPr>
          <p:cNvSpPr txBox="1"/>
          <p:nvPr/>
        </p:nvSpPr>
        <p:spPr>
          <a:xfrm>
            <a:off x="1424764" y="2014194"/>
            <a:ext cx="970043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2000" dirty="0" err="1"/>
              <a:t>What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mindfulness</a:t>
            </a:r>
            <a:r>
              <a:rPr lang="cs-CZ" sz="2000" dirty="0"/>
              <a:t>?</a:t>
            </a:r>
          </a:p>
          <a:p>
            <a:endParaRPr lang="cs-CZ" sz="2000" dirty="0"/>
          </a:p>
          <a:p>
            <a:pPr marL="342900" indent="-342900">
              <a:buFont typeface="+mj-lt"/>
              <a:buAutoNum type="arabicPeriod"/>
            </a:pPr>
            <a:r>
              <a:rPr lang="cs-CZ" sz="2000" dirty="0" err="1"/>
              <a:t>What</a:t>
            </a:r>
            <a:r>
              <a:rPr lang="cs-CZ" sz="2000" dirty="0"/>
              <a:t> </a:t>
            </a:r>
            <a:r>
              <a:rPr lang="cs-CZ" sz="2000" dirty="0" err="1"/>
              <a:t>activities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you</a:t>
            </a:r>
            <a:r>
              <a:rPr lang="cs-CZ" sz="2000" dirty="0"/>
              <a:t> do </a:t>
            </a:r>
            <a:r>
              <a:rPr lang="cs-CZ" sz="2000" dirty="0" err="1"/>
              <a:t>mindfully</a:t>
            </a:r>
            <a:r>
              <a:rPr lang="cs-CZ" sz="2000" dirty="0"/>
              <a:t>?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they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done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classroom</a:t>
            </a:r>
            <a:r>
              <a:rPr lang="cs-CZ" sz="2000" dirty="0"/>
              <a:t>?</a:t>
            </a:r>
          </a:p>
          <a:p>
            <a:pPr marL="342900" indent="-342900">
              <a:buFont typeface="+mj-lt"/>
              <a:buAutoNum type="arabicPeriod"/>
            </a:pPr>
            <a:endParaRPr lang="cs-CZ" sz="2000" dirty="0"/>
          </a:p>
          <a:p>
            <a:pPr marL="342900" indent="-342900">
              <a:buFont typeface="+mj-lt"/>
              <a:buAutoNum type="arabicPeriod"/>
            </a:pPr>
            <a:r>
              <a:rPr lang="cs-CZ" sz="2000" dirty="0" err="1"/>
              <a:t>What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FLOW?</a:t>
            </a:r>
          </a:p>
          <a:p>
            <a:pPr marL="342900" indent="-342900">
              <a:buFont typeface="+mj-lt"/>
              <a:buAutoNum type="arabicPeriod"/>
            </a:pPr>
            <a:endParaRPr lang="cs-CZ" sz="2000" dirty="0"/>
          </a:p>
          <a:p>
            <a:pPr marL="342900" indent="-342900">
              <a:buFont typeface="+mj-lt"/>
              <a:buAutoNum type="arabicPeriod"/>
            </a:pPr>
            <a:r>
              <a:rPr lang="cs-CZ" sz="2000" dirty="0" err="1"/>
              <a:t>What</a:t>
            </a:r>
            <a:r>
              <a:rPr lang="cs-CZ" sz="2000" dirty="0"/>
              <a:t> </a:t>
            </a:r>
            <a:r>
              <a:rPr lang="cs-CZ" sz="2000" dirty="0" err="1"/>
              <a:t>might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 </a:t>
            </a:r>
            <a:r>
              <a:rPr lang="cs-CZ" sz="2000" dirty="0" err="1"/>
              <a:t>impact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mindfulness</a:t>
            </a:r>
            <a:r>
              <a:rPr lang="cs-CZ" sz="2000" dirty="0"/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850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5855C-C1CD-BAC8-252D-80C00C0D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25" y="622400"/>
            <a:ext cx="10058400" cy="1371600"/>
          </a:xfrm>
        </p:spPr>
        <p:txBody>
          <a:bodyPr/>
          <a:lstStyle/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A4573-9CC6-33CA-7A9D-CBC518C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664506" cy="393192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3C3803A-D9A8-9710-9DC1-B803547E4C5A}"/>
              </a:ext>
            </a:extLst>
          </p:cNvPr>
          <p:cNvSpPr txBox="1">
            <a:spLocks/>
          </p:cNvSpPr>
          <p:nvPr/>
        </p:nvSpPr>
        <p:spPr>
          <a:xfrm>
            <a:off x="2293088" y="642594"/>
            <a:ext cx="720178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IS MINDFULNESS?</a:t>
            </a:r>
            <a:endParaRPr lang="cs-CZ" sz="11500" dirty="0">
              <a:latin typeface="Century Gothic" panose="020B0502020202020204" pitchFamily="34" charset="0"/>
            </a:endParaRPr>
          </a:p>
        </p:txBody>
      </p:sp>
      <p:pic>
        <p:nvPicPr>
          <p:cNvPr id="7" name="Obrázek 6" descr="Obsah obrázku text, kresba, rukopis, klipart&#10;&#10;Popis byl vytvořen automaticky">
            <a:extLst>
              <a:ext uri="{FF2B5EF4-FFF2-40B4-BE49-F238E27FC236}">
                <a16:creationId xmlns:a16="http://schemas.microsoft.com/office/drawing/2014/main" id="{5734FD1D-3BD1-D020-A9F4-5C8B10D82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021" y="1945424"/>
            <a:ext cx="7078853" cy="42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0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5855C-C1CD-BAC8-252D-80C00C0D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34" y="501031"/>
            <a:ext cx="10058400" cy="1371600"/>
          </a:xfrm>
        </p:spPr>
        <p:txBody>
          <a:bodyPr/>
          <a:lstStyle/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A4573-9CC6-33CA-7A9D-CBC518C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664506" cy="393192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3C3803A-D9A8-9710-9DC1-B803547E4C5A}"/>
              </a:ext>
            </a:extLst>
          </p:cNvPr>
          <p:cNvSpPr txBox="1">
            <a:spLocks/>
          </p:cNvSpPr>
          <p:nvPr/>
        </p:nvSpPr>
        <p:spPr>
          <a:xfrm>
            <a:off x="974651" y="7892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 INGREDIENTS</a:t>
            </a:r>
            <a:endParaRPr lang="cs-CZ" sz="11500" dirty="0">
              <a:latin typeface="Century Gothic" panose="020B0502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A7B918A-0B21-44AF-BB93-697EC34A3266}"/>
              </a:ext>
            </a:extLst>
          </p:cNvPr>
          <p:cNvSpPr txBox="1"/>
          <p:nvPr/>
        </p:nvSpPr>
        <p:spPr>
          <a:xfrm>
            <a:off x="1066800" y="2309334"/>
            <a:ext cx="43348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Experiencing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full</a:t>
            </a:r>
          </a:p>
          <a:p>
            <a:endParaRPr lang="cs-CZ" dirty="0"/>
          </a:p>
          <a:p>
            <a:r>
              <a:rPr lang="cs-CZ" dirty="0" err="1"/>
              <a:t>Becoming</a:t>
            </a:r>
            <a:r>
              <a:rPr lang="cs-CZ" dirty="0"/>
              <a:t> more </a:t>
            </a:r>
            <a:r>
              <a:rPr lang="cs-CZ" dirty="0" err="1"/>
              <a:t>self-compassionate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Developing</a:t>
            </a:r>
            <a:r>
              <a:rPr lang="cs-CZ" dirty="0"/>
              <a:t> </a:t>
            </a:r>
            <a:r>
              <a:rPr lang="cs-CZ" dirty="0" err="1"/>
              <a:t>wisdom</a:t>
            </a:r>
            <a:r>
              <a:rPr lang="cs-CZ" dirty="0"/>
              <a:t> and </a:t>
            </a:r>
            <a:r>
              <a:rPr lang="cs-CZ" dirty="0" err="1"/>
              <a:t>compassion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Flow</a:t>
            </a:r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BBE63B-4761-93DA-FED8-C90D6B0C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101" y="2103120"/>
            <a:ext cx="5187267" cy="3822515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917E1F92-B046-9B53-89D7-CCB646989C9A}"/>
              </a:ext>
            </a:extLst>
          </p:cNvPr>
          <p:cNvSpPr/>
          <p:nvPr/>
        </p:nvSpPr>
        <p:spPr>
          <a:xfrm>
            <a:off x="1544039" y="4766098"/>
            <a:ext cx="3255715" cy="9144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Being</a:t>
            </a:r>
            <a:r>
              <a:rPr lang="cs-CZ" dirty="0"/>
              <a:t>  vs. </a:t>
            </a:r>
            <a:r>
              <a:rPr lang="cs-CZ" dirty="0" err="1"/>
              <a:t>doing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051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3B558B8-C408-0BE2-D29A-1A4A9239519D}"/>
              </a:ext>
            </a:extLst>
          </p:cNvPr>
          <p:cNvSpPr txBox="1">
            <a:spLocks/>
          </p:cNvSpPr>
          <p:nvPr/>
        </p:nvSpPr>
        <p:spPr>
          <a:xfrm>
            <a:off x="549349" y="348426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z="11500" dirty="0">
                <a:latin typeface="Century Gothic" panose="020B0502020202020204" pitchFamily="34" charset="0"/>
              </a:rPr>
              <a:t> </a:t>
            </a:r>
            <a:r>
              <a:rPr lang="cs-CZ" sz="5200" dirty="0">
                <a:latin typeface="Century Gothic" panose="020B0502020202020204" pitchFamily="34" charset="0"/>
              </a:rPr>
              <a:t>FLOW</a:t>
            </a:r>
            <a:endParaRPr lang="cs-CZ" sz="11500" dirty="0">
              <a:latin typeface="Century Gothic" panose="020B0502020202020204" pitchFamily="34" charset="0"/>
            </a:endParaRPr>
          </a:p>
        </p:txBody>
      </p:sp>
      <p:pic>
        <p:nvPicPr>
          <p:cNvPr id="6" name="Obrázek 5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53BB6275-4694-582E-A874-EAFE04480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05" y="1449487"/>
            <a:ext cx="6528252" cy="45795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72A534-BD80-D678-3286-A561D524F6EB}"/>
              </a:ext>
            </a:extLst>
          </p:cNvPr>
          <p:cNvSpPr txBox="1"/>
          <p:nvPr/>
        </p:nvSpPr>
        <p:spPr>
          <a:xfrm>
            <a:off x="843211" y="3506766"/>
            <a:ext cx="142859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energized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growth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joy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fun</a:t>
            </a:r>
            <a:endParaRPr lang="cs-CZ" sz="2000" dirty="0"/>
          </a:p>
        </p:txBody>
      </p:sp>
      <p:pic>
        <p:nvPicPr>
          <p:cNvPr id="12" name="Obrázek 11" descr="Obsah obrázku text, snímek obrazovky, logo, Grafika&#10;&#10;Popis byl vytvořen automaticky">
            <a:extLst>
              <a:ext uri="{FF2B5EF4-FFF2-40B4-BE49-F238E27FC236}">
                <a16:creationId xmlns:a16="http://schemas.microsoft.com/office/drawing/2014/main" id="{36F0882B-E4A1-6C7C-FBB0-EA0C6A610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40" y="154854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5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9D4857-820D-FD15-B88E-E5E7E7521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889" y="643467"/>
            <a:ext cx="6632221" cy="55710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5BEC191-8101-7CBC-967B-20DA46158914}"/>
              </a:ext>
            </a:extLst>
          </p:cNvPr>
          <p:cNvSpPr txBox="1">
            <a:spLocks/>
          </p:cNvSpPr>
          <p:nvPr/>
        </p:nvSpPr>
        <p:spPr>
          <a:xfrm>
            <a:off x="547325" y="54922"/>
            <a:ext cx="211765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z="11500" dirty="0">
                <a:latin typeface="Century Gothic" panose="020B0502020202020204" pitchFamily="34" charset="0"/>
              </a:rPr>
              <a:t> </a:t>
            </a:r>
            <a:r>
              <a:rPr lang="cs-CZ" sz="5200" dirty="0">
                <a:latin typeface="Century Gothic" panose="020B0502020202020204" pitchFamily="34" charset="0"/>
              </a:rPr>
              <a:t>FLOW</a:t>
            </a:r>
            <a:endParaRPr lang="cs-CZ" sz="11500" dirty="0">
              <a:latin typeface="Century Gothic" panose="020B0502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52C081-071D-97AB-B521-CB59683AF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96" y="1548754"/>
            <a:ext cx="1690510" cy="26740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36C51D-51ED-13A7-5768-172BF4C26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34" y="4345065"/>
            <a:ext cx="3608219" cy="15935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7A57117-7B90-2D0C-A6D9-3E51C7CB5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953" y="1548755"/>
            <a:ext cx="1742600" cy="26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01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5B0CD9EC-058F-7C13-66F0-6847ED717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476916"/>
            <a:ext cx="6568767" cy="47130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7464FA8-B1BC-AC0E-CAE9-4EED306B0D97}"/>
              </a:ext>
            </a:extLst>
          </p:cNvPr>
          <p:cNvSpPr txBox="1">
            <a:spLocks/>
          </p:cNvSpPr>
          <p:nvPr/>
        </p:nvSpPr>
        <p:spPr>
          <a:xfrm>
            <a:off x="584200" y="667994"/>
            <a:ext cx="5511800" cy="8052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DAILY ROUTINES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772E6FD-D4C7-3F29-9A68-0EEB7AF06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067" y="855457"/>
            <a:ext cx="3781733" cy="257354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CBE626-0373-00EB-52F0-FC0064E21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965" y="3613106"/>
            <a:ext cx="3946834" cy="25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33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0BF600-EFFB-317C-90DB-2985CB4D7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24" y="971423"/>
            <a:ext cx="6832951" cy="4915153"/>
          </a:xfrm>
          <a:prstGeom prst="rect">
            <a:avLst/>
          </a:prstGeom>
        </p:spPr>
      </p:pic>
      <p:pic>
        <p:nvPicPr>
          <p:cNvPr id="2" name="Obrázek 1" descr="Obsah obrázku ovoce, sušené ovoce, jídlo&#10;&#10;Popis byl vytvořen automaticky">
            <a:extLst>
              <a:ext uri="{FF2B5EF4-FFF2-40B4-BE49-F238E27FC236}">
                <a16:creationId xmlns:a16="http://schemas.microsoft.com/office/drawing/2014/main" id="{D988C5AA-046D-D44D-5F5E-273ED2A2C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375" y="2367420"/>
            <a:ext cx="3657601" cy="311376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39C77DA-C211-57F9-5C8B-17EDDCF6600B}"/>
              </a:ext>
            </a:extLst>
          </p:cNvPr>
          <p:cNvSpPr txBox="1"/>
          <p:nvPr/>
        </p:nvSpPr>
        <p:spPr>
          <a:xfrm>
            <a:off x="7823375" y="971423"/>
            <a:ext cx="3900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MINDFUL EATING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CCD8547-7D6A-0EF9-A5B0-D3BDFFD9C93A}"/>
              </a:ext>
            </a:extLst>
          </p:cNvPr>
          <p:cNvSpPr txBox="1"/>
          <p:nvPr/>
        </p:nvSpPr>
        <p:spPr>
          <a:xfrm>
            <a:off x="711024" y="5886576"/>
            <a:ext cx="91985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hlinkClick r:id="rId4"/>
              </a:rPr>
              <a:t>https://www.youtube.com/watch?v=z2Eo56BLMjM&amp;t=9s</a:t>
            </a:r>
            <a:endParaRPr lang="cs-CZ" sz="1600" dirty="0"/>
          </a:p>
          <a:p>
            <a:r>
              <a:rPr lang="cs-CZ" sz="1600" dirty="0">
                <a:hlinkClick r:id="rId5"/>
              </a:rPr>
              <a:t>https://www.youtube.com/watch?v=1umGZ8S8tHo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815633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DE14390-E0FE-3CFC-F865-8ECAB20BE477}"/>
              </a:ext>
            </a:extLst>
          </p:cNvPr>
          <p:cNvSpPr txBox="1"/>
          <p:nvPr/>
        </p:nvSpPr>
        <p:spPr>
          <a:xfrm>
            <a:off x="632605" y="765545"/>
            <a:ext cx="104246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MORE THOUGHTS ABOUT MINDFULNESS AND EI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Gaining</a:t>
            </a:r>
            <a:r>
              <a:rPr lang="cs-CZ" dirty="0"/>
              <a:t>  </a:t>
            </a:r>
            <a:r>
              <a:rPr lang="cs-CZ" dirty="0" err="1"/>
              <a:t>perspective</a:t>
            </a:r>
            <a:endParaRPr lang="cs-CZ" dirty="0"/>
          </a:p>
          <a:p>
            <a:r>
              <a:rPr lang="cs-CZ" dirty="0" err="1"/>
              <a:t>Creativity</a:t>
            </a:r>
            <a:r>
              <a:rPr lang="cs-CZ" dirty="0"/>
              <a:t> (</a:t>
            </a:r>
            <a:r>
              <a:rPr lang="cs-CZ" dirty="0" err="1"/>
              <a:t>finding</a:t>
            </a:r>
            <a:r>
              <a:rPr lang="cs-CZ" dirty="0"/>
              <a:t> </a:t>
            </a:r>
            <a:r>
              <a:rPr lang="cs-CZ" dirty="0" err="1"/>
              <a:t>beauty</a:t>
            </a:r>
            <a:r>
              <a:rPr lang="cs-CZ" dirty="0"/>
              <a:t>) – </a:t>
            </a:r>
            <a:r>
              <a:rPr lang="cs-CZ" dirty="0" err="1"/>
              <a:t>beginner‘s</a:t>
            </a:r>
            <a:r>
              <a:rPr lang="cs-CZ" dirty="0"/>
              <a:t> mind</a:t>
            </a:r>
          </a:p>
          <a:p>
            <a:r>
              <a:rPr lang="cs-CZ" dirty="0" err="1"/>
              <a:t>Critical</a:t>
            </a:r>
            <a:r>
              <a:rPr lang="cs-CZ" dirty="0"/>
              <a:t> </a:t>
            </a:r>
            <a:r>
              <a:rPr lang="cs-CZ" dirty="0" err="1"/>
              <a:t>thinking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C3D3A1-9320-9E3A-348A-0E55BA02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277123"/>
            <a:ext cx="5448580" cy="10541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B2B080F-2B60-C4CC-9198-7622B2F9F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05" y="3119531"/>
            <a:ext cx="5352910" cy="32117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13B6219-DD97-79E8-317F-6C4B1F74E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709" y="1421229"/>
            <a:ext cx="5378726" cy="37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7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Trojlístek, jetel, zelené&#10;&#10;Popis byl vytvořen automaticky">
            <a:extLst>
              <a:ext uri="{FF2B5EF4-FFF2-40B4-BE49-F238E27FC236}">
                <a16:creationId xmlns:a16="http://schemas.microsoft.com/office/drawing/2014/main" id="{E698165C-3603-60F3-E9D2-261453489A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8" name="Rectangle 85">
            <a:extLst>
              <a:ext uri="{FF2B5EF4-FFF2-40B4-BE49-F238E27FC236}">
                <a16:creationId xmlns:a16="http://schemas.microsoft.com/office/drawing/2014/main" id="{7BB58C53-AF1A-4577-9FD9-2A6A3DDEA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99" name="Rectangle 87">
            <a:extLst>
              <a:ext uri="{FF2B5EF4-FFF2-40B4-BE49-F238E27FC236}">
                <a16:creationId xmlns:a16="http://schemas.microsoft.com/office/drawing/2014/main" id="{E5F7F7DE-2DAA-4260-B379-423DEC36F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rtlCol="0">
            <a:normAutofit/>
          </a:bodyPr>
          <a:lstStyle/>
          <a:p>
            <a:pPr rtl="0"/>
            <a:r>
              <a:rPr lang="cs-CZ" sz="6100"/>
              <a:t>Mindfulness </a:t>
            </a:r>
            <a:br>
              <a:rPr lang="cs-CZ" sz="6100"/>
            </a:br>
            <a:r>
              <a:rPr lang="cs-CZ" sz="6100"/>
              <a:t>for </a:t>
            </a:r>
            <a:br>
              <a:rPr lang="cs-CZ" sz="6100"/>
            </a:br>
            <a:r>
              <a:rPr lang="cs-CZ" sz="6100"/>
              <a:t>educators</a:t>
            </a:r>
            <a:endParaRPr lang="cs-CZ" sz="6100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cs-CZ" dirty="0" err="1"/>
              <a:t>Atlantic</a:t>
            </a:r>
            <a:r>
              <a:rPr lang="cs-CZ" dirty="0"/>
              <a:t> </a:t>
            </a:r>
            <a:r>
              <a:rPr lang="cs-CZ" dirty="0" err="1"/>
              <a:t>Language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 </a:t>
            </a:r>
            <a:r>
              <a:rPr lang="cs-CZ" dirty="0" err="1"/>
              <a:t>Galway</a:t>
            </a:r>
            <a:r>
              <a:rPr lang="cs-CZ" dirty="0"/>
              <a:t>, </a:t>
            </a:r>
            <a:r>
              <a:rPr lang="cs-CZ" dirty="0" err="1"/>
              <a:t>Ireland</a:t>
            </a:r>
            <a:r>
              <a:rPr lang="cs-CZ" dirty="0"/>
              <a:t> – July 2023 – </a:t>
            </a:r>
            <a:r>
              <a:rPr lang="cs-CZ" dirty="0" err="1"/>
              <a:t>staff</a:t>
            </a:r>
            <a:r>
              <a:rPr lang="cs-CZ" dirty="0"/>
              <a:t> mobility Erasmus +</a:t>
            </a:r>
          </a:p>
        </p:txBody>
      </p:sp>
      <p:sp>
        <p:nvSpPr>
          <p:cNvPr id="100" name="Rectangle 89">
            <a:extLst>
              <a:ext uri="{FF2B5EF4-FFF2-40B4-BE49-F238E27FC236}">
                <a16:creationId xmlns:a16="http://schemas.microsoft.com/office/drawing/2014/main" id="{3C0C984F-4779-40F8-A8DC-59DD7615B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01" name="Straight Connector 91">
            <a:extLst>
              <a:ext uri="{FF2B5EF4-FFF2-40B4-BE49-F238E27FC236}">
                <a16:creationId xmlns:a16="http://schemas.microsoft.com/office/drawing/2014/main" id="{57D5430C-DB52-4EA6-8319-C7AC4C171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93">
            <a:extLst>
              <a:ext uri="{FF2B5EF4-FFF2-40B4-BE49-F238E27FC236}">
                <a16:creationId xmlns:a16="http://schemas.microsoft.com/office/drawing/2014/main" id="{8166ECFA-EC1E-4CD9-A9CC-1EBFE29AB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95">
            <a:extLst>
              <a:ext uri="{FF2B5EF4-FFF2-40B4-BE49-F238E27FC236}">
                <a16:creationId xmlns:a16="http://schemas.microsoft.com/office/drawing/2014/main" id="{C746FE2E-3188-4CA0-96F7-21A68D1B1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 descr="Obsah obrázku text, mapa, atlas&#10;&#10;Popis byl vytvořen automaticky">
            <a:extLst>
              <a:ext uri="{FF2B5EF4-FFF2-40B4-BE49-F238E27FC236}">
                <a16:creationId xmlns:a16="http://schemas.microsoft.com/office/drawing/2014/main" id="{F0EEB687-F33E-00A5-E1DD-C27C9F0AE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045" y="1402407"/>
            <a:ext cx="1636014" cy="245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5855C-C1CD-BAC8-252D-80C00C0D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A4573-9CC6-33CA-7A9D-CBC518C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664506" cy="3931920"/>
          </a:xfrm>
        </p:spPr>
        <p:txBody>
          <a:bodyPr/>
          <a:lstStyle/>
          <a:p>
            <a:endParaRPr lang="cs-CZ" dirty="0"/>
          </a:p>
          <a:p>
            <a:r>
              <a:rPr lang="cs-CZ" dirty="0" err="1"/>
              <a:t>Improved</a:t>
            </a:r>
            <a:r>
              <a:rPr lang="cs-CZ" dirty="0"/>
              <a:t> </a:t>
            </a:r>
            <a:r>
              <a:rPr lang="cs-CZ" dirty="0" err="1"/>
              <a:t>mental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; </a:t>
            </a:r>
            <a:r>
              <a:rPr lang="cs-CZ" dirty="0" err="1"/>
              <a:t>decreased</a:t>
            </a:r>
            <a:r>
              <a:rPr lang="cs-CZ" dirty="0"/>
              <a:t>  stress, </a:t>
            </a:r>
            <a:r>
              <a:rPr lang="cs-CZ" dirty="0" err="1"/>
              <a:t>anxiety</a:t>
            </a:r>
            <a:r>
              <a:rPr lang="cs-CZ" dirty="0"/>
              <a:t> and </a:t>
            </a:r>
            <a:r>
              <a:rPr lang="cs-CZ" dirty="0" err="1"/>
              <a:t>depression</a:t>
            </a:r>
            <a:endParaRPr lang="cs-CZ" dirty="0"/>
          </a:p>
          <a:p>
            <a:r>
              <a:rPr lang="cs-CZ" dirty="0" err="1"/>
              <a:t>Improved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and </a:t>
            </a:r>
            <a:r>
              <a:rPr lang="cs-CZ" dirty="0" err="1"/>
              <a:t>concentration</a:t>
            </a:r>
            <a:endParaRPr lang="cs-CZ" dirty="0"/>
          </a:p>
          <a:p>
            <a:r>
              <a:rPr lang="cs-CZ" dirty="0"/>
              <a:t>More positive </a:t>
            </a:r>
            <a:r>
              <a:rPr lang="cs-CZ" dirty="0" err="1"/>
              <a:t>behaviour</a:t>
            </a:r>
            <a:endParaRPr lang="cs-CZ" dirty="0"/>
          </a:p>
          <a:p>
            <a:r>
              <a:rPr lang="cs-CZ" dirty="0"/>
              <a:t> </a:t>
            </a:r>
            <a:r>
              <a:rPr lang="cs-CZ" dirty="0" err="1"/>
              <a:t>Increases</a:t>
            </a:r>
            <a:r>
              <a:rPr lang="cs-CZ" dirty="0"/>
              <a:t> in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emotional</a:t>
            </a:r>
            <a:r>
              <a:rPr lang="cs-CZ" dirty="0"/>
              <a:t> learning</a:t>
            </a:r>
          </a:p>
          <a:p>
            <a:r>
              <a:rPr lang="cs-CZ" dirty="0" err="1"/>
              <a:t>Growth</a:t>
            </a:r>
            <a:r>
              <a:rPr lang="cs-CZ" dirty="0"/>
              <a:t> in </a:t>
            </a:r>
            <a:r>
              <a:rPr lang="cs-CZ" dirty="0" err="1"/>
              <a:t>empathy</a:t>
            </a:r>
            <a:r>
              <a:rPr lang="cs-CZ" dirty="0"/>
              <a:t> and </a:t>
            </a:r>
            <a:r>
              <a:rPr lang="cs-CZ" dirty="0" err="1"/>
              <a:t>compassion</a:t>
            </a:r>
            <a:endParaRPr lang="cs-CZ" dirty="0"/>
          </a:p>
          <a:p>
            <a:r>
              <a:rPr lang="cs-CZ" dirty="0" err="1"/>
              <a:t>Enhanced</a:t>
            </a:r>
            <a:r>
              <a:rPr lang="cs-CZ" dirty="0"/>
              <a:t> </a:t>
            </a:r>
            <a:r>
              <a:rPr lang="cs-CZ" dirty="0" err="1"/>
              <a:t>critical</a:t>
            </a:r>
            <a:r>
              <a:rPr lang="cs-CZ" dirty="0"/>
              <a:t> </a:t>
            </a:r>
            <a:r>
              <a:rPr lang="cs-CZ" dirty="0" err="1"/>
              <a:t>thinking</a:t>
            </a:r>
            <a:r>
              <a:rPr lang="cs-CZ" dirty="0"/>
              <a:t> and </a:t>
            </a:r>
            <a:r>
              <a:rPr lang="cs-CZ" dirty="0" err="1"/>
              <a:t>creativity</a:t>
            </a:r>
            <a:endParaRPr lang="cs-CZ" dirty="0"/>
          </a:p>
          <a:p>
            <a:r>
              <a:rPr lang="cs-CZ" dirty="0"/>
              <a:t>Real learning and </a:t>
            </a:r>
            <a:r>
              <a:rPr lang="cs-CZ" dirty="0" err="1"/>
              <a:t>better</a:t>
            </a:r>
            <a:r>
              <a:rPr lang="cs-CZ" dirty="0"/>
              <a:t> test </a:t>
            </a:r>
            <a:r>
              <a:rPr lang="cs-CZ" dirty="0" err="1"/>
              <a:t>scores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3C3803A-D9A8-9710-9DC1-B803547E4C5A}"/>
              </a:ext>
            </a:extLst>
          </p:cNvPr>
          <p:cNvSpPr txBox="1">
            <a:spLocks/>
          </p:cNvSpPr>
          <p:nvPr/>
        </p:nvSpPr>
        <p:spPr>
          <a:xfrm>
            <a:off x="1219200" y="7949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CHANGES THAT MIGHT HAPPEN</a:t>
            </a:r>
            <a:endParaRPr lang="cs-CZ" sz="11500" dirty="0">
              <a:latin typeface="Century Gothic" panose="020B0502020202020204" pitchFamily="34" charset="0"/>
            </a:endParaRPr>
          </a:p>
        </p:txBody>
      </p:sp>
      <p:pic>
        <p:nvPicPr>
          <p:cNvPr id="8" name="Obrázek 7" descr="Obsah obrázku kresba, skica, diagram, Dětské kresby&#10;&#10;Popis byl vytvořen automaticky">
            <a:extLst>
              <a:ext uri="{FF2B5EF4-FFF2-40B4-BE49-F238E27FC236}">
                <a16:creationId xmlns:a16="http://schemas.microsoft.com/office/drawing/2014/main" id="{B3DC0E67-3B74-C253-A6EB-DCB4AFC26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306" y="2636874"/>
            <a:ext cx="4638486" cy="27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08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4B3CA9-F688-B5DA-EB37-D39A2C95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766" y="536143"/>
            <a:ext cx="10038909" cy="803434"/>
          </a:xfrm>
        </p:spPr>
        <p:txBody>
          <a:bodyPr>
            <a:noAutofit/>
          </a:bodyPr>
          <a:lstStyle/>
          <a:p>
            <a:r>
              <a:rPr lang="cs-CZ" sz="3600" dirty="0" err="1"/>
              <a:t>Mindfulness</a:t>
            </a:r>
            <a:r>
              <a:rPr lang="cs-CZ" sz="3600" dirty="0"/>
              <a:t> </a:t>
            </a:r>
            <a:r>
              <a:rPr lang="cs-CZ" sz="3600" dirty="0" err="1"/>
              <a:t>helps</a:t>
            </a:r>
            <a:r>
              <a:rPr lang="cs-CZ" sz="3600" dirty="0"/>
              <a:t> </a:t>
            </a:r>
            <a:r>
              <a:rPr lang="cs-CZ" sz="3600" dirty="0" err="1"/>
              <a:t>you</a:t>
            </a:r>
            <a:r>
              <a:rPr lang="cs-CZ" sz="3600" dirty="0"/>
              <a:t> </a:t>
            </a:r>
            <a:r>
              <a:rPr lang="cs-CZ" sz="3600" dirty="0" err="1"/>
              <a:t>stay</a:t>
            </a:r>
            <a:r>
              <a:rPr lang="cs-CZ" sz="3600" dirty="0"/>
              <a:t> in </a:t>
            </a:r>
            <a:r>
              <a:rPr lang="cs-CZ" sz="3600" dirty="0" err="1"/>
              <a:t>the</a:t>
            </a:r>
            <a:r>
              <a:rPr lang="cs-CZ" sz="3600" dirty="0"/>
              <a:t> green </a:t>
            </a:r>
            <a:r>
              <a:rPr lang="cs-CZ" sz="3600" dirty="0" err="1"/>
              <a:t>zone</a:t>
            </a:r>
            <a:endParaRPr lang="cs-CZ" sz="3600" dirty="0"/>
          </a:p>
        </p:txBody>
      </p:sp>
      <p:pic>
        <p:nvPicPr>
          <p:cNvPr id="4" name="Obrázek 3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1A9A3799-9C37-B876-B3D8-C285E2466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697" y="1513570"/>
            <a:ext cx="7835415" cy="4703937"/>
          </a:xfrm>
          <a:prstGeom prst="rect">
            <a:avLst/>
          </a:prstGeom>
        </p:spPr>
      </p:pic>
      <p:pic>
        <p:nvPicPr>
          <p:cNvPr id="5" name="Obrázek 4" descr="Spokojená včela">
            <a:extLst>
              <a:ext uri="{FF2B5EF4-FFF2-40B4-BE49-F238E27FC236}">
                <a16:creationId xmlns:a16="http://schemas.microsoft.com/office/drawing/2014/main" id="{2CE06B26-DFE4-0753-C96C-C7AF2814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25" y="536143"/>
            <a:ext cx="977427" cy="97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1F16C1-3AB3-33CD-C0EB-56C3573C8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524" y="551086"/>
            <a:ext cx="8681467" cy="50786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DFB939-36AF-CE23-B55D-05C03B8FF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126" y="5766676"/>
            <a:ext cx="4642883" cy="62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4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Písmo, logo, kruh, Grafika&#10;&#10;Popis byl vytvořen automaticky">
            <a:extLst>
              <a:ext uri="{FF2B5EF4-FFF2-40B4-BE49-F238E27FC236}">
                <a16:creationId xmlns:a16="http://schemas.microsoft.com/office/drawing/2014/main" id="{4BD1D935-977E-9851-CBAF-3F0A01F9E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3166"/>
            <a:ext cx="5291667" cy="5291667"/>
          </a:xfrm>
          <a:prstGeom prst="rect">
            <a:avLst/>
          </a:prstGeom>
        </p:spPr>
      </p:pic>
      <p:pic>
        <p:nvPicPr>
          <p:cNvPr id="3" name="Obrázek 2" descr="Obsah obrázku text, Písmo, snímek obrazovky, algebra&#10;&#10;Popis byl vytvořen automaticky">
            <a:extLst>
              <a:ext uri="{FF2B5EF4-FFF2-40B4-BE49-F238E27FC236}">
                <a16:creationId xmlns:a16="http://schemas.microsoft.com/office/drawing/2014/main" id="{759E4BA4-18AE-3058-6433-BC9EAC4E4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394" y="643467"/>
            <a:ext cx="48886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1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B2B5B-4346-7EE8-8B16-609B26E7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357343"/>
            <a:ext cx="5727700" cy="881406"/>
          </a:xfrm>
        </p:spPr>
        <p:txBody>
          <a:bodyPr/>
          <a:lstStyle/>
          <a:p>
            <a:r>
              <a:rPr lang="cs-CZ" dirty="0"/>
              <a:t>WHAT IS BEHIND?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E59550-A87A-8A72-F268-680DBA024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27" y="1327649"/>
            <a:ext cx="6905746" cy="50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18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916B7-CDD5-604D-8B13-1755C9290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emotional</a:t>
            </a:r>
            <a:r>
              <a:rPr lang="cs-CZ" dirty="0"/>
              <a:t> </a:t>
            </a:r>
            <a:r>
              <a:rPr lang="cs-CZ" dirty="0" err="1"/>
              <a:t>intelligence</a:t>
            </a:r>
            <a:r>
              <a:rPr lang="cs-CZ" dirty="0"/>
              <a:t>?</a:t>
            </a:r>
          </a:p>
        </p:txBody>
      </p:sp>
      <p:pic>
        <p:nvPicPr>
          <p:cNvPr id="3" name="Obrázek 2" descr="Obsah obrázku text, snímek obrazovky, Písmo, logo&#10;&#10;Popis byl vytvořen automaticky">
            <a:extLst>
              <a:ext uri="{FF2B5EF4-FFF2-40B4-BE49-F238E27FC236}">
                <a16:creationId xmlns:a16="http://schemas.microsoft.com/office/drawing/2014/main" id="{722F2FEE-7F4D-16BB-546B-B338B0D9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168" y="1805761"/>
            <a:ext cx="4486841" cy="448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2197AC-BF3F-C9EE-207F-416EF256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16" y="591694"/>
            <a:ext cx="9696893" cy="1371600"/>
          </a:xfrm>
        </p:spPr>
        <p:txBody>
          <a:bodyPr>
            <a:normAutofit/>
          </a:bodyPr>
          <a:lstStyle/>
          <a:p>
            <a:r>
              <a:rPr lang="cs-CZ" sz="4000" dirty="0" err="1"/>
              <a:t>Mindfulness</a:t>
            </a:r>
            <a:r>
              <a:rPr lang="cs-CZ" sz="4000" dirty="0"/>
              <a:t> vs. </a:t>
            </a:r>
            <a:r>
              <a:rPr lang="cs-CZ" sz="4000" dirty="0" err="1"/>
              <a:t>emotional</a:t>
            </a:r>
            <a:r>
              <a:rPr lang="cs-CZ" sz="4000" dirty="0"/>
              <a:t> </a:t>
            </a:r>
            <a:r>
              <a:rPr lang="cs-CZ" sz="4000" dirty="0" err="1"/>
              <a:t>intelligence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D90DDD-D374-33A6-9249-FBC13A526B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helps</a:t>
            </a:r>
            <a:r>
              <a:rPr lang="cs-CZ" dirty="0"/>
              <a:t> </a:t>
            </a:r>
            <a:r>
              <a:rPr lang="cs-CZ" dirty="0" err="1"/>
              <a:t>us</a:t>
            </a:r>
            <a:r>
              <a:rPr lang="cs-CZ" dirty="0"/>
              <a:t> </a:t>
            </a:r>
            <a:r>
              <a:rPr lang="cs-CZ" dirty="0" err="1"/>
              <a:t>understand</a:t>
            </a:r>
            <a:r>
              <a:rPr lang="cs-CZ" dirty="0"/>
              <a:t> </a:t>
            </a:r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are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83E87D-6080-CC50-C971-5200CC9344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/>
              <a:t>helps</a:t>
            </a:r>
            <a:r>
              <a:rPr lang="cs-CZ" dirty="0"/>
              <a:t> </a:t>
            </a:r>
            <a:r>
              <a:rPr lang="cs-CZ" dirty="0" err="1"/>
              <a:t>us</a:t>
            </a:r>
            <a:r>
              <a:rPr lang="cs-CZ" dirty="0"/>
              <a:t> </a:t>
            </a:r>
            <a:r>
              <a:rPr lang="cs-CZ" dirty="0" err="1"/>
              <a:t>manage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emotions</a:t>
            </a:r>
            <a:endParaRPr lang="cs-CZ" dirty="0"/>
          </a:p>
        </p:txBody>
      </p:sp>
      <p:pic>
        <p:nvPicPr>
          <p:cNvPr id="6" name="Obrázek 5" descr="Obsah obrázku text, kruh, Písmo, design&#10;&#10;Popis byl vytvořen automaticky">
            <a:extLst>
              <a:ext uri="{FF2B5EF4-FFF2-40B4-BE49-F238E27FC236}">
                <a16:creationId xmlns:a16="http://schemas.microsoft.com/office/drawing/2014/main" id="{5B344FEC-E7DD-A220-DB3D-A5AAC8514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582" y="2556659"/>
            <a:ext cx="3810000" cy="3564255"/>
          </a:xfrm>
          <a:prstGeom prst="rect">
            <a:avLst/>
          </a:prstGeom>
        </p:spPr>
      </p:pic>
      <p:pic>
        <p:nvPicPr>
          <p:cNvPr id="8" name="Obrázek 7" descr="Obsah obrázku text, Písmo, snímek obrazovky, kruh&#10;&#10;Popis byl vytvořen automaticky">
            <a:extLst>
              <a:ext uri="{FF2B5EF4-FFF2-40B4-BE49-F238E27FC236}">
                <a16:creationId xmlns:a16="http://schemas.microsoft.com/office/drawing/2014/main" id="{5DF3BCDA-0B18-9B5C-750E-9DDD0CD1C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556659"/>
            <a:ext cx="4153786" cy="34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47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215C-A634-9C72-D3EC-E874E88AF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EMPATHY</a:t>
            </a:r>
          </a:p>
        </p:txBody>
      </p:sp>
      <p:pic>
        <p:nvPicPr>
          <p:cNvPr id="5" name="Zástupný obsah 4" descr="Obsah obrázku klipart, Grafika, silueta, kreativita&#10;&#10;Popis byl vytvořen automaticky">
            <a:extLst>
              <a:ext uri="{FF2B5EF4-FFF2-40B4-BE49-F238E27FC236}">
                <a16:creationId xmlns:a16="http://schemas.microsoft.com/office/drawing/2014/main" id="{5FAA82AA-AB1A-CE84-6E79-E8DDA40FF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545" y="2474981"/>
            <a:ext cx="4211246" cy="2368826"/>
          </a:xfrm>
        </p:spPr>
      </p:pic>
      <p:pic>
        <p:nvPicPr>
          <p:cNvPr id="7" name="Obrázek 6" descr="Obsah obrázku text, Písmo, kruh, snímek obrazovky&#10;&#10;Popis byl vytvořen automaticky">
            <a:extLst>
              <a:ext uri="{FF2B5EF4-FFF2-40B4-BE49-F238E27FC236}">
                <a16:creationId xmlns:a16="http://schemas.microsoft.com/office/drawing/2014/main" id="{4B564967-3CD7-2497-2BA6-28A4C7DF2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722" y="1009751"/>
            <a:ext cx="5205655" cy="520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42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4B9BBB6-9196-13E5-FC64-CE4581FEE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043" y="2260600"/>
            <a:ext cx="10044254" cy="32893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6267690-5908-31D9-086A-F46765F2C2AB}"/>
              </a:ext>
            </a:extLst>
          </p:cNvPr>
          <p:cNvSpPr txBox="1"/>
          <p:nvPr/>
        </p:nvSpPr>
        <p:spPr>
          <a:xfrm>
            <a:off x="772305" y="740145"/>
            <a:ext cx="1100173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EMPATHY AND EMOTIONAL AWARENESS</a:t>
            </a:r>
          </a:p>
          <a:p>
            <a:endParaRPr lang="cs-CZ" sz="4400" dirty="0"/>
          </a:p>
          <a:p>
            <a:endParaRPr lang="cs-CZ" sz="4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685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79BC7-8114-7EEF-D963-1E39782E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350494"/>
            <a:ext cx="10058400" cy="1371600"/>
          </a:xfrm>
        </p:spPr>
        <p:txBody>
          <a:bodyPr/>
          <a:lstStyle/>
          <a:p>
            <a:r>
              <a:rPr lang="cs-CZ" dirty="0"/>
              <a:t>CHANGING HABITS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49E01B-F4C0-1E36-F371-D3F0FE271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722094"/>
            <a:ext cx="7979879" cy="4167478"/>
          </a:xfrm>
          <a:prstGeom prst="rect">
            <a:avLst/>
          </a:prstGeom>
        </p:spPr>
      </p:pic>
      <p:pic>
        <p:nvPicPr>
          <p:cNvPr id="5" name="Obrázek 4" descr="Obsah obrázku obloha, mrak, venku, cedule&#10;&#10;Popis byl vytvořen automaticky">
            <a:extLst>
              <a:ext uri="{FF2B5EF4-FFF2-40B4-BE49-F238E27FC236}">
                <a16:creationId xmlns:a16="http://schemas.microsoft.com/office/drawing/2014/main" id="{C47C896D-0EB6-B7C7-F4B4-FD551E67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0" y="642594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52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ADACD53-97F8-8004-8820-0C9C13AE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821" y="803063"/>
            <a:ext cx="5442357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7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E94CED-1720-D6B0-7CB6-6DEF4094C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84" y="1778122"/>
            <a:ext cx="4083260" cy="82554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3277B1E-747C-5AC2-FE0F-C995945349ED}"/>
              </a:ext>
            </a:extLst>
          </p:cNvPr>
          <p:cNvSpPr txBox="1">
            <a:spLocks/>
          </p:cNvSpPr>
          <p:nvPr/>
        </p:nvSpPr>
        <p:spPr>
          <a:xfrm>
            <a:off x="528084" y="406522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>
                <a:latin typeface="Century Gothic" panose="020B0502020202020204" pitchFamily="34" charset="0"/>
              </a:rPr>
              <a:t>STATISTICS</a:t>
            </a:r>
            <a:endParaRPr lang="cs-CZ" dirty="0">
              <a:latin typeface="Century Gothic" panose="020B0502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5DDDBE-DD6B-C19D-2E40-8FAECA5E0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39" y="479637"/>
            <a:ext cx="3912960" cy="585704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0BFCC7A-9CDC-0E9B-B829-17B3AF250021}"/>
              </a:ext>
            </a:extLst>
          </p:cNvPr>
          <p:cNvSpPr txBox="1"/>
          <p:nvPr/>
        </p:nvSpPr>
        <p:spPr>
          <a:xfrm>
            <a:off x="418215" y="5813463"/>
            <a:ext cx="4834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https://www.educationsupport.org.uk/resources/for-organisations/research/teacher-wellbeing-index/</a:t>
            </a:r>
          </a:p>
        </p:txBody>
      </p:sp>
      <p:pic>
        <p:nvPicPr>
          <p:cNvPr id="18" name="Obrázek 17" descr="Žena s malým podnikem na hlavě">
            <a:extLst>
              <a:ext uri="{FF2B5EF4-FFF2-40B4-BE49-F238E27FC236}">
                <a16:creationId xmlns:a16="http://schemas.microsoft.com/office/drawing/2014/main" id="{510CFCDB-1D30-84BD-CD41-7924EE719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754" y="2438272"/>
            <a:ext cx="1106613" cy="3664255"/>
          </a:xfrm>
          <a:prstGeom prst="rect">
            <a:avLst/>
          </a:prstGeom>
        </p:spPr>
      </p:pic>
      <p:pic>
        <p:nvPicPr>
          <p:cNvPr id="39" name="Obrázek 38" descr="Profesorka včela">
            <a:extLst>
              <a:ext uri="{FF2B5EF4-FFF2-40B4-BE49-F238E27FC236}">
                <a16:creationId xmlns:a16="http://schemas.microsoft.com/office/drawing/2014/main" id="{F8B1F0FB-AE1D-CF4C-3076-1320D114F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2193" y="479637"/>
            <a:ext cx="1436030" cy="14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5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E94CED-1720-D6B0-7CB6-6DEF4094C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84" y="1531873"/>
            <a:ext cx="4083260" cy="82554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3277B1E-747C-5AC2-FE0F-C995945349ED}"/>
              </a:ext>
            </a:extLst>
          </p:cNvPr>
          <p:cNvSpPr txBox="1">
            <a:spLocks/>
          </p:cNvSpPr>
          <p:nvPr/>
        </p:nvSpPr>
        <p:spPr>
          <a:xfrm>
            <a:off x="528084" y="406522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>
                <a:latin typeface="Century Gothic" panose="020B0502020202020204" pitchFamily="34" charset="0"/>
              </a:rPr>
              <a:t>STATISTICS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FD1BA7B-5FCA-C365-A71D-1EAD74A70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504" y="468696"/>
            <a:ext cx="4958407" cy="5982782"/>
          </a:xfrm>
          <a:prstGeom prst="rect">
            <a:avLst/>
          </a:prstGeom>
        </p:spPr>
      </p:pic>
      <p:pic>
        <p:nvPicPr>
          <p:cNvPr id="5" name="Obrázek 4" descr="Služební ruka na Forehead">
            <a:extLst>
              <a:ext uri="{FF2B5EF4-FFF2-40B4-BE49-F238E27FC236}">
                <a16:creationId xmlns:a16="http://schemas.microsoft.com/office/drawing/2014/main" id="{021C2F0B-D742-D5A7-18D8-5E0351CB2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8071" y="2182489"/>
            <a:ext cx="1406711" cy="3823541"/>
          </a:xfrm>
          <a:prstGeom prst="rect">
            <a:avLst/>
          </a:prstGeom>
        </p:spPr>
      </p:pic>
      <p:pic>
        <p:nvPicPr>
          <p:cNvPr id="9" name="Obrázek 8" descr="Znuděná včela">
            <a:extLst>
              <a:ext uri="{FF2B5EF4-FFF2-40B4-BE49-F238E27FC236}">
                <a16:creationId xmlns:a16="http://schemas.microsoft.com/office/drawing/2014/main" id="{4FBF2A47-0551-AA01-6620-51B524CB0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7702" y="319840"/>
            <a:ext cx="1736845" cy="17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93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ísmo, algebra, průvodce&#10;&#10;Popis byl vytvořen automaticky">
            <a:extLst>
              <a:ext uri="{FF2B5EF4-FFF2-40B4-BE49-F238E27FC236}">
                <a16:creationId xmlns:a16="http://schemas.microsoft.com/office/drawing/2014/main" id="{7A0698F3-AA39-1512-633F-32356F777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38727"/>
            <a:ext cx="5444663" cy="314115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D7CC830-A907-7BB5-F033-20FB17C69C90}"/>
              </a:ext>
            </a:extLst>
          </p:cNvPr>
          <p:cNvSpPr txBox="1">
            <a:spLocks/>
          </p:cNvSpPr>
          <p:nvPr/>
        </p:nvSpPr>
        <p:spPr>
          <a:xfrm>
            <a:off x="528084" y="406522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>
                <a:latin typeface="Century Gothic" panose="020B0502020202020204" pitchFamily="34" charset="0"/>
              </a:rPr>
              <a:t>BEING BUSY vs. EFFICIENT</a:t>
            </a:r>
            <a:endParaRPr lang="cs-CZ" dirty="0">
              <a:latin typeface="Century Gothic" panose="020B0502020202020204" pitchFamily="34" charset="0"/>
            </a:endParaRPr>
          </a:p>
        </p:txBody>
      </p:sp>
      <p:pic>
        <p:nvPicPr>
          <p:cNvPr id="4" name="Obrázek 3" descr="Obsah obrázku text, spirálová pružina, pružina, příroda&#10;&#10;Popis byl vytvořen automaticky">
            <a:extLst>
              <a:ext uri="{FF2B5EF4-FFF2-40B4-BE49-F238E27FC236}">
                <a16:creationId xmlns:a16="http://schemas.microsoft.com/office/drawing/2014/main" id="{3909096C-7309-E075-9390-EE44ADD22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84" y="1925219"/>
            <a:ext cx="5185535" cy="31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26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ísmo, logo, Značka&#10;&#10;Popis byl vytvořen automaticky">
            <a:extLst>
              <a:ext uri="{FF2B5EF4-FFF2-40B4-BE49-F238E27FC236}">
                <a16:creationId xmlns:a16="http://schemas.microsoft.com/office/drawing/2014/main" id="{AB43FD89-4D35-1496-F84E-B86925633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65545"/>
            <a:ext cx="10905066" cy="3734985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2EF73D2-466D-190F-0425-0462827764CC}"/>
              </a:ext>
            </a:extLst>
          </p:cNvPr>
          <p:cNvSpPr txBox="1">
            <a:spLocks/>
          </p:cNvSpPr>
          <p:nvPr/>
        </p:nvSpPr>
        <p:spPr>
          <a:xfrm>
            <a:off x="1137683" y="642566"/>
            <a:ext cx="10271052" cy="83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COACHING  MODEL WORKSHEET</a:t>
            </a:r>
          </a:p>
        </p:txBody>
      </p:sp>
    </p:spTree>
    <p:extLst>
      <p:ext uri="{BB962C8B-B14F-4D97-AF65-F5344CB8AC3E}">
        <p14:creationId xmlns:p14="http://schemas.microsoft.com/office/powerpoint/2010/main" val="2023360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D90CAA-3BC1-1E34-1257-485A35156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09" y="1605851"/>
            <a:ext cx="5291665" cy="23022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C387111-0C16-C24C-884E-ED97BB4FB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209" y="2294261"/>
            <a:ext cx="5291665" cy="357812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93C14DA-2748-0175-21A2-3C9B0E1B9299}"/>
              </a:ext>
            </a:extLst>
          </p:cNvPr>
          <p:cNvSpPr txBox="1">
            <a:spLocks/>
          </p:cNvSpPr>
          <p:nvPr/>
        </p:nvSpPr>
        <p:spPr>
          <a:xfrm>
            <a:off x="1137683" y="642566"/>
            <a:ext cx="10271052" cy="83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WORKPLACE - </a:t>
            </a:r>
            <a:r>
              <a:rPr lang="cs-CZ" dirty="0" err="1"/>
              <a:t>reflections</a:t>
            </a:r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1DCFF55-9844-70D9-BF89-3AF47396BB4B}"/>
              </a:ext>
            </a:extLst>
          </p:cNvPr>
          <p:cNvSpPr txBox="1">
            <a:spLocks/>
          </p:cNvSpPr>
          <p:nvPr/>
        </p:nvSpPr>
        <p:spPr>
          <a:xfrm>
            <a:off x="6273209" y="1605851"/>
            <a:ext cx="6046382" cy="83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z="2800" dirty="0" err="1"/>
              <a:t>nurturing</a:t>
            </a:r>
            <a:r>
              <a:rPr lang="cs-CZ" sz="2800" dirty="0"/>
              <a:t> – </a:t>
            </a:r>
            <a:r>
              <a:rPr lang="cs-CZ" sz="2800" dirty="0" err="1"/>
              <a:t>depleting</a:t>
            </a:r>
            <a:r>
              <a:rPr lang="cs-CZ" sz="2800" dirty="0"/>
              <a:t>- </a:t>
            </a:r>
            <a:r>
              <a:rPr lang="cs-CZ" sz="2800" dirty="0" err="1"/>
              <a:t>neutral</a:t>
            </a:r>
            <a:endParaRPr lang="cs-CZ" sz="2800" dirty="0"/>
          </a:p>
        </p:txBody>
      </p:sp>
      <p:pic>
        <p:nvPicPr>
          <p:cNvPr id="9" name="Obrázek 8" descr="Tázavá kočka">
            <a:extLst>
              <a:ext uri="{FF2B5EF4-FFF2-40B4-BE49-F238E27FC236}">
                <a16:creationId xmlns:a16="http://schemas.microsoft.com/office/drawing/2014/main" id="{68C9ABB6-F401-9AB8-4711-744EBF210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6722" y="407497"/>
            <a:ext cx="1198354" cy="119835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1C9A244-DCFF-421C-B8EE-8CDCCE8EF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09" y="4030301"/>
            <a:ext cx="5291665" cy="18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50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D0EDE9-89B7-A060-3721-C09DFA067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90" y="1350463"/>
            <a:ext cx="7661728" cy="147167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E4364F-86CC-6004-A665-3DEA00A15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52" y="3101902"/>
            <a:ext cx="6037198" cy="14716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9E3ED8B-F392-C3F4-FFD3-0F02648EC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90" y="4771701"/>
            <a:ext cx="7398166" cy="1231484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ACF9663-A874-1219-473A-69C7037A7226}"/>
              </a:ext>
            </a:extLst>
          </p:cNvPr>
          <p:cNvSpPr txBox="1">
            <a:spLocks/>
          </p:cNvSpPr>
          <p:nvPr/>
        </p:nvSpPr>
        <p:spPr>
          <a:xfrm>
            <a:off x="617452" y="516582"/>
            <a:ext cx="11195319" cy="833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z="2800" dirty="0"/>
              <a:t>GROW </a:t>
            </a:r>
            <a:r>
              <a:rPr lang="cs-CZ" sz="2800" dirty="0" err="1"/>
              <a:t>project</a:t>
            </a:r>
            <a:r>
              <a:rPr lang="cs-CZ" sz="2800" dirty="0"/>
              <a:t>: </a:t>
            </a:r>
            <a:r>
              <a:rPr lang="cs-CZ" sz="2800" dirty="0" err="1"/>
              <a:t>nurturing</a:t>
            </a:r>
            <a:r>
              <a:rPr lang="cs-CZ" sz="2800" dirty="0"/>
              <a:t> – </a:t>
            </a:r>
            <a:r>
              <a:rPr lang="cs-CZ" sz="2800" dirty="0" err="1"/>
              <a:t>depleting</a:t>
            </a:r>
            <a:r>
              <a:rPr lang="cs-CZ" sz="2800" dirty="0"/>
              <a:t>- </a:t>
            </a:r>
            <a:r>
              <a:rPr lang="cs-CZ" sz="2800" dirty="0" err="1"/>
              <a:t>neutral</a:t>
            </a:r>
            <a:r>
              <a:rPr lang="cs-CZ" sz="2800" dirty="0"/>
              <a:t>  - </a:t>
            </a:r>
            <a:r>
              <a:rPr lang="cs-CZ" sz="2800" dirty="0" err="1"/>
              <a:t>taking</a:t>
            </a:r>
            <a:r>
              <a:rPr lang="cs-CZ" sz="2800" dirty="0"/>
              <a:t> </a:t>
            </a:r>
            <a:r>
              <a:rPr lang="cs-CZ" sz="2800" dirty="0" err="1"/>
              <a:t>action</a:t>
            </a:r>
            <a:endParaRPr lang="cs-CZ" sz="2800" dirty="0"/>
          </a:p>
        </p:txBody>
      </p:sp>
      <p:pic>
        <p:nvPicPr>
          <p:cNvPr id="4" name="Obrázek 3" descr="Smutná včela">
            <a:extLst>
              <a:ext uri="{FF2B5EF4-FFF2-40B4-BE49-F238E27FC236}">
                <a16:creationId xmlns:a16="http://schemas.microsoft.com/office/drawing/2014/main" id="{A9385CAB-FAE1-3AA9-62F1-DBAEB1DA6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962" y="1400984"/>
            <a:ext cx="1549103" cy="1549103"/>
          </a:xfrm>
          <a:prstGeom prst="rect">
            <a:avLst/>
          </a:prstGeom>
        </p:spPr>
      </p:pic>
      <p:pic>
        <p:nvPicPr>
          <p:cNvPr id="15" name="Obrázek 14" descr="Plácneme si s včelou">
            <a:extLst>
              <a:ext uri="{FF2B5EF4-FFF2-40B4-BE49-F238E27FC236}">
                <a16:creationId xmlns:a16="http://schemas.microsoft.com/office/drawing/2014/main" id="{731BCA3E-F7E3-F75D-3794-CF95A4773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614" y="3818068"/>
            <a:ext cx="1907265" cy="190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70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4016B2B-EDCD-B9A0-EA01-49D448B72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05" y="2234062"/>
            <a:ext cx="6799272" cy="37414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4FA843C-5AC5-F502-979A-0EAB0E1E4628}"/>
              </a:ext>
            </a:extLst>
          </p:cNvPr>
          <p:cNvSpPr txBox="1"/>
          <p:nvPr/>
        </p:nvSpPr>
        <p:spPr>
          <a:xfrm>
            <a:off x="632605" y="765545"/>
            <a:ext cx="1092498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MINDFULNESS GROUNDRULES </a:t>
            </a:r>
          </a:p>
          <a:p>
            <a:r>
              <a:rPr lang="cs-CZ" sz="4000" dirty="0" err="1"/>
              <a:t>critical</a:t>
            </a:r>
            <a:r>
              <a:rPr lang="cs-CZ" sz="4000" dirty="0"/>
              <a:t> </a:t>
            </a:r>
            <a:r>
              <a:rPr lang="cs-CZ" sz="4000" dirty="0" err="1"/>
              <a:t>thinking</a:t>
            </a:r>
            <a:endParaRPr lang="cs-CZ" sz="4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2A0C58F-E860-AF13-53E9-BCEF50279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720" y="2515855"/>
            <a:ext cx="3848871" cy="27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70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území, Oblázek, vápenec&#10;&#10;Popis byl vytvořen automaticky">
            <a:extLst>
              <a:ext uri="{FF2B5EF4-FFF2-40B4-BE49-F238E27FC236}">
                <a16:creationId xmlns:a16="http://schemas.microsoft.com/office/drawing/2014/main" id="{4D6A8CB1-5CE0-7D99-67CE-CE9D4FC25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60" y="643467"/>
            <a:ext cx="99040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7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, sladkosti, cukrovinky, Farmaceutické léčivo&#10;&#10;Popis byl vytvořen automaticky">
            <a:extLst>
              <a:ext uri="{FF2B5EF4-FFF2-40B4-BE49-F238E27FC236}">
                <a16:creationId xmlns:a16="http://schemas.microsoft.com/office/drawing/2014/main" id="{0C1ED9A5-5600-644E-3F92-E23038EB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562" y="663037"/>
            <a:ext cx="8313001" cy="5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7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kála, Oblázek, štěrk, území&#10;&#10;Popis byl vytvořen automaticky">
            <a:extLst>
              <a:ext uri="{FF2B5EF4-FFF2-40B4-BE49-F238E27FC236}">
                <a16:creationId xmlns:a16="http://schemas.microsoft.com/office/drawing/2014/main" id="{89A50B4C-AFC0-5CB2-B260-14E975881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22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447C78DE-7E32-AD82-4EA9-3BC3D23C1B62}"/>
              </a:ext>
            </a:extLst>
          </p:cNvPr>
          <p:cNvSpPr/>
          <p:nvPr/>
        </p:nvSpPr>
        <p:spPr>
          <a:xfrm>
            <a:off x="5964864" y="2640861"/>
            <a:ext cx="2594346" cy="938324"/>
          </a:xfrm>
          <a:prstGeom prst="ellipse">
            <a:avLst/>
          </a:prstGeom>
          <a:solidFill>
            <a:schemeClr val="tx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COMPASSION</a:t>
            </a:r>
          </a:p>
        </p:txBody>
      </p:sp>
    </p:spTree>
    <p:extLst>
      <p:ext uri="{BB962C8B-B14F-4D97-AF65-F5344CB8AC3E}">
        <p14:creationId xmlns:p14="http://schemas.microsoft.com/office/powerpoint/2010/main" val="33302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0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Obrázek 7" descr="Obsah obrázku oblečení, osoba, interiér, výjev&#10;&#10;Popis byl vytvořen automaticky">
            <a:extLst>
              <a:ext uri="{FF2B5EF4-FFF2-40B4-BE49-F238E27FC236}">
                <a16:creationId xmlns:a16="http://schemas.microsoft.com/office/drawing/2014/main" id="{00C1FF91-115A-81FA-84FC-8D713888B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6" r="17117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5" name="Obrázek 4" descr="Obsah obrázku mrak, venku, krajina, tráva&#10;&#10;Popis byl vytvořen automaticky">
            <a:extLst>
              <a:ext uri="{FF2B5EF4-FFF2-40B4-BE49-F238E27FC236}">
                <a16:creationId xmlns:a16="http://schemas.microsoft.com/office/drawing/2014/main" id="{859AE410-D337-E1DD-2BB1-C922C7857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4" r="27388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10" name="Obrázek 9" descr="Obsah obrázku oblečení, osoba, boty, venku&#10;&#10;Popis byl vytvořen automaticky">
            <a:extLst>
              <a:ext uri="{FF2B5EF4-FFF2-40B4-BE49-F238E27FC236}">
                <a16:creationId xmlns:a16="http://schemas.microsoft.com/office/drawing/2014/main" id="{55CC2F84-504C-2F2F-FC54-758376318E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03" r="2" b="334"/>
          <a:stretch/>
        </p:blipFill>
        <p:spPr>
          <a:xfrm rot="5400000">
            <a:off x="2630374" y="1289645"/>
            <a:ext cx="5979074" cy="4043250"/>
          </a:xfrm>
          <a:prstGeom prst="rect">
            <a:avLst/>
          </a:prstGeom>
        </p:spPr>
      </p:pic>
      <p:pic>
        <p:nvPicPr>
          <p:cNvPr id="6" name="Obrázek 5" descr="Obsah obrázku venku, text, přeprava, cedule&#10;&#10;Popis byl vytvořen automaticky">
            <a:extLst>
              <a:ext uri="{FF2B5EF4-FFF2-40B4-BE49-F238E27FC236}">
                <a16:creationId xmlns:a16="http://schemas.microsoft.com/office/drawing/2014/main" id="{6EDFCD21-6D6C-8480-1712-96A794EFB8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93" r="2" b="2"/>
          <a:stretch/>
        </p:blipFill>
        <p:spPr>
          <a:xfrm rot="5400000">
            <a:off x="6862626" y="1293169"/>
            <a:ext cx="5979074" cy="40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56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EDA0189-78AF-B1EA-8E2D-F792A63E62B0}"/>
              </a:ext>
            </a:extLst>
          </p:cNvPr>
          <p:cNvSpPr txBox="1"/>
          <p:nvPr/>
        </p:nvSpPr>
        <p:spPr>
          <a:xfrm>
            <a:off x="723901" y="2300051"/>
            <a:ext cx="104267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Častejšie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by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som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sa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venoval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meditácii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,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ktorá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uvoľňuje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atmosféru v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miestnosti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.</a:t>
            </a:r>
            <a:endParaRPr lang="cs-CZ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cs-CZ" dirty="0"/>
            </a:br>
            <a:endParaRPr lang="cs-CZ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Libilo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by se mi, kdyby se do hodin zařadila “meditace”, jako jednou; řešení aby tam nechodili další je pravidlo, že buď stihnou přijít do 10:05 nebo ať vejdou až v 10:15, pokud by se tohle pravidlo zavedlo hned od začátku kurzu, tak by to mohlo fungovat.</a:t>
            </a:r>
            <a:endParaRPr lang="cs-CZ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cs-CZ" dirty="0"/>
            </a:br>
            <a:br>
              <a:rPr lang="cs-CZ" dirty="0"/>
            </a:b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I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loved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the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"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meditations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"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at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the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start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of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the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lesson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, I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think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it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helped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me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to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focus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more on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the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lesson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and my mind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didnt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wander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off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so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often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cs-CZ" dirty="0"/>
            </a:b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I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liked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those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little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meditations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in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the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end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of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semester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and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the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atmosphere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in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the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class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which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was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dirty="0" err="1">
                <a:effectLst/>
                <a:latin typeface="Arial" panose="020B0604020202020204" pitchFamily="34" charset="0"/>
              </a:rPr>
              <a:t>friendly</a:t>
            </a:r>
            <a:r>
              <a:rPr lang="cs-CZ" sz="1800" b="0" i="0" u="none" strike="noStrike" dirty="0">
                <a:effectLst/>
                <a:latin typeface="Arial" panose="020B0604020202020204" pitchFamily="34" charset="0"/>
              </a:rPr>
              <a:t> and positive.</a:t>
            </a:r>
            <a:endParaRPr lang="cs-CZ" dirty="0">
              <a:effectLst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5A8C43F-C41E-155B-447B-5465098D2BF4}"/>
              </a:ext>
            </a:extLst>
          </p:cNvPr>
          <p:cNvSpPr txBox="1"/>
          <p:nvPr/>
        </p:nvSpPr>
        <p:spPr>
          <a:xfrm>
            <a:off x="2095897" y="587631"/>
            <a:ext cx="8851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FEEDBACK ON THE COURSE (ESF MU – 1st </a:t>
            </a:r>
            <a:r>
              <a:rPr lang="cs-CZ" sz="4800" dirty="0" err="1"/>
              <a:t>year</a:t>
            </a:r>
            <a:r>
              <a:rPr lang="cs-CZ" sz="4800" dirty="0"/>
              <a:t> </a:t>
            </a:r>
            <a:r>
              <a:rPr lang="cs-CZ" sz="4800" dirty="0" err="1"/>
              <a:t>students</a:t>
            </a:r>
            <a:r>
              <a:rPr lang="cs-CZ" sz="4800" dirty="0"/>
              <a:t>)</a:t>
            </a:r>
          </a:p>
        </p:txBody>
      </p:sp>
      <p:pic>
        <p:nvPicPr>
          <p:cNvPr id="8" name="Obrázek 7" descr="Kreslená včela s lupou">
            <a:extLst>
              <a:ext uri="{FF2B5EF4-FFF2-40B4-BE49-F238E27FC236}">
                <a16:creationId xmlns:a16="http://schemas.microsoft.com/office/drawing/2014/main" id="{CD9661F2-689B-0C4E-8AB6-178721523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55221">
            <a:off x="678458" y="360864"/>
            <a:ext cx="1131491" cy="128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13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FD74DA7-AD51-49E1-9789-5C06A85A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B953CB-F9A9-4091-8078-2B5F53D76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C74C12-16A6-4E96-A29B-16F3840F3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9DE83CD-29AC-43AF-AAFF-682614EB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233264"/>
            <a:ext cx="3324388" cy="375562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Písmo, plakát, grafický design&#10;&#10;Popis byl vytvořen automaticky">
            <a:extLst>
              <a:ext uri="{FF2B5EF4-FFF2-40B4-BE49-F238E27FC236}">
                <a16:creationId xmlns:a16="http://schemas.microsoft.com/office/drawing/2014/main" id="{318BA3CA-7CF9-7C65-E115-BBA09C811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58" y="247513"/>
            <a:ext cx="2237568" cy="3429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FE8AC92-DDA4-4221-879A-0993F8619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42136"/>
            <a:ext cx="2722671" cy="246653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B2FA2A5-8CF6-4298-8A8C-AC143F921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259518E-892F-4959-9EDE-BC9DE98C3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871984"/>
            <a:ext cx="2722671" cy="375562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Obrázek 6" descr="Obsah obrázku text, kniha, Písmo, plakát&#10;&#10;Popis byl vytvořen automaticky">
            <a:extLst>
              <a:ext uri="{FF2B5EF4-FFF2-40B4-BE49-F238E27FC236}">
                <a16:creationId xmlns:a16="http://schemas.microsoft.com/office/drawing/2014/main" id="{04AB5F88-EAEB-2817-52C9-0CF48D3B9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16" y="3035296"/>
            <a:ext cx="2143125" cy="3429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FCF76DA-56B7-45DF-B6BD-D2E2B9DE5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9504" y="237744"/>
            <a:ext cx="5407799" cy="638251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2E9EF26-B4BB-4AA3-A5B9-67EB9C2EE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4042" y="374904"/>
            <a:ext cx="5106102" cy="6108192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7C88D26-E1C8-0F37-E287-F058B29A509A}"/>
              </a:ext>
            </a:extLst>
          </p:cNvPr>
          <p:cNvSpPr txBox="1"/>
          <p:nvPr/>
        </p:nvSpPr>
        <p:spPr>
          <a:xfrm>
            <a:off x="6976534" y="642594"/>
            <a:ext cx="456047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</a:rPr>
              <a:t>SOME LINKS to explore more</a:t>
            </a:r>
          </a:p>
        </p:txBody>
      </p:sp>
      <p:pic>
        <p:nvPicPr>
          <p:cNvPr id="9" name="Obrázek 8" descr="Obsah obrázku text, kniha, snímek obrazovky&#10;&#10;Popis byl vytvořen automaticky">
            <a:extLst>
              <a:ext uri="{FF2B5EF4-FFF2-40B4-BE49-F238E27FC236}">
                <a16:creationId xmlns:a16="http://schemas.microsoft.com/office/drawing/2014/main" id="{59308D95-E53B-9594-38C3-22852D1B4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151" y="407300"/>
            <a:ext cx="1425696" cy="213587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271F213-B74D-1F16-636B-D1DC5EADDE44}"/>
              </a:ext>
            </a:extLst>
          </p:cNvPr>
          <p:cNvSpPr txBox="1"/>
          <p:nvPr/>
        </p:nvSpPr>
        <p:spPr>
          <a:xfrm>
            <a:off x="6976533" y="2103120"/>
            <a:ext cx="4560471" cy="3931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182880" defTabSz="9144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700" b="0" i="0" u="sng" strike="noStrike" dirty="0">
                <a:effectLst/>
                <a:hlinkClick r:id="rId5"/>
              </a:rPr>
              <a:t>Everyday mindfulness - YouTube</a:t>
            </a:r>
            <a:endParaRPr lang="en-US" sz="1700" dirty="0">
              <a:effectLst/>
            </a:endParaRPr>
          </a:p>
          <a:p>
            <a:pPr indent="-182880" defTabSz="9144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br>
              <a:rPr lang="en-US" sz="1700" dirty="0"/>
            </a:br>
            <a:r>
              <a:rPr lang="en-US" sz="1700" b="0" i="0" u="sng" strike="noStrike" dirty="0">
                <a:effectLst/>
                <a:hlinkClick r:id="rId6"/>
              </a:rPr>
              <a:t>Anger Management for Kids (and Adults) (youtube.com)</a:t>
            </a:r>
            <a:endParaRPr lang="en-US" sz="1700" b="0" i="0" u="sng" strike="noStrike" dirty="0">
              <a:effectLst/>
            </a:endParaRPr>
          </a:p>
          <a:p>
            <a:pPr indent="-182880" defTabSz="9144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1700" u="sng" dirty="0"/>
          </a:p>
          <a:p>
            <a:pPr indent="-182880" defTabSz="9144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700" b="0" i="0" u="none" strike="noStrike" dirty="0">
                <a:effectLst/>
                <a:hlinkClick r:id="rId7"/>
              </a:rPr>
              <a:t>https://www.youtube.com/watch?v=dOkyKyVFnSs</a:t>
            </a:r>
            <a:r>
              <a:rPr lang="en-US" sz="1700" b="0" i="0" u="none" strike="noStrike" dirty="0">
                <a:effectLst/>
              </a:rPr>
              <a:t> – guessing the feelings</a:t>
            </a:r>
          </a:p>
          <a:p>
            <a:pPr indent="-182880" defTabSz="9144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1700" dirty="0"/>
          </a:p>
          <a:p>
            <a:pPr indent="-182880" defTabSz="9144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700" b="0" i="0" u="sng" strike="noStrike" dirty="0">
                <a:effectLst/>
                <a:hlinkClick r:id="rId8"/>
              </a:rPr>
              <a:t>https://www.youtube.com/watch?v=GQN6wS753_w</a:t>
            </a:r>
            <a:r>
              <a:rPr lang="en-US" sz="1700" b="0" i="0" u="sng" strike="noStrike" dirty="0">
                <a:effectLst/>
              </a:rPr>
              <a:t> – loving kindness</a:t>
            </a:r>
            <a:endParaRPr lang="cs-CZ" sz="1700" b="0" i="0" u="sng" strike="noStrike" dirty="0">
              <a:effectLst/>
            </a:endParaRPr>
          </a:p>
          <a:p>
            <a:pPr indent="-182880" defTabSz="9144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cs-CZ" sz="1700" b="0" i="0" u="sng" strike="noStrike" dirty="0">
              <a:effectLst/>
            </a:endParaRPr>
          </a:p>
          <a:p>
            <a:pPr indent="-182880" defTabSz="9144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700" b="0" i="0" u="sng" strike="noStrike" dirty="0">
                <a:effectLst/>
                <a:hlinkClick r:id="rId9"/>
              </a:rPr>
              <a:t>https://www.youtube.com/watch?v=rOne1P0TKL8</a:t>
            </a:r>
            <a:r>
              <a:rPr lang="cs-CZ" sz="1700" b="0" i="0" u="sng" strike="noStrike" dirty="0">
                <a:effectLst/>
              </a:rPr>
              <a:t> – </a:t>
            </a:r>
            <a:r>
              <a:rPr lang="cs-CZ" sz="1700" b="0" i="0" u="sng" strike="noStrike" dirty="0" err="1">
                <a:effectLst/>
              </a:rPr>
              <a:t>mindful</a:t>
            </a:r>
            <a:r>
              <a:rPr lang="cs-CZ" sz="1700" b="0" i="0" u="sng" strike="noStrike" dirty="0">
                <a:effectLst/>
              </a:rPr>
              <a:t> </a:t>
            </a:r>
            <a:r>
              <a:rPr lang="cs-CZ" sz="1700" b="0" i="0" u="sng" strike="noStrike" dirty="0" err="1">
                <a:effectLst/>
              </a:rPr>
              <a:t>meditation</a:t>
            </a:r>
            <a:endParaRPr lang="cs-CZ" sz="1700" b="0" i="0" u="sng" strike="noStrike" dirty="0">
              <a:effectLst/>
            </a:endParaRPr>
          </a:p>
          <a:p>
            <a:pPr indent="-182880" defTabSz="9144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1700" b="0" i="0" u="sng" strike="noStrike" dirty="0">
              <a:effectLst/>
            </a:endParaRPr>
          </a:p>
          <a:p>
            <a:pPr indent="-182880" defTabSz="9144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1700" u="sng" dirty="0"/>
          </a:p>
          <a:p>
            <a:pPr indent="-182880" defTabSz="9144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700" b="0" i="0" u="none" strike="noStrike" dirty="0">
                <a:effectLst/>
              </a:rPr>
              <a:t> </a:t>
            </a:r>
            <a:endParaRPr lang="en-US" sz="1700" dirty="0">
              <a:effectLst/>
            </a:endParaRPr>
          </a:p>
        </p:txBody>
      </p:sp>
      <p:pic>
        <p:nvPicPr>
          <p:cNvPr id="11" name="Obrázek 10" descr="Čtou se kreslené včely.">
            <a:extLst>
              <a:ext uri="{FF2B5EF4-FFF2-40B4-BE49-F238E27FC236}">
                <a16:creationId xmlns:a16="http://schemas.microsoft.com/office/drawing/2014/main" id="{975A4B9D-1FA4-84E2-EB9B-5740A2D907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1960" y="574966"/>
            <a:ext cx="1070731" cy="142393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17D5B6B-C700-26B9-C82A-961C18CAE9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598" y="4023483"/>
            <a:ext cx="3589744" cy="2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97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5855C-C1CD-BAC8-252D-80C00C0D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34" y="501031"/>
            <a:ext cx="10058400" cy="1371600"/>
          </a:xfrm>
        </p:spPr>
        <p:txBody>
          <a:bodyPr/>
          <a:lstStyle/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A4573-9CC6-33CA-7A9D-CBC518C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34" y="1965363"/>
            <a:ext cx="4872666" cy="393192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3C3803A-D9A8-9710-9DC1-B803547E4C5A}"/>
              </a:ext>
            </a:extLst>
          </p:cNvPr>
          <p:cNvSpPr txBox="1">
            <a:spLocks/>
          </p:cNvSpPr>
          <p:nvPr/>
        </p:nvSpPr>
        <p:spPr>
          <a:xfrm>
            <a:off x="974651" y="7892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>
                <a:latin typeface="Century Gothic" panose="020B0502020202020204" pitchFamily="34" charset="0"/>
              </a:rPr>
              <a:t>MAIN TAKEAWAYS</a:t>
            </a:r>
          </a:p>
          <a:p>
            <a:r>
              <a:rPr lang="cs-CZ" dirty="0">
                <a:latin typeface="Century Gothic" panose="020B0502020202020204" pitchFamily="34" charset="0"/>
              </a:rPr>
              <a:t>DAY BY DAY- </a:t>
            </a:r>
            <a:r>
              <a:rPr lang="cs-CZ" dirty="0" err="1">
                <a:latin typeface="Century Gothic" panose="020B0502020202020204" pitchFamily="34" charset="0"/>
              </a:rPr>
              <a:t>What</a:t>
            </a:r>
            <a:r>
              <a:rPr lang="cs-CZ" dirty="0">
                <a:latin typeface="Century Gothic" panose="020B0502020202020204" pitchFamily="34" charset="0"/>
              </a:rPr>
              <a:t> </a:t>
            </a:r>
            <a:r>
              <a:rPr lang="cs-CZ" dirty="0" err="1">
                <a:latin typeface="Century Gothic" panose="020B0502020202020204" pitchFamily="34" charset="0"/>
              </a:rPr>
              <a:t>can</a:t>
            </a:r>
            <a:r>
              <a:rPr lang="cs-CZ" dirty="0">
                <a:latin typeface="Century Gothic" panose="020B0502020202020204" pitchFamily="34" charset="0"/>
              </a:rPr>
              <a:t> </a:t>
            </a:r>
            <a:r>
              <a:rPr lang="cs-CZ" dirty="0" err="1">
                <a:latin typeface="Century Gothic" panose="020B0502020202020204" pitchFamily="34" charset="0"/>
              </a:rPr>
              <a:t>you</a:t>
            </a:r>
            <a:r>
              <a:rPr lang="cs-CZ" dirty="0">
                <a:latin typeface="Century Gothic" panose="020B0502020202020204" pitchFamily="34" charset="0"/>
              </a:rPr>
              <a:t> do?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A7B918A-0B21-44AF-BB93-697EC34A3266}"/>
              </a:ext>
            </a:extLst>
          </p:cNvPr>
          <p:cNvSpPr txBox="1"/>
          <p:nvPr/>
        </p:nvSpPr>
        <p:spPr>
          <a:xfrm>
            <a:off x="949464" y="2167223"/>
            <a:ext cx="474360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Breathe</a:t>
            </a:r>
            <a:endParaRPr lang="cs-CZ" dirty="0"/>
          </a:p>
          <a:p>
            <a:r>
              <a:rPr lang="cs-CZ" dirty="0" err="1"/>
              <a:t>Meditate</a:t>
            </a:r>
            <a:endParaRPr lang="cs-CZ" dirty="0"/>
          </a:p>
          <a:p>
            <a:r>
              <a:rPr lang="cs-CZ" dirty="0" err="1"/>
              <a:t>Explore</a:t>
            </a:r>
            <a:r>
              <a:rPr lang="cs-CZ" dirty="0"/>
              <a:t> 5 </a:t>
            </a:r>
            <a:r>
              <a:rPr lang="cs-CZ" dirty="0" err="1"/>
              <a:t>senses</a:t>
            </a:r>
            <a:endParaRPr lang="cs-CZ" dirty="0"/>
          </a:p>
          <a:p>
            <a:r>
              <a:rPr lang="cs-CZ" dirty="0" err="1"/>
              <a:t>Movement</a:t>
            </a:r>
            <a:endParaRPr lang="cs-CZ" dirty="0"/>
          </a:p>
          <a:p>
            <a:r>
              <a:rPr lang="cs-CZ" dirty="0" err="1"/>
              <a:t>Perform</a:t>
            </a:r>
            <a:r>
              <a:rPr lang="cs-CZ" dirty="0"/>
              <a:t> </a:t>
            </a:r>
            <a:r>
              <a:rPr lang="cs-CZ" dirty="0" err="1"/>
              <a:t>daily</a:t>
            </a:r>
            <a:r>
              <a:rPr lang="cs-CZ" dirty="0"/>
              <a:t> </a:t>
            </a:r>
            <a:r>
              <a:rPr lang="cs-CZ" dirty="0" err="1"/>
              <a:t>tasks</a:t>
            </a:r>
            <a:r>
              <a:rPr lang="cs-CZ" dirty="0"/>
              <a:t> </a:t>
            </a:r>
            <a:r>
              <a:rPr lang="cs-CZ" dirty="0" err="1"/>
              <a:t>mindfully</a:t>
            </a:r>
            <a:endParaRPr lang="cs-CZ" dirty="0"/>
          </a:p>
          <a:p>
            <a:r>
              <a:rPr lang="cs-CZ" dirty="0" err="1"/>
              <a:t>Change</a:t>
            </a:r>
            <a:r>
              <a:rPr lang="cs-CZ" dirty="0"/>
              <a:t>/</a:t>
            </a:r>
            <a:r>
              <a:rPr lang="cs-CZ" dirty="0" err="1"/>
              <a:t>break</a:t>
            </a:r>
            <a:r>
              <a:rPr lang="cs-CZ" dirty="0"/>
              <a:t> </a:t>
            </a:r>
            <a:r>
              <a:rPr lang="cs-CZ" dirty="0" err="1"/>
              <a:t>habits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necessary</a:t>
            </a:r>
            <a:endParaRPr lang="cs-CZ" dirty="0"/>
          </a:p>
          <a:p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aware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thoughts</a:t>
            </a:r>
            <a:r>
              <a:rPr lang="cs-CZ" dirty="0"/>
              <a:t> and </a:t>
            </a:r>
            <a:r>
              <a:rPr lang="cs-CZ" dirty="0" err="1"/>
              <a:t>emotions</a:t>
            </a:r>
            <a:endParaRPr lang="cs-CZ" dirty="0"/>
          </a:p>
          <a:p>
            <a:r>
              <a:rPr lang="cs-CZ" dirty="0" err="1"/>
              <a:t>Formal</a:t>
            </a:r>
            <a:r>
              <a:rPr lang="cs-CZ" dirty="0"/>
              <a:t>/</a:t>
            </a:r>
            <a:r>
              <a:rPr lang="cs-CZ" dirty="0" err="1"/>
              <a:t>informal</a:t>
            </a:r>
            <a:r>
              <a:rPr lang="cs-CZ" dirty="0"/>
              <a:t> </a:t>
            </a:r>
            <a:r>
              <a:rPr lang="cs-CZ" dirty="0" err="1"/>
              <a:t>practice</a:t>
            </a:r>
            <a:endParaRPr lang="cs-CZ" dirty="0"/>
          </a:p>
          <a:p>
            <a:r>
              <a:rPr lang="cs-CZ" dirty="0"/>
              <a:t>Try </a:t>
            </a:r>
            <a:r>
              <a:rPr lang="cs-CZ" dirty="0" err="1"/>
              <a:t>it</a:t>
            </a:r>
            <a:r>
              <a:rPr lang="cs-CZ" dirty="0"/>
              <a:t> in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classroom</a:t>
            </a:r>
            <a:endParaRPr lang="cs-CZ" dirty="0"/>
          </a:p>
          <a:p>
            <a:r>
              <a:rPr lang="cs-CZ" dirty="0" err="1"/>
              <a:t>Read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subject</a:t>
            </a:r>
            <a:r>
              <a:rPr lang="cs-CZ" dirty="0"/>
              <a:t> </a:t>
            </a:r>
            <a:r>
              <a:rPr lang="cs-CZ" dirty="0" err="1"/>
              <a:t>matter</a:t>
            </a:r>
            <a:endParaRPr lang="cs-CZ" dirty="0"/>
          </a:p>
          <a:p>
            <a:endParaRPr lang="cs-CZ" dirty="0"/>
          </a:p>
        </p:txBody>
      </p:sp>
      <p:pic>
        <p:nvPicPr>
          <p:cNvPr id="12" name="Obrázek 11" descr="Obsah obrázku květina, rostlina, venku, tráva&#10;&#10;Popis byl vytvořen automaticky">
            <a:extLst>
              <a:ext uri="{FF2B5EF4-FFF2-40B4-BE49-F238E27FC236}">
                <a16:creationId xmlns:a16="http://schemas.microsoft.com/office/drawing/2014/main" id="{A195ADC3-333A-53C6-CE2B-2753A8E4F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859" y="2160894"/>
            <a:ext cx="5363677" cy="402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2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4FA2325-8429-2644-B081-C98FC570E30E}"/>
              </a:ext>
            </a:extLst>
          </p:cNvPr>
          <p:cNvSpPr txBox="1"/>
          <p:nvPr/>
        </p:nvSpPr>
        <p:spPr>
          <a:xfrm>
            <a:off x="1516152" y="791568"/>
            <a:ext cx="9599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HOKUSAI SAYS…by Roger </a:t>
            </a:r>
            <a:r>
              <a:rPr lang="cs-CZ" sz="4400" dirty="0" err="1"/>
              <a:t>Keyes</a:t>
            </a:r>
            <a:endParaRPr lang="cs-CZ" sz="4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D4A1678-86B1-4EF4-2566-D931976550CA}"/>
              </a:ext>
            </a:extLst>
          </p:cNvPr>
          <p:cNvSpPr txBox="1"/>
          <p:nvPr/>
        </p:nvSpPr>
        <p:spPr>
          <a:xfrm>
            <a:off x="6827482" y="6110159"/>
            <a:ext cx="76793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400" spc="80" dirty="0">
                <a:hlinkClick r:id="rId2"/>
              </a:rPr>
              <a:t>https://www.youtube.com/watch?v=zkTvAi9UdLw</a:t>
            </a:r>
            <a:endParaRPr lang="cs-CZ" sz="1400" spc="80" dirty="0"/>
          </a:p>
        </p:txBody>
      </p:sp>
      <p:pic>
        <p:nvPicPr>
          <p:cNvPr id="5" name="Obrázek 4" descr="Obsah obrázku skica, kresba, ilustrace, Perokresba&#10;&#10;Popis byl vytvořen automaticky">
            <a:extLst>
              <a:ext uri="{FF2B5EF4-FFF2-40B4-BE49-F238E27FC236}">
                <a16:creationId xmlns:a16="http://schemas.microsoft.com/office/drawing/2014/main" id="{5EA74042-2043-4D22-947A-5F51709E0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09" y="441550"/>
            <a:ext cx="704423" cy="1461678"/>
          </a:xfrm>
          <a:prstGeom prst="rect">
            <a:avLst/>
          </a:prstGeom>
        </p:spPr>
      </p:pic>
      <p:pic>
        <p:nvPicPr>
          <p:cNvPr id="7" name="Obrázek 6" descr="Obsah obrázku obraz, strom, mlha, venku&#10;&#10;Popis byl vytvořen automaticky">
            <a:extLst>
              <a:ext uri="{FF2B5EF4-FFF2-40B4-BE49-F238E27FC236}">
                <a16:creationId xmlns:a16="http://schemas.microsoft.com/office/drawing/2014/main" id="{C1129A62-8ECC-95BF-B162-2D634563C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54" y="4175856"/>
            <a:ext cx="2940841" cy="1846848"/>
          </a:xfrm>
          <a:prstGeom prst="rect">
            <a:avLst/>
          </a:prstGeom>
        </p:spPr>
      </p:pic>
      <p:pic>
        <p:nvPicPr>
          <p:cNvPr id="11" name="Obrázek 10" descr="Obsah obrázku obraz, obloha, venku, voda&#10;&#10;Popis byl vytvořen automaticky">
            <a:extLst>
              <a:ext uri="{FF2B5EF4-FFF2-40B4-BE49-F238E27FC236}">
                <a16:creationId xmlns:a16="http://schemas.microsoft.com/office/drawing/2014/main" id="{2F4DABB1-76E4-B96E-9EAE-633DF93F2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831" y="2068387"/>
            <a:ext cx="2774044" cy="1853987"/>
          </a:xfrm>
          <a:prstGeom prst="rect">
            <a:avLst/>
          </a:prstGeom>
        </p:spPr>
      </p:pic>
      <p:pic>
        <p:nvPicPr>
          <p:cNvPr id="13" name="Obrázek 12" descr="Obsah obrázku text, sopka, Stratovulkán, Štítová sopka&#10;&#10;Popis byl vytvořen automaticky">
            <a:extLst>
              <a:ext uri="{FF2B5EF4-FFF2-40B4-BE49-F238E27FC236}">
                <a16:creationId xmlns:a16="http://schemas.microsoft.com/office/drawing/2014/main" id="{9B20BFC6-2F60-1E66-5119-BBAD3CE63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19" y="2012521"/>
            <a:ext cx="2940841" cy="1965720"/>
          </a:xfrm>
          <a:prstGeom prst="rect">
            <a:avLst/>
          </a:prstGeom>
        </p:spPr>
      </p:pic>
      <p:pic>
        <p:nvPicPr>
          <p:cNvPr id="15" name="Obrázek 14" descr="Obsah obrázku kresba, obraz, sníh, umění&#10;&#10;Popis byl vytvořen automaticky">
            <a:extLst>
              <a:ext uri="{FF2B5EF4-FFF2-40B4-BE49-F238E27FC236}">
                <a16:creationId xmlns:a16="http://schemas.microsoft.com/office/drawing/2014/main" id="{8E0BD5E0-5161-F79D-58DB-E304345031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5318" y="4102742"/>
            <a:ext cx="2676556" cy="200741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9205AE0-E4FC-CAED-449A-3A7E60758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6731" y="1903228"/>
            <a:ext cx="3282650" cy="416320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06EEAC2D-BF4B-13A7-1F7B-0E259F7796A4}"/>
              </a:ext>
            </a:extLst>
          </p:cNvPr>
          <p:cNvSpPr txBox="1"/>
          <p:nvPr/>
        </p:nvSpPr>
        <p:spPr>
          <a:xfrm>
            <a:off x="6774396" y="1994672"/>
            <a:ext cx="134981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effectLst/>
              </a:rPr>
              <a:t>Roger Keyes </a:t>
            </a:r>
            <a:r>
              <a:rPr lang="en-US" sz="1400" b="0" i="0" dirty="0">
                <a:effectLst/>
              </a:rPr>
              <a:t>is an art historian and curator of Japanese art </a:t>
            </a:r>
            <a:endParaRPr lang="cs-CZ" sz="1400" b="0" i="0" dirty="0">
              <a:effectLst/>
            </a:endParaRPr>
          </a:p>
          <a:p>
            <a:r>
              <a:rPr lang="en-US" sz="1400" b="0" i="0" dirty="0">
                <a:effectLst/>
              </a:rPr>
              <a:t>as well as a poet, and he ‘translated’ what he read in Hokusai’s paintings into this poem.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24410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maska, text, lebka, podlaha&#10;&#10;Popis byl vytvořen automaticky">
            <a:extLst>
              <a:ext uri="{FF2B5EF4-FFF2-40B4-BE49-F238E27FC236}">
                <a16:creationId xmlns:a16="http://schemas.microsoft.com/office/drawing/2014/main" id="{3B0219E3-4B03-A95E-C6FD-A23EB9464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62" r="1" b="726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68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923AFE-E9D9-9076-E628-E550AEAAE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" b="170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A5E0673-E683-9E74-C8A4-D1396FC5FC95}"/>
              </a:ext>
            </a:extLst>
          </p:cNvPr>
          <p:cNvSpPr txBox="1"/>
          <p:nvPr/>
        </p:nvSpPr>
        <p:spPr>
          <a:xfrm>
            <a:off x="4800600" y="4775200"/>
            <a:ext cx="6173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>
                <a:solidFill>
                  <a:schemeClr val="accent1"/>
                </a:solidFill>
                <a:latin typeface="Lucida Handwriting" panose="03010101010101010101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8098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39">
            <a:extLst>
              <a:ext uri="{FF2B5EF4-FFF2-40B4-BE49-F238E27FC236}">
                <a16:creationId xmlns:a16="http://schemas.microsoft.com/office/drawing/2014/main" id="{C39DE4D3-EE33-494F-9666-659F94323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41">
            <a:extLst>
              <a:ext uri="{FF2B5EF4-FFF2-40B4-BE49-F238E27FC236}">
                <a16:creationId xmlns:a16="http://schemas.microsoft.com/office/drawing/2014/main" id="{0FAC50C2-3E97-41E1-8224-527233C0A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6796" y="237744"/>
            <a:ext cx="53805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EBA3BE2-D4FF-46FE-80EE-D3A533C20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2560" y="374904"/>
            <a:ext cx="5117584" cy="6108192"/>
          </a:xfrm>
          <a:prstGeom prst="rect">
            <a:avLst/>
          </a:prstGeom>
          <a:solidFill>
            <a:schemeClr val="bg2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75855C-C1CD-BAC8-252D-80C00C0D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cs-CZ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400" dirty="0"/>
              <a:t>OUTLINE</a:t>
            </a:r>
          </a:p>
        </p:txBody>
      </p:sp>
      <p:pic>
        <p:nvPicPr>
          <p:cNvPr id="11" name="Obrázek 10" descr="Obsah obrázku interiér, nábytek, podlaha, strop&#10;&#10;Popis byl vytvořen automaticky">
            <a:extLst>
              <a:ext uri="{FF2B5EF4-FFF2-40B4-BE49-F238E27FC236}">
                <a16:creationId xmlns:a16="http://schemas.microsoft.com/office/drawing/2014/main" id="{A713A0D6-637D-7435-A2FF-EB75D0237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86" r="3" b="3053"/>
          <a:stretch/>
        </p:blipFill>
        <p:spPr>
          <a:xfrm>
            <a:off x="233264" y="233264"/>
            <a:ext cx="3324388" cy="3755625"/>
          </a:xfrm>
          <a:prstGeom prst="rect">
            <a:avLst/>
          </a:prstGeom>
        </p:spPr>
      </p:pic>
      <p:pic>
        <p:nvPicPr>
          <p:cNvPr id="13" name="Obrázek 12" descr="Obsah obrázku venku, mrak, obloha, krajina&#10;&#10;Popis byl vytvořen automaticky">
            <a:extLst>
              <a:ext uri="{FF2B5EF4-FFF2-40B4-BE49-F238E27FC236}">
                <a16:creationId xmlns:a16="http://schemas.microsoft.com/office/drawing/2014/main" id="{E2C62792-8DB1-EC16-E287-E0A3B3482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93" r="-4" b="9064"/>
          <a:stretch/>
        </p:blipFill>
        <p:spPr>
          <a:xfrm>
            <a:off x="3719534" y="229026"/>
            <a:ext cx="2695380" cy="2484964"/>
          </a:xfrm>
          <a:prstGeom prst="rect">
            <a:avLst/>
          </a:prstGeom>
        </p:spPr>
      </p:pic>
      <p:pic>
        <p:nvPicPr>
          <p:cNvPr id="7" name="Obrázek 6" descr="Obsah obrázku interiér, strop, podlaha, zeď&#10;&#10;Popis byl vytvořen automaticky">
            <a:extLst>
              <a:ext uri="{FF2B5EF4-FFF2-40B4-BE49-F238E27FC236}">
                <a16:creationId xmlns:a16="http://schemas.microsoft.com/office/drawing/2014/main" id="{09784AE1-AD81-1051-6CAD-5216F4099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29" r="3" b="26115"/>
          <a:stretch/>
        </p:blipFill>
        <p:spPr>
          <a:xfrm>
            <a:off x="232594" y="4154696"/>
            <a:ext cx="3325058" cy="2470041"/>
          </a:xfrm>
          <a:prstGeom prst="rect">
            <a:avLst/>
          </a:prstGeom>
        </p:spPr>
      </p:pic>
      <p:pic>
        <p:nvPicPr>
          <p:cNvPr id="9" name="Obrázek 8" descr="Obsah obrázku interiér, Podlahová krytina, strop, dveře&#10;&#10;Popis byl vytvořen automaticky">
            <a:extLst>
              <a:ext uri="{FF2B5EF4-FFF2-40B4-BE49-F238E27FC236}">
                <a16:creationId xmlns:a16="http://schemas.microsoft.com/office/drawing/2014/main" id="{FA9F5DDC-BC8B-7034-6603-F2A180F242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8" r="3" b="3"/>
          <a:stretch/>
        </p:blipFill>
        <p:spPr>
          <a:xfrm>
            <a:off x="3719534" y="2874856"/>
            <a:ext cx="2695380" cy="374987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A4573-9CC6-33CA-7A9D-CBC518C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1965672"/>
            <a:ext cx="4472922" cy="39319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 err="1"/>
              <a:t>Why</a:t>
            </a:r>
            <a:r>
              <a:rPr lang="cs-CZ" sz="1700" dirty="0"/>
              <a:t> </a:t>
            </a:r>
            <a:r>
              <a:rPr lang="cs-CZ" sz="1700" dirty="0" err="1"/>
              <a:t>did</a:t>
            </a:r>
            <a:r>
              <a:rPr lang="cs-CZ" sz="1700" dirty="0"/>
              <a:t> I </a:t>
            </a:r>
            <a:r>
              <a:rPr lang="cs-CZ" sz="1700" dirty="0" err="1"/>
              <a:t>choose</a:t>
            </a:r>
            <a:r>
              <a:rPr lang="cs-CZ" sz="1700" dirty="0"/>
              <a:t>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course</a:t>
            </a:r>
            <a:r>
              <a:rPr lang="cs-CZ" sz="1700" dirty="0"/>
              <a:t>?</a:t>
            </a:r>
          </a:p>
          <a:p>
            <a:pPr>
              <a:lnSpc>
                <a:spcPct val="90000"/>
              </a:lnSpc>
            </a:pPr>
            <a:r>
              <a:rPr lang="cs-CZ" sz="1700" dirty="0" err="1"/>
              <a:t>Objectives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course</a:t>
            </a:r>
            <a:endParaRPr lang="cs-CZ" sz="1700" dirty="0"/>
          </a:p>
          <a:p>
            <a:pPr>
              <a:lnSpc>
                <a:spcPct val="90000"/>
              </a:lnSpc>
            </a:pPr>
            <a:r>
              <a:rPr lang="cs-CZ" sz="1700" dirty="0" err="1"/>
              <a:t>Classroom</a:t>
            </a:r>
            <a:r>
              <a:rPr lang="cs-CZ" sz="1700" dirty="0"/>
              <a:t> </a:t>
            </a:r>
            <a:r>
              <a:rPr lang="cs-CZ" sz="1700" dirty="0" err="1"/>
              <a:t>sessions</a:t>
            </a:r>
            <a:r>
              <a:rPr lang="cs-CZ" sz="1700" dirty="0"/>
              <a:t>: </a:t>
            </a:r>
            <a:r>
              <a:rPr lang="cs-CZ" sz="1700" dirty="0" err="1"/>
              <a:t>theory</a:t>
            </a:r>
            <a:r>
              <a:rPr lang="cs-CZ" sz="1700" dirty="0"/>
              <a:t> + </a:t>
            </a:r>
            <a:r>
              <a:rPr lang="cs-CZ" sz="1700" dirty="0" err="1"/>
              <a:t>practice</a:t>
            </a:r>
            <a:endParaRPr lang="cs-CZ" sz="1700" dirty="0"/>
          </a:p>
          <a:p>
            <a:pPr>
              <a:lnSpc>
                <a:spcPct val="90000"/>
              </a:lnSpc>
            </a:pPr>
            <a:r>
              <a:rPr lang="cs-CZ" sz="1700" dirty="0" err="1"/>
              <a:t>Mindfulness</a:t>
            </a:r>
            <a:r>
              <a:rPr lang="cs-CZ" sz="1700" dirty="0"/>
              <a:t> </a:t>
            </a:r>
            <a:r>
              <a:rPr lang="en-US" sz="1700" dirty="0"/>
              <a:t>&amp; Emotional intelligence</a:t>
            </a:r>
            <a:r>
              <a:rPr lang="cs-CZ" sz="1700" dirty="0"/>
              <a:t> 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Activities for developing M&amp;EI</a:t>
            </a:r>
            <a:r>
              <a:rPr lang="cs-CZ" sz="1700" dirty="0"/>
              <a:t> (</a:t>
            </a:r>
            <a:r>
              <a:rPr lang="cs-CZ" sz="1700" dirty="0" err="1"/>
              <a:t>examples</a:t>
            </a:r>
            <a:r>
              <a:rPr lang="cs-CZ" sz="1700" dirty="0"/>
              <a:t>)</a:t>
            </a:r>
          </a:p>
          <a:p>
            <a:pPr>
              <a:lnSpc>
                <a:spcPct val="90000"/>
              </a:lnSpc>
            </a:pPr>
            <a:r>
              <a:rPr lang="cs-CZ" sz="1700" dirty="0" err="1"/>
              <a:t>Mindfulness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workplace</a:t>
            </a:r>
            <a:r>
              <a:rPr lang="cs-CZ" sz="1700" dirty="0"/>
              <a:t> and </a:t>
            </a:r>
            <a:r>
              <a:rPr lang="cs-CZ" sz="1700" dirty="0" err="1"/>
              <a:t>classroom</a:t>
            </a:r>
            <a:endParaRPr lang="cs-CZ" sz="1700" dirty="0"/>
          </a:p>
          <a:p>
            <a:pPr>
              <a:lnSpc>
                <a:spcPct val="90000"/>
              </a:lnSpc>
            </a:pPr>
            <a:r>
              <a:rPr lang="cs-CZ" sz="1700" dirty="0"/>
              <a:t>My </a:t>
            </a:r>
            <a:r>
              <a:rPr lang="cs-CZ" sz="1700" dirty="0" err="1"/>
              <a:t>first</a:t>
            </a:r>
            <a:r>
              <a:rPr lang="cs-CZ" sz="1700" dirty="0"/>
              <a:t> </a:t>
            </a:r>
            <a:r>
              <a:rPr lang="cs-CZ" sz="1700" dirty="0" err="1"/>
              <a:t>attempts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Mindfulness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seminars</a:t>
            </a:r>
            <a:endParaRPr lang="cs-CZ" sz="1700" dirty="0"/>
          </a:p>
          <a:p>
            <a:pPr>
              <a:lnSpc>
                <a:spcPct val="90000"/>
              </a:lnSpc>
            </a:pPr>
            <a:r>
              <a:rPr lang="cs-CZ" sz="1700" dirty="0" err="1"/>
              <a:t>Main</a:t>
            </a:r>
            <a:r>
              <a:rPr lang="cs-CZ" sz="1700" dirty="0"/>
              <a:t> </a:t>
            </a:r>
            <a:r>
              <a:rPr lang="cs-CZ" sz="1700" dirty="0" err="1"/>
              <a:t>takeaways</a:t>
            </a:r>
            <a:endParaRPr lang="cs-CZ" sz="1700" dirty="0"/>
          </a:p>
          <a:p>
            <a:pPr>
              <a:lnSpc>
                <a:spcPct val="90000"/>
              </a:lnSpc>
            </a:pPr>
            <a:r>
              <a:rPr lang="cs-CZ" sz="1700" dirty="0" err="1"/>
              <a:t>Hokusai</a:t>
            </a:r>
            <a:r>
              <a:rPr lang="cs-CZ" sz="1700" dirty="0"/>
              <a:t> </a:t>
            </a:r>
            <a:r>
              <a:rPr lang="cs-CZ" sz="1700" dirty="0" err="1"/>
              <a:t>says</a:t>
            </a:r>
            <a:r>
              <a:rPr lang="cs-CZ" sz="1700" dirty="0"/>
              <a:t>…</a:t>
            </a:r>
          </a:p>
          <a:p>
            <a:pPr>
              <a:lnSpc>
                <a:spcPct val="90000"/>
              </a:lnSpc>
            </a:pPr>
            <a:endParaRPr lang="cs-CZ" sz="1700" dirty="0"/>
          </a:p>
          <a:p>
            <a:pPr>
              <a:lnSpc>
                <a:spcPct val="90000"/>
              </a:lnSpc>
            </a:pPr>
            <a:endParaRPr lang="cs-CZ" sz="1700" dirty="0"/>
          </a:p>
          <a:p>
            <a:pPr>
              <a:lnSpc>
                <a:spcPct val="90000"/>
              </a:lnSpc>
            </a:pPr>
            <a:endParaRPr lang="cs-CZ" sz="1700" dirty="0"/>
          </a:p>
          <a:p>
            <a:pPr>
              <a:lnSpc>
                <a:spcPct val="90000"/>
              </a:lnSpc>
            </a:pPr>
            <a:endParaRPr lang="cs-CZ" sz="1700" dirty="0"/>
          </a:p>
          <a:p>
            <a:pPr>
              <a:lnSpc>
                <a:spcPct val="90000"/>
              </a:lnSpc>
            </a:pPr>
            <a:endParaRPr lang="cs-CZ" sz="17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8572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5855C-C1CD-BAC8-252D-80C00C0D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A4573-9CC6-33CA-7A9D-CBC518C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664506" cy="393192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465F52-1613-9F0E-C12C-4ED37DF8C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32" y="2897039"/>
            <a:ext cx="10004037" cy="137159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3C3803A-D9A8-9710-9DC1-B803547E4C5A}"/>
              </a:ext>
            </a:extLst>
          </p:cNvPr>
          <p:cNvSpPr txBox="1">
            <a:spLocks/>
          </p:cNvSpPr>
          <p:nvPr/>
        </p:nvSpPr>
        <p:spPr>
          <a:xfrm>
            <a:off x="1219200" y="7949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z="4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4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OBJECTIVES</a:t>
            </a:r>
            <a:endParaRPr lang="cs-CZ" sz="8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73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5855C-C1CD-BAC8-252D-80C00C0D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18" y="447909"/>
            <a:ext cx="10058400" cy="1371600"/>
          </a:xfrm>
        </p:spPr>
        <p:txBody>
          <a:bodyPr/>
          <a:lstStyle/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A4573-9CC6-33CA-7A9D-CBC518C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664506" cy="393192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3C3803A-D9A8-9710-9DC1-B803547E4C5A}"/>
              </a:ext>
            </a:extLst>
          </p:cNvPr>
          <p:cNvSpPr txBox="1">
            <a:spLocks/>
          </p:cNvSpPr>
          <p:nvPr/>
        </p:nvSpPr>
        <p:spPr>
          <a:xfrm>
            <a:off x="1219200" y="7949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z="4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cs-CZ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VALUE and ACTIVITIES</a:t>
            </a:r>
            <a:endParaRPr lang="cs-CZ" sz="8800" dirty="0">
              <a:latin typeface="Century Gothic" panose="020B0502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F99AC37-BEE3-BE62-C795-3A1B7F60D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81" y="2232906"/>
            <a:ext cx="10654219" cy="84657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DB63492-2F42-4719-181E-8C0691997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10" y="3839967"/>
            <a:ext cx="10688160" cy="219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40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5855C-C1CD-BAC8-252D-80C00C0D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69" y="303251"/>
            <a:ext cx="10058400" cy="1371600"/>
          </a:xfrm>
        </p:spPr>
        <p:txBody>
          <a:bodyPr/>
          <a:lstStyle/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A4573-9CC6-33CA-7A9D-CBC518C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664506" cy="393192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3C3803A-D9A8-9710-9DC1-B803547E4C5A}"/>
              </a:ext>
            </a:extLst>
          </p:cNvPr>
          <p:cNvSpPr txBox="1">
            <a:spLocks/>
          </p:cNvSpPr>
          <p:nvPr/>
        </p:nvSpPr>
        <p:spPr>
          <a:xfrm>
            <a:off x="1219200" y="794994"/>
            <a:ext cx="9841735" cy="791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OUTCOMES AND IMPACT</a:t>
            </a:r>
            <a:endParaRPr lang="cs-CZ" sz="8800" dirty="0">
              <a:latin typeface="Century Gothic" panose="020B0502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1311D0-DCD6-970F-164D-F8CFA1290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60" y="4946795"/>
            <a:ext cx="10902214" cy="1382413"/>
          </a:xfrm>
          <a:prstGeom prst="rect">
            <a:avLst/>
          </a:prstGeom>
        </p:spPr>
      </p:pic>
      <p:pic>
        <p:nvPicPr>
          <p:cNvPr id="7" name="Obrázek 6" descr="Obsah obrázku venku, mrak, území, obloha&#10;&#10;Popis byl vytvořen automaticky">
            <a:extLst>
              <a:ext uri="{FF2B5EF4-FFF2-40B4-BE49-F238E27FC236}">
                <a16:creationId xmlns:a16="http://schemas.microsoft.com/office/drawing/2014/main" id="{77BF369A-99AA-6457-48E7-908134EBB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252" y="1674851"/>
            <a:ext cx="4181713" cy="313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8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7">
            <a:extLst>
              <a:ext uri="{FF2B5EF4-FFF2-40B4-BE49-F238E27FC236}">
                <a16:creationId xmlns:a16="http://schemas.microsoft.com/office/drawing/2014/main" id="{ADD98D61-0BE8-42A1-965D-A26581BF6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49" name="Rectangle 39">
            <a:extLst>
              <a:ext uri="{FF2B5EF4-FFF2-40B4-BE49-F238E27FC236}">
                <a16:creationId xmlns:a16="http://schemas.microsoft.com/office/drawing/2014/main" id="{94E26516-89B0-481C-BD58-C7203B718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0" name="Rectangle 41">
            <a:extLst>
              <a:ext uri="{FF2B5EF4-FFF2-40B4-BE49-F238E27FC236}">
                <a16:creationId xmlns:a16="http://schemas.microsoft.com/office/drawing/2014/main" id="{55FD6489-E58C-4653-8BD6-4E293C510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01423010-62B9-4271-808E-CBB625B6D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52" name="Rectangle 45">
            <a:extLst>
              <a:ext uri="{FF2B5EF4-FFF2-40B4-BE49-F238E27FC236}">
                <a16:creationId xmlns:a16="http://schemas.microsoft.com/office/drawing/2014/main" id="{10964C5D-CECF-44CB-A9B5-9FB819442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7378773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E34184-6A96-B84D-E28E-99B4C2B4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34" y="642593"/>
            <a:ext cx="6703426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My main objectives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0E4E371B-7578-E640-8189-FFFAD531B8BF}"/>
              </a:ext>
            </a:extLst>
          </p:cNvPr>
          <p:cNvSpPr txBox="1">
            <a:spLocks/>
          </p:cNvSpPr>
          <p:nvPr/>
        </p:nvSpPr>
        <p:spPr>
          <a:xfrm>
            <a:off x="748934" y="2386584"/>
            <a:ext cx="6703426" cy="364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indent="-182880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3000" dirty="0">
                <a:latin typeface="+mn-lt"/>
              </a:rPr>
              <a:t>Work life balance</a:t>
            </a:r>
          </a:p>
          <a:p>
            <a:pPr indent="-182880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3000" dirty="0">
              <a:latin typeface="+mn-lt"/>
            </a:endParaRPr>
          </a:p>
          <a:p>
            <a:pPr indent="-182880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3000" dirty="0">
                <a:latin typeface="+mn-lt"/>
              </a:rPr>
              <a:t>Me-time  </a:t>
            </a:r>
          </a:p>
          <a:p>
            <a:pPr indent="-182880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3000" dirty="0">
              <a:latin typeface="+mn-lt"/>
            </a:endParaRPr>
          </a:p>
          <a:p>
            <a:pPr indent="-182880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cs-CZ" sz="3000" dirty="0" err="1">
                <a:latin typeface="+mn-lt"/>
              </a:rPr>
              <a:t>Application</a:t>
            </a:r>
            <a:r>
              <a:rPr lang="cs-CZ" sz="3000" dirty="0">
                <a:latin typeface="+mn-lt"/>
              </a:rPr>
              <a:t> in </a:t>
            </a:r>
            <a:r>
              <a:rPr lang="cs-CZ" sz="3000" dirty="0" err="1">
                <a:latin typeface="+mn-lt"/>
              </a:rPr>
              <a:t>the</a:t>
            </a:r>
            <a:r>
              <a:rPr lang="cs-CZ" sz="3000" dirty="0">
                <a:latin typeface="+mn-lt"/>
              </a:rPr>
              <a:t> </a:t>
            </a:r>
            <a:r>
              <a:rPr lang="cs-CZ" sz="3000" dirty="0" err="1">
                <a:latin typeface="+mn-lt"/>
              </a:rPr>
              <a:t>classroom</a:t>
            </a:r>
            <a:endParaRPr lang="en-US" sz="3000" dirty="0">
              <a:latin typeface="+mn-lt"/>
            </a:endParaRPr>
          </a:p>
          <a:p>
            <a:pPr indent="-182880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3000" dirty="0">
              <a:latin typeface="+mn-lt"/>
            </a:endParaRPr>
          </a:p>
          <a:p>
            <a:pPr indent="-182880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3000" dirty="0">
                <a:latin typeface="+mn-lt"/>
              </a:rPr>
              <a:t>Meeting new people</a:t>
            </a:r>
          </a:p>
        </p:txBody>
      </p:sp>
      <p:pic>
        <p:nvPicPr>
          <p:cNvPr id="5" name="Obrázek 4" descr="Obsah obrázku venku, mrak, obloha, oblečení&#10;&#10;Popis byl vytvořen automaticky">
            <a:extLst>
              <a:ext uri="{FF2B5EF4-FFF2-40B4-BE49-F238E27FC236}">
                <a16:creationId xmlns:a16="http://schemas.microsoft.com/office/drawing/2014/main" id="{DDB8AC89-21D6-7CBF-95CF-2085BFF4C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81" b="-1"/>
          <a:stretch/>
        </p:blipFill>
        <p:spPr>
          <a:xfrm>
            <a:off x="8386170" y="484632"/>
            <a:ext cx="3318953" cy="2790023"/>
          </a:xfrm>
          <a:prstGeom prst="rect">
            <a:avLst/>
          </a:prstGeom>
        </p:spPr>
      </p:pic>
      <p:pic>
        <p:nvPicPr>
          <p:cNvPr id="7" name="Obrázek 6" descr="Obsah obrázku oblečení, osoba, Lidská tvář, boty&#10;&#10;Popis byl vytvořen automaticky">
            <a:extLst>
              <a:ext uri="{FF2B5EF4-FFF2-40B4-BE49-F238E27FC236}">
                <a16:creationId xmlns:a16="http://schemas.microsoft.com/office/drawing/2014/main" id="{BB7F67C4-AF42-E3B5-3D53-54B243834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" r="8398" b="-1"/>
          <a:stretch/>
        </p:blipFill>
        <p:spPr>
          <a:xfrm rot="10800000">
            <a:off x="8386170" y="3435522"/>
            <a:ext cx="3321198" cy="279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C0DB4D-BE53-4100-8A0D-CEFB2E48282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Zahradní savon</Template>
  <TotalTime>2062</TotalTime>
  <Words>835</Words>
  <Application>Microsoft Office PowerPoint</Application>
  <PresentationFormat>Širokoúhlá obrazovka</PresentationFormat>
  <Paragraphs>203</Paragraphs>
  <Slides>45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Calibri</vt:lpstr>
      <vt:lpstr>Century Gothic</vt:lpstr>
      <vt:lpstr>Lucida Handwriting</vt:lpstr>
      <vt:lpstr>Savon</vt:lpstr>
      <vt:lpstr> Exploring Mindfulness   in Ireland   this is not about AI but EI     Erika Putnová </vt:lpstr>
      <vt:lpstr>Mindfulness  for  educators</vt:lpstr>
      <vt:lpstr>Prezentace aplikace PowerPoint</vt:lpstr>
      <vt:lpstr>Prezentace aplikace PowerPoint</vt:lpstr>
      <vt:lpstr> OUTLINE</vt:lpstr>
      <vt:lpstr>  </vt:lpstr>
      <vt:lpstr> </vt:lpstr>
      <vt:lpstr>  </vt:lpstr>
      <vt:lpstr>My main objectives</vt:lpstr>
      <vt:lpstr>  </vt:lpstr>
      <vt:lpstr>  </vt:lpstr>
      <vt:lpstr>  </vt:lpstr>
      <vt:lpstr>  </vt:lpstr>
      <vt:lpstr>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</vt:lpstr>
      <vt:lpstr>Mindfulness helps you stay in the green zone</vt:lpstr>
      <vt:lpstr>Prezentace aplikace PowerPoint</vt:lpstr>
      <vt:lpstr>Prezentace aplikace PowerPoint</vt:lpstr>
      <vt:lpstr>WHAT IS BEHIND?</vt:lpstr>
      <vt:lpstr>What is emotional intelligence?</vt:lpstr>
      <vt:lpstr>Mindfulness vs. emotional intelligence</vt:lpstr>
      <vt:lpstr>EMPATHY</vt:lpstr>
      <vt:lpstr>Prezentace aplikace PowerPoint</vt:lpstr>
      <vt:lpstr>CHANGING HABITS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Mindfulness  for  educators</dc:title>
  <dc:creator>Erika Putnová</dc:creator>
  <cp:lastModifiedBy>Erika Putnová</cp:lastModifiedBy>
  <cp:revision>21</cp:revision>
  <dcterms:created xsi:type="dcterms:W3CDTF">2024-01-18T08:43:18Z</dcterms:created>
  <dcterms:modified xsi:type="dcterms:W3CDTF">2024-01-23T20:45:52Z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