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  <p:sldId id="262" r:id="rId10"/>
    <p:sldId id="264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98" r:id="rId24"/>
    <p:sldId id="283" r:id="rId25"/>
    <p:sldId id="279" r:id="rId26"/>
    <p:sldId id="280" r:id="rId27"/>
    <p:sldId id="281" r:id="rId28"/>
    <p:sldId id="282" r:id="rId29"/>
    <p:sldId id="284" r:id="rId30"/>
    <p:sldId id="285" r:id="rId31"/>
    <p:sldId id="287" r:id="rId32"/>
    <p:sldId id="286" r:id="rId33"/>
    <p:sldId id="288" r:id="rId34"/>
    <p:sldId id="289" r:id="rId35"/>
    <p:sldId id="290" r:id="rId36"/>
    <p:sldId id="291" r:id="rId37"/>
    <p:sldId id="299" r:id="rId38"/>
    <p:sldId id="292" r:id="rId39"/>
    <p:sldId id="300" r:id="rId40"/>
    <p:sldId id="293" r:id="rId41"/>
    <p:sldId id="294" r:id="rId42"/>
    <p:sldId id="295" r:id="rId43"/>
    <p:sldId id="296" r:id="rId44"/>
    <p:sldId id="297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F1DF-943B-4173-BB8D-2E05F6CE3EB8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CDC8-6187-47C0-9142-60DFEB7C88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Současné trendy v korupčním chování a odhad nákladů na daňového poplatníka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cs-CZ" dirty="0" smtClean="0"/>
              <a:t>Libor Žídek, 19.3.2014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Odpověď na otázku: „V jakých oblastech se nejvíce vyskytuje korupce?“ (%)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8640960" cy="264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délník 3"/>
          <p:cNvSpPr/>
          <p:nvPr/>
        </p:nvSpPr>
        <p:spPr>
          <a:xfrm>
            <a:off x="1259632" y="4941168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 smtClean="0"/>
              <a:t>GfK</a:t>
            </a:r>
            <a:r>
              <a:rPr lang="cs-CZ" i="1" dirty="0" smtClean="0"/>
              <a:t>, 2003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korupce</a:t>
            </a:r>
          </a:p>
          <a:p>
            <a:r>
              <a:rPr lang="cs-CZ" dirty="0" smtClean="0"/>
              <a:t>Dlouhodobé tendence korupce v ČR</a:t>
            </a:r>
          </a:p>
          <a:p>
            <a:r>
              <a:rPr lang="cs-CZ" b="1" dirty="0" smtClean="0"/>
              <a:t>Stav </a:t>
            </a:r>
            <a:r>
              <a:rPr lang="cs-CZ" dirty="0" smtClean="0"/>
              <a:t>velké a </a:t>
            </a:r>
            <a:r>
              <a:rPr lang="cs-CZ" b="1" dirty="0" smtClean="0"/>
              <a:t>malé korupce </a:t>
            </a:r>
          </a:p>
          <a:p>
            <a:pPr lvl="1"/>
            <a:r>
              <a:rPr lang="cs-CZ" dirty="0" smtClean="0"/>
              <a:t>důraz na stavebnictví</a:t>
            </a:r>
          </a:p>
          <a:p>
            <a:r>
              <a:rPr lang="cs-CZ" dirty="0" smtClean="0"/>
              <a:t>Odhad nákladů na daňového poplatníka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Setkal jste se se situací, kdy Vás někdo požádal o úplatek</a:t>
            </a:r>
            <a:r>
              <a:rPr lang="cs-CZ" dirty="0" smtClean="0"/>
              <a:t>? (2012)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573957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79512" y="602128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HAMŠÍK, Korupce a lobby in Korupce Projevy a potírání v České republice a Evropské Unii, 2006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Podíl respondentů, kteří byli osobně požádáni o úplatek dle </a:t>
            </a:r>
            <a:r>
              <a:rPr lang="cs-CZ" dirty="0" smtClean="0"/>
              <a:t>krajů</a:t>
            </a:r>
            <a:endParaRPr lang="cs-CZ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3"/>
            <a:ext cx="8352928" cy="5426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Procento respondentů (včetně rodinných příslušníků), kteří uvedli, že v posledních 12 měsících se službou přišli do kontaktu a dali úplatek </a:t>
            </a:r>
            <a:r>
              <a:rPr lang="cs-CZ" sz="2800" dirty="0" smtClean="0"/>
              <a:t>(%) (2013)</a:t>
            </a:r>
            <a:endParaRPr lang="cs-CZ" sz="28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289427" cy="384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délník 5"/>
          <p:cNvSpPr/>
          <p:nvPr/>
        </p:nvSpPr>
        <p:spPr>
          <a:xfrm>
            <a:off x="899592" y="5733256"/>
            <a:ext cx="3700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TI: </a:t>
            </a:r>
            <a:r>
              <a:rPr lang="cs-CZ" i="1" dirty="0" err="1"/>
              <a:t>Global</a:t>
            </a:r>
            <a:r>
              <a:rPr lang="cs-CZ" i="1" dirty="0"/>
              <a:t> </a:t>
            </a:r>
            <a:r>
              <a:rPr lang="cs-CZ" i="1" dirty="0" err="1"/>
              <a:t>Corruption</a:t>
            </a:r>
            <a:r>
              <a:rPr lang="cs-CZ" i="1" dirty="0"/>
              <a:t> </a:t>
            </a:r>
            <a:r>
              <a:rPr lang="cs-CZ" i="1" dirty="0" err="1"/>
              <a:t>Barometer</a:t>
            </a:r>
            <a:r>
              <a:rPr lang="cs-CZ" i="1" dirty="0"/>
              <a:t> 2013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Pokračování - Co </a:t>
            </a:r>
            <a:r>
              <a:rPr lang="cs-CZ" sz="3600" dirty="0"/>
              <a:t>byl nejvýznamnější důvod k poskytnutí úplatku/</a:t>
            </a:r>
            <a:r>
              <a:rPr lang="cs-CZ" sz="3600" dirty="0" err="1"/>
              <a:t>ů</a:t>
            </a:r>
            <a:r>
              <a:rPr lang="cs-CZ" dirty="0"/>
              <a:t>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872289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683568" y="5517232"/>
            <a:ext cx="3700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TI: </a:t>
            </a:r>
            <a:r>
              <a:rPr lang="cs-CZ" i="1" dirty="0" err="1"/>
              <a:t>Global</a:t>
            </a:r>
            <a:r>
              <a:rPr lang="cs-CZ" i="1" dirty="0"/>
              <a:t> </a:t>
            </a:r>
            <a:r>
              <a:rPr lang="cs-CZ" i="1" dirty="0" err="1"/>
              <a:t>Corruption</a:t>
            </a:r>
            <a:r>
              <a:rPr lang="cs-CZ" i="1" dirty="0"/>
              <a:t> </a:t>
            </a:r>
            <a:r>
              <a:rPr lang="cs-CZ" i="1" dirty="0" err="1"/>
              <a:t>Barometer</a:t>
            </a:r>
            <a:r>
              <a:rPr lang="cs-CZ" i="1" dirty="0"/>
              <a:t> 2013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Odpověď na otázku: „Korupce je nevyhnutelná. Vždy existovala“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8685902" cy="3632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683568" y="580526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err="1"/>
              <a:t>Eurobarometer</a:t>
            </a:r>
            <a:r>
              <a:rPr lang="cs-CZ" i="1" dirty="0"/>
              <a:t>: </a:t>
            </a:r>
            <a:r>
              <a:rPr lang="cs-CZ" i="1" dirty="0" err="1"/>
              <a:t>Special</a:t>
            </a:r>
            <a:r>
              <a:rPr lang="cs-CZ" i="1" dirty="0"/>
              <a:t> </a:t>
            </a:r>
            <a:r>
              <a:rPr lang="cs-CZ" i="1" dirty="0" err="1"/>
              <a:t>Eurobarometer</a:t>
            </a:r>
            <a:r>
              <a:rPr lang="cs-CZ" i="1" dirty="0"/>
              <a:t> 374 - </a:t>
            </a:r>
            <a:r>
              <a:rPr lang="cs-CZ" i="1" dirty="0" err="1"/>
              <a:t>Corruption</a:t>
            </a:r>
            <a:r>
              <a:rPr lang="cs-CZ" i="1" dirty="0"/>
              <a:t>, 2/2012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Závěr: drobná korupce se od 1989 hodně snížila</a:t>
            </a:r>
          </a:p>
          <a:p>
            <a:r>
              <a:rPr lang="cs-CZ" dirty="0" smtClean="0"/>
              <a:t>Nikdo neví, co korupce přesně je</a:t>
            </a:r>
          </a:p>
          <a:p>
            <a:r>
              <a:rPr lang="cs-CZ" dirty="0" smtClean="0"/>
              <a:t>Češi možná trošku idealističtí </a:t>
            </a:r>
            <a:r>
              <a:rPr lang="cs-CZ" dirty="0" smtClean="0">
                <a:sym typeface="Wingdings" pitchFamily="2" charset="2"/>
              </a:rPr>
              <a:t>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(nejmenovaný zahraniční student)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korupce</a:t>
            </a:r>
          </a:p>
          <a:p>
            <a:r>
              <a:rPr lang="cs-CZ" dirty="0" smtClean="0"/>
              <a:t>Dlouhodobé tendence korupce v ČR</a:t>
            </a:r>
          </a:p>
          <a:p>
            <a:r>
              <a:rPr lang="cs-CZ" b="1" dirty="0" smtClean="0"/>
              <a:t>Stav velké </a:t>
            </a:r>
            <a:r>
              <a:rPr lang="cs-CZ" dirty="0" smtClean="0"/>
              <a:t>a malé </a:t>
            </a:r>
            <a:r>
              <a:rPr lang="cs-CZ" b="1" dirty="0" smtClean="0"/>
              <a:t>korupce </a:t>
            </a:r>
          </a:p>
          <a:p>
            <a:pPr lvl="1"/>
            <a:r>
              <a:rPr lang="cs-CZ" b="1" dirty="0" smtClean="0"/>
              <a:t>důraz na stavebnictví</a:t>
            </a:r>
          </a:p>
          <a:p>
            <a:r>
              <a:rPr lang="cs-CZ" dirty="0" smtClean="0"/>
              <a:t>Odhad nákladů na daňového poplatníka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Obecné ukazatele - </a:t>
            </a:r>
            <a:r>
              <a:rPr lang="cs-CZ" sz="2800" dirty="0"/>
              <a:t>Vývoj indexu vnímání </a:t>
            </a:r>
            <a:r>
              <a:rPr lang="cs-CZ" sz="2800" dirty="0" smtClean="0"/>
              <a:t>korupce* </a:t>
            </a:r>
            <a:r>
              <a:rPr lang="cs-CZ" sz="2800" dirty="0"/>
              <a:t>a míra nezaměstnanosti v ČR mezi lety 1997 a 2012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76" y="1628801"/>
            <a:ext cx="77967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539552" y="5805264"/>
            <a:ext cx="60486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– </a:t>
            </a:r>
            <a:r>
              <a:rPr lang="cs-CZ" dirty="0"/>
              <a:t>vyšší číslo znamená menší vnímanou </a:t>
            </a:r>
            <a:r>
              <a:rPr lang="cs-CZ" dirty="0" smtClean="0"/>
              <a:t>korupci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korelace -0,73 :-)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5400" b="1" dirty="0" smtClean="0"/>
              <a:t>Jak velká je korupce v ČR?</a:t>
            </a:r>
          </a:p>
          <a:p>
            <a:pPr lvl="1"/>
            <a:r>
              <a:rPr lang="cs-CZ" dirty="0" smtClean="0"/>
              <a:t>velká ?</a:t>
            </a:r>
          </a:p>
          <a:p>
            <a:pPr lvl="1"/>
            <a:r>
              <a:rPr lang="cs-CZ" dirty="0" smtClean="0"/>
              <a:t>střední ?</a:t>
            </a:r>
          </a:p>
          <a:p>
            <a:pPr lvl="1"/>
            <a:r>
              <a:rPr lang="cs-CZ" dirty="0" smtClean="0"/>
              <a:t>malá ?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 </a:t>
            </a:r>
            <a:r>
              <a:rPr lang="cs-CZ" dirty="0" err="1"/>
              <a:t>Freedom</a:t>
            </a:r>
            <a:r>
              <a:rPr lang="cs-CZ" dirty="0"/>
              <a:t> Index 2013 a </a:t>
            </a:r>
            <a:r>
              <a:rPr lang="cs-CZ" dirty="0" err="1"/>
              <a:t>Corruption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Index (2012)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1"/>
            <a:ext cx="8352928" cy="477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Zájem o vyhledávání slova korupce (100 = nejvyšší zájem o vyhledávání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8852747" cy="288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1187624" y="5157192"/>
            <a:ext cx="209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/>
              <a:t>Google</a:t>
            </a:r>
            <a:r>
              <a:rPr lang="cs-CZ" i="1" dirty="0"/>
              <a:t> </a:t>
            </a:r>
            <a:r>
              <a:rPr lang="cs-CZ" i="1" dirty="0" err="1"/>
              <a:t>Trends</a:t>
            </a:r>
            <a:r>
              <a:rPr lang="cs-CZ" i="1" dirty="0"/>
              <a:t>, 2013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Odpověď na otázku: „Jak jste spokojen s činností policie v České republice“</a:t>
            </a:r>
            <a:endParaRPr lang="cs-CZ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67640" y="2276872"/>
          <a:ext cx="8576360" cy="2465876"/>
        </p:xfrm>
        <a:graphic>
          <a:graphicData uri="http://schemas.openxmlformats.org/presentationml/2006/ole">
            <p:oleObj spid="_x0000_s29698" name="Dokument" r:id="rId3" imgW="5902889" imgH="169758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37406"/>
            <a:ext cx="8136903" cy="502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 – stavebnictví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klasický korupční sektor</a:t>
            </a:r>
          </a:p>
          <a:p>
            <a:r>
              <a:rPr lang="cs-CZ" dirty="0" smtClean="0"/>
              <a:t>2 aspekty </a:t>
            </a:r>
          </a:p>
          <a:p>
            <a:pPr lvl="1"/>
            <a:r>
              <a:rPr lang="cs-CZ" dirty="0" smtClean="0"/>
              <a:t>krize</a:t>
            </a:r>
          </a:p>
          <a:p>
            <a:pPr lvl="1"/>
            <a:r>
              <a:rPr lang="cs-CZ" dirty="0" smtClean="0"/>
              <a:t>změna legislativy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>Stavební práce celkem v mil. Kč – běžné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301475" cy="417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Vývoj stavebnictví v ČR; sezónně očištěný a neočištěný index 2010 = 100, stálé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799"/>
            <a:ext cx="7920880" cy="4528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Veřejné a soukromé zakázky pro firmy nad 50 zaměstnanců 1999-2012 v mil. Kč</a:t>
            </a: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76" y="1628800"/>
            <a:ext cx="7724748" cy="44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Tržby největších stavebních firem v ČR mezi lety 2006 a 2012 v mld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799"/>
            <a:ext cx="7992888" cy="4569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Ceny stavebních prací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změna legislativy - zákon </a:t>
            </a:r>
            <a:r>
              <a:rPr lang="cs-CZ" dirty="0"/>
              <a:t>o veřejných zakázkách z roku 2012. </a:t>
            </a:r>
            <a:endParaRPr lang="cs-CZ" dirty="0" smtClean="0"/>
          </a:p>
          <a:p>
            <a:pPr lvl="1"/>
            <a:r>
              <a:rPr lang="cs-CZ" dirty="0" err="1" smtClean="0"/>
              <a:t>určo</a:t>
            </a:r>
            <a:r>
              <a:rPr lang="cs-CZ" dirty="0" smtClean="0"/>
              <a:t> ne dokonalý, ale menší možnosti</a:t>
            </a:r>
          </a:p>
          <a:p>
            <a:r>
              <a:rPr lang="cs-CZ" dirty="0" smtClean="0">
                <a:sym typeface="Wingdings"/>
              </a:rPr>
              <a:t> více se soutěží + nižší ceny</a:t>
            </a:r>
          </a:p>
          <a:p>
            <a:pPr lvl="1"/>
            <a:r>
              <a:rPr lang="cs-CZ" dirty="0" smtClean="0">
                <a:sym typeface="Wingdings"/>
              </a:rPr>
              <a:t>ceny bývají i o 50% nižší proti předpokládané ceně</a:t>
            </a:r>
          </a:p>
          <a:p>
            <a:pPr lvl="2"/>
            <a:r>
              <a:rPr lang="cs-CZ" dirty="0" smtClean="0">
                <a:sym typeface="Wingdings"/>
              </a:rPr>
              <a:t>např. rekonstrukce na ESF :-)</a:t>
            </a:r>
          </a:p>
          <a:p>
            <a:pPr lvl="2"/>
            <a:r>
              <a:rPr lang="cs-CZ" dirty="0" smtClean="0">
                <a:sym typeface="Wingdings"/>
              </a:rPr>
              <a:t>MD normativ za běžný kilometr dálnice 126 mil – proti předchozímu normativu o 25% méně</a:t>
            </a:r>
          </a:p>
          <a:p>
            <a:pPr lvl="3"/>
            <a:r>
              <a:rPr lang="cs-CZ" dirty="0" smtClean="0">
                <a:sym typeface="Wingdings"/>
              </a:rPr>
              <a:t>zdůvodnění, že lepší rozlišení, proč něco stojí více … </a:t>
            </a:r>
          </a:p>
          <a:p>
            <a:pPr lvl="2"/>
            <a:r>
              <a:rPr lang="cs-CZ" dirty="0" smtClean="0"/>
              <a:t>rekonstrukce D1 – úsek 5 (</a:t>
            </a:r>
            <a:r>
              <a:rPr lang="cs-CZ" dirty="0" err="1" smtClean="0"/>
              <a:t>Šternov</a:t>
            </a:r>
            <a:r>
              <a:rPr lang="cs-CZ" dirty="0" smtClean="0"/>
              <a:t> – Psáře) EUROVIA CS za 523 milionů - 63,55 % předpokládané ceny</a:t>
            </a:r>
            <a:endParaRPr lang="cs-CZ" dirty="0" smtClean="0">
              <a:sym typeface="Wingdings"/>
            </a:endParaRPr>
          </a:p>
          <a:p>
            <a:pPr lvl="2"/>
            <a:r>
              <a:rPr lang="cs-CZ" dirty="0" smtClean="0"/>
              <a:t>úsek 9 (Loket- Hořice) se stalo vítězem „Sdružení CPI pro D1“, které nabídlo 624 milionů, což bylo 62,67%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/>
              <a:t>Kolik jste loni dali na úplatcích? </a:t>
            </a:r>
            <a:endParaRPr lang="cs-CZ" sz="54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Cenový přírůstek stavebních prací v % (stejné období předchozího roku = 100, průměr od počátku roku)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7776864" cy="444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+ klesá počet velkých firem ve stavebnictví</a:t>
            </a:r>
          </a:p>
          <a:p>
            <a:pPr lvl="1"/>
            <a:r>
              <a:rPr lang="cs-CZ" dirty="0" smtClean="0"/>
              <a:t>bankroty </a:t>
            </a:r>
          </a:p>
          <a:p>
            <a:r>
              <a:rPr lang="cs-CZ" dirty="0" smtClean="0"/>
              <a:t>CEEC jaro 2013 </a:t>
            </a:r>
          </a:p>
          <a:p>
            <a:pPr lvl="1"/>
            <a:r>
              <a:rPr lang="cs-CZ" dirty="0" smtClean="0"/>
              <a:t>41</a:t>
            </a:r>
            <a:r>
              <a:rPr lang="cs-CZ" dirty="0"/>
              <a:t>% stavebních firem </a:t>
            </a:r>
            <a:r>
              <a:rPr lang="cs-CZ" dirty="0" smtClean="0"/>
              <a:t>ochotno </a:t>
            </a:r>
            <a:r>
              <a:rPr lang="cs-CZ" dirty="0"/>
              <a:t>akceptovat nulovou nebo dokonce zápornou </a:t>
            </a:r>
            <a:r>
              <a:rPr lang="cs-CZ" dirty="0" smtClean="0"/>
              <a:t>marži</a:t>
            </a:r>
          </a:p>
          <a:p>
            <a:pPr lvl="2"/>
            <a:r>
              <a:rPr lang="cs-CZ" dirty="0" smtClean="0"/>
              <a:t>o</a:t>
            </a:r>
            <a:r>
              <a:rPr lang="cs-CZ" dirty="0"/>
              <a:t> 11% bodů </a:t>
            </a:r>
            <a:r>
              <a:rPr lang="cs-CZ" dirty="0" smtClean="0"/>
              <a:t>více proti 4/2012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u </a:t>
            </a:r>
            <a:r>
              <a:rPr lang="cs-CZ" dirty="0"/>
              <a:t>velkých firem </a:t>
            </a:r>
            <a:r>
              <a:rPr lang="cs-CZ" dirty="0" smtClean="0"/>
              <a:t>dokonce </a:t>
            </a:r>
            <a:r>
              <a:rPr lang="cs-CZ" dirty="0"/>
              <a:t>50 </a:t>
            </a:r>
            <a:r>
              <a:rPr lang="cs-CZ" dirty="0" smtClean="0"/>
              <a:t>% ochotno akceptovat.</a:t>
            </a:r>
          </a:p>
          <a:p>
            <a:r>
              <a:rPr lang="cs-CZ" dirty="0" smtClean="0"/>
              <a:t>napadání výsledků výběrového řízení</a:t>
            </a:r>
          </a:p>
          <a:p>
            <a:pPr lvl="1"/>
            <a:r>
              <a:rPr lang="cs-CZ" dirty="0" smtClean="0"/>
              <a:t>dříve nebývalo :-)</a:t>
            </a:r>
          </a:p>
          <a:p>
            <a:r>
              <a:rPr lang="cs-CZ" dirty="0" smtClean="0"/>
              <a:t>snížená kvalita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Dopady na korupci?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>Odpověď na otázku: „Je možné získat veřejnou zakázku v ČR bez </a:t>
            </a:r>
            <a:r>
              <a:rPr lang="cs-CZ" sz="2400" dirty="0" smtClean="0"/>
              <a:t>úplatku</a:t>
            </a:r>
            <a:r>
              <a:rPr lang="cs-CZ" sz="2400" dirty="0"/>
              <a:t>?“ (podíl </a:t>
            </a:r>
            <a:r>
              <a:rPr lang="cs-CZ" sz="2400" dirty="0" smtClean="0"/>
              <a:t>firem </a:t>
            </a:r>
            <a:r>
              <a:rPr lang="cs-CZ" sz="2400" dirty="0"/>
              <a:t>v %)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76" y="1628800"/>
            <a:ext cx="7436716" cy="425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755576" y="6021288"/>
            <a:ext cx="2121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CEEC </a:t>
            </a:r>
            <a:r>
              <a:rPr lang="cs-CZ" i="1" dirty="0" err="1"/>
              <a:t>Research</a:t>
            </a:r>
            <a:r>
              <a:rPr lang="cs-CZ" i="1" dirty="0"/>
              <a:t>, 2013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Odpověď na otázku: „Setkala se vaše firma v minulém roce při získávání zakázek s </a:t>
            </a:r>
            <a:r>
              <a:rPr lang="cs-CZ" sz="2800" dirty="0" smtClean="0"/>
              <a:t>požadavkem </a:t>
            </a:r>
            <a:r>
              <a:rPr lang="cs-CZ" sz="2800" dirty="0"/>
              <a:t>na úplatek?“</a:t>
            </a:r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76" y="1628800"/>
            <a:ext cx="7868764" cy="449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korupce</a:t>
            </a:r>
          </a:p>
          <a:p>
            <a:r>
              <a:rPr lang="cs-CZ" dirty="0" smtClean="0"/>
              <a:t>Dlouhodobé tendence korupce v ČR</a:t>
            </a:r>
          </a:p>
          <a:p>
            <a:r>
              <a:rPr lang="cs-CZ" dirty="0" smtClean="0"/>
              <a:t>Stav velké a malé korupce </a:t>
            </a:r>
          </a:p>
          <a:p>
            <a:pPr lvl="1"/>
            <a:r>
              <a:rPr lang="cs-CZ" dirty="0" smtClean="0"/>
              <a:t>důraz na stavebnictví</a:t>
            </a:r>
          </a:p>
          <a:p>
            <a:r>
              <a:rPr lang="cs-CZ" b="1" dirty="0" smtClean="0"/>
              <a:t>Odhad nákladů na daňového poplatníka</a:t>
            </a:r>
          </a:p>
          <a:p>
            <a:pPr lvl="1"/>
            <a:r>
              <a:rPr lang="cs-CZ" b="1" dirty="0" smtClean="0"/>
              <a:t>(úvaha :-)</a:t>
            </a:r>
            <a:endParaRPr lang="cs-CZ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Většina výdajů mandatorní</a:t>
            </a:r>
          </a:p>
          <a:p>
            <a:pPr lvl="1"/>
            <a:r>
              <a:rPr lang="cs-CZ" dirty="0" smtClean="0"/>
              <a:t>z platu učitelů se toho moc nerozkrade …</a:t>
            </a:r>
          </a:p>
          <a:p>
            <a:r>
              <a:rPr lang="cs-CZ" dirty="0" smtClean="0"/>
              <a:t>Hlavní problém veřejné zakázky</a:t>
            </a:r>
          </a:p>
          <a:p>
            <a:pPr lvl="1"/>
            <a:r>
              <a:rPr lang="cs-CZ" dirty="0" smtClean="0"/>
              <a:t>stavebnictví</a:t>
            </a:r>
          </a:p>
          <a:p>
            <a:pPr lvl="1"/>
            <a:r>
              <a:rPr lang="cs-CZ" dirty="0" smtClean="0"/>
              <a:t>zdravotnictví – přístroje</a:t>
            </a:r>
          </a:p>
          <a:p>
            <a:pPr lvl="1"/>
            <a:r>
              <a:rPr lang="cs-CZ" dirty="0" smtClean="0"/>
              <a:t>armáda …</a:t>
            </a:r>
          </a:p>
          <a:p>
            <a:r>
              <a:rPr lang="cs-CZ" dirty="0" smtClean="0"/>
              <a:t>obecně veřejné zakázky</a:t>
            </a:r>
          </a:p>
          <a:p>
            <a:pPr lvl="1"/>
            <a:r>
              <a:rPr lang="cs-CZ" dirty="0" smtClean="0"/>
              <a:t>snížení objemu</a:t>
            </a:r>
          </a:p>
          <a:p>
            <a:pPr lvl="1"/>
            <a:r>
              <a:rPr lang="cs-CZ" dirty="0" smtClean="0"/>
              <a:t>růst použití </a:t>
            </a:r>
            <a:r>
              <a:rPr lang="cs-CZ" dirty="0"/>
              <a:t>hodnotícího kritéria nejnižší nabízené ceny mezi </a:t>
            </a:r>
            <a:r>
              <a:rPr lang="cs-CZ" dirty="0" smtClean="0"/>
              <a:t>2010 </a:t>
            </a:r>
            <a:r>
              <a:rPr lang="cs-CZ" dirty="0"/>
              <a:t>a 2012 </a:t>
            </a:r>
            <a:r>
              <a:rPr lang="cs-CZ" dirty="0" smtClean="0"/>
              <a:t>- </a:t>
            </a:r>
            <a:r>
              <a:rPr lang="cs-CZ" dirty="0"/>
              <a:t>z 54,9 % na 61 % </a:t>
            </a:r>
            <a:r>
              <a:rPr lang="cs-CZ" dirty="0" smtClean="0"/>
              <a:t>a </a:t>
            </a:r>
            <a:r>
              <a:rPr lang="cs-CZ" dirty="0"/>
              <a:t>na 69 % </a:t>
            </a:r>
            <a:r>
              <a:rPr lang="cs-CZ" dirty="0" smtClean="0"/>
              <a:t>zakázek</a:t>
            </a:r>
          </a:p>
          <a:p>
            <a:pPr lvl="1"/>
            <a:r>
              <a:rPr lang="cs-CZ" dirty="0" smtClean="0"/>
              <a:t>zvýšení počtu nabídek na zakázku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Rozsah veřejných zakázek v ČR 2007-2012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23528" y="2420888"/>
          <a:ext cx="8476034" cy="2088232"/>
        </p:xfrm>
        <a:graphic>
          <a:graphicData uri="http://schemas.openxmlformats.org/presentationml/2006/ole">
            <p:oleObj spid="_x0000_s37890" name="Dokument" r:id="rId3" imgW="5902889" imgH="145491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Btw</a:t>
            </a:r>
            <a:r>
              <a:rPr lang="cs-CZ" dirty="0" smtClean="0"/>
              <a:t>. armáda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2012 výdaje MO 43 mld Kč  = 1,11 % HDP ČR =  3,7 % výdajů státního rozpočtu </a:t>
            </a:r>
          </a:p>
          <a:p>
            <a:pPr lvl="1"/>
            <a:r>
              <a:rPr lang="cs-CZ" dirty="0" smtClean="0"/>
              <a:t>z toho běžné výdaje cca 38 miliard </a:t>
            </a:r>
          </a:p>
          <a:p>
            <a:pPr lvl="1"/>
            <a:r>
              <a:rPr lang="cs-CZ" dirty="0" smtClean="0"/>
              <a:t>kapitálové výdaje 6 miliard </a:t>
            </a:r>
          </a:p>
          <a:p>
            <a:pPr lvl="1"/>
            <a:r>
              <a:rPr lang="cs-CZ" dirty="0" smtClean="0"/>
              <a:t>(více jak 21 miliard tvořily platy, důchody a další mandatorní výdaje). 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na daňového poplatníka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Jaroslav Hanák </a:t>
            </a:r>
            <a:r>
              <a:rPr lang="cs-CZ" dirty="0"/>
              <a:t>(prezidenta Svazu průmyslu a dopravy) </a:t>
            </a:r>
            <a:r>
              <a:rPr lang="cs-CZ" dirty="0" smtClean="0"/>
              <a:t>úplatek mezi </a:t>
            </a:r>
            <a:r>
              <a:rPr lang="cs-CZ" dirty="0"/>
              <a:t>7 – 12 % hodnoty </a:t>
            </a:r>
            <a:r>
              <a:rPr lang="cs-CZ" dirty="0" smtClean="0"/>
              <a:t>zakázky (</a:t>
            </a:r>
            <a:r>
              <a:rPr lang="cs-CZ" dirty="0"/>
              <a:t>HN, 13. 7. 2012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ztráta musela být vyšší – jinak by se úplatek nevyplatil</a:t>
            </a:r>
          </a:p>
          <a:p>
            <a:pPr lvl="1"/>
            <a:r>
              <a:rPr lang="cs-CZ" dirty="0" smtClean="0"/>
              <a:t>na druhé straně asi ne všechno zkorumpované</a:t>
            </a:r>
          </a:p>
          <a:p>
            <a:r>
              <a:rPr lang="cs-CZ" dirty="0" smtClean="0"/>
              <a:t>tj. odhad v pásmu 5 – 15% všech veřejných zakázek</a:t>
            </a:r>
          </a:p>
          <a:p>
            <a:r>
              <a:rPr lang="cs-CZ" dirty="0" smtClean="0"/>
              <a:t>tj. cca 25 – 75 miliard ročně</a:t>
            </a:r>
          </a:p>
          <a:p>
            <a:r>
              <a:rPr lang="cs-CZ" dirty="0" smtClean="0"/>
              <a:t>tj. cca 0,65 – 2% HDP</a:t>
            </a:r>
          </a:p>
          <a:p>
            <a:r>
              <a:rPr lang="cs-CZ" dirty="0" smtClean="0"/>
              <a:t>tj. cca 1,5 – 4,3% výdajů vládních institucí 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odhady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Janeček (zakladatel fondu proti korupci) 100 mld – nijak nedokládá</a:t>
            </a:r>
          </a:p>
          <a:p>
            <a:r>
              <a:rPr lang="cs-CZ" dirty="0" smtClean="0"/>
              <a:t>Jan Pavel (expert na veřejné zakázky)</a:t>
            </a:r>
          </a:p>
          <a:p>
            <a:pPr lvl="1"/>
            <a:r>
              <a:rPr lang="cs-CZ" dirty="0" smtClean="0"/>
              <a:t>2011 odhadoval neefektivitu ve výši 40-50 mld Kč. </a:t>
            </a:r>
          </a:p>
          <a:p>
            <a:pPr lvl="1"/>
            <a:r>
              <a:rPr lang="cs-CZ" dirty="0" smtClean="0"/>
              <a:t>neefektivita – ne nutně korupce !</a:t>
            </a:r>
          </a:p>
          <a:p>
            <a:pPr lvl="1"/>
            <a:r>
              <a:rPr lang="cs-CZ" dirty="0" smtClean="0"/>
              <a:t>tři roviny vzniku neefektivity </a:t>
            </a:r>
          </a:p>
          <a:p>
            <a:pPr lvl="2"/>
            <a:r>
              <a:rPr lang="cs-CZ" dirty="0" smtClean="0"/>
              <a:t>1. stát často se kupuje něco, co není potřeba; </a:t>
            </a:r>
          </a:p>
          <a:p>
            <a:pPr lvl="2"/>
            <a:r>
              <a:rPr lang="cs-CZ" dirty="0" smtClean="0"/>
              <a:t>2. úředníci a politici neumí zakázku vypsat; </a:t>
            </a:r>
          </a:p>
          <a:p>
            <a:pPr lvl="2"/>
            <a:r>
              <a:rPr lang="cs-CZ" dirty="0" smtClean="0"/>
              <a:t>3. úředníci mají dobrou zkušenost s firmou a chtěli by si ji najmout znovu, což nejde legálně udělat.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Očividné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statistiky</a:t>
            </a:r>
          </a:p>
          <a:p>
            <a:pPr lvl="1"/>
            <a:r>
              <a:rPr lang="cs-CZ" dirty="0" smtClean="0"/>
              <a:t>divoké agregace – Index vnímání korupce</a:t>
            </a:r>
          </a:p>
          <a:p>
            <a:r>
              <a:rPr lang="cs-CZ" dirty="0" smtClean="0"/>
              <a:t>formulace otázek – korupce velká, malá, střední …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definiční problémy, co se úplatkem myslí; co je korupce … </a:t>
            </a:r>
          </a:p>
          <a:p>
            <a:r>
              <a:rPr lang="cs-CZ" dirty="0" smtClean="0"/>
              <a:t>časové vymezení – setkal jsem se s požadavkem na úplatek? a není jasné, jestli před 30 lety nebo včera… </a:t>
            </a:r>
          </a:p>
          <a:p>
            <a:r>
              <a:rPr lang="cs-CZ" dirty="0" smtClean="0"/>
              <a:t>a v neposlední řadě - lidi neříkají pravdu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76664"/>
          </a:xfrm>
        </p:spPr>
        <p:txBody>
          <a:bodyPr>
            <a:normAutofit/>
          </a:bodyPr>
          <a:lstStyle/>
          <a:p>
            <a:r>
              <a:rPr lang="cs-CZ" dirty="0"/>
              <a:t>Průměrný bezdětný daňový poplatník </a:t>
            </a:r>
            <a:r>
              <a:rPr lang="cs-CZ" dirty="0" smtClean="0"/>
              <a:t>- hrubá mzda </a:t>
            </a:r>
            <a:r>
              <a:rPr lang="cs-CZ" dirty="0"/>
              <a:t>25 000 </a:t>
            </a:r>
            <a:r>
              <a:rPr lang="cs-CZ" dirty="0" smtClean="0"/>
              <a:t>Kč</a:t>
            </a:r>
          </a:p>
          <a:p>
            <a:r>
              <a:rPr lang="cs-CZ" dirty="0"/>
              <a:t>odvádí na daních, sociálním a zdravotním pojištění částku zhruba 5 700 Kč </a:t>
            </a:r>
            <a:endParaRPr lang="cs-CZ" dirty="0" smtClean="0"/>
          </a:p>
          <a:p>
            <a:r>
              <a:rPr lang="cs-CZ" dirty="0" smtClean="0"/>
              <a:t>potom velké zjednodušení!</a:t>
            </a:r>
          </a:p>
          <a:p>
            <a:r>
              <a:rPr lang="cs-CZ" dirty="0"/>
              <a:t>odhadů korupčních škod na jednotlivého daňového </a:t>
            </a:r>
            <a:r>
              <a:rPr lang="cs-CZ" dirty="0" smtClean="0"/>
              <a:t>poplatníka - měsíční </a:t>
            </a:r>
            <a:r>
              <a:rPr lang="cs-CZ" dirty="0"/>
              <a:t>ztráta je 1,5 % (4,5 %) z 5700 Kč – čili něco mezi 85 a 257 </a:t>
            </a:r>
            <a:r>
              <a:rPr lang="cs-CZ" dirty="0" smtClean="0"/>
              <a:t>Kč</a:t>
            </a:r>
          </a:p>
          <a:p>
            <a:r>
              <a:rPr lang="cs-CZ" dirty="0"/>
              <a:t>s dvěma dětmi </a:t>
            </a:r>
            <a:r>
              <a:rPr lang="cs-CZ" dirty="0" smtClean="0"/>
              <a:t>- na </a:t>
            </a:r>
            <a:r>
              <a:rPr lang="cs-CZ" dirty="0"/>
              <a:t>daních 3 470 </a:t>
            </a:r>
            <a:r>
              <a:rPr lang="cs-CZ" dirty="0" smtClean="0"/>
              <a:t>Kč </a:t>
            </a:r>
          </a:p>
          <a:p>
            <a:pPr lvl="1"/>
            <a:r>
              <a:rPr lang="cs-CZ" dirty="0" smtClean="0"/>
              <a:t>52 </a:t>
            </a:r>
            <a:r>
              <a:rPr lang="cs-CZ" dirty="0"/>
              <a:t>a 156 Kč měsíčně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jiná úvaha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celkové škody na všechny obyvatele ČR tj.: </a:t>
            </a:r>
          </a:p>
          <a:p>
            <a:r>
              <a:rPr lang="cs-CZ" dirty="0"/>
              <a:t>(25 (75) miliard/ 10,5 milionu)/ 12 měsíců = 198,4 (595,2) </a:t>
            </a:r>
            <a:r>
              <a:rPr lang="cs-CZ" dirty="0" smtClean="0"/>
              <a:t>Kč na osobu a měsíc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s penězi děje?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obohacení vs. financování politických stran</a:t>
            </a:r>
          </a:p>
          <a:p>
            <a:endParaRPr lang="cs-CZ" dirty="0" smtClean="0"/>
          </a:p>
          <a:p>
            <a:r>
              <a:rPr lang="cs-CZ" dirty="0" smtClean="0"/>
              <a:t>velký </a:t>
            </a:r>
            <a:r>
              <a:rPr lang="cs-CZ" dirty="0" err="1" smtClean="0"/>
              <a:t>Helmut</a:t>
            </a:r>
            <a:r>
              <a:rPr lang="cs-CZ" dirty="0" smtClean="0"/>
              <a:t> </a:t>
            </a:r>
            <a:r>
              <a:rPr lang="cs-CZ" dirty="0" err="1" smtClean="0"/>
              <a:t>Kohl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tušíte kolik stojí oficiálně např. provoz ODS? 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Řekněte, </a:t>
            </a:r>
            <a:r>
              <a:rPr lang="cs-CZ" sz="2400" dirty="0"/>
              <a:t>které z následujících institucí </a:t>
            </a:r>
            <a:r>
              <a:rPr lang="cs-CZ" sz="2400" dirty="0" smtClean="0"/>
              <a:t>jsou </a:t>
            </a:r>
            <a:r>
              <a:rPr lang="cs-CZ" sz="2400" dirty="0"/>
              <a:t>podle Vás zasaženy korupcí. Obodujte je pomocí stupnice, kde jednička znamená žádnou korupci, pětka znamená korupci vysokou“, březen 2013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539552" y="1772816"/>
          <a:ext cx="9289032" cy="4896544"/>
        </p:xfrm>
        <a:graphic>
          <a:graphicData uri="http://schemas.openxmlformats.org/presentationml/2006/ole">
            <p:oleObj spid="_x0000_s38914" name="Dokument" r:id="rId3" imgW="5902889" imgH="320947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cs-CZ" sz="2400" dirty="0" smtClean="0"/>
              <a:t>1. problémy s definicemi</a:t>
            </a:r>
          </a:p>
          <a:p>
            <a:r>
              <a:rPr lang="cs-CZ" sz="2400" dirty="0" smtClean="0"/>
              <a:t>2. vývoj</a:t>
            </a:r>
          </a:p>
          <a:p>
            <a:pPr lvl="1"/>
            <a:r>
              <a:rPr lang="cs-CZ" sz="2400" dirty="0" smtClean="0"/>
              <a:t>drobná </a:t>
            </a:r>
          </a:p>
          <a:p>
            <a:pPr lvl="2"/>
            <a:r>
              <a:rPr lang="cs-CZ" sz="1800" dirty="0" smtClean="0"/>
              <a:t>skoro nikdo nic nedává ale všeobecné přesvědčení … </a:t>
            </a:r>
          </a:p>
          <a:p>
            <a:pPr lvl="2"/>
            <a:r>
              <a:rPr lang="cs-CZ" sz="1800" dirty="0" smtClean="0"/>
              <a:t>media …</a:t>
            </a:r>
          </a:p>
          <a:p>
            <a:pPr lvl="2"/>
            <a:r>
              <a:rPr lang="cs-CZ" sz="1800" dirty="0" smtClean="0"/>
              <a:t>osobně … </a:t>
            </a:r>
          </a:p>
          <a:p>
            <a:pPr lvl="1"/>
            <a:r>
              <a:rPr lang="cs-CZ" sz="2400" dirty="0" smtClean="0"/>
              <a:t>velká</a:t>
            </a:r>
          </a:p>
          <a:p>
            <a:pPr lvl="2"/>
            <a:r>
              <a:rPr lang="cs-CZ" sz="1800" dirty="0" smtClean="0"/>
              <a:t>náznaky zlepšení – na příkladu stavebnictví</a:t>
            </a:r>
          </a:p>
          <a:p>
            <a:r>
              <a:rPr lang="cs-CZ" sz="2400" dirty="0" smtClean="0"/>
              <a:t>3. náklady na korupci na osobu relativně malé</a:t>
            </a:r>
          </a:p>
          <a:p>
            <a:r>
              <a:rPr lang="cs-CZ" sz="2400" dirty="0" smtClean="0"/>
              <a:t>určitě ne bagatelizace! </a:t>
            </a:r>
          </a:p>
          <a:p>
            <a:pPr lvl="1"/>
            <a:r>
              <a:rPr lang="cs-CZ" sz="2400" dirty="0" smtClean="0"/>
              <a:t>IT nákupy, právní poradenství … </a:t>
            </a:r>
          </a:p>
          <a:p>
            <a:pPr lvl="1"/>
            <a:r>
              <a:rPr lang="cs-CZ" sz="2400" dirty="0" smtClean="0"/>
              <a:t>proč individuální SPZ trvaly tak dlouho? </a:t>
            </a:r>
          </a:p>
          <a:p>
            <a:r>
              <a:rPr lang="cs-CZ" sz="2400" dirty="0" err="1" smtClean="0"/>
              <a:t>path</a:t>
            </a:r>
            <a:r>
              <a:rPr lang="cs-CZ" sz="2400" dirty="0" smtClean="0"/>
              <a:t> </a:t>
            </a:r>
            <a:r>
              <a:rPr lang="cs-CZ" sz="2400" dirty="0" err="1" smtClean="0"/>
              <a:t>dependency</a:t>
            </a:r>
            <a:r>
              <a:rPr lang="cs-CZ" sz="2400" dirty="0" smtClean="0"/>
              <a:t> – těžko rychlé zlepšení a rozhodně </a:t>
            </a:r>
            <a:r>
              <a:rPr lang="cs-CZ" sz="2400" smtClean="0"/>
              <a:t>ne eg </a:t>
            </a:r>
            <a:r>
              <a:rPr lang="cs-CZ" sz="2400" dirty="0" smtClean="0"/>
              <a:t>CPI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Co je korupce</a:t>
            </a:r>
          </a:p>
          <a:p>
            <a:r>
              <a:rPr lang="cs-CZ" dirty="0" smtClean="0"/>
              <a:t>Dlouhodobé tendence korupce v ČR</a:t>
            </a:r>
          </a:p>
          <a:p>
            <a:r>
              <a:rPr lang="cs-CZ" dirty="0" smtClean="0"/>
              <a:t>Stav velké a malé korupce </a:t>
            </a:r>
          </a:p>
          <a:p>
            <a:pPr lvl="1"/>
            <a:r>
              <a:rPr lang="cs-CZ" dirty="0" smtClean="0"/>
              <a:t>důraz na stavebnictví</a:t>
            </a:r>
          </a:p>
          <a:p>
            <a:r>
              <a:rPr lang="cs-CZ" dirty="0" smtClean="0"/>
              <a:t>Odhad nákladů na daňového poplatníka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korupce?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zneužití veřejných prostředků pro soukromé účely (</a:t>
            </a:r>
            <a:r>
              <a:rPr lang="cs-CZ" dirty="0" err="1"/>
              <a:t>Reinert</a:t>
            </a:r>
            <a:r>
              <a:rPr lang="cs-CZ" dirty="0"/>
              <a:t> a kol., 2008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další různé definice …</a:t>
            </a:r>
          </a:p>
          <a:p>
            <a:endParaRPr lang="cs-CZ" dirty="0"/>
          </a:p>
          <a:p>
            <a:r>
              <a:rPr lang="cs-CZ" dirty="0" smtClean="0"/>
              <a:t>důležité členění na:</a:t>
            </a:r>
          </a:p>
          <a:p>
            <a:pPr lvl="1"/>
            <a:r>
              <a:rPr lang="cs-CZ" dirty="0" smtClean="0"/>
              <a:t>Velkou korupci - týká </a:t>
            </a:r>
            <a:r>
              <a:rPr lang="cs-CZ" dirty="0"/>
              <a:t>centrálních orgánů státní správy a velkého finančního </a:t>
            </a:r>
            <a:r>
              <a:rPr lang="cs-CZ" dirty="0" smtClean="0"/>
              <a:t>rozsahu</a:t>
            </a:r>
          </a:p>
          <a:p>
            <a:pPr lvl="1"/>
            <a:r>
              <a:rPr lang="cs-CZ" dirty="0" smtClean="0"/>
              <a:t>Drobnou </a:t>
            </a:r>
            <a:r>
              <a:rPr lang="cs-CZ" dirty="0"/>
              <a:t>úrovni jednotlivých obyvatel či firem </a:t>
            </a:r>
            <a:endParaRPr lang="cs-CZ" dirty="0" smtClean="0"/>
          </a:p>
          <a:p>
            <a:pPr lvl="2"/>
            <a:r>
              <a:rPr lang="cs-CZ" dirty="0" smtClean="0"/>
              <a:t>např. úplatky </a:t>
            </a:r>
            <a:r>
              <a:rPr lang="cs-CZ" dirty="0"/>
              <a:t>pro získání stavebního povolení nebo pro zajištění rychlejšího zápisu do obchodního rejstříku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Co bylo a je úplatek? (procento odpovědí „rozhodně nebo spíše jde o úplatek“)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37492" cy="474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korupce</a:t>
            </a:r>
          </a:p>
          <a:p>
            <a:r>
              <a:rPr lang="cs-CZ" b="1" dirty="0" smtClean="0"/>
              <a:t>Dlouhodobé tendence korupce v ČR</a:t>
            </a:r>
          </a:p>
          <a:p>
            <a:r>
              <a:rPr lang="cs-CZ" dirty="0" smtClean="0"/>
              <a:t>Stav velké a malé korupce </a:t>
            </a:r>
          </a:p>
          <a:p>
            <a:pPr lvl="1"/>
            <a:r>
              <a:rPr lang="cs-CZ" dirty="0" smtClean="0"/>
              <a:t>důraz na stavebnictví</a:t>
            </a:r>
          </a:p>
          <a:p>
            <a:r>
              <a:rPr lang="cs-CZ" dirty="0" smtClean="0"/>
              <a:t>Odhad nákladů na daňového poplatníka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studie v roce 1989 - 52</a:t>
            </a:r>
            <a:r>
              <a:rPr lang="cs-CZ" dirty="0"/>
              <a:t>% obyvatel Československa připustilo, že dalo v minulém roce </a:t>
            </a:r>
            <a:r>
              <a:rPr lang="cs-CZ" dirty="0" smtClean="0"/>
              <a:t>úplatek (</a:t>
            </a:r>
            <a:r>
              <a:rPr lang="cs-CZ" dirty="0" err="1" smtClean="0"/>
              <a:t>Fassmann</a:t>
            </a:r>
            <a:r>
              <a:rPr lang="cs-CZ" dirty="0" smtClean="0"/>
              <a:t>, 2007)</a:t>
            </a:r>
          </a:p>
          <a:p>
            <a:pPr lvl="1"/>
            <a:r>
              <a:rPr lang="cs-CZ" dirty="0" smtClean="0"/>
              <a:t>asi šlo o drobnou korupci</a:t>
            </a:r>
          </a:p>
          <a:p>
            <a:pPr lvl="1"/>
            <a:r>
              <a:rPr lang="cs-CZ" dirty="0" smtClean="0"/>
              <a:t>rozsah velké těžko odhadnutelný (absence svobodného tisku …)</a:t>
            </a:r>
          </a:p>
          <a:p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 smtClean="0"/>
              <a:t>dependency</a:t>
            </a:r>
            <a:r>
              <a:rPr lang="cs-CZ" dirty="0" smtClean="0"/>
              <a:t> ?</a:t>
            </a:r>
          </a:p>
          <a:p>
            <a:r>
              <a:rPr lang="cs-CZ" dirty="0" smtClean="0"/>
              <a:t>v průběhu doby hlavně velká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900</Words>
  <Application>Microsoft Office PowerPoint</Application>
  <PresentationFormat>Předvádění na obrazovce (4:3)</PresentationFormat>
  <Paragraphs>180</Paragraphs>
  <Slides>44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6" baseType="lpstr">
      <vt:lpstr>Motiv sady Office</vt:lpstr>
      <vt:lpstr>Dokument</vt:lpstr>
      <vt:lpstr>Současné trendy v korupčním chování a odhad nákladů na daňového poplatníka</vt:lpstr>
      <vt:lpstr>Snímek 2</vt:lpstr>
      <vt:lpstr>Snímek 3</vt:lpstr>
      <vt:lpstr>Očividné problémy</vt:lpstr>
      <vt:lpstr>Struktura</vt:lpstr>
      <vt:lpstr>Co je korupce?</vt:lpstr>
      <vt:lpstr>Co bylo a je úplatek? (procento odpovědí „rozhodně nebo spíše jde o úplatek“)</vt:lpstr>
      <vt:lpstr>Struktura</vt:lpstr>
      <vt:lpstr>Snímek 9</vt:lpstr>
      <vt:lpstr>Odpověď na otázku: „V jakých oblastech se nejvíce vyskytuje korupce?“ (%)</vt:lpstr>
      <vt:lpstr>Struktura</vt:lpstr>
      <vt:lpstr>Setkal jste se se situací, kdy Vás někdo požádal o úplatek? (2012)</vt:lpstr>
      <vt:lpstr>Podíl respondentů, kteří byli osobně požádáni o úplatek dle krajů</vt:lpstr>
      <vt:lpstr>Procento respondentů (včetně rodinných příslušníků), kteří uvedli, že v posledních 12 měsících se službou přišli do kontaktu a dali úplatek (%) (2013)</vt:lpstr>
      <vt:lpstr>Pokračování - Co byl nejvýznamnější důvod k poskytnutí úplatku/ů.</vt:lpstr>
      <vt:lpstr>Odpověď na otázku: „Korupce je nevyhnutelná. Vždy existovala“</vt:lpstr>
      <vt:lpstr>Snímek 17</vt:lpstr>
      <vt:lpstr>Struktura</vt:lpstr>
      <vt:lpstr>Obecné ukazatele - Vývoj indexu vnímání korupce* a míra nezaměstnanosti v ČR mezi lety 1997 a 2012</vt:lpstr>
      <vt:lpstr>World Press Freedom Index 2013 a Corruption Perception Index (2012)</vt:lpstr>
      <vt:lpstr>Zájem o vyhledávání slova korupce (100 = nejvyšší zájem o vyhledávání)</vt:lpstr>
      <vt:lpstr>Odpověď na otázku: „Jak jste spokojen s činností policie v České republice“</vt:lpstr>
      <vt:lpstr>Snímek 23</vt:lpstr>
      <vt:lpstr>Případová studie – stavebnictví</vt:lpstr>
      <vt:lpstr> Stavební práce celkem v mil. Kč – běžné ceny</vt:lpstr>
      <vt:lpstr>Vývoj stavebnictví v ČR; sezónně očištěný a neočištěný index 2010 = 100, stálé ceny</vt:lpstr>
      <vt:lpstr>Veřejné a soukromé zakázky pro firmy nad 50 zaměstnanců 1999-2012 v mil. Kč</vt:lpstr>
      <vt:lpstr>Tržby největších stavebních firem v ČR mezi lety 2006 a 2012 v mld Kč</vt:lpstr>
      <vt:lpstr>Ceny stavebních prací </vt:lpstr>
      <vt:lpstr>Cenový přírůstek stavebních prací v % (stejné období předchozího roku = 100, průměr od počátku roku)</vt:lpstr>
      <vt:lpstr>Snímek 31</vt:lpstr>
      <vt:lpstr>Dopady na korupci? Odpověď na otázku: „Je možné získat veřejnou zakázku v ČR bez úplatku?“ (podíl firem v %) </vt:lpstr>
      <vt:lpstr>Odpověď na otázku: „Setkala se vaše firma v minulém roce při získávání zakázek s požadavkem na úplatek?“</vt:lpstr>
      <vt:lpstr>Struktura</vt:lpstr>
      <vt:lpstr>Veřejné výdaje</vt:lpstr>
      <vt:lpstr>Rozsah veřejných zakázek v ČR 2007-2012</vt:lpstr>
      <vt:lpstr>Btw. armáda</vt:lpstr>
      <vt:lpstr>kolik na daňového poplatníka</vt:lpstr>
      <vt:lpstr>alternativní odhady</vt:lpstr>
      <vt:lpstr>Snímek 40</vt:lpstr>
      <vt:lpstr>jiná úvaha</vt:lpstr>
      <vt:lpstr>Co se s penězi děje? </vt:lpstr>
      <vt:lpstr>Řekněte, které z následujících institucí jsou podle Vás zasaženy korupcí. Obodujte je pomocí stupnice, kde jednička znamená žádnou korupci, pětka znamená korupci vysokou“, březen 2013</vt:lpstr>
      <vt:lpstr>Závěry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trendy v korupčním chování a odhad nákladů na daňového poplatníka</dc:title>
  <dc:creator>Libor</dc:creator>
  <cp:lastModifiedBy>Libor</cp:lastModifiedBy>
  <cp:revision>39</cp:revision>
  <dcterms:created xsi:type="dcterms:W3CDTF">2014-03-19T07:22:14Z</dcterms:created>
  <dcterms:modified xsi:type="dcterms:W3CDTF">2014-03-21T06:36:47Z</dcterms:modified>
</cp:coreProperties>
</file>