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6" r:id="rId3"/>
    <p:sldId id="265" r:id="rId4"/>
    <p:sldId id="266" r:id="rId5"/>
    <p:sldId id="272" r:id="rId6"/>
    <p:sldId id="274" r:id="rId7"/>
    <p:sldId id="260" r:id="rId8"/>
    <p:sldId id="277" r:id="rId9"/>
    <p:sldId id="275" r:id="rId10"/>
    <p:sldId id="271" r:id="rId11"/>
    <p:sldId id="270" r:id="rId1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22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E-neschopenky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49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E-neschopenky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34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E-neschopenky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E-neschopenky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mu/Uredni_deska/Predpisy_MU/Masarykova_univerzita/Ostatni_dokumenty/Metodika/odbor_pro_personalni_rizeni/ml_eneschopenky/Metodicky_list_e-neschopenk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6C2D9F-83DC-4384-9974-2A7F9C1F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MASARYKOVA UNIVERZITA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518FEFF-A8D8-4A13-98C7-B5A994A5F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</a:rPr>
              <a:t>E-neschopenky</a:t>
            </a: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1AC70A-19EF-45CA-B260-C97517CF9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neschopenky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7098F6-B521-4E52-8F3A-3E7A2CE20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828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7BBA8-F442-46C0-959A-DAB96061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DB240E-368A-4520-B13E-D0F06840D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Pavla Zapletalová</a:t>
            </a:r>
          </a:p>
          <a:p>
            <a:pPr algn="ctr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79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4F0105-2418-4FA8-84EB-86804F6F3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E-neschopenky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370E71-6083-4BC1-921F-90190AC47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750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D6E7C4-BB6C-491A-92E7-2643E5B71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58A7E2-E6CF-4454-BBA2-970D55045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8538A5-C3FD-45C5-A288-25D6F64B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C386EE-1256-4806-8A39-63317CA7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912369"/>
            <a:ext cx="8066301" cy="4011909"/>
          </a:xfrm>
        </p:spPr>
        <p:txBody>
          <a:bodyPr/>
          <a:lstStyle/>
          <a:p>
            <a:pPr marL="0" lvl="0" indent="0">
              <a:buClr>
                <a:srgbClr val="0000DC"/>
              </a:buClr>
              <a:buNone/>
            </a:pPr>
            <a:endParaRPr lang="cs-CZ" sz="1800" dirty="0">
              <a:latin typeface="+mj-lt"/>
            </a:endParaRPr>
          </a:p>
          <a:p>
            <a:r>
              <a:rPr lang="cs-CZ" sz="1800" dirty="0">
                <a:solidFill>
                  <a:srgbClr val="000000"/>
                </a:solidFill>
                <a:latin typeface="+mj-lt"/>
                <a:cs typeface="Arial"/>
              </a:rPr>
              <a:t>zákon č. 589/1992 Sb., o pojistném na sociální zabezpečení a příspěvku na státní politiku zaměstnanosti, ve znění pozdějších předpisů, a další související zákony </a:t>
            </a:r>
            <a:r>
              <a:rPr lang="cs-CZ" sz="1800" dirty="0">
                <a:latin typeface="+mj-lt"/>
              </a:rPr>
              <a:t>Organizace pracovní doby akademických pracovníků</a:t>
            </a:r>
          </a:p>
          <a:p>
            <a:r>
              <a:rPr lang="cs-CZ" sz="1800" dirty="0">
                <a:solidFill>
                  <a:srgbClr val="000000"/>
                </a:solidFill>
                <a:latin typeface="+mj-lt"/>
                <a:cs typeface="Arial"/>
              </a:rPr>
              <a:t>Metodický list </a:t>
            </a:r>
            <a:r>
              <a:rPr lang="cs-CZ" sz="1800" dirty="0" err="1">
                <a:solidFill>
                  <a:srgbClr val="000000"/>
                </a:solidFill>
                <a:latin typeface="+mj-lt"/>
                <a:cs typeface="Arial"/>
              </a:rPr>
              <a:t>eNeschopenky</a:t>
            </a:r>
            <a:r>
              <a:rPr lang="cs-CZ" sz="1800" dirty="0">
                <a:solidFill>
                  <a:srgbClr val="000000"/>
                </a:solidFill>
                <a:latin typeface="+mj-lt"/>
                <a:cs typeface="Arial"/>
              </a:rPr>
              <a:t> Odboru pro personální řízení rektorátu Masarykovy univerzity, ze dne 17. 12. 2019</a:t>
            </a:r>
          </a:p>
          <a:p>
            <a:r>
              <a:rPr lang="cs-CZ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https://is.muni.cz/auth/do/mu/Uredni_deska/Predpisy_MU/Masarykova_univerzita/Ostatni_dokumenty/Metodika/odbor_pro_personalni_rizeni/ml_eneschopenky/Metodicky_list_e-neschopenky.pdf</a:t>
            </a:r>
            <a:endParaRPr lang="cs-CZ" sz="1200" dirty="0"/>
          </a:p>
          <a:p>
            <a:pPr marL="72000" indent="0">
              <a:buNone/>
            </a:pPr>
            <a:endParaRPr lang="cs-CZ" sz="1200" dirty="0"/>
          </a:p>
          <a:p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03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D6E7C4-BB6C-491A-92E7-2643E5B71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58A7E2-E6CF-4454-BBA2-970D55045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8538A5-C3FD-45C5-A288-25D6F64B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úpravy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C386EE-1256-4806-8A39-63317CA7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820090"/>
            <a:ext cx="8066301" cy="4011909"/>
          </a:xfrm>
        </p:spPr>
        <p:txBody>
          <a:bodyPr/>
          <a:lstStyle/>
          <a:p>
            <a:pPr marL="0" lvl="0" indent="0">
              <a:buClr>
                <a:srgbClr val="0000DC"/>
              </a:buClr>
              <a:buNone/>
            </a:pPr>
            <a:endParaRPr lang="cs-CZ" sz="1800" dirty="0">
              <a:latin typeface="+mj-lt"/>
            </a:endParaRPr>
          </a:p>
          <a:p>
            <a:r>
              <a:rPr lang="cs-CZ" sz="1800" b="1" dirty="0">
                <a:solidFill>
                  <a:srgbClr val="000000"/>
                </a:solidFill>
                <a:latin typeface="+mj-lt"/>
                <a:cs typeface="Arial"/>
              </a:rPr>
              <a:t>Vztahuje se pouze na dočasné pracovní neschopnosti</a:t>
            </a:r>
            <a:endParaRPr lang="cs-CZ" sz="1800" b="1" dirty="0">
              <a:latin typeface="+mj-lt"/>
            </a:endParaRPr>
          </a:p>
          <a:p>
            <a:pPr marL="72000" indent="0">
              <a:buNone/>
            </a:pP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Ostatní dávky z nemocenského pojištění, tj. peněžitá pomoc v mateřství, otcovské, ošetřovné, dlouhodobé ošetřovné - </a:t>
            </a:r>
            <a:r>
              <a:rPr lang="cs-CZ" sz="1800" b="1" dirty="0">
                <a:latin typeface="+mj-lt"/>
              </a:rPr>
              <a:t>v papírové formě.</a:t>
            </a:r>
          </a:p>
        </p:txBody>
      </p:sp>
    </p:spTree>
    <p:extLst>
      <p:ext uri="{BB962C8B-B14F-4D97-AF65-F5344CB8AC3E}">
        <p14:creationId xmlns:p14="http://schemas.microsoft.com/office/powerpoint/2010/main" val="331055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B1E3CA-EDB9-42C8-8EFD-B270D1AB1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5E539-CE4C-4617-996B-DC9C37B25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36A0-E9E0-452B-B8BC-01DC76FA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zaměstnance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6192B9-F65B-4955-B1FE-431A8548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1800" dirty="0"/>
              <a:t>Zaměstnanec </a:t>
            </a:r>
            <a:r>
              <a:rPr lang="cs-CZ" sz="1800" b="1" dirty="0"/>
              <a:t>je povinen neprodleně ohlásit vedoucímu zaměstnanci</a:t>
            </a:r>
            <a:r>
              <a:rPr lang="cs-CZ" sz="1800" dirty="0"/>
              <a:t>, a to prostřednictvím e-mailové zprávy, SMS zprávy či telefonicky:</a:t>
            </a:r>
          </a:p>
          <a:p>
            <a:pPr algn="just"/>
            <a:r>
              <a:rPr lang="cs-CZ" sz="1800" b="1" dirty="0"/>
              <a:t>zahájení pracovní neschopnosti </a:t>
            </a:r>
            <a:r>
              <a:rPr lang="cs-CZ" sz="1800" dirty="0"/>
              <a:t>včetně informace o rozsahu povolených vycházek a o místě pobytu v době pracovní neschopnosti,</a:t>
            </a:r>
          </a:p>
          <a:p>
            <a:pPr algn="just"/>
            <a:r>
              <a:rPr lang="cs-CZ" sz="1800" dirty="0"/>
              <a:t>změnu vycházek, případně změnu místa pobytu v době pracovní neschopnosti,</a:t>
            </a:r>
          </a:p>
          <a:p>
            <a:pPr algn="just"/>
            <a:r>
              <a:rPr lang="cs-CZ" sz="1800" b="1" dirty="0"/>
              <a:t>ukončení pracovní neschopnosti</a:t>
            </a:r>
            <a:r>
              <a:rPr lang="cs-CZ" sz="1800" dirty="0"/>
              <a:t>.</a:t>
            </a:r>
          </a:p>
          <a:p>
            <a:pPr marL="72000" indent="0" algn="just">
              <a:buNone/>
            </a:pPr>
            <a:r>
              <a:rPr lang="cs-CZ" sz="1800" b="1" dirty="0"/>
              <a:t>Zaměstnanec musí u lékaře jako svého zaměstnavatele uvést – „Masarykova univerzita“. </a:t>
            </a:r>
            <a:r>
              <a:rPr lang="cs-CZ" sz="1800"/>
              <a:t>Pokud uvede </a:t>
            </a:r>
            <a:r>
              <a:rPr lang="cs-CZ" sz="1800" dirty="0"/>
              <a:t>pouze fakultu, ústav, katedru nebo název součásti, </a:t>
            </a:r>
            <a:r>
              <a:rPr lang="cs-CZ" sz="1800" dirty="0" err="1"/>
              <a:t>eNeschopenka</a:t>
            </a:r>
            <a:r>
              <a:rPr lang="cs-CZ" sz="1800" dirty="0"/>
              <a:t> se k zaměstnavateli nedostane.</a:t>
            </a:r>
          </a:p>
        </p:txBody>
      </p:sp>
    </p:spTree>
    <p:extLst>
      <p:ext uri="{BB962C8B-B14F-4D97-AF65-F5344CB8AC3E}">
        <p14:creationId xmlns:p14="http://schemas.microsoft.com/office/powerpoint/2010/main" val="347493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B1E3CA-EDB9-42C8-8EFD-B270D1AB1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5E539-CE4C-4617-996B-DC9C37B25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36A0-E9E0-452B-B8BC-01DC76FA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vedoucího zaměstnance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6192B9-F65B-4955-B1FE-431A8548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700" dirty="0"/>
          </a:p>
          <a:p>
            <a:pPr algn="just"/>
            <a:r>
              <a:rPr lang="cs-CZ" sz="1800" dirty="0"/>
              <a:t>Vedoucí zaměstnanec oznámí neprodleně sekretářce katedry (na ostatních pracovištích  mzdové účetní) jméno a příjmení zaměstnance, a </a:t>
            </a:r>
            <a:r>
              <a:rPr lang="cs-CZ" sz="1800" b="1" dirty="0"/>
              <a:t>den zahájení pracovní neschopnosti, a ukončení pracovní neschopnosti. </a:t>
            </a:r>
          </a:p>
          <a:p>
            <a:pPr algn="just"/>
            <a:r>
              <a:rPr lang="cs-CZ" sz="1800" dirty="0"/>
              <a:t>Vedoucí zaměstnanec po ukončení pracovní neschopnosti zaměstnance svým podpisem stvrdí údaje o pracovní neschopnosti na formuláři „Hlášení zaměstnavatele při ukončení pracovní neschopnosti“, které obdrží vyplněné od mzdové účetní.  </a:t>
            </a:r>
          </a:p>
          <a:p>
            <a:pPr algn="just"/>
            <a:r>
              <a:rPr lang="cs-CZ" sz="1800" dirty="0"/>
              <a:t>Mzdová účetní následně tento formulář zašle na ČSSZ.</a:t>
            </a:r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65800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B1E3CA-EDB9-42C8-8EFD-B270D1AB1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5E539-CE4C-4617-996B-DC9C37B25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36A0-E9E0-452B-B8BC-01DC76FA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zadavatele/</a:t>
            </a:r>
            <a:r>
              <a:rPr lang="cs-CZ" dirty="0" err="1"/>
              <a:t>ky</a:t>
            </a:r>
            <a:r>
              <a:rPr lang="cs-CZ" dirty="0"/>
              <a:t> docházky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6192B9-F65B-4955-B1FE-431A8548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700" dirty="0"/>
          </a:p>
          <a:p>
            <a:pPr algn="just"/>
            <a:r>
              <a:rPr lang="cs-CZ" sz="1800" dirty="0"/>
              <a:t>Zadavatelka docházky daného pracoviště (sekretářka katedry) zaeviduje zahájení pracovní neschopnosti do aplikace INET Docházka.</a:t>
            </a:r>
          </a:p>
          <a:p>
            <a:pPr algn="just"/>
            <a:r>
              <a:rPr lang="cs-CZ" sz="1800" dirty="0"/>
              <a:t>Následně zkontroluje i ukončení neschopnosti v evidenci docházky.  </a:t>
            </a:r>
          </a:p>
          <a:p>
            <a:pPr algn="just"/>
            <a:r>
              <a:rPr lang="pl-PL" sz="1800" dirty="0"/>
              <a:t>Pracovní doba se eviduje v aplikaci INET:</a:t>
            </a:r>
          </a:p>
          <a:p>
            <a:pPr algn="just"/>
            <a:r>
              <a:rPr lang="pl-PL" sz="1800" dirty="0"/>
              <a:t>Personalistika</a:t>
            </a:r>
            <a:r>
              <a:rPr lang="pl-PL" sz="1800" dirty="0">
                <a:sym typeface="Wingdings" panose="05000000000000000000" pitchFamily="2" charset="2"/>
              </a:rPr>
              <a:t>DocházkaSpráva docházky  Zadávání docházky</a:t>
            </a:r>
          </a:p>
          <a:p>
            <a:pPr algn="just"/>
            <a:r>
              <a:rPr lang="pl-PL" sz="1800" b="1" dirty="0">
                <a:sym typeface="Wingdings" panose="05000000000000000000" pitchFamily="2" charset="2"/>
              </a:rPr>
              <a:t>Sekretářka katedry nahlásí neprodleně mzdové účetní vznik i ukončení pracovní neschopnosti zaměstnance na svém pracovišti. </a:t>
            </a:r>
            <a:endParaRPr lang="cs-CZ" sz="1800" b="1" dirty="0"/>
          </a:p>
          <a:p>
            <a:pPr algn="just"/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4167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BF8D0B-3077-494E-909F-C667D6378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4A944D-C74F-48F5-BA08-7F8011A96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3E8D13-C55E-44BF-A479-E36156D7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 – neschopenka v INETU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67FF90C-3E29-4851-8772-AEE834AB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Pomocí tužky u záznamu Elektronické neschopenky rozkliknout detail.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5F27FD-BE77-4E3F-846D-3C08265A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52" y="1505545"/>
            <a:ext cx="7053683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D1783B-8E48-4A00-B1B7-A52C6497B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762912-2651-4F26-B537-64D36335B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50E149-9AE3-47F3-A64F-F273A5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 – neschopenka v INETU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EB1447-D177-43AA-8BBB-7F01BFD06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DC"/>
              </a:buClr>
              <a:tabLst>
                <a:tab pos="457200" algn="l"/>
              </a:tabLst>
            </a:pPr>
            <a:r>
              <a:rPr lang="cs-CZ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detailu neschopenky je možné dělat úpravy trvání pracovní neschopnosti.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DC"/>
              </a:buClr>
              <a:tabLst>
                <a:tab pos="457200" algn="l"/>
              </a:tabLst>
            </a:pPr>
            <a:r>
              <a:rPr lang="cs-CZ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přenesení záznamu e-neschopenky do Evidence docházky, je třeba záznam uložit.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D4E1BA-5372-4418-BDCD-5803C80F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2" y="1606137"/>
            <a:ext cx="7297544" cy="32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7ED89F-0CEB-45FF-8E39-1887B1666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E-neschopenky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F369FB-FDE2-4197-8913-C3A52D0E4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70730C-DFCF-4AEB-9793-CB5B5F10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970601-34FA-46AA-A38F-5FD3FF43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dirty="0"/>
              <a:t>Informace k e-neschopenkám a metodickou podporu poskytne mzdová účetní  Zdeňka Kolníková.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/>
              <a:t>Informace k zadávání e-neschopenek do evidence docházky poskytne vedoucí personálního oddělení Pavla Zapletalová.</a:t>
            </a:r>
          </a:p>
          <a:p>
            <a:pPr algn="just"/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9089827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prezentace-econ-en-4-3</Template>
  <TotalTime>1173</TotalTime>
  <Words>465</Words>
  <Application>Microsoft Office PowerPoint</Application>
  <PresentationFormat>Vlastní</PresentationFormat>
  <Paragraphs>79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Presentation_MU_EN</vt:lpstr>
      <vt:lpstr>MASARYKOVA UNIVERZITA</vt:lpstr>
      <vt:lpstr>Právní úprava </vt:lpstr>
      <vt:lpstr>Předmět úpravy </vt:lpstr>
      <vt:lpstr>Povinnosti zaměstnance </vt:lpstr>
      <vt:lpstr>Povinnosti vedoucího zaměstnance </vt:lpstr>
      <vt:lpstr>Povinnosti zadavatele/ky docházky </vt:lpstr>
      <vt:lpstr>E – neschopenka v INETU </vt:lpstr>
      <vt:lpstr>E – neschopenka v INETU</vt:lpstr>
      <vt:lpstr>Informace </vt:lpstr>
      <vt:lpstr>Děkuji za pozornost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Zapletalová Pavla</dc:creator>
  <cp:lastModifiedBy>Zapletalová Pavla</cp:lastModifiedBy>
  <cp:revision>70</cp:revision>
  <cp:lastPrinted>1601-01-01T00:00:00Z</cp:lastPrinted>
  <dcterms:created xsi:type="dcterms:W3CDTF">2019-09-10T05:38:36Z</dcterms:created>
  <dcterms:modified xsi:type="dcterms:W3CDTF">2020-01-29T09:24:18Z</dcterms:modified>
</cp:coreProperties>
</file>