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palek\AppData\Local\Temp\Temp1_dotazn&#237;ky%20st&#225;&#382;e%20leden%202013%20-%20grafy.zip\dotazn&#237;ky%20st&#225;&#382;e%20leden%202013\excel%20-%20grafy,%20vyexport.%20tab\V&#221;SLEDN&#201;%20GRAFY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/>
              <a:t>Motiv rozhodnutí studovat obor M.F.T.A.P.  
1=největší vliv, 5=vůbec nemělo vliv</a:t>
            </a:r>
          </a:p>
        </c:rich>
      </c:tx>
      <c:layout>
        <c:manualLayout>
          <c:xMode val="edge"/>
          <c:yMode val="edge"/>
          <c:x val="5.3825631960264027E-2"/>
          <c:y val="1.3785731124725982E-2"/>
        </c:manualLayout>
      </c:layout>
      <c:spPr>
        <a:noFill/>
        <a:ln w="25400">
          <a:noFill/>
        </a:ln>
      </c:spPr>
    </c:title>
    <c:view3D>
      <c:hPercent val="5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1907514450867073E-2"/>
          <c:y val="0.13613544971967886"/>
          <c:w val="0.60982658959537572"/>
          <c:h val="0.83743489883237909"/>
        </c:manualLayout>
      </c:layout>
      <c:bar3DChart>
        <c:barDir val="col"/>
        <c:grouping val="clustered"/>
        <c:ser>
          <c:idx val="0"/>
          <c:order val="0"/>
          <c:tx>
            <c:strRef>
              <c:f>List1!$A$2</c:f>
              <c:strCache>
                <c:ptCount val="1"/>
                <c:pt idx="0">
                  <c:v>možnost získat dva diplomy (český a francouzský)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6207121508655387E-2"/>
                  <c:y val="-4.051686505844306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List1!$B$2</c:f>
              <c:numCache>
                <c:formatCode>###0.00</c:formatCode>
                <c:ptCount val="1"/>
                <c:pt idx="0">
                  <c:v>1.652173913043478</c:v>
                </c:pt>
              </c:numCache>
            </c:numRef>
          </c:val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možnost absolvovat tříměsíční stáž ve Francii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752871209017991E-2"/>
                  <c:y val="-7.897430225846079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</c:f>
              <c:numCache>
                <c:formatCode>###0.00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získání odborných znalostí z oblasti veřejné správy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4847753857357414E-2"/>
                  <c:y val="-4.390222209646479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List1!$B$4</c:f>
              <c:numCache>
                <c:formatCode>###0.00</c:formatCode>
                <c:ptCount val="1"/>
                <c:pt idx="0">
                  <c:v>2.3478260869565202</c:v>
                </c:pt>
              </c:numCache>
            </c:numRef>
          </c:val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doporučení známého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428382868326439E-2"/>
                  <c:y val="-5.82544987994647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List1!$B$5</c:f>
              <c:numCache>
                <c:formatCode>###0.00</c:formatCode>
                <c:ptCount val="1"/>
                <c:pt idx="0">
                  <c:v>3.5217391304347827</c:v>
                </c:pt>
              </c:numCache>
            </c:numRef>
          </c:val>
        </c:ser>
        <c:ser>
          <c:idx val="4"/>
          <c:order val="4"/>
          <c:tx>
            <c:strRef>
              <c:f>List1!$A$6</c:f>
              <c:strCache>
                <c:ptCount val="1"/>
                <c:pt idx="0">
                  <c:v>zájem pracovat v budoucnu ve veřejné správě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5049231562817739E-2"/>
                  <c:y val="-5.463369936677251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List1!$B$6</c:f>
              <c:numCache>
                <c:formatCode>###0.00</c:formatCode>
                <c:ptCount val="1"/>
                <c:pt idx="0">
                  <c:v>3.6086956521739166</c:v>
                </c:pt>
              </c:numCache>
            </c:numRef>
          </c:val>
        </c:ser>
        <c:dLbls>
          <c:showVal val="1"/>
        </c:dLbls>
        <c:shape val="box"/>
        <c:axId val="81357440"/>
        <c:axId val="81379712"/>
        <c:axId val="0"/>
      </c:bar3DChart>
      <c:catAx>
        <c:axId val="81357440"/>
        <c:scaling>
          <c:orientation val="minMax"/>
        </c:scaling>
        <c:delete val="1"/>
        <c:axPos val="b"/>
        <c:tickLblPos val="none"/>
        <c:crossAx val="81379712"/>
        <c:crosses val="autoZero"/>
        <c:auto val="1"/>
        <c:lblAlgn val="ctr"/>
        <c:lblOffset val="100"/>
      </c:catAx>
      <c:valAx>
        <c:axId val="81379712"/>
        <c:scaling>
          <c:orientation val="minMax"/>
          <c:max val="5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1357440"/>
        <c:crosses val="autoZero"/>
        <c:crossBetween val="between"/>
        <c:majorUnit val="1"/>
        <c:minorUnit val="0.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9143221833157376"/>
          <c:y val="0.19658875468514386"/>
          <c:w val="0.30635838150289135"/>
          <c:h val="0.7676481612594240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/>
              <a:t>Faktory ovlivňující volbu instituce pro absolvování české stáže
1=největší vliv, 5=vůbec nemělo vliv</a:t>
            </a:r>
          </a:p>
        </c:rich>
      </c:tx>
      <c:layout>
        <c:manualLayout>
          <c:xMode val="edge"/>
          <c:yMode val="edge"/>
          <c:x val="4.2335801486537927E-2"/>
          <c:y val="1.1985737216937593E-2"/>
        </c:manualLayout>
      </c:layout>
      <c:spPr>
        <a:noFill/>
        <a:ln w="25400">
          <a:noFill/>
        </a:ln>
      </c:spPr>
    </c:title>
    <c:view3D>
      <c:hPercent val="61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48061326519277E-2"/>
          <c:y val="0.14106287040903501"/>
          <c:w val="0.6320109439124485"/>
          <c:h val="0.81002478013298651"/>
        </c:manualLayout>
      </c:layout>
      <c:bar3DChart>
        <c:barDir val="col"/>
        <c:grouping val="clustered"/>
        <c:ser>
          <c:idx val="0"/>
          <c:order val="0"/>
          <c:tx>
            <c:strRef>
              <c:f>List1!$A$30</c:f>
              <c:strCache>
                <c:ptCount val="1"/>
                <c:pt idx="0">
                  <c:v>odborný zájem o oblast činnosti dané instituce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9310152920351516E-3"/>
                  <c:y val="-2.3957772068051619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List1!$B$30</c:f>
              <c:numCache>
                <c:formatCode>###0.00</c:formatCode>
                <c:ptCount val="1"/>
                <c:pt idx="0">
                  <c:v>1.652173913043478</c:v>
                </c:pt>
              </c:numCache>
            </c:numRef>
          </c:val>
        </c:ser>
        <c:ser>
          <c:idx val="1"/>
          <c:order val="1"/>
          <c:tx>
            <c:strRef>
              <c:f>List1!$A$31</c:f>
              <c:strCache>
                <c:ptCount val="1"/>
                <c:pt idx="0">
                  <c:v>dostupnost instituce z místa bydliště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5154087271238909E-3"/>
                  <c:y val="-3.437198348706602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List1!$B$31</c:f>
              <c:numCache>
                <c:formatCode>###0.00</c:formatCode>
                <c:ptCount val="1"/>
                <c:pt idx="0">
                  <c:v>2.6521739130434767</c:v>
                </c:pt>
              </c:numCache>
            </c:numRef>
          </c:val>
        </c:ser>
        <c:ser>
          <c:idx val="2"/>
          <c:order val="2"/>
          <c:tx>
            <c:strRef>
              <c:f>List1!$A$32</c:f>
              <c:strCache>
                <c:ptCount val="1"/>
                <c:pt idx="0">
                  <c:v>možnost navázat na předchozí studium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307736498737927E-2"/>
                  <c:y val="-5.868146198127171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7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List1!$B$32</c:f>
              <c:numCache>
                <c:formatCode>###0.00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List1!$A$33</c:f>
              <c:strCache>
                <c:ptCount val="1"/>
                <c:pt idx="0">
                  <c:v>možnost budoucího zaměstnání v dané instituci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1524140877739121E-2"/>
                  <c:y val="-4.060881078987845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7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List1!$B$33</c:f>
              <c:numCache>
                <c:formatCode>###0.00</c:formatCode>
                <c:ptCount val="1"/>
                <c:pt idx="0">
                  <c:v>3.2173913043478288</c:v>
                </c:pt>
              </c:numCache>
            </c:numRef>
          </c:val>
        </c:ser>
        <c:ser>
          <c:idx val="4"/>
          <c:order val="4"/>
          <c:tx>
            <c:strRef>
              <c:f>List1!$A$34</c:f>
              <c:strCache>
                <c:ptCount val="1"/>
                <c:pt idx="0">
                  <c:v>velká pravděpodobnost přijetí na stáž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9.3725562006527572E-3"/>
                  <c:y val="-3.691813406425583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7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List1!$B$34</c:f>
              <c:numCache>
                <c:formatCode>###0.00</c:formatCode>
                <c:ptCount val="1"/>
                <c:pt idx="0">
                  <c:v>3.761904761904765</c:v>
                </c:pt>
              </c:numCache>
            </c:numRef>
          </c:val>
        </c:ser>
        <c:ser>
          <c:idx val="5"/>
          <c:order val="5"/>
          <c:tx>
            <c:strRef>
              <c:f>List1!$A$35</c:f>
              <c:strCache>
                <c:ptCount val="1"/>
                <c:pt idx="0">
                  <c:v>doporučení od spolužáka/spolužačky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692927747916603E-2"/>
                  <c:y val="-3.295008879471294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List1!$B$35</c:f>
              <c:numCache>
                <c:formatCode>###0.00</c:formatCode>
                <c:ptCount val="1"/>
                <c:pt idx="0">
                  <c:v>4.4347826086956506</c:v>
                </c:pt>
              </c:numCache>
            </c:numRef>
          </c:val>
        </c:ser>
        <c:ser>
          <c:idx val="6"/>
          <c:order val="6"/>
          <c:tx>
            <c:strRef>
              <c:f>List1!$A$36</c:f>
              <c:strCache>
                <c:ptCount val="1"/>
                <c:pt idx="0">
                  <c:v>doporučení od pracovníků ESF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4645310239092865E-2"/>
                  <c:y val="-4.7077653505103734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7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List1!$B$36</c:f>
              <c:numCache>
                <c:formatCode>###0.00</c:formatCode>
                <c:ptCount val="1"/>
                <c:pt idx="0">
                  <c:v>4.4782608695652169</c:v>
                </c:pt>
              </c:numCache>
            </c:numRef>
          </c:val>
        </c:ser>
        <c:ser>
          <c:idx val="7"/>
          <c:order val="7"/>
          <c:tx>
            <c:strRef>
              <c:f>List1!$A$37</c:f>
              <c:strCache>
                <c:ptCount val="1"/>
                <c:pt idx="0">
                  <c:v>s danou institucí spolupracoval/a stážista/stážistka již dříve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965681786356741E-2"/>
                  <c:y val="-2.7689879412447608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175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List1!$B$37</c:f>
              <c:numCache>
                <c:formatCode>###0.00</c:formatCode>
                <c:ptCount val="1"/>
                <c:pt idx="0">
                  <c:v>4.7826086956521854</c:v>
                </c:pt>
              </c:numCache>
            </c:numRef>
          </c:val>
        </c:ser>
        <c:dLbls>
          <c:showVal val="1"/>
        </c:dLbls>
        <c:shape val="box"/>
        <c:axId val="81612160"/>
        <c:axId val="81626240"/>
        <c:axId val="0"/>
      </c:bar3DChart>
      <c:catAx>
        <c:axId val="81612160"/>
        <c:scaling>
          <c:orientation val="minMax"/>
        </c:scaling>
        <c:delete val="1"/>
        <c:axPos val="b"/>
        <c:tickLblPos val="none"/>
        <c:crossAx val="81626240"/>
        <c:crosses val="autoZero"/>
        <c:auto val="1"/>
        <c:lblAlgn val="ctr"/>
        <c:lblOffset val="100"/>
      </c:catAx>
      <c:valAx>
        <c:axId val="81626240"/>
        <c:scaling>
          <c:orientation val="minMax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1612160"/>
        <c:crosses val="autoZero"/>
        <c:crossBetween val="between"/>
        <c:majorUnit val="1"/>
        <c:minorUnit val="0.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0330175062515843"/>
          <c:y val="0.20650642904300545"/>
          <c:w val="0.28864569083447383"/>
          <c:h val="0.7473137897812419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200" dirty="0"/>
              <a:t>Význam konkrétních forem pomoci ze strany fakulty </a:t>
            </a:r>
            <a:r>
              <a:rPr lang="cs-CZ" sz="2200" dirty="0" smtClean="0"/>
              <a:t>při </a:t>
            </a:r>
            <a:r>
              <a:rPr lang="cs-CZ" sz="2200" dirty="0"/>
              <a:t>vyhledávání a organizaci české stáže
1=velmi podstatné, 5=zcela nepodstatné
</a:t>
            </a:r>
          </a:p>
        </c:rich>
      </c:tx>
      <c:layout>
        <c:manualLayout>
          <c:xMode val="edge"/>
          <c:yMode val="edge"/>
          <c:x val="3.3934771136540386E-2"/>
          <c:y val="2.4331410117976914E-2"/>
        </c:manualLayout>
      </c:layout>
      <c:spPr>
        <a:noFill/>
        <a:ln w="25400">
          <a:noFill/>
        </a:ln>
      </c:sp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4836986267744287E-2"/>
          <c:y val="0.19851140677269974"/>
          <c:w val="0.59918518012349009"/>
          <c:h val="0.73201081247433075"/>
        </c:manualLayout>
      </c:layout>
      <c:bar3DChart>
        <c:barDir val="col"/>
        <c:grouping val="clustered"/>
        <c:ser>
          <c:idx val="0"/>
          <c:order val="0"/>
          <c:tx>
            <c:strRef>
              <c:f>List1!$A$67</c:f>
              <c:strCache>
                <c:ptCount val="1"/>
                <c:pt idx="0">
                  <c:v>poskytnutí seznamu institucí ochotných přijmout stážisty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6.8222641482216144E-3"/>
                  <c:y val="-1.546217906234229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List1!$B$67</c:f>
              <c:numCache>
                <c:formatCode>###0.00</c:formatCode>
                <c:ptCount val="1"/>
                <c:pt idx="0">
                  <c:v>1.6956521739130459</c:v>
                </c:pt>
              </c:numCache>
            </c:numRef>
          </c:val>
        </c:ser>
        <c:ser>
          <c:idx val="1"/>
          <c:order val="1"/>
          <c:tx>
            <c:strRef>
              <c:f>List1!$A$68</c:f>
              <c:strCache>
                <c:ptCount val="1"/>
                <c:pt idx="0">
                  <c:v>aktivní spolupůsobení fakulty při přípravě dohody ohledně stáže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398145782678179E-2"/>
                  <c:y val="-2.293914346463871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List1!$B$68</c:f>
              <c:numCache>
                <c:formatCode>###0.00</c:formatCode>
                <c:ptCount val="1"/>
                <c:pt idx="0">
                  <c:v>2.8636363636363642</c:v>
                </c:pt>
              </c:numCache>
            </c:numRef>
          </c:val>
        </c:ser>
        <c:ser>
          <c:idx val="2"/>
          <c:order val="2"/>
          <c:tx>
            <c:strRef>
              <c:f>List1!$A$69</c:f>
              <c:strCache>
                <c:ptCount val="1"/>
                <c:pt idx="0">
                  <c:v>potvrzení ze strany ESF nástupu studenta na stáž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elete val="1"/>
          </c:dLbls>
          <c:val>
            <c:numRef>
              <c:f>List1!$B$69</c:f>
              <c:numCache>
                <c:formatCode>###0.00</c:formatCode>
                <c:ptCount val="1"/>
                <c:pt idx="0">
                  <c:v>2.9444444444444438</c:v>
                </c:pt>
              </c:numCache>
            </c:numRef>
          </c:val>
        </c:ser>
        <c:ser>
          <c:idx val="3"/>
          <c:order val="3"/>
          <c:tx>
            <c:strRef>
              <c:f>List1!$A$70</c:f>
              <c:strCache>
                <c:ptCount val="1"/>
                <c:pt idx="0">
                  <c:v>zajištění prvotního kontaktu na zvolené instituci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elete val="1"/>
          </c:dLbls>
          <c:val>
            <c:numRef>
              <c:f>List1!$B$70</c:f>
              <c:numCache>
                <c:formatCode>###0.00</c:formatCode>
                <c:ptCount val="1"/>
                <c:pt idx="0">
                  <c:v>3.2</c:v>
                </c:pt>
              </c:numCache>
            </c:numRef>
          </c:val>
        </c:ser>
        <c:ser>
          <c:idx val="4"/>
          <c:order val="4"/>
          <c:tx>
            <c:strRef>
              <c:f>List1!$A$71</c:f>
              <c:strCache>
                <c:ptCount val="1"/>
                <c:pt idx="0">
                  <c:v>průběžná komunikace se stážistou během stáže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delete val="1"/>
          </c:dLbls>
          <c:val>
            <c:numRef>
              <c:f>List1!$B$71</c:f>
              <c:numCache>
                <c:formatCode>###0.00</c:formatCode>
                <c:ptCount val="1"/>
                <c:pt idx="0">
                  <c:v>3.3478260869565215</c:v>
                </c:pt>
              </c:numCache>
            </c:numRef>
          </c:val>
        </c:ser>
        <c:ser>
          <c:idx val="5"/>
          <c:order val="5"/>
          <c:tx>
            <c:strRef>
              <c:f>List1!$A$72</c:f>
              <c:strCache>
                <c:ptCount val="1"/>
                <c:pt idx="0">
                  <c:v>průběžná komunikace s mentorem během stáže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dLbls>
            <c:delete val="1"/>
          </c:dLbls>
          <c:val>
            <c:numRef>
              <c:f>List1!$B$72</c:f>
              <c:numCache>
                <c:formatCode>###0.00</c:formatCode>
                <c:ptCount val="1"/>
                <c:pt idx="0">
                  <c:v>3.4545454545454537</c:v>
                </c:pt>
              </c:numCache>
            </c:numRef>
          </c:val>
        </c:ser>
        <c:ser>
          <c:idx val="6"/>
          <c:order val="6"/>
          <c:tx>
            <c:strRef>
              <c:f>List1!$A$73</c:f>
              <c:strCache>
                <c:ptCount val="1"/>
                <c:pt idx="0">
                  <c:v>osobní návštěva fakultního koordinátora stáže na zvolené instituci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elete val="1"/>
          </c:dLbls>
          <c:val>
            <c:numRef>
              <c:f>List1!$B$73</c:f>
              <c:numCache>
                <c:formatCode>###0.00</c:formatCode>
                <c:ptCount val="1"/>
                <c:pt idx="0">
                  <c:v>3.7272727272727302</c:v>
                </c:pt>
              </c:numCache>
            </c:numRef>
          </c:val>
        </c:ser>
        <c:ser>
          <c:idx val="7"/>
          <c:order val="7"/>
          <c:tx>
            <c:strRef>
              <c:f>List1!$A$74</c:f>
              <c:strCache>
                <c:ptCount val="1"/>
                <c:pt idx="0">
                  <c:v>zajištění účasti mentorů na závěrečné obhajobě stáže studenta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636001018153409E-2"/>
                  <c:y val="-2.737326092733928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List1!$B$74</c:f>
              <c:numCache>
                <c:formatCode>###0.00</c:formatCode>
                <c:ptCount val="1"/>
                <c:pt idx="0">
                  <c:v>3.7826086956521747</c:v>
                </c:pt>
              </c:numCache>
            </c:numRef>
          </c:val>
        </c:ser>
        <c:ser>
          <c:idx val="8"/>
          <c:order val="8"/>
          <c:tx>
            <c:strRef>
              <c:f>List1!$A$75</c:f>
              <c:strCache>
                <c:ptCount val="1"/>
                <c:pt idx="0">
                  <c:v>zajištění konkrétní stáže pro všechny studenty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4853186099041979E-2"/>
                  <c:y val="-3.058696252805548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List1!$B$75</c:f>
              <c:numCache>
                <c:formatCode>###0.00</c:formatCode>
                <c:ptCount val="1"/>
                <c:pt idx="0">
                  <c:v>3.8095238095238066</c:v>
                </c:pt>
              </c:numCache>
            </c:numRef>
          </c:val>
        </c:ser>
        <c:dLbls>
          <c:showVal val="1"/>
        </c:dLbls>
        <c:shape val="box"/>
        <c:axId val="81782656"/>
        <c:axId val="81784192"/>
        <c:axId val="0"/>
      </c:bar3DChart>
      <c:catAx>
        <c:axId val="81782656"/>
        <c:scaling>
          <c:orientation val="minMax"/>
        </c:scaling>
        <c:delete val="1"/>
        <c:axPos val="b"/>
        <c:tickLblPos val="none"/>
        <c:crossAx val="81784192"/>
        <c:crosses val="autoZero"/>
        <c:auto val="1"/>
        <c:lblAlgn val="ctr"/>
        <c:lblOffset val="100"/>
      </c:catAx>
      <c:valAx>
        <c:axId val="81784192"/>
        <c:scaling>
          <c:orientation val="minMax"/>
          <c:max val="5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1782656"/>
        <c:crosses val="autoZero"/>
        <c:crossBetween val="between"/>
        <c:majorUnit val="1"/>
        <c:minorUnit val="0.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712000780189185"/>
          <c:y val="0.2026480515897735"/>
          <c:w val="0.32744586940989029"/>
          <c:h val="0.79239042103936019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 dirty="0"/>
              <a:t>Názory stážistů na instituci,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kde </a:t>
            </a:r>
            <a:r>
              <a:rPr lang="cs-CZ" sz="2400" dirty="0"/>
              <a:t>absolvovali českou stáž
1=určitě ano, 4=určitě ne</a:t>
            </a:r>
          </a:p>
        </c:rich>
      </c:tx>
      <c:layout>
        <c:manualLayout>
          <c:xMode val="edge"/>
          <c:yMode val="edge"/>
          <c:x val="5.7682826908121355E-2"/>
          <c:y val="5.512871465104293E-2"/>
        </c:manualLayout>
      </c:layout>
      <c:spPr>
        <a:noFill/>
        <a:ln w="25400">
          <a:noFill/>
        </a:ln>
      </c:spPr>
    </c:title>
    <c:view3D>
      <c:hPercent val="6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2016864190607843E-2"/>
          <c:y val="0.16216237616445334"/>
          <c:w val="0.5854349743891345"/>
          <c:h val="0.80179664834316944"/>
        </c:manualLayout>
      </c:layout>
      <c:bar3DChart>
        <c:barDir val="col"/>
        <c:grouping val="clustered"/>
        <c:ser>
          <c:idx val="0"/>
          <c:order val="0"/>
          <c:tx>
            <c:strRef>
              <c:f>List1!$A$94</c:f>
              <c:strCache>
                <c:ptCount val="1"/>
                <c:pt idx="0">
                  <c:v>instituce stanoví mentora stáže před nástupem stážisty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363811428359683E-3"/>
                  <c:y val="-2.408112957504247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List1!$B$94</c:f>
              <c:numCache>
                <c:formatCode>###0.00</c:formatCode>
                <c:ptCount val="1"/>
                <c:pt idx="0">
                  <c:v>1.6</c:v>
                </c:pt>
              </c:numCache>
            </c:numRef>
          </c:val>
        </c:ser>
        <c:ser>
          <c:idx val="1"/>
          <c:order val="1"/>
          <c:tx>
            <c:strRef>
              <c:f>List1!$A$95</c:f>
              <c:strCache>
                <c:ptCount val="1"/>
                <c:pt idx="0">
                  <c:v>instituce je schopna předat stážistovi ještě před nástupem na stáž základní informace o instituci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299501596644279E-2"/>
                  <c:y val="-2.155420602633948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List1!$B$95</c:f>
              <c:numCache>
                <c:formatCode>###0.00</c:formatCode>
                <c:ptCount val="1"/>
                <c:pt idx="0">
                  <c:v>2.1052631578947372</c:v>
                </c:pt>
              </c:numCache>
            </c:numRef>
          </c:val>
        </c:ser>
        <c:ser>
          <c:idx val="2"/>
          <c:order val="2"/>
          <c:tx>
            <c:strRef>
              <c:f>List1!$A$96</c:f>
              <c:strCache>
                <c:ptCount val="1"/>
                <c:pt idx="0">
                  <c:v>instituce si dokáže vybrat stážistu, kterého potřebuje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4.4092323075213911E-3"/>
                  <c:y val="-1.585342200639098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showVal val="1"/>
            </c:dLbl>
            <c:showVal val="1"/>
          </c:dLbls>
          <c:val>
            <c:numRef>
              <c:f>List1!$B$96</c:f>
              <c:numCache>
                <c:formatCode>###0.00</c:formatCode>
                <c:ptCount val="1"/>
                <c:pt idx="0">
                  <c:v>2.2272727272727302</c:v>
                </c:pt>
              </c:numCache>
            </c:numRef>
          </c:val>
        </c:ser>
        <c:ser>
          <c:idx val="3"/>
          <c:order val="3"/>
          <c:tx>
            <c:strRef>
              <c:f>List1!$A$97</c:f>
              <c:strCache>
                <c:ptCount val="1"/>
                <c:pt idx="0">
                  <c:v>instituce má jasno v tom, jaké úkoly bude stážista během stáže vykonávat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3487205125356472E-3"/>
                  <c:y val="-3.1706844012781905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List1!$B$97</c:f>
              <c:numCache>
                <c:formatCode>###0.00</c:formatCode>
                <c:ptCount val="1"/>
                <c:pt idx="0">
                  <c:v>2.2727272727272769</c:v>
                </c:pt>
              </c:numCache>
            </c:numRef>
          </c:val>
        </c:ser>
        <c:ser>
          <c:idx val="4"/>
          <c:order val="4"/>
          <c:tx>
            <c:strRef>
              <c:f>List1!$A$98</c:f>
              <c:strCache>
                <c:ptCount val="1"/>
                <c:pt idx="0">
                  <c:v>instituce informuje stážistu ještě před jeho nástupem na stáž o tom, jakou stáž je mu schopna nabídnout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0288208717549902E-2"/>
                  <c:y val="-2.3780133009586483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showVal val="1"/>
            </c:dLbl>
            <c:showVal val="1"/>
          </c:dLbls>
          <c:val>
            <c:numRef>
              <c:f>List1!$B$98</c:f>
              <c:numCache>
                <c:formatCode>###0.00</c:formatCode>
                <c:ptCount val="1"/>
                <c:pt idx="0">
                  <c:v>2.3181818181818192</c:v>
                </c:pt>
              </c:numCache>
            </c:numRef>
          </c:val>
        </c:ser>
        <c:ser>
          <c:idx val="5"/>
          <c:order val="5"/>
          <c:tx>
            <c:strRef>
              <c:f>List1!$A$99</c:f>
              <c:strCache>
                <c:ptCount val="1"/>
                <c:pt idx="0">
                  <c:v>instituce je schopna navrhnout stážistovi rámcový harmonogram stáže ještě před jeho nástupem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1757952820057031E-2"/>
                  <c:y val="-2.7743488511184237E-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cs-CZ"/>
                </a:p>
              </c:txPr>
              <c:showVal val="1"/>
            </c:dLbl>
            <c:showVal val="1"/>
          </c:dLbls>
          <c:val>
            <c:numRef>
              <c:f>List1!$B$99</c:f>
              <c:numCache>
                <c:formatCode>###0.00</c:formatCode>
                <c:ptCount val="1"/>
                <c:pt idx="0">
                  <c:v>2.3636363636363642</c:v>
                </c:pt>
              </c:numCache>
            </c:numRef>
          </c:val>
        </c:ser>
        <c:ser>
          <c:idx val="6"/>
          <c:order val="6"/>
          <c:tx>
            <c:strRef>
              <c:f>List1!$A$100</c:f>
              <c:strCache>
                <c:ptCount val="1"/>
                <c:pt idx="0">
                  <c:v>instituce si dostatečně uvědomuje, co je nezbytné udělat před nástupem stážisty, aby byla na stáž dostatečně připravena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321984894756285E-2"/>
                  <c:y val="-2.200461090366344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List1!$B$100</c:f>
              <c:numCache>
                <c:formatCode>###0.00</c:formatCode>
                <c:ptCount val="1"/>
                <c:pt idx="0">
                  <c:v>2.4285714285714315</c:v>
                </c:pt>
              </c:numCache>
            </c:numRef>
          </c:val>
        </c:ser>
        <c:ser>
          <c:idx val="7"/>
          <c:order val="7"/>
          <c:tx>
            <c:strRef>
              <c:f>List1!$A$101</c:f>
              <c:strCache>
                <c:ptCount val="1"/>
                <c:pt idx="0">
                  <c:v>instituce má k dispozici alespoň jednoho pracovníka, který se systematicky zabývá plánováním a organizací stáží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726569778644837E-2"/>
                  <c:y val="-1.6986557615615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List1!$B$101</c:f>
              <c:numCache>
                <c:formatCode>###0.00</c:formatCode>
                <c:ptCount val="1"/>
                <c:pt idx="0">
                  <c:v>2.5714285714285707</c:v>
                </c:pt>
              </c:numCache>
            </c:numRef>
          </c:val>
        </c:ser>
        <c:dLbls>
          <c:showVal val="1"/>
        </c:dLbls>
        <c:shape val="box"/>
        <c:axId val="81811328"/>
        <c:axId val="81812864"/>
        <c:axId val="0"/>
      </c:bar3DChart>
      <c:catAx>
        <c:axId val="81811328"/>
        <c:scaling>
          <c:orientation val="minMax"/>
        </c:scaling>
        <c:delete val="1"/>
        <c:axPos val="b"/>
        <c:tickLblPos val="none"/>
        <c:crossAx val="81812864"/>
        <c:crosses val="autoZero"/>
        <c:auto val="1"/>
        <c:lblAlgn val="ctr"/>
        <c:lblOffset val="100"/>
      </c:catAx>
      <c:valAx>
        <c:axId val="81812864"/>
        <c:scaling>
          <c:orientation val="minMax"/>
          <c:max val="4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1811328"/>
        <c:crosses val="autoZero"/>
        <c:crossBetween val="between"/>
        <c:majorUnit val="1"/>
        <c:minorUnit val="0.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285802211629983"/>
          <c:y val="0.11296015688646284"/>
          <c:w val="0.33193322710580198"/>
          <c:h val="0.8627166991927082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 dirty="0"/>
              <a:t>Ohodnocení činnosti </a:t>
            </a:r>
            <a:r>
              <a:rPr lang="cs-CZ" sz="2400" dirty="0" err="1"/>
              <a:t>mentora</a:t>
            </a:r>
            <a:r>
              <a:rPr lang="cs-CZ" sz="2400" dirty="0"/>
              <a:t>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průběhu </a:t>
            </a:r>
            <a:r>
              <a:rPr lang="cs-CZ" sz="2400" dirty="0" smtClean="0"/>
              <a:t>české stáže</a:t>
            </a:r>
            <a:r>
              <a:rPr lang="cs-CZ" sz="2400" dirty="0"/>
              <a:t>
1=rozhodně ano, 4=rozhodně ne</a:t>
            </a:r>
          </a:p>
        </c:rich>
      </c:tx>
      <c:layout>
        <c:manualLayout>
          <c:xMode val="edge"/>
          <c:yMode val="edge"/>
          <c:x val="2.5279522675986831E-2"/>
          <c:y val="2.2535767630757091E-2"/>
        </c:manualLayout>
      </c:layout>
      <c:spPr>
        <a:noFill/>
        <a:ln w="25400">
          <a:noFill/>
        </a:ln>
      </c:spPr>
    </c:title>
    <c:view3D>
      <c:hPercent val="7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6439663584546424E-2"/>
          <c:y val="0.15343954985002803"/>
          <c:w val="0.5789478060206803"/>
          <c:h val="0.77777978717083074"/>
        </c:manualLayout>
      </c:layout>
      <c:bar3DChart>
        <c:barDir val="col"/>
        <c:grouping val="clustered"/>
        <c:ser>
          <c:idx val="0"/>
          <c:order val="0"/>
          <c:tx>
            <c:strRef>
              <c:f>List1!$A$120</c:f>
              <c:strCache>
                <c:ptCount val="1"/>
                <c:pt idx="0">
                  <c:v>seznámení stážisty s kolektivem nejbližších spolupracovníků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4152827033437006E-3"/>
                  <c:y val="-1.283127955616666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List1!$B$120</c:f>
              <c:numCache>
                <c:formatCode>###0.00</c:formatCode>
                <c:ptCount val="1"/>
                <c:pt idx="0">
                  <c:v>1.4761904761904758</c:v>
                </c:pt>
              </c:numCache>
            </c:numRef>
          </c:val>
        </c:ser>
        <c:ser>
          <c:idx val="1"/>
          <c:order val="1"/>
          <c:tx>
            <c:strRef>
              <c:f>List1!$A$121</c:f>
              <c:strCache>
                <c:ptCount val="1"/>
                <c:pt idx="0">
                  <c:v>měl potřebné dovednosti k vedení stážisty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9.4391871398968267E-3"/>
                  <c:y val="-1.506594801714234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List1!$B$121</c:f>
              <c:numCache>
                <c:formatCode>###0.00</c:formatCode>
                <c:ptCount val="1"/>
                <c:pt idx="0">
                  <c:v>1.85</c:v>
                </c:pt>
              </c:numCache>
            </c:numRef>
          </c:val>
        </c:ser>
        <c:ser>
          <c:idx val="2"/>
          <c:order val="2"/>
          <c:tx>
            <c:strRef>
              <c:f>List1!$A$122</c:f>
              <c:strCache>
                <c:ptCount val="1"/>
                <c:pt idx="0">
                  <c:v>zajištění dostatečně rychlé adaptace na prostředí organizace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4456499368922557E-2"/>
                  <c:y val="-1.959658803342839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List1!$B$122</c:f>
              <c:numCache>
                <c:formatCode>###0.00</c:formatCode>
                <c:ptCount val="1"/>
                <c:pt idx="0">
                  <c:v>1.8636363636363635</c:v>
                </c:pt>
              </c:numCache>
            </c:numRef>
          </c:val>
        </c:ser>
        <c:ser>
          <c:idx val="3"/>
          <c:order val="3"/>
          <c:tx>
            <c:strRef>
              <c:f>List1!$A$123</c:f>
              <c:strCache>
                <c:ptCount val="1"/>
                <c:pt idx="0">
                  <c:v>nepovažoval stážistu za zbytečnou přítěž pro svou práci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4.3369498106767762E-3"/>
                  <c:y val="-1.5677270426742707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List1!$B$123</c:f>
              <c:numCache>
                <c:formatCode>###0.00</c:formatCode>
                <c:ptCount val="1"/>
                <c:pt idx="0">
                  <c:v>1.8888888888888902</c:v>
                </c:pt>
              </c:numCache>
            </c:numRef>
          </c:val>
        </c:ser>
        <c:ser>
          <c:idx val="4"/>
          <c:order val="4"/>
          <c:tx>
            <c:strRef>
              <c:f>List1!$A$124</c:f>
              <c:strCache>
                <c:ptCount val="1"/>
                <c:pt idx="0">
                  <c:v>uložení adekvátních/smysluplných úkolů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8912998737845156E-3"/>
                  <c:y val="-1.1757952820057102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List1!$B$124</c:f>
              <c:numCache>
                <c:formatCode>###0.00</c:formatCode>
                <c:ptCount val="1"/>
                <c:pt idx="0">
                  <c:v>1.9090909090909087</c:v>
                </c:pt>
              </c:numCache>
            </c:numRef>
          </c:val>
        </c:ser>
        <c:ser>
          <c:idx val="5"/>
          <c:order val="5"/>
          <c:tx>
            <c:strRef>
              <c:f>List1!$A$125</c:f>
              <c:strCache>
                <c:ptCount val="1"/>
                <c:pt idx="0">
                  <c:v>dostatečně se stážistou během stáže komunikoval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8912998737845156E-3"/>
                  <c:y val="-1.7636929230085554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List1!$B$125</c:f>
              <c:numCache>
                <c:formatCode>###0.00</c:formatCode>
                <c:ptCount val="1"/>
                <c:pt idx="0">
                  <c:v>2</c:v>
                </c:pt>
              </c:numCache>
            </c:numRef>
          </c:val>
        </c:ser>
        <c:ser>
          <c:idx val="6"/>
          <c:order val="6"/>
          <c:tx>
            <c:strRef>
              <c:f>List1!$A$126</c:f>
              <c:strCache>
                <c:ptCount val="1"/>
                <c:pt idx="0">
                  <c:v>byl ochotný se stážistovi systematicky věnovat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Val val="1"/>
          </c:dLbls>
          <c:val>
            <c:numRef>
              <c:f>List1!$B$126</c:f>
              <c:numCache>
                <c:formatCode>###0.00</c:formatCode>
                <c:ptCount val="1"/>
                <c:pt idx="0">
                  <c:v>2.1</c:v>
                </c:pt>
              </c:numCache>
            </c:numRef>
          </c:val>
        </c:ser>
        <c:ser>
          <c:idx val="7"/>
          <c:order val="7"/>
          <c:tx>
            <c:strRef>
              <c:f>List1!$A$127</c:f>
              <c:strCache>
                <c:ptCount val="1"/>
                <c:pt idx="0">
                  <c:v>průběžně dostatečně kontroloval a vyhodnocoval práci odvednou stážistou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48679870529748E-2"/>
                  <c:y val="-2.5639731305829805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List1!$B$127</c:f>
              <c:numCache>
                <c:formatCode>###0.00</c:formatCode>
                <c:ptCount val="1"/>
                <c:pt idx="0">
                  <c:v>2.4545454545454537</c:v>
                </c:pt>
              </c:numCache>
            </c:numRef>
          </c:val>
        </c:ser>
        <c:ser>
          <c:idx val="8"/>
          <c:order val="8"/>
          <c:tx>
            <c:strRef>
              <c:f>List1!$A$128</c:f>
              <c:strCache>
                <c:ptCount val="1"/>
                <c:pt idx="0">
                  <c:v>měl dostatek času na stážistu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798798377144741E-2"/>
                  <c:y val="-3.429014142632222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List1!$B$128</c:f>
              <c:numCache>
                <c:formatCode>###0.00</c:formatCode>
                <c:ptCount val="1"/>
                <c:pt idx="0">
                  <c:v>2.5909090909090908</c:v>
                </c:pt>
              </c:numCache>
            </c:numRef>
          </c:val>
        </c:ser>
        <c:dLbls>
          <c:showVal val="1"/>
        </c:dLbls>
        <c:shape val="box"/>
        <c:axId val="81930112"/>
        <c:axId val="81931648"/>
        <c:axId val="0"/>
      </c:bar3DChart>
      <c:catAx>
        <c:axId val="81930112"/>
        <c:scaling>
          <c:orientation val="minMax"/>
        </c:scaling>
        <c:delete val="1"/>
        <c:axPos val="b"/>
        <c:tickLblPos val="none"/>
        <c:crossAx val="81931648"/>
        <c:crosses val="autoZero"/>
        <c:auto val="1"/>
        <c:lblAlgn val="ctr"/>
        <c:lblOffset val="100"/>
      </c:catAx>
      <c:valAx>
        <c:axId val="81931648"/>
        <c:scaling>
          <c:orientation val="minMax"/>
          <c:max val="4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1930112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099121168671282"/>
          <c:y val="0.16666709725089196"/>
          <c:w val="0.32662563387797738"/>
          <c:h val="0.7883618250915205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/>
              <a:t>Ohodnocení podmínek k výkonu české stáže
1=rozhodně ano, 4=rozhodně ne</a:t>
            </a:r>
          </a:p>
        </c:rich>
      </c:tx>
      <c:layout>
        <c:manualLayout>
          <c:xMode val="edge"/>
          <c:yMode val="edge"/>
          <c:x val="2.0667726550079545E-2"/>
          <c:y val="3.4682129868883596E-2"/>
        </c:manualLayout>
      </c:layout>
      <c:spPr>
        <a:noFill/>
        <a:ln w="25400">
          <a:noFill/>
        </a:ln>
      </c:spPr>
    </c:title>
    <c:view3D>
      <c:hPercent val="71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6104928457869628E-2"/>
          <c:y val="0.16184993938812373"/>
          <c:w val="0.58346581875993531"/>
          <c:h val="0.76300685711544036"/>
        </c:manualLayout>
      </c:layout>
      <c:bar3DChart>
        <c:barDir val="col"/>
        <c:grouping val="clustered"/>
        <c:ser>
          <c:idx val="0"/>
          <c:order val="0"/>
          <c:tx>
            <c:strRef>
              <c:f>List1!$A$146</c:f>
              <c:strCache>
                <c:ptCount val="1"/>
                <c:pt idx="0">
                  <c:v>dostatečný přístup k informacím potřebným pro výkon stáže (např. interní databáze)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8133019541078849E-2"/>
                  <c:y val="-3.133706219474880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List1!$B$146</c:f>
              <c:numCache>
                <c:formatCode>###0.00</c:formatCode>
                <c:ptCount val="1"/>
                <c:pt idx="0">
                  <c:v>1.652173913043478</c:v>
                </c:pt>
              </c:numCache>
            </c:numRef>
          </c:val>
        </c:ser>
        <c:ser>
          <c:idx val="1"/>
          <c:order val="1"/>
          <c:tx>
            <c:strRef>
              <c:f>List1!$A$147</c:f>
              <c:strCache>
                <c:ptCount val="1"/>
                <c:pt idx="0">
                  <c:v>dostatečné technické zázemí (PC, vlastní pracovní místo atp.)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1797211755525812E-2"/>
                  <c:y val="-4.325169013811719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List1!$B$147</c:f>
              <c:numCache>
                <c:formatCode>###0.00</c:formatCode>
                <c:ptCount val="1"/>
                <c:pt idx="0">
                  <c:v>2.0434782608695654</c:v>
                </c:pt>
              </c:numCache>
            </c:numRef>
          </c:val>
        </c:ser>
        <c:ser>
          <c:idx val="2"/>
          <c:order val="2"/>
          <c:tx>
            <c:strRef>
              <c:f>List1!$A$148</c:f>
              <c:strCache>
                <c:ptCount val="1"/>
                <c:pt idx="0">
                  <c:v>zařazení do kolektivu mezi ostatní zaměstnance instituce jako stážistu, který je součástí pracovního kolektivu a může přispět k plnění cílů organizace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5461237059199119E-2"/>
                  <c:y val="-4.3671362765082364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List1!$B$148</c:f>
              <c:numCache>
                <c:formatCode>###0.00</c:formatCode>
                <c:ptCount val="1"/>
                <c:pt idx="0">
                  <c:v>2.1363636363636336</c:v>
                </c:pt>
              </c:numCache>
            </c:numRef>
          </c:val>
        </c:ser>
        <c:ser>
          <c:idx val="3"/>
          <c:order val="3"/>
          <c:tx>
            <c:strRef>
              <c:f>List1!$A$149</c:f>
              <c:strCache>
                <c:ptCount val="1"/>
                <c:pt idx="0">
                  <c:v>v dané instituci se nebáli více zapojit stážistu do činnosti organizace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765961885924876E-2"/>
                  <c:y val="-4.8244118254282688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2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List1!$B$149</c:f>
              <c:numCache>
                <c:formatCode>###0.00</c:formatCode>
                <c:ptCount val="1"/>
                <c:pt idx="0">
                  <c:v>2.3181818181818192</c:v>
                </c:pt>
              </c:numCache>
            </c:numRef>
          </c:val>
        </c:ser>
        <c:dLbls>
          <c:showVal val="1"/>
        </c:dLbls>
        <c:shape val="box"/>
        <c:axId val="82006016"/>
        <c:axId val="82007552"/>
        <c:axId val="0"/>
      </c:bar3DChart>
      <c:catAx>
        <c:axId val="82006016"/>
        <c:scaling>
          <c:orientation val="minMax"/>
        </c:scaling>
        <c:delete val="1"/>
        <c:axPos val="b"/>
        <c:tickLblPos val="none"/>
        <c:crossAx val="82007552"/>
        <c:crosses val="autoZero"/>
        <c:auto val="1"/>
        <c:lblAlgn val="ctr"/>
        <c:lblOffset val="100"/>
      </c:catAx>
      <c:valAx>
        <c:axId val="82007552"/>
        <c:scaling>
          <c:orientation val="minMax"/>
          <c:max val="4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006016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753330930709597"/>
          <c:y val="0.2315208614672945"/>
          <c:w val="0.32591414944356184"/>
          <c:h val="0.765624449179708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 dirty="0"/>
              <a:t>Přínosnost české stáže z pohledu stážistů 
1=zcela přínosná, 5=zcela nepřínosná</a:t>
            </a:r>
          </a:p>
        </c:rich>
      </c:tx>
      <c:layout>
        <c:manualLayout>
          <c:xMode val="edge"/>
          <c:yMode val="edge"/>
          <c:x val="0.15656309135050575"/>
          <c:y val="5.4740368354133505E-2"/>
        </c:manualLayout>
      </c:layout>
      <c:spPr>
        <a:noFill/>
        <a:ln w="25400">
          <a:noFill/>
        </a:ln>
      </c:spPr>
    </c:title>
    <c:view3D>
      <c:hPercent val="3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5307514960550334E-2"/>
          <c:y val="0.24281188038494741"/>
          <c:w val="0.91747717795114336"/>
          <c:h val="0.58786034198460735"/>
        </c:manualLayout>
      </c:layout>
      <c:bar3DChart>
        <c:barDir val="col"/>
        <c:grouping val="clustered"/>
        <c:ser>
          <c:idx val="0"/>
          <c:order val="0"/>
          <c:tx>
            <c:strRef>
              <c:f>List1!$A$169</c:f>
              <c:strCache>
                <c:ptCount val="1"/>
                <c:pt idx="0">
                  <c:v>v oblasti nových znalostí 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0177648837946752E-2"/>
                  <c:y val="-8.676401983101300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List1!$B$169</c:f>
              <c:numCache>
                <c:formatCode>###0.00</c:formatCode>
                <c:ptCount val="1"/>
                <c:pt idx="0">
                  <c:v>2.2608695652173956</c:v>
                </c:pt>
              </c:numCache>
            </c:numRef>
          </c:val>
        </c:ser>
        <c:ser>
          <c:idx val="1"/>
          <c:order val="1"/>
          <c:tx>
            <c:strRef>
              <c:f>List1!$A$170</c:f>
              <c:strCache>
                <c:ptCount val="1"/>
                <c:pt idx="0">
                  <c:v>v oblasti nových kontaktů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4906357902464352E-2"/>
                  <c:y val="-7.1474519262682557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List1!$B$170</c:f>
              <c:numCache>
                <c:formatCode>###0.00</c:formatCode>
                <c:ptCount val="1"/>
                <c:pt idx="0">
                  <c:v>2.4782608695652173</c:v>
                </c:pt>
              </c:numCache>
            </c:numRef>
          </c:val>
        </c:ser>
        <c:ser>
          <c:idx val="2"/>
          <c:order val="2"/>
          <c:tx>
            <c:strRef>
              <c:f>List1!$A$171</c:f>
              <c:strCache>
                <c:ptCount val="1"/>
                <c:pt idx="0">
                  <c:v>v oblasti nových dovedností 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1544439295455078E-2"/>
                  <c:y val="-6.211867188231821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List1!$B$171</c:f>
              <c:numCache>
                <c:formatCode>###0.00</c:formatCode>
                <c:ptCount val="1"/>
                <c:pt idx="0">
                  <c:v>2.9565217391304346</c:v>
                </c:pt>
              </c:numCache>
            </c:numRef>
          </c:val>
        </c:ser>
        <c:dLbls>
          <c:showVal val="1"/>
        </c:dLbls>
        <c:shape val="box"/>
        <c:axId val="82055936"/>
        <c:axId val="82057472"/>
        <c:axId val="0"/>
      </c:bar3DChart>
      <c:catAx>
        <c:axId val="82055936"/>
        <c:scaling>
          <c:orientation val="minMax"/>
        </c:scaling>
        <c:delete val="1"/>
        <c:axPos val="b"/>
        <c:tickLblPos val="none"/>
        <c:crossAx val="82057472"/>
        <c:crosses val="autoZero"/>
        <c:auto val="1"/>
        <c:lblAlgn val="ctr"/>
        <c:lblOffset val="100"/>
      </c:catAx>
      <c:valAx>
        <c:axId val="82057472"/>
        <c:scaling>
          <c:orientation val="minMax"/>
          <c:max val="5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055936"/>
        <c:crosses val="autoZero"/>
        <c:crossBetween val="between"/>
        <c:minorUnit val="0.1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1515851608473387E-2"/>
          <c:y val="0.8323718660889533"/>
          <c:w val="0.87787069651641669"/>
          <c:h val="0.1452654951918924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/>
              <a:t>Doporučení mladším kolegům před nástupem 
na českou stáž 1=rozhodně ano, 4=rozhodně ne</a:t>
            </a:r>
          </a:p>
        </c:rich>
      </c:tx>
      <c:layout>
        <c:manualLayout>
          <c:xMode val="edge"/>
          <c:yMode val="edge"/>
          <c:x val="5.7437449257186475E-2"/>
          <c:y val="2.2443890274314288E-2"/>
        </c:manualLayout>
      </c:layout>
      <c:spPr>
        <a:noFill/>
        <a:ln w="25400">
          <a:noFill/>
        </a:ln>
      </c:spPr>
    </c:title>
    <c:view3D>
      <c:hPercent val="78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4182653274758732E-2"/>
          <c:y val="0.14214463840399025"/>
          <c:w val="0.57879275789933915"/>
          <c:h val="0.78802992518703241"/>
        </c:manualLayout>
      </c:layout>
      <c:bar3DChart>
        <c:barDir val="col"/>
        <c:grouping val="clustered"/>
        <c:ser>
          <c:idx val="0"/>
          <c:order val="0"/>
          <c:tx>
            <c:strRef>
              <c:f>List1!$A$191</c:f>
              <c:strCache>
                <c:ptCount val="1"/>
                <c:pt idx="0">
                  <c:v>dostatečně se předem domluvit s mentorem na pracovní náplni stáže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656118472519697E-2"/>
                  <c:y val="-3.935829717045968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List1!$B$191</c:f>
              <c:numCache>
                <c:formatCode>###0.00</c:formatCode>
                <c:ptCount val="1"/>
                <c:pt idx="0">
                  <c:v>1.5217391304347818</c:v>
                </c:pt>
              </c:numCache>
            </c:numRef>
          </c:val>
        </c:ser>
        <c:ser>
          <c:idx val="1"/>
          <c:order val="1"/>
          <c:tx>
            <c:strRef>
              <c:f>List1!$A$192</c:f>
              <c:strCache>
                <c:ptCount val="1"/>
                <c:pt idx="0">
                  <c:v>nebát se oslovovat instituce, o kterých v počátku nic neví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9633447180280733E-2"/>
                  <c:y val="-2.936909694268258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List1!$B$192</c:f>
              <c:numCache>
                <c:formatCode>###0.00</c:formatCode>
                <c:ptCount val="1"/>
                <c:pt idx="0">
                  <c:v>1.5652173913043477</c:v>
                </c:pt>
              </c:numCache>
            </c:numRef>
          </c:val>
        </c:ser>
        <c:ser>
          <c:idx val="2"/>
          <c:order val="2"/>
          <c:tx>
            <c:strRef>
              <c:f>List1!$A$193</c:f>
              <c:strCache>
                <c:ptCount val="1"/>
                <c:pt idx="0">
                  <c:v> věnovat větší pozornost kvalitě jejich počáteční komunikace s institucí (taktika psaní dopisů apod.)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719600831559514E-2"/>
                  <c:y val="-2.686145528567029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List1!$B$193</c:f>
              <c:numCache>
                <c:formatCode>###0.00</c:formatCode>
                <c:ptCount val="1"/>
                <c:pt idx="0">
                  <c:v>1.6086956521739115</c:v>
                </c:pt>
              </c:numCache>
            </c:numRef>
          </c:val>
        </c:ser>
        <c:ser>
          <c:idx val="3"/>
          <c:order val="3"/>
          <c:tx>
            <c:strRef>
              <c:f>List1!$A$194</c:f>
              <c:strCache>
                <c:ptCount val="1"/>
                <c:pt idx="0">
                  <c:v>důkladně se předem seznámit s dostupnými informacemi o instituci, ve které by chtěli absolvovat stáž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805909102686103E-2"/>
                  <c:y val="-3.183484857410289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List1!$B$194</c:f>
              <c:numCache>
                <c:formatCode>###0.00</c:formatCode>
                <c:ptCount val="1"/>
                <c:pt idx="0">
                  <c:v>1.652173913043478</c:v>
                </c:pt>
              </c:numCache>
            </c:numRef>
          </c:val>
        </c:ser>
        <c:ser>
          <c:idx val="4"/>
          <c:order val="4"/>
          <c:tx>
            <c:strRef>
              <c:f>List1!$A$195</c:f>
              <c:strCache>
                <c:ptCount val="1"/>
                <c:pt idx="0">
                  <c:v>kontaktovat instituce s větším předstihem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3892062753964854E-2"/>
                  <c:y val="-3.180657280682809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List1!$B$195</c:f>
              <c:numCache>
                <c:formatCode>###0.00</c:formatCode>
                <c:ptCount val="1"/>
                <c:pt idx="0">
                  <c:v>1.7391304347826086</c:v>
                </c:pt>
              </c:numCache>
            </c:numRef>
          </c:val>
        </c:ser>
        <c:ser>
          <c:idx val="5"/>
          <c:order val="5"/>
          <c:tx>
            <c:strRef>
              <c:f>List1!$A$196</c:f>
              <c:strCache>
                <c:ptCount val="1"/>
                <c:pt idx="0">
                  <c:v>kontaktovat na počátku více institucí (alespoň 3)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1978371025091385E-2"/>
                  <c:y val="-2.061696153317495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List1!$B$196</c:f>
              <c:numCache>
                <c:formatCode>###0.00</c:formatCode>
                <c:ptCount val="1"/>
                <c:pt idx="0">
                  <c:v>1.8421052631578945</c:v>
                </c:pt>
              </c:numCache>
            </c:numRef>
          </c:val>
        </c:ser>
        <c:ser>
          <c:idx val="6"/>
          <c:order val="6"/>
          <c:tx>
            <c:strRef>
              <c:f>List1!$A$197</c:f>
              <c:strCache>
                <c:ptCount val="1"/>
                <c:pt idx="0">
                  <c:v>mít jasnou představu o tom, co by chtěli během stáže vykonávat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955545113004673E-2"/>
                  <c:y val="-2.4862253814283176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List1!$B$197</c:f>
              <c:numCache>
                <c:formatCode>###0.00</c:formatCode>
                <c:ptCount val="1"/>
                <c:pt idx="0">
                  <c:v>2.181818181818179</c:v>
                </c:pt>
              </c:numCache>
            </c:numRef>
          </c:val>
        </c:ser>
        <c:ser>
          <c:idx val="7"/>
          <c:order val="7"/>
          <c:tx>
            <c:strRef>
              <c:f>List1!$A$198</c:f>
              <c:strCache>
                <c:ptCount val="1"/>
                <c:pt idx="0">
                  <c:v>nemít velká očekávání od stáže, protože vše je nakonec jinak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8460118711607167E-2"/>
                  <c:y val="-2.763537350848609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List1!$B$198</c:f>
              <c:numCache>
                <c:formatCode>###0.00</c:formatCode>
                <c:ptCount val="1"/>
                <c:pt idx="0">
                  <c:v>2.2999999999999998</c:v>
                </c:pt>
              </c:numCache>
            </c:numRef>
          </c:val>
        </c:ser>
        <c:dLbls>
          <c:showVal val="1"/>
        </c:dLbls>
        <c:shape val="box"/>
        <c:axId val="82222464"/>
        <c:axId val="82121856"/>
        <c:axId val="0"/>
      </c:bar3DChart>
      <c:catAx>
        <c:axId val="82222464"/>
        <c:scaling>
          <c:orientation val="minMax"/>
        </c:scaling>
        <c:delete val="1"/>
        <c:axPos val="b"/>
        <c:tickLblPos val="none"/>
        <c:crossAx val="82121856"/>
        <c:crosses val="autoZero"/>
        <c:auto val="1"/>
        <c:lblAlgn val="ctr"/>
        <c:lblOffset val="100"/>
      </c:catAx>
      <c:valAx>
        <c:axId val="82121856"/>
        <c:scaling>
          <c:orientation val="minMax"/>
          <c:max val="4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222464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684877868474811"/>
          <c:y val="0.15395193482041911"/>
          <c:w val="0.33136989956069146"/>
          <c:h val="0.8385667524375729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sz="2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400"/>
              <a:t>Celkové hodnocení obou stáží 
1=rozhodně ano, 4=rozhodně ne</a:t>
            </a:r>
          </a:p>
        </c:rich>
      </c:tx>
      <c:layout>
        <c:manualLayout>
          <c:xMode val="edge"/>
          <c:yMode val="edge"/>
          <c:x val="0.12518628912071536"/>
          <c:y val="3.2345013477089006E-2"/>
        </c:manualLayout>
      </c:layout>
      <c:spPr>
        <a:noFill/>
        <a:ln w="25400">
          <a:noFill/>
        </a:ln>
      </c:spPr>
    </c:title>
    <c:view3D>
      <c:hPercent val="72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4709388971684062E-2"/>
          <c:y val="0.15094339622641556"/>
          <c:w val="0.58122205663189275"/>
          <c:h val="0.77897574123989399"/>
        </c:manualLayout>
      </c:layout>
      <c:bar3DChart>
        <c:barDir val="col"/>
        <c:grouping val="clustered"/>
        <c:ser>
          <c:idx val="0"/>
          <c:order val="0"/>
          <c:tx>
            <c:strRef>
              <c:f>List1!$A$208</c:f>
              <c:strCache>
                <c:ptCount val="1"/>
                <c:pt idx="0">
                  <c:v>celkově stáž, absolvovaná ve francouzské instituci veřejné správy, je považována stážistou za velmi přínosnou pro jeho další život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937352093283425E-2"/>
                  <c:y val="-5.4025227978578262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List1!$B$208</c:f>
              <c:numCache>
                <c:formatCode>###0.00</c:formatCode>
                <c:ptCount val="1"/>
                <c:pt idx="0">
                  <c:v>1.652173913043478</c:v>
                </c:pt>
              </c:numCache>
            </c:numRef>
          </c:val>
        </c:ser>
        <c:ser>
          <c:idx val="1"/>
          <c:order val="1"/>
          <c:tx>
            <c:strRef>
              <c:f>List1!$A$209</c:f>
              <c:strCache>
                <c:ptCount val="1"/>
                <c:pt idx="0">
                  <c:v>stážista považuje svou činnost během stáže v české instituci za přínosnou pro danou instituci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1355832756375006E-2"/>
                  <c:y val="-3.751200911206854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List1!$B$209</c:f>
              <c:numCache>
                <c:formatCode>###0.00</c:formatCode>
                <c:ptCount val="1"/>
                <c:pt idx="0">
                  <c:v>1.9047619047619058</c:v>
                </c:pt>
              </c:numCache>
            </c:numRef>
          </c:val>
        </c:ser>
        <c:ser>
          <c:idx val="2"/>
          <c:order val="2"/>
          <c:tx>
            <c:strRef>
              <c:f>List1!$A$210</c:f>
              <c:strCache>
                <c:ptCount val="1"/>
                <c:pt idx="0">
                  <c:v>stážista považuje svou činnost během stáže ve francouzské instituci za přínosnou pro danou instituci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303374522298029E-2"/>
                  <c:y val="-5.8043027640412893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List1!$B$210</c:f>
              <c:numCache>
                <c:formatCode>###0.00</c:formatCode>
                <c:ptCount val="1"/>
                <c:pt idx="0">
                  <c:v>2.0476190476190492</c:v>
                </c:pt>
              </c:numCache>
            </c:numRef>
          </c:val>
        </c:ser>
        <c:ser>
          <c:idx val="3"/>
          <c:order val="3"/>
          <c:tx>
            <c:strRef>
              <c:f>List1!$A$211</c:f>
              <c:strCache>
                <c:ptCount val="1"/>
                <c:pt idx="0">
                  <c:v>celkově stáž, absolvovaná v české instituci veřejné správy, je považována stážistou za velmi přínosnou pro jeho další život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6231542219666774E-2"/>
                  <c:y val="-4.6031510212166851E-2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List1!$B$211</c:f>
              <c:numCache>
                <c:formatCode>###0.00</c:formatCode>
                <c:ptCount val="1"/>
                <c:pt idx="0">
                  <c:v>2.3043478260869592</c:v>
                </c:pt>
              </c:numCache>
            </c:numRef>
          </c:val>
        </c:ser>
        <c:dLbls>
          <c:showVal val="1"/>
        </c:dLbls>
        <c:shape val="box"/>
        <c:axId val="82146816"/>
        <c:axId val="82148352"/>
        <c:axId val="0"/>
      </c:bar3DChart>
      <c:catAx>
        <c:axId val="82146816"/>
        <c:scaling>
          <c:orientation val="minMax"/>
        </c:scaling>
        <c:delete val="1"/>
        <c:axPos val="b"/>
        <c:tickLblPos val="none"/>
        <c:crossAx val="82148352"/>
        <c:crosses val="autoZero"/>
        <c:auto val="1"/>
        <c:lblAlgn val="ctr"/>
        <c:lblOffset val="100"/>
      </c:catAx>
      <c:valAx>
        <c:axId val="82148352"/>
        <c:scaling>
          <c:orientation val="minMax"/>
          <c:max val="4"/>
          <c:min val="1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146816"/>
        <c:crosses val="autoZero"/>
        <c:crossBetween val="between"/>
        <c:maj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169895678092505"/>
          <c:y val="0.21069529476590487"/>
          <c:w val="0.32637853949329437"/>
          <c:h val="0.719223900928276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06C22-E2CB-4499-ADCB-BCBD5B0D0061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FB6EA-CFD4-4E27-8333-D1E5B7F2A8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Stáže v institucích české a francouzské veřejné správy očima studentů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Výsledky dotazníkového šetření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107504" y="188640"/>
          <a:ext cx="8784976" cy="6480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611560" y="404664"/>
          <a:ext cx="8136904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332656"/>
          <a:ext cx="8784976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/>
          <p:nvPr/>
        </p:nvGraphicFramePr>
        <p:xfrm>
          <a:off x="251520" y="188640"/>
          <a:ext cx="8640960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251520" y="260648"/>
          <a:ext cx="8640960" cy="640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07504" y="116632"/>
          <a:ext cx="8856984" cy="6552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/>
          <p:cNvGraphicFramePr/>
          <p:nvPr/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/>
        </p:nvGraphicFramePr>
        <p:xfrm>
          <a:off x="179512" y="188640"/>
          <a:ext cx="8784976" cy="6552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113</Words>
  <Application>Microsoft Office PowerPoint</Application>
  <PresentationFormat>Předvádění na obrazovce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Stáže v institucích české a francouzské veřejné správy očima studentů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ESF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Stáže v institucích české a francouzské veřejné správy očima studentů</dc:title>
  <dc:creator>spalek</dc:creator>
  <cp:lastModifiedBy>spalek</cp:lastModifiedBy>
  <cp:revision>4</cp:revision>
  <dcterms:created xsi:type="dcterms:W3CDTF">2013-02-01T07:31:23Z</dcterms:created>
  <dcterms:modified xsi:type="dcterms:W3CDTF">2013-02-07T09:16:39Z</dcterms:modified>
</cp:coreProperties>
</file>