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57" r:id="rId6"/>
    <p:sldId id="263" r:id="rId7"/>
    <p:sldId id="264" r:id="rId8"/>
    <p:sldId id="269" r:id="rId9"/>
    <p:sldId id="270" r:id="rId10"/>
    <p:sldId id="271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3"/>
  </p:normalViewPr>
  <p:slideViewPr>
    <p:cSldViewPr snapToGrid="0">
      <p:cViewPr varScale="1">
        <p:scale>
          <a:sx n="120" d="100"/>
          <a:sy n="120" d="100"/>
        </p:scale>
        <p:origin x="1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2A445-820D-4F17-BEEC-ADCD5E7F4F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FA3A78D-184C-4373-A6D3-5F9B78D4D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5F6017A-76FC-4CAD-AD04-1C3817352F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B34BC47-395F-40CB-B8A0-914B4B937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08C29E-B8BC-450E-B800-1A9741B62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2413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198B5-0258-4334-BC0C-7E2C3825C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949E0F08-96B5-41E0-ADCC-3642FD67C5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69EFFD3-B025-48D2-A483-9555888E4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96139AE-BBCE-4FD0-B64B-A09D9D37A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BDD6E6F-72F9-43A8-8728-01134E161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7771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F9E799E4-AD09-4287-B688-C561EC10DB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56A086B-CB35-43C3-B1FA-E9FF62476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1E90A19-E2EA-42D2-877A-FEC71589B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AA6475-909B-4A8B-8395-9E673FC59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84F2981-933F-40B1-ACF0-52002E98D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92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004167-B049-45F6-8147-9A682BD2D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5BA3B9C-1E97-494B-B461-0E75E9D4C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86625E-BFB1-46AA-A272-8DF50D2C6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8B16EA-07A1-46A2-BC06-A3418DFF4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98875D-CD63-4BA4-A62E-901A1BF42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5592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A2F877-9612-43FD-9817-3AD1CD589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A92C079-3B9D-450C-8511-E2FEF6AC5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9B91EB8-9B20-439A-9D1E-0B197C50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D6F0CE7-F7C4-4D72-9EF8-C8D06D05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70D6E09-1205-4B90-8C25-1D8009562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575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1F2E56-0D7D-4AC4-BFD5-FA5CEF1847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DC401B-0412-418C-A8BE-140348131E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40133D-7C1E-41F5-9C03-877F14EF50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AF6B673-ED1D-467F-9082-5EC3CF0B5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E5D55FA-FEB4-4FA0-A2E3-059DB8530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C52777F-6E44-41FB-B0E5-8B77D3E3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4817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F5488-FB5E-4455-AA1B-62F20637A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88AA15B2-A8AA-44C8-86C2-EE05AEB9A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A6FA49F-A7E8-4115-A48D-17372E0BF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1CEB2CB-788E-487C-97D2-5C94A1E128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84F5407C-BF81-4EF0-AE88-B3FDB269B5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41B0953-98C9-4126-815D-F6DE4FEB4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D6950A4-4A6E-4E3E-872A-290D9F777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85BF04E-E7C5-461A-A00E-B8DEF68AD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9403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A5DA6-3E81-4A61-B83A-96A5C8773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5DDBA50-5EB5-44EE-BFE0-2AF946280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065A6A6-BFC3-4A52-8C28-95D03DAC4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DEFDFAB-7870-4322-B6AA-1F788810F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4658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2C4B19-9682-4BFD-AF2A-AC45B6D96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461D29E-5640-42D0-AA47-D72F54287F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1295858-095B-453A-BAD9-77B685D3CF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023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A99755-0C72-4D1F-966D-C282CB81A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7F56D1-88CD-4CAF-8782-5BD23B674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B6A97835-D7E8-4C47-A701-9C94A3616C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6DA5D43-E69E-4D68-B61D-41C187AEE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F6BD7EA-36DA-43F3-87D7-9BFA67BF4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4742C1-F55F-4ACE-A1C6-B0D89013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3357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C8CBEF-E124-4DE4-9CA4-C1F633F2F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11BD788-3651-4EC4-AF29-9D242398BC6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78509E4D-E619-405E-81FC-B3825CD233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A9C5576-F64A-4CE1-8548-44AD78155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074E29-DC07-4E80-80C9-6DA70764AA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15E5A37-B131-47DD-9745-7B39212C2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3985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2BCBE00-5FE7-49A0-9C65-5A4D58422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C85F118-AB73-4BFA-A8D3-1603440FD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A733C96-DF54-4FA0-9739-EE16B322C5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9BEC8-8C96-4145-A113-79324910F07C}" type="datetimeFigureOut">
              <a:rPr lang="cs-CZ" smtClean="0"/>
              <a:t>1. 10. 2020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3ADD01F-3F7D-41A0-92E8-9A4AF36C4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024214-AD38-4FA4-944D-87963D540B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AFE18-CE76-4D9C-B7A1-BBF190B119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794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u/0/folders/1Z_VZ6oduuY4hOdEcQVb9BAyzYA72IETj?fbclid=IwAR0bTBlL6f-fJ7Lch4jLniNikVsbRghDpafb-rbMZHFdUfB_uCCy3RuFm-U" TargetMode="External"/><Relationship Id="rId2" Type="http://schemas.openxmlformats.org/officeDocument/2006/relationships/hyperlink" Target="http://studyinbrno.com.juno01.vas-server.c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9253BFB-5B4A-944E-81C0-6FC28E1AA1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IRO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29DB992-549F-754D-AB8F-1F9B4B4BAEB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18. 09. 2020</a:t>
            </a:r>
          </a:p>
        </p:txBody>
      </p:sp>
    </p:spTree>
    <p:extLst>
      <p:ext uri="{BB962C8B-B14F-4D97-AF65-F5344CB8AC3E}">
        <p14:creationId xmlns:p14="http://schemas.microsoft.com/office/powerpoint/2010/main" val="22182973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4A4DC5-166A-4DCD-A22A-CE4CA4B81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/>
          <a:lstStyle/>
          <a:p>
            <a:endParaRPr lang="cs-CZ" b="1" dirty="0"/>
          </a:p>
          <a:p>
            <a:pPr marL="342900" indent="-342900">
              <a:buAutoNum type="arabicPeriod" startAt="3"/>
            </a:pPr>
            <a:r>
              <a:rPr lang="cs-CZ" b="1" dirty="0"/>
              <a:t>Fotografování se studenty a  výzkumníky</a:t>
            </a:r>
          </a:p>
          <a:p>
            <a:endParaRPr lang="cs-CZ" b="1" dirty="0"/>
          </a:p>
          <a:p>
            <a:pPr marL="285750" indent="-285750"/>
            <a:r>
              <a:rPr lang="cs-CZ" dirty="0"/>
              <a:t>termín: říjen 2020 – 3 dny</a:t>
            </a:r>
          </a:p>
          <a:p>
            <a:endParaRPr lang="cs-CZ" dirty="0"/>
          </a:p>
          <a:p>
            <a:pPr marL="285750" indent="-285750"/>
            <a:r>
              <a:rPr lang="cs-CZ" dirty="0"/>
              <a:t>lokality: Kampus (LF, CEITEC), FF </a:t>
            </a:r>
          </a:p>
          <a:p>
            <a:endParaRPr lang="cs-CZ" dirty="0"/>
          </a:p>
          <a:p>
            <a:pPr marL="285750" indent="-285750"/>
            <a:r>
              <a:rPr lang="cs-CZ" dirty="0"/>
              <a:t>prosba/spolupráce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0386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FD2749-161A-3942-92E2-5F4B587ED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Study in Brno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712CC-95B8-E44A-84D4-0D099CB80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Web</a:t>
            </a:r>
            <a:r>
              <a:rPr lang="cs-CZ" dirty="0"/>
              <a:t> </a:t>
            </a:r>
            <a:r>
              <a:rPr lang="cs-CZ" dirty="0" err="1"/>
              <a:t>www.studyinbrno.com</a:t>
            </a:r>
            <a:r>
              <a:rPr lang="cs-CZ" dirty="0"/>
              <a:t>– do konce září</a:t>
            </a:r>
          </a:p>
          <a:p>
            <a:r>
              <a:rPr lang="cs-CZ" dirty="0"/>
              <a:t>Online veletrhy:</a:t>
            </a:r>
          </a:p>
          <a:p>
            <a:pPr lvl="1"/>
            <a:r>
              <a:rPr lang="cs-CZ" dirty="0"/>
              <a:t>Kanada – 24. 09. 2020</a:t>
            </a:r>
          </a:p>
          <a:p>
            <a:pPr lvl="1"/>
            <a:r>
              <a:rPr lang="cs-CZ" dirty="0"/>
              <a:t>Filipíny - 2-3. 10. 2020</a:t>
            </a:r>
          </a:p>
          <a:p>
            <a:pPr lvl="1"/>
            <a:r>
              <a:rPr lang="cs-CZ" dirty="0"/>
              <a:t>Čína – 29. 10. 2020</a:t>
            </a:r>
          </a:p>
          <a:p>
            <a:pPr lvl="1"/>
            <a:r>
              <a:rPr lang="cs-CZ" dirty="0"/>
              <a:t>Evropa – 18. 11. 2020</a:t>
            </a:r>
          </a:p>
          <a:p>
            <a:pPr lvl="1"/>
            <a:r>
              <a:rPr lang="cs-CZ" dirty="0"/>
              <a:t>Jihovýchodní Asie – 09. 12. 2020</a:t>
            </a:r>
          </a:p>
          <a:p>
            <a:pPr lvl="1"/>
            <a:r>
              <a:rPr lang="cs-CZ" dirty="0"/>
              <a:t>USA a Kanada - 24. 02. 2021</a:t>
            </a:r>
          </a:p>
          <a:p>
            <a:r>
              <a:rPr lang="cs-CZ" dirty="0"/>
              <a:t>Propagační </a:t>
            </a:r>
            <a:r>
              <a:rPr lang="cs-CZ" dirty="0">
                <a:hlinkClick r:id="rId3"/>
              </a:rPr>
              <a:t>předměty</a:t>
            </a:r>
            <a:r>
              <a:rPr lang="cs-CZ" dirty="0"/>
              <a:t> </a:t>
            </a:r>
          </a:p>
          <a:p>
            <a:r>
              <a:rPr lang="cs-CZ" dirty="0"/>
              <a:t>Nový projekt Study in Brno 2</a:t>
            </a:r>
          </a:p>
        </p:txBody>
      </p:sp>
    </p:spTree>
    <p:extLst>
      <p:ext uri="{BB962C8B-B14F-4D97-AF65-F5344CB8AC3E}">
        <p14:creationId xmlns:p14="http://schemas.microsoft.com/office/powerpoint/2010/main" val="25336098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D2C5E-A8CA-D245-BDEA-2D2952C8B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Novinky v Erasmus+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32113-E21D-734A-9BCA-8C3ED3C341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Nové kontrolní oddělení na DZS</a:t>
            </a:r>
          </a:p>
          <a:p>
            <a:pPr lvl="1"/>
            <a:r>
              <a:rPr lang="cs-CZ" dirty="0"/>
              <a:t>Návrat k papírům, </a:t>
            </a:r>
            <a:r>
              <a:rPr lang="cs-CZ" dirty="0">
                <a:sym typeface="Wingdings" pitchFamily="2" charset="2"/>
              </a:rPr>
              <a:t></a:t>
            </a:r>
          </a:p>
          <a:p>
            <a:r>
              <a:rPr lang="cs-CZ" dirty="0">
                <a:sym typeface="Wingdings" pitchFamily="2" charset="2"/>
              </a:rPr>
              <a:t>Virtuální mobility:</a:t>
            </a:r>
          </a:p>
          <a:p>
            <a:pPr lvl="1"/>
            <a:r>
              <a:rPr lang="cs-CZ" dirty="0">
                <a:sym typeface="Wingdings" pitchFamily="2" charset="2"/>
              </a:rPr>
              <a:t>Pokud jsou dopředu ohlášené – student nemůže vyjet</a:t>
            </a:r>
          </a:p>
          <a:p>
            <a:pPr lvl="1"/>
            <a:r>
              <a:rPr lang="cs-CZ" dirty="0">
                <a:sym typeface="Wingdings" pitchFamily="2" charset="2"/>
              </a:rPr>
              <a:t>Pokud už odjede a výuka je online – prokázat délku pobytu v zahraničí</a:t>
            </a:r>
          </a:p>
          <a:p>
            <a:r>
              <a:rPr lang="cs-CZ" dirty="0">
                <a:sym typeface="Wingdings" pitchFamily="2" charset="2"/>
              </a:rPr>
              <a:t>Vyšší moc – výjimečně, pokud ano, prokázat, že nešlo náklady eliminovat</a:t>
            </a:r>
          </a:p>
          <a:p>
            <a:r>
              <a:rPr lang="cs-CZ" dirty="0">
                <a:sym typeface="Wingdings" pitchFamily="2" charset="2"/>
              </a:rPr>
              <a:t>Grantové paušály navýšené</a:t>
            </a:r>
          </a:p>
          <a:p>
            <a:r>
              <a:rPr lang="cs-CZ" dirty="0">
                <a:sym typeface="Wingdings" pitchFamily="2" charset="2"/>
              </a:rPr>
              <a:t>U zaměstnanců lze žádat o navýšení příspěvku na letenku – mimořádně drahé letenky</a:t>
            </a:r>
          </a:p>
          <a:p>
            <a:r>
              <a:rPr lang="cs-CZ" dirty="0">
                <a:sym typeface="Wingdings" pitchFamily="2" charset="2"/>
              </a:rPr>
              <a:t>Grant v novém projektu snížen všem VŠ – budeme žádat o navýšení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7712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5E339-91FC-1647-B487-4A285E32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Erasmus+ po roce 2021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289C88-88E9-984F-9DDF-78CDEAB94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Postupná digitalizace </a:t>
            </a:r>
          </a:p>
          <a:p>
            <a:pPr lvl="1"/>
            <a:r>
              <a:rPr lang="cs-CZ" dirty="0"/>
              <a:t>2021	LA</a:t>
            </a:r>
          </a:p>
          <a:p>
            <a:pPr lvl="1"/>
            <a:r>
              <a:rPr lang="cs-CZ" dirty="0"/>
              <a:t>2022	IIA</a:t>
            </a:r>
          </a:p>
          <a:p>
            <a:pPr lvl="1"/>
            <a:r>
              <a:rPr lang="cs-CZ" dirty="0"/>
              <a:t>2023	Nominace a </a:t>
            </a:r>
            <a:r>
              <a:rPr lang="cs-CZ" dirty="0" err="1"/>
              <a:t>ToR</a:t>
            </a:r>
            <a:endParaRPr lang="cs-CZ" dirty="0"/>
          </a:p>
          <a:p>
            <a:r>
              <a:rPr lang="cs-CZ" dirty="0"/>
              <a:t>25% Grantu na Erasmus EU lze použit „</a:t>
            </a:r>
            <a:r>
              <a:rPr lang="cs-CZ" dirty="0" err="1"/>
              <a:t>internationally</a:t>
            </a:r>
            <a:r>
              <a:rPr lang="cs-CZ" dirty="0"/>
              <a:t>“</a:t>
            </a:r>
          </a:p>
          <a:p>
            <a:r>
              <a:rPr lang="cs-CZ" dirty="0"/>
              <a:t>2021 Nebude výzva na Erasmus ICM</a:t>
            </a:r>
          </a:p>
          <a:p>
            <a:r>
              <a:rPr lang="cs-CZ" dirty="0"/>
              <a:t>Podpora krátkých mobilit – jen </a:t>
            </a:r>
            <a:r>
              <a:rPr lang="cs-CZ" dirty="0" err="1"/>
              <a:t>blended</a:t>
            </a:r>
            <a:endParaRPr lang="cs-CZ" dirty="0"/>
          </a:p>
          <a:p>
            <a:r>
              <a:rPr lang="cs-CZ" dirty="0"/>
              <a:t>Podpora pro PhD</a:t>
            </a:r>
          </a:p>
          <a:p>
            <a:r>
              <a:rPr lang="cs-CZ" dirty="0"/>
              <a:t>Green Erasmus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907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71E23-B0DF-994E-BE5B-AC7BEB9F66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Ostatní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ABB8A-5A55-314E-A996-6EABB3CBC5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JD</a:t>
            </a:r>
          </a:p>
          <a:p>
            <a:r>
              <a:rPr lang="cs-CZ" dirty="0"/>
              <a:t>CJV</a:t>
            </a:r>
          </a:p>
          <a:p>
            <a:r>
              <a:rPr lang="cs-CZ" dirty="0"/>
              <a:t>Stipendia pro Bělorusko</a:t>
            </a:r>
          </a:p>
          <a:p>
            <a:r>
              <a:rPr lang="cs-CZ"/>
              <a:t>…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8509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D10CE2-866D-F640-8BE0-E0D621C4AD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104111-A9DC-5E4B-80D2-D4A186A4CE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Propagační aktivity CZS a DZS</a:t>
            </a:r>
          </a:p>
          <a:p>
            <a:r>
              <a:rPr lang="cs-CZ" dirty="0"/>
              <a:t>Portály na rok 2020-21</a:t>
            </a:r>
          </a:p>
          <a:p>
            <a:r>
              <a:rPr lang="cs-CZ" dirty="0"/>
              <a:t>Novinky z DZS a Erasmus+</a:t>
            </a:r>
          </a:p>
          <a:p>
            <a:r>
              <a:rPr lang="cs-CZ" dirty="0"/>
              <a:t>Projekt Study in Brno</a:t>
            </a:r>
          </a:p>
          <a:p>
            <a:r>
              <a:rPr lang="cs-CZ" dirty="0"/>
              <a:t>Joint </a:t>
            </a:r>
            <a:r>
              <a:rPr lang="cs-CZ" dirty="0" err="1"/>
              <a:t>Degrees</a:t>
            </a:r>
            <a:endParaRPr lang="cs-CZ" dirty="0"/>
          </a:p>
          <a:p>
            <a:r>
              <a:rPr lang="cs-CZ" dirty="0"/>
              <a:t>Ostatní</a:t>
            </a:r>
          </a:p>
        </p:txBody>
      </p:sp>
    </p:spTree>
    <p:extLst>
      <p:ext uri="{BB962C8B-B14F-4D97-AF65-F5344CB8AC3E}">
        <p14:creationId xmlns:p14="http://schemas.microsoft.com/office/powerpoint/2010/main" val="3851330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A398-96FD-5F4D-AAE6-FC757253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Propagační aktivity DZS a CZS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2039-4C0E-234E-8A90-7B317C82F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Strategie internacionalizace – příloha Strategického záměru MŠMT</a:t>
            </a:r>
          </a:p>
          <a:p>
            <a:r>
              <a:rPr lang="cs-CZ" dirty="0"/>
              <a:t>Ceny DZS</a:t>
            </a:r>
          </a:p>
          <a:p>
            <a:pPr lvl="1"/>
            <a:r>
              <a:rPr lang="cs-CZ" dirty="0"/>
              <a:t>počin v internacionalizaci</a:t>
            </a:r>
          </a:p>
          <a:p>
            <a:pPr lvl="1"/>
            <a:r>
              <a:rPr lang="cs-CZ" dirty="0"/>
              <a:t>Absolventi</a:t>
            </a:r>
          </a:p>
          <a:p>
            <a:pPr lvl="1"/>
            <a:r>
              <a:rPr lang="cs-CZ" dirty="0"/>
              <a:t>Do 27. 9. 2020</a:t>
            </a:r>
          </a:p>
          <a:p>
            <a:r>
              <a:rPr lang="cs-CZ" dirty="0"/>
              <a:t>CZEDUCON</a:t>
            </a:r>
          </a:p>
          <a:p>
            <a:pPr lvl="1"/>
            <a:r>
              <a:rPr lang="cs-CZ" dirty="0"/>
              <a:t>4. – 5. 11. 20202</a:t>
            </a:r>
          </a:p>
        </p:txBody>
      </p:sp>
    </p:spTree>
    <p:extLst>
      <p:ext uri="{BB962C8B-B14F-4D97-AF65-F5344CB8AC3E}">
        <p14:creationId xmlns:p14="http://schemas.microsoft.com/office/powerpoint/2010/main" val="3915082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A398-96FD-5F4D-AAE6-FC757253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Propagační aktivity DZS a CZS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2039-4C0E-234E-8A90-7B317C82F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virtuální veletrhy BEGIN</a:t>
            </a:r>
          </a:p>
          <a:p>
            <a:pPr lvl="1"/>
            <a:r>
              <a:rPr lang="cs-CZ" dirty="0"/>
              <a:t>2. 9. Střední Asie (Kazachstán, Kyrgyzstán, Uzbekistán)</a:t>
            </a:r>
          </a:p>
          <a:p>
            <a:pPr lvl="1"/>
            <a:r>
              <a:rPr lang="cs-CZ" dirty="0"/>
              <a:t>29. 10. Eurasie (Ázerbájdžán, Bělorusko, Ukrajina, Gruzie)</a:t>
            </a:r>
          </a:p>
          <a:p>
            <a:r>
              <a:rPr lang="cs-CZ" dirty="0"/>
              <a:t>virtuální veletrhy FPP</a:t>
            </a:r>
          </a:p>
          <a:p>
            <a:pPr lvl="1"/>
            <a:r>
              <a:rPr lang="cs-CZ" dirty="0"/>
              <a:t>3. 9. Východní a Jihovýchodní Asie</a:t>
            </a:r>
          </a:p>
          <a:p>
            <a:pPr lvl="1"/>
            <a:r>
              <a:rPr lang="cs-CZ" dirty="0"/>
              <a:t>25. 11. Latinská Amerika</a:t>
            </a:r>
          </a:p>
          <a:p>
            <a:r>
              <a:rPr lang="cs-CZ" dirty="0"/>
              <a:t>virtuální veletrh VEF</a:t>
            </a:r>
          </a:p>
          <a:p>
            <a:pPr lvl="1"/>
            <a:r>
              <a:rPr lang="cs-CZ" dirty="0"/>
              <a:t>9. – 10. 10. Turecko</a:t>
            </a:r>
          </a:p>
          <a:p>
            <a:r>
              <a:rPr lang="cs-CZ" dirty="0"/>
              <a:t>virtuální veletrhy (profesionální)</a:t>
            </a:r>
          </a:p>
          <a:p>
            <a:pPr lvl="1"/>
            <a:r>
              <a:rPr lang="cs-CZ" dirty="0"/>
              <a:t>13. – 16. 10. </a:t>
            </a:r>
            <a:r>
              <a:rPr lang="cs-CZ" dirty="0" err="1"/>
              <a:t>eEAIE</a:t>
            </a:r>
            <a:endParaRPr lang="cs-CZ" dirty="0"/>
          </a:p>
          <a:p>
            <a:pPr lvl="2"/>
            <a:r>
              <a:rPr lang="cs-CZ" dirty="0"/>
              <a:t>národní stánek STUDY IN a VŠ jako vystavovatelé</a:t>
            </a:r>
          </a:p>
          <a:p>
            <a:pPr lvl="2"/>
            <a:r>
              <a:rPr lang="cs-CZ" dirty="0"/>
              <a:t>náklady na stánek hradí DZS</a:t>
            </a:r>
          </a:p>
          <a:p>
            <a:pPr lvl="2"/>
            <a:r>
              <a:rPr lang="cs-CZ" dirty="0"/>
              <a:t>každý účastník hradí €309 </a:t>
            </a:r>
          </a:p>
        </p:txBody>
      </p:sp>
    </p:spTree>
    <p:extLst>
      <p:ext uri="{BB962C8B-B14F-4D97-AF65-F5344CB8AC3E}">
        <p14:creationId xmlns:p14="http://schemas.microsoft.com/office/powerpoint/2010/main" val="168181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BB8E5-F84C-439D-A574-465229AB3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Marketing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0D90EF2-A0C7-404C-AF49-11E03E0ECA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2763"/>
            <a:ext cx="10515600" cy="5178856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Erasmus </a:t>
            </a:r>
            <a:r>
              <a:rPr lang="cs-CZ" dirty="0" err="1"/>
              <a:t>Week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Offline</a:t>
            </a:r>
            <a:r>
              <a:rPr lang="cs-CZ" dirty="0"/>
              <a:t> x Online</a:t>
            </a:r>
          </a:p>
          <a:p>
            <a:pPr lvl="1"/>
            <a:r>
              <a:rPr lang="cs-CZ" dirty="0"/>
              <a:t>Formát – stánky, přednášky</a:t>
            </a:r>
          </a:p>
          <a:p>
            <a:pPr lvl="1"/>
            <a:r>
              <a:rPr lang="cs-CZ" dirty="0"/>
              <a:t>Jaký online formát? „</a:t>
            </a:r>
            <a:r>
              <a:rPr lang="cs-CZ" dirty="0" err="1"/>
              <a:t>Webinář</a:t>
            </a:r>
            <a:r>
              <a:rPr lang="cs-CZ" dirty="0"/>
              <a:t>“? </a:t>
            </a:r>
          </a:p>
          <a:p>
            <a:pPr lvl="1"/>
            <a:r>
              <a:rPr lang="cs-CZ" dirty="0"/>
              <a:t>Naše zapojení – </a:t>
            </a:r>
            <a:r>
              <a:rPr lang="cs-CZ" dirty="0" err="1"/>
              <a:t>offline</a:t>
            </a:r>
            <a:r>
              <a:rPr lang="cs-CZ" dirty="0"/>
              <a:t> (člověk z CZS?), online (technická podpora)</a:t>
            </a:r>
          </a:p>
          <a:p>
            <a:r>
              <a:rPr lang="cs-CZ" dirty="0"/>
              <a:t>Open </a:t>
            </a:r>
            <a:r>
              <a:rPr lang="cs-CZ" dirty="0" err="1"/>
              <a:t>Day</a:t>
            </a:r>
            <a:endParaRPr lang="cs-CZ" dirty="0"/>
          </a:p>
          <a:p>
            <a:pPr lvl="1"/>
            <a:r>
              <a:rPr lang="cs-CZ" dirty="0"/>
              <a:t>Online</a:t>
            </a:r>
          </a:p>
          <a:p>
            <a:pPr lvl="1"/>
            <a:r>
              <a:rPr lang="cs-CZ" dirty="0"/>
              <a:t>Naše zapojení? Spíš ne</a:t>
            </a:r>
          </a:p>
          <a:p>
            <a:r>
              <a:rPr lang="cs-CZ" dirty="0" err="1"/>
              <a:t>Livestreamy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Preference </a:t>
            </a:r>
            <a:r>
              <a:rPr lang="cs-CZ" dirty="0" err="1"/>
              <a:t>datumů</a:t>
            </a:r>
            <a:r>
              <a:rPr lang="cs-CZ" dirty="0"/>
              <a:t>, ideálně během listopadu, </a:t>
            </a:r>
            <a:r>
              <a:rPr lang="cs-CZ" dirty="0" smtClean="0"/>
              <a:t>max. </a:t>
            </a:r>
            <a:r>
              <a:rPr lang="cs-CZ" dirty="0"/>
              <a:t>začátek prosince</a:t>
            </a:r>
          </a:p>
          <a:p>
            <a:pPr lvl="1"/>
            <a:r>
              <a:rPr lang="cs-CZ" dirty="0"/>
              <a:t>Délka</a:t>
            </a:r>
          </a:p>
          <a:p>
            <a:pPr lvl="1"/>
            <a:r>
              <a:rPr lang="cs-CZ" dirty="0"/>
              <a:t>Formát – klasický </a:t>
            </a:r>
            <a:r>
              <a:rPr lang="cs-CZ" dirty="0" err="1"/>
              <a:t>livestream</a:t>
            </a:r>
            <a:r>
              <a:rPr lang="cs-CZ" dirty="0"/>
              <a:t>? Spojíme některé fakulty dohromady?</a:t>
            </a:r>
          </a:p>
          <a:p>
            <a:pPr lvl="1"/>
            <a:r>
              <a:rPr lang="cs-CZ" dirty="0"/>
              <a:t>Požadovaná </a:t>
            </a:r>
            <a:r>
              <a:rPr lang="cs-CZ" dirty="0" smtClean="0"/>
              <a:t>interaktivita</a:t>
            </a:r>
            <a:endParaRPr lang="cs-CZ" dirty="0"/>
          </a:p>
          <a:p>
            <a:r>
              <a:rPr lang="cs-CZ" dirty="0"/>
              <a:t> Videa – natáčíme/nenatáčíme, fakultní X Study in Brno</a:t>
            </a:r>
          </a:p>
          <a:p>
            <a:r>
              <a:rPr lang="cs-CZ" dirty="0"/>
              <a:t>Sociální sítě – </a:t>
            </a:r>
            <a:r>
              <a:rPr lang="cs-CZ" dirty="0" err="1"/>
              <a:t>Instagram</a:t>
            </a:r>
            <a:r>
              <a:rPr lang="cs-CZ" dirty="0"/>
              <a:t> – sdílení, označování, „</a:t>
            </a:r>
            <a:r>
              <a:rPr lang="cs-CZ" dirty="0" err="1"/>
              <a:t>news</a:t>
            </a:r>
            <a:r>
              <a:rPr lang="cs-CZ" dirty="0"/>
              <a:t> </a:t>
            </a:r>
            <a:r>
              <a:rPr lang="cs-CZ" dirty="0" err="1"/>
              <a:t>channel</a:t>
            </a:r>
            <a:r>
              <a:rPr lang="cs-CZ" dirty="0"/>
              <a:t>“</a:t>
            </a:r>
          </a:p>
          <a:p>
            <a:r>
              <a:rPr lang="cs-CZ" dirty="0" err="1"/>
              <a:t>Degree</a:t>
            </a:r>
            <a:r>
              <a:rPr lang="cs-CZ" dirty="0"/>
              <a:t> ambasadoři, texty, fotky, </a:t>
            </a:r>
            <a:r>
              <a:rPr lang="cs-CZ" dirty="0" smtClean="0"/>
              <a:t>atd., </a:t>
            </a:r>
            <a:r>
              <a:rPr lang="cs-CZ" dirty="0"/>
              <a:t>- Pro </a:t>
            </a:r>
            <a:r>
              <a:rPr lang="cs-CZ" dirty="0" err="1"/>
              <a:t>microsite</a:t>
            </a:r>
            <a:r>
              <a:rPr lang="cs-CZ" dirty="0"/>
              <a:t> a Study in Brno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064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A398-96FD-5F4D-AAE6-FC757253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Republic </a:t>
            </a:r>
            <a:r>
              <a:rPr lang="cs-CZ" dirty="0" err="1"/>
              <a:t>Alumni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2039-4C0E-234E-8A90-7B317C82F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Program je otevřen pro všechny studenty a absolventy z ČR</a:t>
            </a:r>
          </a:p>
          <a:p>
            <a:r>
              <a:rPr lang="cs-CZ" dirty="0"/>
              <a:t>Cíle:</a:t>
            </a:r>
          </a:p>
          <a:p>
            <a:pPr lvl="1"/>
            <a:r>
              <a:rPr lang="cs-CZ" dirty="0"/>
              <a:t>Zvýšit povědomí o ČR, jako místo pro kvalitní a inovativní vzdělání</a:t>
            </a:r>
          </a:p>
          <a:p>
            <a:pPr lvl="1"/>
            <a:r>
              <a:rPr lang="cs-CZ" dirty="0"/>
              <a:t>Podpořit VŠ ve snaze zůstat ve spojení s absolventy</a:t>
            </a:r>
          </a:p>
          <a:p>
            <a:pPr lvl="1"/>
            <a:r>
              <a:rPr lang="cs-CZ" dirty="0"/>
              <a:t>Umožnit navázání spolupráce mezi školami a jinými organizacemi či podniky</a:t>
            </a:r>
          </a:p>
          <a:p>
            <a:pPr lvl="1"/>
            <a:r>
              <a:rPr lang="cs-CZ" dirty="0"/>
              <a:t>Přilákat kvalitní zaměstnance ze zahraničí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2379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CDA398-96FD-5F4D-AAE6-FC757253B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Czech Republic </a:t>
            </a:r>
            <a:r>
              <a:rPr lang="cs-CZ" dirty="0" err="1"/>
              <a:t>Alumni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E2039-4C0E-234E-8A90-7B317C82F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Plánované aktivity</a:t>
            </a:r>
          </a:p>
          <a:p>
            <a:pPr lvl="1"/>
            <a:r>
              <a:rPr lang="cs-CZ" dirty="0"/>
              <a:t>Nová web platforma</a:t>
            </a:r>
          </a:p>
          <a:p>
            <a:pPr lvl="1"/>
            <a:r>
              <a:rPr lang="cs-CZ" dirty="0"/>
              <a:t>Vytvoření databáze absolventů</a:t>
            </a:r>
          </a:p>
          <a:p>
            <a:pPr lvl="1"/>
            <a:r>
              <a:rPr lang="cs-CZ" dirty="0"/>
              <a:t>Spolupráce s velvyslanectvími a českými centry v zahraničí</a:t>
            </a:r>
          </a:p>
          <a:p>
            <a:pPr lvl="1"/>
            <a:r>
              <a:rPr lang="cs-CZ" dirty="0"/>
              <a:t>Vytvoření </a:t>
            </a:r>
            <a:r>
              <a:rPr lang="cs-CZ" dirty="0" err="1"/>
              <a:t>LinkedIn</a:t>
            </a:r>
            <a:r>
              <a:rPr lang="cs-CZ" dirty="0"/>
              <a:t> </a:t>
            </a:r>
            <a:r>
              <a:rPr lang="cs-CZ" dirty="0" err="1"/>
              <a:t>site</a:t>
            </a:r>
            <a:r>
              <a:rPr lang="cs-CZ" dirty="0"/>
              <a:t> a </a:t>
            </a:r>
            <a:r>
              <a:rPr lang="cs-CZ" dirty="0" err="1"/>
              <a:t>group</a:t>
            </a:r>
            <a:endParaRPr lang="cs-CZ" dirty="0"/>
          </a:p>
          <a:p>
            <a:pPr lvl="1"/>
            <a:r>
              <a:rPr lang="cs-CZ" dirty="0"/>
              <a:t>Sdílení pracovních příležitostí</a:t>
            </a:r>
          </a:p>
          <a:p>
            <a:pPr lvl="1"/>
            <a:r>
              <a:rPr lang="cs-CZ" dirty="0"/>
              <a:t>Využití profilů úspěšných absolventů k propagaci</a:t>
            </a:r>
          </a:p>
          <a:p>
            <a:pPr lvl="1"/>
            <a:r>
              <a:rPr lang="cs-CZ" dirty="0"/>
              <a:t>Vytvoření </a:t>
            </a:r>
            <a:r>
              <a:rPr lang="cs-CZ" dirty="0" err="1"/>
              <a:t>Focus</a:t>
            </a:r>
            <a:r>
              <a:rPr lang="cs-CZ" dirty="0"/>
              <a:t> Group</a:t>
            </a:r>
          </a:p>
          <a:p>
            <a:pPr lvl="1"/>
            <a:r>
              <a:rPr lang="cs-CZ" dirty="0"/>
              <a:t>Výzkum mezi zahraničními absolventy ohledně jejích zkušeností se studiem v ČR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3408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E56698E-1437-4ADE-B4E7-667EC0FA0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45724"/>
            <a:ext cx="10515600" cy="543123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1600" b="1" dirty="0"/>
              <a:t>Portály na rok 2020/2021</a:t>
            </a:r>
          </a:p>
          <a:p>
            <a:endParaRPr lang="cs-CZ" sz="1600" dirty="0"/>
          </a:p>
          <a:p>
            <a:r>
              <a:rPr lang="cs-CZ" sz="1600" u="sng" dirty="0"/>
              <a:t>Study </a:t>
            </a:r>
            <a:r>
              <a:rPr lang="cs-CZ" sz="1600" u="sng" dirty="0" err="1"/>
              <a:t>portals</a:t>
            </a:r>
            <a:r>
              <a:rPr lang="cs-CZ" sz="1600" u="sng" dirty="0"/>
              <a:t>:</a:t>
            </a:r>
          </a:p>
          <a:p>
            <a:r>
              <a:rPr lang="cs-CZ" sz="1600" dirty="0"/>
              <a:t>	A) Full </a:t>
            </a:r>
            <a:r>
              <a:rPr lang="cs-CZ" sz="1600" dirty="0" err="1"/>
              <a:t>Enrolment</a:t>
            </a:r>
            <a:r>
              <a:rPr lang="cs-CZ" sz="1600" dirty="0"/>
              <a:t> </a:t>
            </a:r>
            <a:r>
              <a:rPr lang="cs-CZ" sz="1600" dirty="0" err="1"/>
              <a:t>based</a:t>
            </a:r>
            <a:r>
              <a:rPr lang="cs-CZ" sz="1600" dirty="0"/>
              <a:t> </a:t>
            </a:r>
            <a:r>
              <a:rPr lang="cs-CZ" sz="1600" dirty="0" err="1"/>
              <a:t>partnership</a:t>
            </a:r>
            <a:r>
              <a:rPr lang="cs-CZ" sz="1600" dirty="0"/>
              <a:t>: €10,000/</a:t>
            </a:r>
            <a:r>
              <a:rPr lang="cs-CZ" sz="1600" dirty="0" err="1"/>
              <a:t>year</a:t>
            </a:r>
            <a:r>
              <a:rPr lang="cs-CZ" sz="1600" dirty="0"/>
              <a:t> </a:t>
            </a:r>
            <a:r>
              <a:rPr lang="cs-CZ" sz="1600" dirty="0" err="1"/>
              <a:t>annual</a:t>
            </a:r>
            <a:r>
              <a:rPr lang="cs-CZ" sz="1600" dirty="0"/>
              <a:t> </a:t>
            </a:r>
            <a:r>
              <a:rPr lang="cs-CZ" sz="1600" dirty="0" err="1"/>
              <a:t>fee</a:t>
            </a:r>
            <a:r>
              <a:rPr lang="cs-CZ" sz="1600" dirty="0"/>
              <a:t> + </a:t>
            </a:r>
            <a:r>
              <a:rPr lang="cs-CZ" sz="1600" dirty="0" err="1"/>
              <a:t>Enrolment</a:t>
            </a:r>
            <a:r>
              <a:rPr lang="cs-CZ" sz="1600" dirty="0"/>
              <a:t> </a:t>
            </a:r>
            <a:r>
              <a:rPr lang="cs-CZ" sz="1600" dirty="0" err="1"/>
              <a:t>commission</a:t>
            </a:r>
            <a:r>
              <a:rPr lang="cs-CZ" sz="1600" dirty="0"/>
              <a:t>: 12% 	min. €550 per </a:t>
            </a:r>
            <a:r>
              <a:rPr lang="cs-CZ" sz="1600" dirty="0" err="1"/>
              <a:t>each</a:t>
            </a:r>
            <a:r>
              <a:rPr lang="cs-CZ" sz="1600" dirty="0"/>
              <a:t> </a:t>
            </a:r>
            <a:r>
              <a:rPr lang="cs-CZ" sz="1600" dirty="0" err="1"/>
              <a:t>confirmed</a:t>
            </a:r>
            <a:r>
              <a:rPr lang="cs-CZ" sz="1600" dirty="0"/>
              <a:t> </a:t>
            </a:r>
            <a:r>
              <a:rPr lang="cs-CZ" sz="1600" dirty="0" err="1"/>
              <a:t>enrolment</a:t>
            </a:r>
            <a:endParaRPr lang="cs-CZ" sz="1600" dirty="0"/>
          </a:p>
          <a:p>
            <a:endParaRPr lang="cs-CZ" sz="1600" dirty="0"/>
          </a:p>
          <a:p>
            <a:r>
              <a:rPr lang="cs-CZ" sz="1600" dirty="0"/>
              <a:t>	B) Hybrid </a:t>
            </a:r>
            <a:r>
              <a:rPr lang="cs-CZ" sz="1600" dirty="0" err="1"/>
              <a:t>Enrolment</a:t>
            </a:r>
            <a:r>
              <a:rPr lang="cs-CZ" sz="1600" dirty="0"/>
              <a:t> </a:t>
            </a:r>
            <a:r>
              <a:rPr lang="cs-CZ" sz="1600" dirty="0" err="1"/>
              <a:t>Based</a:t>
            </a:r>
            <a:r>
              <a:rPr lang="cs-CZ" sz="1600" dirty="0"/>
              <a:t> </a:t>
            </a:r>
            <a:r>
              <a:rPr lang="cs-CZ" sz="1600" dirty="0" err="1"/>
              <a:t>partnership</a:t>
            </a:r>
            <a:r>
              <a:rPr lang="cs-CZ" sz="1600" dirty="0"/>
              <a:t>: €13,000 budget + </a:t>
            </a:r>
            <a:r>
              <a:rPr lang="cs-CZ" sz="1600" dirty="0" err="1"/>
              <a:t>Enrolment</a:t>
            </a:r>
            <a:r>
              <a:rPr lang="cs-CZ" sz="1600" dirty="0"/>
              <a:t> </a:t>
            </a:r>
            <a:r>
              <a:rPr lang="cs-CZ" sz="1600" dirty="0" err="1"/>
              <a:t>commission</a:t>
            </a:r>
            <a:r>
              <a:rPr lang="cs-CZ" sz="1600" dirty="0"/>
              <a:t>: 6 % min. 	€550 per </a:t>
            </a:r>
            <a:r>
              <a:rPr lang="cs-CZ" sz="1600" dirty="0" err="1"/>
              <a:t>each</a:t>
            </a:r>
            <a:r>
              <a:rPr lang="cs-CZ" sz="1600" dirty="0"/>
              <a:t> </a:t>
            </a:r>
            <a:r>
              <a:rPr lang="cs-CZ" sz="1600" dirty="0" err="1"/>
              <a:t>confirmed</a:t>
            </a:r>
            <a:r>
              <a:rPr lang="cs-CZ" sz="1600" dirty="0"/>
              <a:t> </a:t>
            </a:r>
            <a:r>
              <a:rPr lang="cs-CZ" sz="1600" dirty="0" err="1"/>
              <a:t>enrolment</a:t>
            </a:r>
            <a:r>
              <a:rPr lang="cs-CZ" sz="1600" dirty="0"/>
              <a:t> min. €400</a:t>
            </a:r>
          </a:p>
          <a:p>
            <a:endParaRPr lang="cs-CZ" sz="1600" dirty="0"/>
          </a:p>
          <a:p>
            <a:r>
              <a:rPr lang="cs-CZ" sz="1600" dirty="0"/>
              <a:t>	C) </a:t>
            </a:r>
            <a:r>
              <a:rPr lang="cs-CZ" sz="1600" dirty="0" err="1"/>
              <a:t>Result</a:t>
            </a:r>
            <a:r>
              <a:rPr lang="cs-CZ" sz="1600" dirty="0"/>
              <a:t> </a:t>
            </a:r>
            <a:r>
              <a:rPr lang="cs-CZ" sz="1600" dirty="0" err="1"/>
              <a:t>Based</a:t>
            </a:r>
            <a:r>
              <a:rPr lang="cs-CZ" sz="1600" dirty="0"/>
              <a:t> </a:t>
            </a:r>
            <a:r>
              <a:rPr lang="cs-CZ" sz="1600" dirty="0" err="1"/>
              <a:t>Partnership</a:t>
            </a:r>
            <a:r>
              <a:rPr lang="cs-CZ" sz="1600" dirty="0"/>
              <a:t>:  €13,000 budget + závazky z minulých smluv po dobu 30 měsíců 	400 EUR</a:t>
            </a:r>
          </a:p>
          <a:p>
            <a:endParaRPr lang="cs-CZ" sz="1600" dirty="0"/>
          </a:p>
          <a:p>
            <a:r>
              <a:rPr lang="cs-CZ" sz="1600" u="sng" dirty="0"/>
              <a:t>Universities.cz (260 tis. bez DPH)</a:t>
            </a:r>
          </a:p>
          <a:p>
            <a:endParaRPr lang="cs-CZ" sz="1600" dirty="0"/>
          </a:p>
          <a:p>
            <a:r>
              <a:rPr lang="cs-CZ" sz="1600" u="sng" dirty="0" err="1"/>
              <a:t>Keystone</a:t>
            </a:r>
            <a:r>
              <a:rPr lang="cs-CZ" sz="1600" u="sng" dirty="0"/>
              <a:t> </a:t>
            </a:r>
            <a:r>
              <a:rPr lang="cs-CZ" sz="1600" u="sng" dirty="0" err="1"/>
              <a:t>Academic</a:t>
            </a:r>
            <a:r>
              <a:rPr lang="cs-CZ" sz="1600" u="sng" dirty="0"/>
              <a:t> </a:t>
            </a:r>
            <a:r>
              <a:rPr lang="cs-CZ" sz="1600" u="sng" dirty="0" err="1"/>
              <a:t>Solutions</a:t>
            </a:r>
            <a:endParaRPr lang="cs-CZ" sz="1600" u="sng" dirty="0"/>
          </a:p>
          <a:p>
            <a:endParaRPr lang="cs-CZ" sz="1600" dirty="0"/>
          </a:p>
          <a:p>
            <a:r>
              <a:rPr lang="cs-CZ" sz="1600" u="sng" dirty="0"/>
              <a:t>Study In</a:t>
            </a:r>
          </a:p>
          <a:p>
            <a:endParaRPr lang="cs-CZ" sz="1600" dirty="0"/>
          </a:p>
          <a:p>
            <a:r>
              <a:rPr lang="cs-CZ" sz="1600" u="sng" dirty="0"/>
              <a:t>příp. další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027850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918AFE4-FADB-463A-A5D9-C8E60557C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2. Směrnice upravující spolupráci s agenturami – FINALIZOVÁNO</a:t>
            </a:r>
          </a:p>
          <a:p>
            <a:endParaRPr lang="cs-CZ" dirty="0"/>
          </a:p>
          <a:p>
            <a:r>
              <a:rPr lang="cs-CZ" dirty="0"/>
              <a:t>postup schválení na poradě vedení MU:</a:t>
            </a:r>
          </a:p>
          <a:p>
            <a:pPr marL="285750" indent="-285750"/>
            <a:r>
              <a:rPr lang="cs-CZ" dirty="0"/>
              <a:t>bez připomínkového řízení</a:t>
            </a:r>
          </a:p>
          <a:p>
            <a:pPr marL="285750" indent="-285750"/>
            <a:r>
              <a:rPr lang="cs-CZ" dirty="0"/>
              <a:t>ve zkráceném režimu</a:t>
            </a:r>
          </a:p>
          <a:p>
            <a:pPr marL="285750" indent="-285750"/>
            <a:r>
              <a:rPr lang="cs-CZ" dirty="0"/>
              <a:t>běžný postup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03922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705</Words>
  <Application>Microsoft Office PowerPoint</Application>
  <PresentationFormat>Širokoúhlá obrazovka</PresentationFormat>
  <Paragraphs>131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Motiv Office</vt:lpstr>
      <vt:lpstr>IRO</vt:lpstr>
      <vt:lpstr>Agenda</vt:lpstr>
      <vt:lpstr>Propagační aktivity DZS a CZS</vt:lpstr>
      <vt:lpstr>Propagační aktivity DZS a CZS</vt:lpstr>
      <vt:lpstr>Marketing</vt:lpstr>
      <vt:lpstr>Czech Republic Alumni</vt:lpstr>
      <vt:lpstr>Czech Republic Alumni</vt:lpstr>
      <vt:lpstr>Prezentace aplikace PowerPoint</vt:lpstr>
      <vt:lpstr>Prezentace aplikace PowerPoint</vt:lpstr>
      <vt:lpstr>Prezentace aplikace PowerPoint</vt:lpstr>
      <vt:lpstr>Study in Brno </vt:lpstr>
      <vt:lpstr>Novinky v Erasmus+</vt:lpstr>
      <vt:lpstr>Erasmus+ po roce 2021</vt:lpstr>
      <vt:lpstr>Ostatní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</dc:title>
  <dc:creator>Jakub Motyčka</dc:creator>
  <cp:lastModifiedBy>brolikov</cp:lastModifiedBy>
  <cp:revision>15</cp:revision>
  <dcterms:created xsi:type="dcterms:W3CDTF">2020-09-16T18:59:39Z</dcterms:created>
  <dcterms:modified xsi:type="dcterms:W3CDTF">2020-10-01T11:32:21Z</dcterms:modified>
</cp:coreProperties>
</file>