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92" r:id="rId7"/>
    <p:sldId id="278" r:id="rId8"/>
    <p:sldId id="279" r:id="rId9"/>
    <p:sldId id="280" r:id="rId10"/>
    <p:sldId id="281" r:id="rId11"/>
    <p:sldId id="282" r:id="rId12"/>
    <p:sldId id="259" r:id="rId13"/>
    <p:sldId id="260" r:id="rId14"/>
    <p:sldId id="261" r:id="rId15"/>
    <p:sldId id="262" r:id="rId16"/>
    <p:sldId id="263" r:id="rId17"/>
    <p:sldId id="267" r:id="rId18"/>
    <p:sldId id="268" r:id="rId19"/>
    <p:sldId id="264" r:id="rId20"/>
    <p:sldId id="265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6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a Osouchová" userId="ed34efb3-1f6c-47a2-95e2-eebfdbabda41" providerId="ADAL" clId="{7E9C1457-D6FE-4180-8847-AB02652CDE91}"/>
    <pc:docChg chg="custSel delSld modSld">
      <pc:chgData name="Violeta Osouchová" userId="ed34efb3-1f6c-47a2-95e2-eebfdbabda41" providerId="ADAL" clId="{7E9C1457-D6FE-4180-8847-AB02652CDE91}" dt="2019-10-16T14:41:36.610" v="40" actId="113"/>
      <pc:docMkLst>
        <pc:docMk/>
      </pc:docMkLst>
      <pc:sldChg chg="del">
        <pc:chgData name="Violeta Osouchová" userId="ed34efb3-1f6c-47a2-95e2-eebfdbabda41" providerId="ADAL" clId="{7E9C1457-D6FE-4180-8847-AB02652CDE91}" dt="2019-10-16T14:38:21.664" v="2" actId="2696"/>
        <pc:sldMkLst>
          <pc:docMk/>
          <pc:sldMk cId="1585146499" sldId="258"/>
        </pc:sldMkLst>
      </pc:sldChg>
      <pc:sldChg chg="modSp">
        <pc:chgData name="Violeta Osouchová" userId="ed34efb3-1f6c-47a2-95e2-eebfdbabda41" providerId="ADAL" clId="{7E9C1457-D6FE-4180-8847-AB02652CDE91}" dt="2019-10-16T14:41:36.610" v="40" actId="113"/>
        <pc:sldMkLst>
          <pc:docMk/>
          <pc:sldMk cId="2343596698" sldId="266"/>
        </pc:sldMkLst>
        <pc:spChg chg="mod">
          <ac:chgData name="Violeta Osouchová" userId="ed34efb3-1f6c-47a2-95e2-eebfdbabda41" providerId="ADAL" clId="{7E9C1457-D6FE-4180-8847-AB02652CDE91}" dt="2019-10-16T14:41:36.610" v="40" actId="113"/>
          <ac:spMkLst>
            <pc:docMk/>
            <pc:sldMk cId="2343596698" sldId="266"/>
            <ac:spMk id="3" creationId="{D1FA6956-4712-4668-977F-25125A3F9AF0}"/>
          </ac:spMkLst>
        </pc:spChg>
      </pc:sldChg>
      <pc:sldChg chg="modSp">
        <pc:chgData name="Violeta Osouchová" userId="ed34efb3-1f6c-47a2-95e2-eebfdbabda41" providerId="ADAL" clId="{7E9C1457-D6FE-4180-8847-AB02652CDE91}" dt="2019-10-16T14:36:30.568" v="0" actId="27636"/>
        <pc:sldMkLst>
          <pc:docMk/>
          <pc:sldMk cId="590671836" sldId="272"/>
        </pc:sldMkLst>
        <pc:spChg chg="mod">
          <ac:chgData name="Violeta Osouchová" userId="ed34efb3-1f6c-47a2-95e2-eebfdbabda41" providerId="ADAL" clId="{7E9C1457-D6FE-4180-8847-AB02652CDE91}" dt="2019-10-16T14:36:30.568" v="0" actId="27636"/>
          <ac:spMkLst>
            <pc:docMk/>
            <pc:sldMk cId="590671836" sldId="272"/>
            <ac:spMk id="15" creationId="{D8D7370A-88D1-4B38-BAFB-F701C3452C9D}"/>
          </ac:spMkLst>
        </pc:spChg>
      </pc:sldChg>
      <pc:sldChg chg="modSp">
        <pc:chgData name="Violeta Osouchová" userId="ed34efb3-1f6c-47a2-95e2-eebfdbabda41" providerId="ADAL" clId="{7E9C1457-D6FE-4180-8847-AB02652CDE91}" dt="2019-10-16T14:36:30.590" v="1" actId="27636"/>
        <pc:sldMkLst>
          <pc:docMk/>
          <pc:sldMk cId="3253204121" sldId="277"/>
        </pc:sldMkLst>
        <pc:spChg chg="mod">
          <ac:chgData name="Violeta Osouchová" userId="ed34efb3-1f6c-47a2-95e2-eebfdbabda41" providerId="ADAL" clId="{7E9C1457-D6FE-4180-8847-AB02652CDE91}" dt="2019-10-16T14:36:30.590" v="1" actId="27636"/>
          <ac:spMkLst>
            <pc:docMk/>
            <pc:sldMk cId="3253204121" sldId="277"/>
            <ac:spMk id="5" creationId="{FEF1C1BF-9327-4B74-A497-EC5C47768A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4A19D-DE9B-4EF0-A34D-AD1C5558C9E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FBB37-51AE-43F2-A339-23AD567C3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FBB37-51AE-43F2-A339-23AD567C3F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1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5A5F9-A0B7-4D0B-A399-B4511C173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122FC9-3508-4577-BB1E-17CD117E6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93076-B96F-4CD8-8771-91BB9D7C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6AD8A-135C-41CF-981E-CD301A41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4410F-A608-40AD-A980-724B64C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747EA-E35F-4814-A5DB-E539B528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97E463-2991-47A9-9677-7F76627DA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EBBFB-8C6C-4DFA-8D12-A48CC59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692CC-7F4D-4237-AC49-E0370A4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D91D0E-4A02-426E-9F02-39C456D4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8F72F4-3B05-4740-9084-3EBB2DACC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E45A2-74D6-4EB9-8E05-1A7D29541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DED6B2-782B-4A4C-9819-20DF27AA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0331BA-DB6E-427B-BCAE-6E998214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84F860-2B5C-4950-A96A-B7323141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6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94787-D8EE-49BB-BF88-796C6962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A32CF9-D7DE-47BE-AE02-21404D5D4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27C230-F1FB-4057-BEB9-7793DFA0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5EB361-C2A8-45AC-AB35-8DE7809E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B9153-5EA1-4021-9394-81CBE705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CC376-FD07-485E-9C27-471D8169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3A0012-A01C-4EE3-ADCE-7829D26F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E92C2E-D175-4FF3-9F79-3AB0BF8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F47F6-A2F4-4CAB-BF97-69BC677E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C0DEE-110B-4008-A53A-E44AE26A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5DF35-C9FD-4E83-A19E-D5439195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C8FA03-618F-43F5-BB40-9A9FBE619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E854F27-D73F-4E46-BCDF-85B2D7EC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5CED6C-8CD6-4BF1-A275-74462C5F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84F0CD-7C74-4099-AD86-9F257124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E12957-9015-4DA7-8903-6232224B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9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E6EAB-E5DA-4559-8B4D-8084D85E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319587-984B-4778-AB3E-0FCA3866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E91DED-466D-4F5D-BF37-665F2ABD6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A11EBCD-8CDA-43DF-B8CB-AEAEF2F71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FF94414-061A-42DE-BF15-B48B734B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09C4FD-39BA-47C3-A28F-FC954CD5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2110BC-CC1C-4C60-B5C6-F91F672B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9F7453-FEC5-473D-996C-7430C20C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CAAE2-DAED-4D1F-8645-0DFF8F0B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22FC73-6E37-4A8B-A243-0C3234DA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30D33E-3458-4D27-9555-F54BF0C3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92E5F8-D773-42EA-BD69-1BE5E9D1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8AC5CC-2EEC-436F-B35B-4839EF39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AA3CBB-B1B5-48CA-9140-9074DD16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2BACB0-B3E3-4DAC-8B43-69FB77FD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71BE7-7AAB-449D-8D64-FB4AF480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507795-3EFD-4FD6-8717-B1250ABA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CD4E0CD-8F49-4434-91D5-6DAA01CCF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E0D619-F162-4803-8792-9EC72E4A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2F0C45-FB77-4BEA-9705-38C2EA44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4F0661-4FEE-471A-B2B3-88EB425D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83B4A-512B-4E02-90F1-4F841837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E1F8F5-634F-437D-9E57-2147E6724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B4207D-CCD2-486C-97DF-F333866F0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7B6E7-8BB9-435B-8176-AB6CB146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086D46-168A-47A2-A700-A3C14178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79B99D-9E44-4FF4-91C5-6DE1A62D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E5966A-0EF8-4AA1-910D-E8E7ABFC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C67E0A-C3F4-416B-95E2-281621D4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657BB7-B967-4158-9C21-7CFE40C0A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9DEB-B1F8-4205-B417-AD24027F658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245EC4-D38D-41ED-BCA9-95F90FB5B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7108E-6BF4-4A68-87F8-FFF2DF2D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C2AE-E2D3-4A3E-9798-8AEE639AE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universities.com/catalogue-of-universities/masaryk-university" TargetMode="External"/><Relationship Id="rId2" Type="http://schemas.openxmlformats.org/officeDocument/2006/relationships/hyperlink" Target="https://www.czechuniversitie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RVH/formulare_ke_studijnim_programum/vznik_noveho_studijniho_programu/72764721/" TargetMode="External"/><Relationship Id="rId7" Type="http://schemas.openxmlformats.org/officeDocument/2006/relationships/hyperlink" Target="https://czs.muni.cz/images/files/partners/agreement_layout_II_ENG.doc" TargetMode="External"/><Relationship Id="rId2" Type="http://schemas.openxmlformats.org/officeDocument/2006/relationships/hyperlink" Target="https://is.muni.cz/do/rect/RVH/formulare_ke_studijnim_programum/vznik_noveho_studijniho_programu/bc_m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s.muni.cz/images/files/partners/agreement_layout_II_CZ.doc" TargetMode="External"/><Relationship Id="rId5" Type="http://schemas.openxmlformats.org/officeDocument/2006/relationships/hyperlink" Target="https://czs.muni.cz/images/files/partners/agreement_layout_I_ENG.doc" TargetMode="External"/><Relationship Id="rId4" Type="http://schemas.openxmlformats.org/officeDocument/2006/relationships/hyperlink" Target="https://czs.muni.cz/images/files/partners/agreement_layout_I_CZ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guyenova@czs.muni.cz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zs.muni.cz/cs/student-mu/studijni-pobyty/partnerske-univerzity" TargetMode="External"/><Relationship Id="rId2" Type="http://schemas.openxmlformats.org/officeDocument/2006/relationships/hyperlink" Target="https://czs.muni.cz/en/student-from-abroad/exchange-non-degree-studies/partner-universiti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zs.muni.cz/cs/student-mu/studijni-pobyty/partnerske-univerzity" TargetMode="External"/><Relationship Id="rId2" Type="http://schemas.openxmlformats.org/officeDocument/2006/relationships/hyperlink" Target="https://czs.muni.cz/en/student-from-abroad/exchange-non-degree-studies/partner-universiti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77F07-B7E8-4B52-B01C-99B6C3E76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IRO	17.10.2019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F38D5C-556A-4EFB-85C0-DDE89B60A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0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E7E30-CFC5-4E40-964B-8BF03DF0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Take-overs</a:t>
            </a:r>
            <a:endParaRPr lang="en-US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0E7E53D-0C6A-4702-B47E-EDFFB36415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001169"/>
          <a:ext cx="10515600" cy="200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34261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3146622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Week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849013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Arts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October 7-11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915006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Law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October 14-18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658760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Infromatics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October 21-25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6637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Science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October 28-November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86391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Medicine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November 4-8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950626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Social Studies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November 11-15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17093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Economics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November 18-22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765775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Education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November 25-29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31405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Faculty of Sports Studies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December</a:t>
                      </a:r>
                      <a:r>
                        <a:rPr lang="cs-CZ" sz="1000" dirty="0">
                          <a:effectLst/>
                        </a:rPr>
                        <a:t> 2-6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001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75ED18E-2CF1-44B8-BA70-22D66BD40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40" y="403401"/>
            <a:ext cx="3293210" cy="585459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5A0176-5C0D-435A-90EB-43F8DCD90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37" y="403401"/>
            <a:ext cx="3293210" cy="58545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321AC85-0EA5-4DEE-9113-5E90ADFFA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88" y="403401"/>
            <a:ext cx="3293211" cy="58545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6E5120-0987-4483-B8E2-DD41F1ACB9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41" y="98645"/>
            <a:ext cx="1873325" cy="33303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EAD191-AE3C-443E-A3AD-B0CB18C58D3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41" y="3287027"/>
            <a:ext cx="1953185" cy="34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C54B9-2C32-4F7B-9C03-F7336EDE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C3A744-8876-4BDB-82F2-6FF54B5D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Příští týden FSS</a:t>
            </a:r>
          </a:p>
          <a:p>
            <a:r>
              <a:rPr lang="cs-CZ" dirty="0"/>
              <a:t>Do konce roku (snad)</a:t>
            </a:r>
          </a:p>
          <a:p>
            <a:r>
              <a:rPr lang="cs-CZ" dirty="0"/>
              <a:t>Focení studentů</a:t>
            </a:r>
          </a:p>
          <a:p>
            <a:r>
              <a:rPr lang="cs-CZ" dirty="0"/>
              <a:t>Průvodci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6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4B4D2-C320-4EB9-8847-A3705CCD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Studyportals</a:t>
            </a:r>
            <a:endParaRPr lang="en-US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AED049A-1FEB-4E6E-AD1B-72893A996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77" y="1980152"/>
            <a:ext cx="10515600" cy="38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A9A9E9-D610-412B-8CD2-26318A44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4" y="1519891"/>
            <a:ext cx="10420952" cy="43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76FFA2-A149-4C42-9026-EF02BFA8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392"/>
            <a:ext cx="10515600" cy="5570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Možnosti:</a:t>
            </a:r>
          </a:p>
          <a:p>
            <a:r>
              <a:rPr lang="cs-CZ" dirty="0"/>
              <a:t>Premium </a:t>
            </a:r>
            <a:r>
              <a:rPr lang="cs-CZ" dirty="0" err="1"/>
              <a:t>listing</a:t>
            </a:r>
            <a:r>
              <a:rPr lang="cs-CZ" dirty="0"/>
              <a:t> (doporučeno pro </a:t>
            </a:r>
            <a:r>
              <a:rPr lang="cs-CZ" dirty="0" err="1"/>
              <a:t>Int</a:t>
            </a:r>
            <a:r>
              <a:rPr lang="cs-CZ" dirty="0"/>
              <a:t>. </a:t>
            </a:r>
            <a:r>
              <a:rPr lang="cs-CZ" dirty="0" err="1"/>
              <a:t>Rel</a:t>
            </a:r>
            <a:r>
              <a:rPr lang="cs-CZ" dirty="0"/>
              <a:t>, </a:t>
            </a:r>
            <a:r>
              <a:rPr lang="cs-CZ" dirty="0" err="1"/>
              <a:t>Conflict</a:t>
            </a:r>
            <a:r>
              <a:rPr lang="cs-CZ" dirty="0"/>
              <a:t> and Demo,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  <a:r>
              <a:rPr lang="cs-CZ" dirty="0" err="1"/>
              <a:t>com</a:t>
            </a:r>
            <a:r>
              <a:rPr lang="cs-CZ" dirty="0"/>
              <a:t> and sec a Special Edu)</a:t>
            </a:r>
          </a:p>
          <a:p>
            <a:r>
              <a:rPr lang="cs-CZ" dirty="0"/>
              <a:t>Banner – nevýhodné </a:t>
            </a:r>
          </a:p>
          <a:p>
            <a:r>
              <a:rPr lang="cs-CZ" dirty="0" err="1"/>
              <a:t>Newslettery</a:t>
            </a:r>
            <a:endParaRPr lang="cs-CZ" dirty="0"/>
          </a:p>
          <a:p>
            <a:endParaRPr lang="cs-CZ" dirty="0"/>
          </a:p>
          <a:p>
            <a:r>
              <a:rPr lang="cs-CZ" dirty="0"/>
              <a:t>Ověřování studentů – seznam všech přijatých v 2019 (anglické obory, zaplacený školný, vč. vládních stipendistů)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https://www.czechuniversities.com/</a:t>
            </a:r>
            <a:r>
              <a:rPr lang="cs-CZ" dirty="0"/>
              <a:t>  + </a:t>
            </a:r>
            <a:r>
              <a:rPr lang="cs-CZ" dirty="0">
                <a:hlinkClick r:id="rId3"/>
              </a:rPr>
              <a:t>https://www.czechuniversities.com/catalogue-of-universities/masaryk-university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0DCB8-F91B-4B95-9BD6-4F25E2DB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Letní školy</a:t>
            </a:r>
            <a:r>
              <a:rPr lang="en-GB" dirty="0"/>
              <a:t> - update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45496-9404-497B-83CC-4A2776DF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the website to have</a:t>
            </a:r>
          </a:p>
          <a:p>
            <a:pPr lvl="1"/>
            <a:r>
              <a:rPr lang="en-US" dirty="0"/>
              <a:t>List of Summer Schools</a:t>
            </a:r>
          </a:p>
          <a:p>
            <a:pPr lvl="1"/>
            <a:r>
              <a:rPr lang="en-US" dirty="0"/>
              <a:t>List of Winter Schools</a:t>
            </a:r>
          </a:p>
          <a:p>
            <a:r>
              <a:rPr lang="en-US" dirty="0"/>
              <a:t>Teaming with partner universities to share teaches</a:t>
            </a:r>
          </a:p>
          <a:p>
            <a:pPr lvl="1"/>
            <a:r>
              <a:rPr lang="en-US" dirty="0"/>
              <a:t>University of London in Paris</a:t>
            </a:r>
          </a:p>
          <a:p>
            <a:pPr lvl="1"/>
            <a:r>
              <a:rPr lang="en-US" dirty="0"/>
              <a:t>Guest lecturing at Tampere University</a:t>
            </a:r>
          </a:p>
          <a:p>
            <a:pPr lvl="1"/>
            <a:r>
              <a:rPr lang="en-US" dirty="0"/>
              <a:t>University of Potsdam sharing teachers</a:t>
            </a:r>
          </a:p>
          <a:p>
            <a:r>
              <a:rPr lang="en-US"/>
              <a:t>Set up an email list serve for “summer schools” to more directly share this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3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7DDF3-60DA-4515-8E07-D9B4CE46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79725"/>
            <a:ext cx="10515600" cy="1325563"/>
          </a:xfrm>
        </p:spPr>
        <p:txBody>
          <a:bodyPr/>
          <a:lstStyle/>
          <a:p>
            <a:r>
              <a:rPr lang="en-GB" dirty="0"/>
              <a:t>Joint Degree </a:t>
            </a:r>
            <a:r>
              <a:rPr lang="cs-CZ" dirty="0"/>
              <a:t>a nová pravidla akreditace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2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akreditace: 3 kroky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171267" cy="4351338"/>
          </a:xfrm>
        </p:spPr>
        <p:txBody>
          <a:bodyPr/>
          <a:lstStyle/>
          <a:p>
            <a:r>
              <a:rPr lang="cs-CZ" sz="2000" b="1" dirty="0"/>
              <a:t>Krok 1: </a:t>
            </a:r>
            <a:r>
              <a:rPr lang="cs-CZ" sz="2000" dirty="0"/>
              <a:t>Záměr vzniku studijního programu (</a:t>
            </a:r>
            <a:r>
              <a:rPr lang="cs-CZ" sz="2000" dirty="0">
                <a:solidFill>
                  <a:srgbClr val="0000DC"/>
                </a:solidFill>
              </a:rPr>
              <a:t>garant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Překládá se Radě pro vnitřní hodnocení MU</a:t>
            </a:r>
          </a:p>
          <a:p>
            <a:r>
              <a:rPr lang="cs-CZ" sz="2000" b="1" dirty="0"/>
              <a:t>Krok 2: </a:t>
            </a:r>
            <a:r>
              <a:rPr lang="cs-CZ" sz="2000" dirty="0"/>
              <a:t>Dohoda o spolupráci</a:t>
            </a:r>
          </a:p>
          <a:p>
            <a:r>
              <a:rPr lang="cs-CZ" sz="2000" b="1" dirty="0"/>
              <a:t>Krok 3: </a:t>
            </a:r>
            <a:r>
              <a:rPr lang="cs-CZ" sz="2000" dirty="0"/>
              <a:t>Záměr rozvoje studijního programu + sebehodnotící zpráva (</a:t>
            </a:r>
            <a:r>
              <a:rPr lang="cs-CZ" sz="2000" dirty="0">
                <a:solidFill>
                  <a:srgbClr val="0000DC"/>
                </a:solidFill>
              </a:rPr>
              <a:t>garant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Následuje schválení:</a:t>
            </a:r>
          </a:p>
          <a:p>
            <a:pPr lvl="2"/>
            <a:r>
              <a:rPr lang="cs-CZ" sz="1000" dirty="0"/>
              <a:t>Akademickým senátem fakulty</a:t>
            </a:r>
          </a:p>
          <a:p>
            <a:pPr lvl="2"/>
            <a:r>
              <a:rPr lang="cs-CZ" sz="1000" dirty="0"/>
              <a:t>Vědeckou radou fakulty</a:t>
            </a:r>
          </a:p>
          <a:p>
            <a:pPr lvl="2"/>
            <a:r>
              <a:rPr lang="cs-CZ" sz="1000" dirty="0"/>
              <a:t>RVH </a:t>
            </a:r>
            <a:endParaRPr lang="cs-CZ" dirty="0"/>
          </a:p>
          <a:p>
            <a:r>
              <a:rPr lang="cs-CZ" sz="2000" dirty="0"/>
              <a:t>Proces udělení </a:t>
            </a:r>
            <a:r>
              <a:rPr lang="cs-CZ" sz="2000" dirty="0" err="1"/>
              <a:t>instit</a:t>
            </a:r>
            <a:r>
              <a:rPr lang="cs-CZ" sz="2000" dirty="0"/>
              <a:t>. akreditace může trvat 7-12 měsíců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D854D1-A7C5-4C15-AEE7-B011D93F6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09467" y="184365"/>
            <a:ext cx="4077758" cy="65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Formuláře pro přípravu JD programů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Záměr vzniku Studijního programu:</a:t>
            </a:r>
            <a:endParaRPr lang="cs-CZ" b="1" dirty="0">
              <a:hlinkClick r:id="rId2"/>
            </a:endParaRPr>
          </a:p>
          <a:p>
            <a:pPr lvl="1"/>
            <a:r>
              <a:rPr lang="cs-CZ" dirty="0">
                <a:hlinkClick r:id="rId2"/>
              </a:rPr>
              <a:t>Záměr vzniku studijního programu</a:t>
            </a:r>
            <a:endParaRPr lang="cs-CZ" dirty="0"/>
          </a:p>
          <a:p>
            <a:pPr lvl="1"/>
            <a:r>
              <a:rPr lang="cs-CZ" dirty="0" err="1">
                <a:hlinkClick r:id="rId3"/>
              </a:rPr>
              <a:t>Intention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Establishing</a:t>
            </a:r>
            <a:r>
              <a:rPr lang="cs-CZ" dirty="0">
                <a:hlinkClick r:id="rId3"/>
              </a:rPr>
              <a:t> Joint </a:t>
            </a:r>
            <a:r>
              <a:rPr lang="cs-CZ" dirty="0" err="1">
                <a:hlinkClick r:id="rId3"/>
              </a:rPr>
              <a:t>Degree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Programme</a:t>
            </a:r>
            <a:r>
              <a:rPr lang="cs-CZ" dirty="0">
                <a:hlinkClick r:id="rId3"/>
              </a:rPr>
              <a:t> </a:t>
            </a:r>
            <a:r>
              <a:rPr lang="cs-CZ" dirty="0"/>
              <a:t> </a:t>
            </a:r>
          </a:p>
          <a:p>
            <a:r>
              <a:rPr lang="cs-CZ" b="1" dirty="0"/>
              <a:t>Návrh vzniku Studijního programu:</a:t>
            </a:r>
          </a:p>
          <a:p>
            <a:pPr lvl="1"/>
            <a:r>
              <a:rPr lang="cs-CZ" u="sng" dirty="0">
                <a:hlinkClick r:id="rId2"/>
              </a:rPr>
              <a:t>Vzor</a:t>
            </a:r>
            <a:endParaRPr lang="cs-CZ" b="1" dirty="0"/>
          </a:p>
          <a:p>
            <a:r>
              <a:rPr lang="cs-CZ" b="1" dirty="0"/>
              <a:t>Dohody o spolupráci:</a:t>
            </a:r>
          </a:p>
          <a:p>
            <a:pPr lvl="1"/>
            <a:r>
              <a:rPr lang="cs-CZ" dirty="0"/>
              <a:t>Vzor Dohody o spolupráci pro joint </a:t>
            </a:r>
            <a:r>
              <a:rPr lang="cs-CZ" dirty="0" err="1"/>
              <a:t>degree</a:t>
            </a:r>
            <a:r>
              <a:rPr lang="cs-CZ" dirty="0"/>
              <a:t> programy:  </a:t>
            </a:r>
          </a:p>
          <a:p>
            <a:pPr lvl="2"/>
            <a:r>
              <a:rPr lang="cs-CZ" u="sng" dirty="0">
                <a:hlinkClick r:id="rId4"/>
              </a:rPr>
              <a:t>Vzor Dohody o spolupráci č. 1 (česky)</a:t>
            </a:r>
            <a:r>
              <a:rPr lang="cs-CZ" dirty="0"/>
              <a:t> </a:t>
            </a:r>
          </a:p>
          <a:p>
            <a:pPr lvl="2"/>
            <a:r>
              <a:rPr lang="cs-CZ" u="sng" dirty="0">
                <a:hlinkClick r:id="rId5"/>
              </a:rPr>
              <a:t>Vzor Dohody o spolupráci č. 1 (anglicky)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Vzor Dohody o spolupráci pro double/</a:t>
            </a:r>
            <a:r>
              <a:rPr lang="cs-CZ" dirty="0" err="1"/>
              <a:t>multiple</a:t>
            </a:r>
            <a:r>
              <a:rPr lang="cs-CZ" dirty="0"/>
              <a:t> </a:t>
            </a:r>
            <a:r>
              <a:rPr lang="cs-CZ" dirty="0" err="1"/>
              <a:t>degree</a:t>
            </a:r>
            <a:r>
              <a:rPr lang="cs-CZ" dirty="0"/>
              <a:t>:  </a:t>
            </a:r>
          </a:p>
          <a:p>
            <a:pPr lvl="2"/>
            <a:r>
              <a:rPr lang="cs-CZ" u="sng" dirty="0">
                <a:hlinkClick r:id="rId6"/>
              </a:rPr>
              <a:t>Vzor Dohody o spolupráci č. 2 (česky)</a:t>
            </a:r>
            <a:r>
              <a:rPr lang="cs-CZ" dirty="0"/>
              <a:t> </a:t>
            </a:r>
          </a:p>
          <a:p>
            <a:pPr lvl="2"/>
            <a:r>
              <a:rPr lang="cs-CZ" u="sng" dirty="0">
                <a:hlinkClick r:id="rId7"/>
              </a:rPr>
              <a:t>Vzor Dohody o spolupráci č. 2 (anglicky)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90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9FBCC-2771-4D18-B057-46920407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Agenda: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C2C331-E0AD-4A43-8416-25A1BF48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Americk</a:t>
            </a:r>
            <a:r>
              <a:rPr lang="cs-CZ" dirty="0"/>
              <a:t>é půjčky</a:t>
            </a:r>
            <a:endParaRPr lang="en-GB" dirty="0"/>
          </a:p>
          <a:p>
            <a:r>
              <a:rPr lang="cs-CZ" dirty="0"/>
              <a:t>Bilaterální</a:t>
            </a:r>
            <a:r>
              <a:rPr lang="en-GB" dirty="0"/>
              <a:t> </a:t>
            </a:r>
            <a:r>
              <a:rPr lang="en-GB" dirty="0" err="1"/>
              <a:t>smlouvy</a:t>
            </a:r>
            <a:r>
              <a:rPr lang="en-GB" dirty="0"/>
              <a:t> a </a:t>
            </a:r>
            <a:r>
              <a:rPr lang="cs-CZ" dirty="0"/>
              <a:t>jejich použití na fakultách</a:t>
            </a:r>
          </a:p>
          <a:p>
            <a:r>
              <a:rPr lang="en-GB" dirty="0"/>
              <a:t>Marketing – </a:t>
            </a:r>
            <a:r>
              <a:rPr lang="cs-CZ" dirty="0"/>
              <a:t>sociální sítě</a:t>
            </a:r>
            <a:r>
              <a:rPr lang="en-GB" dirty="0"/>
              <a:t>,</a:t>
            </a:r>
            <a:r>
              <a:rPr lang="cs-CZ" dirty="0"/>
              <a:t> videa,</a:t>
            </a:r>
            <a:r>
              <a:rPr lang="en-GB" dirty="0"/>
              <a:t> update</a:t>
            </a:r>
            <a:endParaRPr lang="cs-CZ" dirty="0"/>
          </a:p>
          <a:p>
            <a:r>
              <a:rPr lang="cs-CZ" dirty="0"/>
              <a:t>Letní školy</a:t>
            </a:r>
            <a:r>
              <a:rPr lang="en-GB" dirty="0"/>
              <a:t> - update</a:t>
            </a:r>
            <a:endParaRPr lang="cs-CZ" dirty="0"/>
          </a:p>
          <a:p>
            <a:r>
              <a:rPr lang="en-GB" dirty="0"/>
              <a:t>Joint Degree </a:t>
            </a:r>
            <a:r>
              <a:rPr lang="cs-CZ" dirty="0"/>
              <a:t>a nová pravidla akreditace</a:t>
            </a:r>
          </a:p>
          <a:p>
            <a:r>
              <a:rPr lang="cs-CZ" dirty="0"/>
              <a:t>Projekt EDUC</a:t>
            </a:r>
          </a:p>
          <a:p>
            <a:r>
              <a:rPr lang="en-GB" dirty="0" err="1"/>
              <a:t>Ostatn</a:t>
            </a:r>
            <a:r>
              <a:rPr lang="cs-CZ" dirty="0"/>
              <a:t>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2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čtvrtek </a:t>
            </a:r>
            <a:r>
              <a:rPr lang="cs-CZ" b="1" dirty="0"/>
              <a:t>28. listopadu </a:t>
            </a:r>
            <a:r>
              <a:rPr lang="cs-CZ" dirty="0"/>
              <a:t>dopoledne v Kounicově sálu?</a:t>
            </a:r>
          </a:p>
          <a:p>
            <a:r>
              <a:rPr lang="cs-CZ" dirty="0"/>
              <a:t>Cílová skupina:</a:t>
            </a:r>
          </a:p>
          <a:p>
            <a:pPr lvl="1"/>
            <a:r>
              <a:rPr lang="cs-CZ" dirty="0"/>
              <a:t>Fakultní zahraniční oddělení</a:t>
            </a:r>
          </a:p>
          <a:p>
            <a:pPr lvl="1"/>
            <a:r>
              <a:rPr lang="cs-CZ" dirty="0"/>
              <a:t>Fakultní oddělení pro kvalitu</a:t>
            </a:r>
          </a:p>
          <a:p>
            <a:pPr lvl="1"/>
            <a:r>
              <a:rPr lang="cs-CZ" dirty="0"/>
              <a:t>(akademici – jen pokud chtějí)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9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CRP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 českých vysokých škol</a:t>
            </a:r>
          </a:p>
          <a:p>
            <a:r>
              <a:rPr lang="cs-CZ" dirty="0"/>
              <a:t>koordinátor UK</a:t>
            </a:r>
          </a:p>
          <a:p>
            <a:r>
              <a:rPr lang="cs-CZ" dirty="0"/>
              <a:t>na MU: Odbor pro kvalitu RMU + CZS</a:t>
            </a:r>
          </a:p>
          <a:p>
            <a:r>
              <a:rPr lang="cs-CZ" dirty="0"/>
              <a:t>cíl:</a:t>
            </a:r>
          </a:p>
          <a:p>
            <a:pPr lvl="1"/>
            <a:r>
              <a:rPr lang="cs-CZ" dirty="0"/>
              <a:t>vymezení typologie (JD, DD, MD) pro národní rámec</a:t>
            </a:r>
          </a:p>
          <a:p>
            <a:pPr lvl="1"/>
            <a:r>
              <a:rPr lang="cs-CZ" dirty="0"/>
              <a:t>sdílení praxe, získání know-how a procesní problematiky jinde</a:t>
            </a:r>
          </a:p>
          <a:p>
            <a:pPr lvl="1"/>
            <a:r>
              <a:rPr lang="cs-CZ" dirty="0"/>
              <a:t>návrh na legislativní změny</a:t>
            </a:r>
          </a:p>
          <a:p>
            <a:pPr lvl="1"/>
            <a:r>
              <a:rPr lang="cs-CZ" dirty="0"/>
              <a:t>standardy zajišťování a hodnocení kvality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39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</a:t>
            </a:r>
            <a:r>
              <a:rPr lang="cs-CZ" dirty="0" err="1"/>
              <a:t>Mundus</a:t>
            </a:r>
            <a:r>
              <a:rPr lang="cs-CZ" dirty="0"/>
              <a:t> Joint Master </a:t>
            </a:r>
            <a:r>
              <a:rPr lang="cs-CZ" dirty="0" err="1"/>
              <a:t>Degree</a:t>
            </a:r>
            <a:r>
              <a:rPr lang="cs-CZ" dirty="0"/>
              <a:t>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projektová příležitost v rámci programu EU Erasmus+</a:t>
            </a:r>
          </a:p>
          <a:p>
            <a:r>
              <a:rPr lang="cs-CZ" dirty="0"/>
              <a:t>celkový grant </a:t>
            </a:r>
            <a:r>
              <a:rPr lang="cs-CZ" b="1" dirty="0">
                <a:solidFill>
                  <a:srgbClr val="0000DC"/>
                </a:solidFill>
              </a:rPr>
              <a:t>4 miliony eur</a:t>
            </a:r>
            <a:r>
              <a:rPr lang="cs-CZ" dirty="0"/>
              <a:t> </a:t>
            </a:r>
            <a:r>
              <a:rPr lang="cs-CZ" b="1" dirty="0">
                <a:solidFill>
                  <a:srgbClr val="0000DC"/>
                </a:solidFill>
              </a:rPr>
              <a:t>na 4 roky </a:t>
            </a:r>
            <a:r>
              <a:rPr lang="cs-CZ" dirty="0"/>
              <a:t>(108 mil. Kč) </a:t>
            </a:r>
            <a:endParaRPr lang="cs-CZ" b="1" dirty="0">
              <a:solidFill>
                <a:srgbClr val="0000DC"/>
              </a:solidFill>
            </a:endParaRPr>
          </a:p>
          <a:p>
            <a:pPr lvl="1"/>
            <a:r>
              <a:rPr lang="cs-CZ" b="1" dirty="0"/>
              <a:t>VŠ: </a:t>
            </a:r>
          </a:p>
          <a:p>
            <a:pPr lvl="2"/>
            <a:r>
              <a:rPr lang="cs-CZ" dirty="0"/>
              <a:t>20.000 E na přípravný rok (540.000 Kč)</a:t>
            </a:r>
          </a:p>
          <a:p>
            <a:pPr lvl="2"/>
            <a:r>
              <a:rPr lang="cs-CZ" dirty="0"/>
              <a:t>50.000 E na každý cyklus (150.000 E celkem, tj. celkem 4 miliony Kč)</a:t>
            </a:r>
          </a:p>
          <a:p>
            <a:pPr lvl="1"/>
            <a:r>
              <a:rPr lang="cs-CZ" b="1" dirty="0"/>
              <a:t>Studenti:</a:t>
            </a:r>
          </a:p>
          <a:p>
            <a:pPr lvl="2"/>
            <a:r>
              <a:rPr lang="cs-CZ" dirty="0"/>
              <a:t>max. 25.000 E na stipendia na rok (675.000 Kč ročně na stipendia), na čtyřletý cyklus EMJMD max. 100.000 E na stipendia ( </a:t>
            </a:r>
            <a:r>
              <a:rPr lang="cs-CZ" sz="1600" dirty="0"/>
              <a:t>tj. max. 27 milionů Kč na stipendia za 4 roky)</a:t>
            </a:r>
            <a:endParaRPr lang="cs-CZ" dirty="0"/>
          </a:p>
          <a:p>
            <a:pPr lvl="1"/>
            <a:r>
              <a:rPr lang="cs-CZ" b="1" dirty="0"/>
              <a:t>Cestovné, náklady na společná setkání</a:t>
            </a:r>
          </a:p>
          <a:p>
            <a:pPr lvl="1"/>
            <a:r>
              <a:rPr lang="cs-CZ" b="1" dirty="0" err="1"/>
              <a:t>Instalation</a:t>
            </a:r>
            <a:r>
              <a:rPr lang="cs-CZ" b="1" dirty="0"/>
              <a:t> </a:t>
            </a:r>
            <a:r>
              <a:rPr lang="cs-CZ" b="1" dirty="0" err="1"/>
              <a:t>costs</a:t>
            </a:r>
            <a:endParaRPr lang="cs-CZ" b="1" dirty="0"/>
          </a:p>
          <a:p>
            <a:pPr lvl="1"/>
            <a:r>
              <a:rPr lang="cs-CZ" b="1" dirty="0"/>
              <a:t>Další náklady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7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výzvy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767667" cy="4351338"/>
          </a:xfrm>
        </p:spPr>
        <p:txBody>
          <a:bodyPr/>
          <a:lstStyle/>
          <a:p>
            <a:pPr marL="342900" indent="-342900"/>
            <a:r>
              <a:rPr lang="cs-CZ" sz="2400" dirty="0"/>
              <a:t>uspělo </a:t>
            </a:r>
            <a:r>
              <a:rPr lang="cs-CZ" sz="2400" dirty="0">
                <a:solidFill>
                  <a:srgbClr val="0000DC"/>
                </a:solidFill>
              </a:rPr>
              <a:t>44</a:t>
            </a:r>
            <a:r>
              <a:rPr lang="cs-CZ" sz="2400" dirty="0"/>
              <a:t> projektů</a:t>
            </a:r>
          </a:p>
          <a:p>
            <a:pPr marL="342900" indent="-342900"/>
            <a:r>
              <a:rPr lang="cs-CZ" sz="2400" dirty="0"/>
              <a:t>celkem 166.364.800 E (4,5 miliardy Kč)</a:t>
            </a:r>
          </a:p>
          <a:p>
            <a:pPr marL="342900" indent="-342900"/>
            <a:r>
              <a:rPr lang="cs-CZ" sz="2400" dirty="0">
                <a:solidFill>
                  <a:srgbClr val="0000DC"/>
                </a:solidFill>
              </a:rPr>
              <a:t>UK </a:t>
            </a:r>
            <a:r>
              <a:rPr lang="cs-CZ" sz="2400" dirty="0"/>
              <a:t>zapojena do </a:t>
            </a:r>
            <a:r>
              <a:rPr lang="cs-CZ" sz="2400" dirty="0">
                <a:solidFill>
                  <a:srgbClr val="0000DC"/>
                </a:solidFill>
              </a:rPr>
              <a:t>6</a:t>
            </a:r>
            <a:r>
              <a:rPr lang="cs-CZ" sz="2400" dirty="0"/>
              <a:t> EMJMD programů</a:t>
            </a:r>
          </a:p>
          <a:p>
            <a:pPr marL="342900" indent="-342900"/>
            <a:r>
              <a:rPr lang="cs-CZ" sz="2400" dirty="0">
                <a:solidFill>
                  <a:srgbClr val="0000DC"/>
                </a:solidFill>
              </a:rPr>
              <a:t>ČVUT</a:t>
            </a:r>
            <a:r>
              <a:rPr lang="cs-CZ" sz="2400" dirty="0"/>
              <a:t> do </a:t>
            </a:r>
            <a:r>
              <a:rPr lang="cs-CZ" sz="2400" dirty="0">
                <a:solidFill>
                  <a:srgbClr val="0000DC"/>
                </a:solidFill>
              </a:rPr>
              <a:t>1</a:t>
            </a:r>
            <a:r>
              <a:rPr lang="cs-CZ" sz="2400" dirty="0"/>
              <a:t> EMJMD programu</a:t>
            </a:r>
          </a:p>
          <a:p>
            <a:endParaRPr lang="cs-CZ" dirty="0"/>
          </a:p>
        </p:txBody>
      </p:sp>
      <p:graphicFrame>
        <p:nvGraphicFramePr>
          <p:cNvPr id="4" name="Zástupný symbol pro obsah 8">
            <a:extLst>
              <a:ext uri="{FF2B5EF4-FFF2-40B4-BE49-F238E27FC236}">
                <a16:creationId xmlns:a16="http://schemas.microsoft.com/office/drawing/2014/main" id="{2B946857-C89F-4ADF-B7C8-01181B6D4D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00337" y="1720840"/>
          <a:ext cx="7343228" cy="4909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29644757"/>
                    </a:ext>
                  </a:extLst>
                </a:gridCol>
                <a:gridCol w="1315453">
                  <a:extLst>
                    <a:ext uri="{9D8B030D-6E8A-4147-A177-3AD203B41FA5}">
                      <a16:colId xmlns:a16="http://schemas.microsoft.com/office/drawing/2014/main" val="138895017"/>
                    </a:ext>
                  </a:extLst>
                </a:gridCol>
                <a:gridCol w="3284575">
                  <a:extLst>
                    <a:ext uri="{9D8B030D-6E8A-4147-A177-3AD203B41FA5}">
                      <a16:colId xmlns:a16="http://schemas.microsoft.com/office/drawing/2014/main" val="2490130270"/>
                    </a:ext>
                  </a:extLst>
                </a:gridCol>
              </a:tblGrid>
              <a:tr h="146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NÁZEV PROGRAMU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GRANT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000" dirty="0">
                          <a:effectLst/>
                        </a:rPr>
                        <a:t>ZAPOJENÉ UNIVERZITY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319181240"/>
                  </a:ext>
                </a:extLst>
              </a:tr>
              <a:tr h="454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International Master in </a:t>
                      </a:r>
                      <a:r>
                        <a:rPr lang="cs-CZ" sz="1000" dirty="0" err="1">
                          <a:effectLst/>
                        </a:rPr>
                        <a:t>Security</a:t>
                      </a:r>
                      <a:r>
                        <a:rPr lang="cs-CZ" sz="1000" dirty="0">
                          <a:effectLst/>
                        </a:rPr>
                        <a:t>, </a:t>
                      </a:r>
                      <a:r>
                        <a:rPr lang="cs-CZ" sz="1000" dirty="0" err="1">
                          <a:effectLst/>
                        </a:rPr>
                        <a:t>Intelligence</a:t>
                      </a:r>
                      <a:r>
                        <a:rPr lang="cs-CZ" sz="1000" dirty="0">
                          <a:effectLst/>
                        </a:rPr>
                        <a:t> and </a:t>
                      </a:r>
                      <a:r>
                        <a:rPr lang="cs-CZ" sz="1000" dirty="0" err="1">
                          <a:effectLst/>
                        </a:rPr>
                        <a:t>Strategic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err="1">
                          <a:effectLst/>
                        </a:rPr>
                        <a:t>Studies</a:t>
                      </a:r>
                      <a:endParaRPr lang="cs-CZ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4.370.000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UNIVERSITY OF GLASGOW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dirty="0">
                          <a:solidFill>
                            <a:srgbClr val="0000DC"/>
                          </a:solidFill>
                          <a:effectLst/>
                        </a:rPr>
                        <a:t>UNIVERZITA KARLOVA</a:t>
                      </a:r>
                      <a:endParaRPr lang="cs-CZ" sz="700" b="1" dirty="0">
                        <a:solidFill>
                          <a:srgbClr val="0000DC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DUBLIN CITY UNIVERSITY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 DEGLI STUDI DI TRENTO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2263430173"/>
                  </a:ext>
                </a:extLst>
              </a:tr>
              <a:tr h="1287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Erasmus Mundus Masters Journalism, Media and Globalisation (Mundus Journalism)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4.460.000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AARHUS UNIVERSITET, DK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dirty="0">
                          <a:solidFill>
                            <a:srgbClr val="0000DC"/>
                          </a:solidFill>
                          <a:effectLst/>
                        </a:rPr>
                        <a:t>UNIVERZITA KARLOVA</a:t>
                      </a:r>
                      <a:endParaRPr lang="cs-CZ" sz="700" b="1" dirty="0">
                        <a:solidFill>
                          <a:srgbClr val="0000DC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DANMARKS MEDIE-OG JOURNALISTHOJSKOLE, DK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UNIVERSITAET HAMBURG, 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UNIVERSITEIT VAN AMSTERDAM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CITY UNIVERSITY OF LONDON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SWANSEA UNIVERSITY, UK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UNIVERSITY OF TECHNOLOGY SYDNEY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PONTIFICIA UNIVERSIDAD CATOLICA DE CHILE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FUDAN UNIVERSITY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UNIVERSITY OF CAPE TOWN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THE REGENTS OF THE UNIVERSITY OF CALIFORNIA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926752657"/>
                  </a:ext>
                </a:extLst>
              </a:tr>
              <a:tr h="4540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European Politics and Society: Vaclav Havel Joint Master Programme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3.990.000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dirty="0">
                          <a:solidFill>
                            <a:srgbClr val="0000DC"/>
                          </a:solidFill>
                          <a:effectLst/>
                        </a:rPr>
                        <a:t>UNIVERZITA KARLOVA (koordinátor)</a:t>
                      </a:r>
                      <a:endParaRPr lang="cs-CZ" sz="700" b="1" dirty="0">
                        <a:solidFill>
                          <a:srgbClr val="0000DC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UNIVERSITEIT LEIDEN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UNIWERSYTET JAGIELLONSKI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UNIVERSIDAD POMPEU FABRA, ES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3990239226"/>
                  </a:ext>
                </a:extLst>
              </a:tr>
              <a:tr h="6412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Erasmus Mundus Joint Master Degree in Sports Ethics and Integrity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3.043.000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KATHOLIEKE UNIVERSITEIT LEUVEN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kern="1200" dirty="0">
                          <a:solidFill>
                            <a:srgbClr val="0000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KARLOVA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JOHANNES GUTENBERG-UNIVERSITAT MAINZ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UNIVERSITY OF PELOPONNESE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UNIVERSIDAD POMPEU FABRA, 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SWANSEA UNIVERSITY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1192189555"/>
                  </a:ext>
                </a:extLst>
              </a:tr>
              <a:tr h="749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European Master Program in Language and Communication Technologies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4.274.000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UNIVERSITAT DES SAARLANDES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kern="1200" dirty="0">
                          <a:solidFill>
                            <a:srgbClr val="0000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UNIVERZITA KARLOVA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 DE LORRAINE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 DEGLI STUDI DI TRENTO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 TA MALTA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RIJKSUNIVERSITEIT GRONINGEN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UNIVERSIDAD DEL PAIS VASCO/ EUSKAL HERRIKO UNIBERTSITATEA 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1338779349"/>
                  </a:ext>
                </a:extLst>
              </a:tr>
              <a:tr h="856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European</a:t>
                      </a:r>
                      <a:r>
                        <a:rPr lang="cs-CZ" sz="1000" dirty="0">
                          <a:effectLst/>
                        </a:rPr>
                        <a:t> Master </a:t>
                      </a:r>
                      <a:r>
                        <a:rPr lang="cs-CZ" sz="1000" dirty="0" err="1">
                          <a:effectLst/>
                        </a:rPr>
                        <a:t>of</a:t>
                      </a:r>
                      <a:r>
                        <a:rPr lang="cs-CZ" sz="1000" dirty="0">
                          <a:effectLst/>
                        </a:rPr>
                        <a:t> Science in </a:t>
                      </a:r>
                      <a:r>
                        <a:rPr lang="cs-CZ" sz="1000" dirty="0" err="1">
                          <a:effectLst/>
                        </a:rPr>
                        <a:t>Nuclear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err="1">
                          <a:effectLst/>
                        </a:rPr>
                        <a:t>Fusion</a:t>
                      </a:r>
                      <a:r>
                        <a:rPr lang="cs-CZ" sz="1000" dirty="0">
                          <a:effectLst/>
                        </a:rPr>
                        <a:t> and </a:t>
                      </a:r>
                      <a:r>
                        <a:rPr lang="cs-CZ" sz="1000" dirty="0" err="1">
                          <a:effectLst/>
                        </a:rPr>
                        <a:t>Engineering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err="1">
                          <a:effectLst/>
                        </a:rPr>
                        <a:t>Physics</a:t>
                      </a:r>
                      <a:endParaRPr lang="cs-CZ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3.052.000 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 D'AIX MARSEILLE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UNIVERSITEIT GENT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b="1" u="sng" kern="1200" dirty="0">
                          <a:solidFill>
                            <a:srgbClr val="0000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CESKE VYSOKE UCENI TECHNICKE V PRAZE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CEA SACLAY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UNIVERSITE DE LORRAINE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UNIVERSITAET STUTTGART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UNIVERSIDAD CARLOS III DE MADRID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700" dirty="0">
                          <a:effectLst/>
                        </a:rPr>
                        <a:t>UNIVERSIDAD COMPLUTENSE DE MADRID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7" marR="27877" marT="0" marB="0"/>
                </a:tc>
                <a:extLst>
                  <a:ext uri="{0D108BD9-81ED-4DB2-BD59-A6C34878D82A}">
                    <a16:rowId xmlns:a16="http://schemas.microsoft.com/office/drawing/2014/main" val="375274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07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minulých EMJMD výzev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9DCB2D9-5A30-45ED-A72E-730BE65830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9064" y="1465416"/>
          <a:ext cx="9378675" cy="347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180">
                  <a:extLst>
                    <a:ext uri="{9D8B030D-6E8A-4147-A177-3AD203B41FA5}">
                      <a16:colId xmlns:a16="http://schemas.microsoft.com/office/drawing/2014/main" val="1454225914"/>
                    </a:ext>
                  </a:extLst>
                </a:gridCol>
                <a:gridCol w="8331495">
                  <a:extLst>
                    <a:ext uri="{9D8B030D-6E8A-4147-A177-3AD203B41FA5}">
                      <a16:colId xmlns:a16="http://schemas.microsoft.com/office/drawing/2014/main" val="4258359292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Rok výzvy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Otevřené</a:t>
                      </a:r>
                      <a:r>
                        <a:rPr lang="en-US" sz="1100" dirty="0">
                          <a:effectLst/>
                        </a:rPr>
                        <a:t> EMJMD program </a:t>
                      </a:r>
                      <a:r>
                        <a:rPr lang="en-US" sz="1100" dirty="0" err="1">
                          <a:effectLst/>
                        </a:rPr>
                        <a:t>uskutečňované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spolupráci</a:t>
                      </a:r>
                      <a:r>
                        <a:rPr lang="en-US" sz="1100" dirty="0">
                          <a:effectLst/>
                        </a:rPr>
                        <a:t> s </a:t>
                      </a:r>
                      <a:r>
                        <a:rPr lang="en-US" sz="1100" dirty="0" err="1">
                          <a:effectLst/>
                        </a:rPr>
                        <a:t>českými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univerzitami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56227"/>
                  </a:ext>
                </a:extLst>
              </a:tr>
              <a:tr h="104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</a:rPr>
                        <a:t>Výzva 2018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4CITIES+ Erasmus </a:t>
                      </a:r>
                      <a:r>
                        <a:rPr lang="cs-CZ" sz="1100" b="1" dirty="0" err="1">
                          <a:effectLst/>
                        </a:rPr>
                        <a:t>Mundus</a:t>
                      </a:r>
                      <a:r>
                        <a:rPr lang="cs-CZ" sz="1100" b="1" dirty="0">
                          <a:effectLst/>
                        </a:rPr>
                        <a:t> Joint Master </a:t>
                      </a:r>
                      <a:r>
                        <a:rPr lang="cs-CZ" sz="1100" b="1" dirty="0" err="1">
                          <a:effectLst/>
                        </a:rPr>
                        <a:t>Degree</a:t>
                      </a:r>
                      <a:r>
                        <a:rPr lang="cs-CZ" sz="1100" b="1" dirty="0">
                          <a:effectLst/>
                        </a:rPr>
                        <a:t> in Urban </a:t>
                      </a:r>
                      <a:r>
                        <a:rPr lang="cs-CZ" sz="1100" b="1" dirty="0" err="1">
                          <a:effectLst/>
                        </a:rPr>
                        <a:t>Studies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(23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Copernicus</a:t>
                      </a:r>
                      <a:r>
                        <a:rPr lang="cs-CZ" sz="1100" b="1" dirty="0">
                          <a:effectLst/>
                        </a:rPr>
                        <a:t> Master in Digital </a:t>
                      </a:r>
                      <a:r>
                        <a:rPr lang="cs-CZ" sz="1100" b="1" dirty="0" err="1">
                          <a:effectLst/>
                        </a:rPr>
                        <a:t>Earth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(12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UPOL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Joint </a:t>
                      </a:r>
                      <a:r>
                        <a:rPr lang="cs-CZ" sz="1100" b="1" dirty="0" err="1">
                          <a:effectLst/>
                        </a:rPr>
                        <a:t>European</a:t>
                      </a:r>
                      <a:r>
                        <a:rPr lang="cs-CZ" sz="1100" b="1" dirty="0">
                          <a:effectLst/>
                        </a:rPr>
                        <a:t> Master in </a:t>
                      </a:r>
                      <a:r>
                        <a:rPr lang="cs-CZ" sz="1100" b="1" dirty="0" err="1">
                          <a:effectLst/>
                        </a:rPr>
                        <a:t>Tribology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of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Surfaces</a:t>
                      </a:r>
                      <a:r>
                        <a:rPr lang="cs-CZ" sz="1100" b="1" dirty="0">
                          <a:effectLst/>
                        </a:rPr>
                        <a:t> and </a:t>
                      </a:r>
                      <a:r>
                        <a:rPr lang="cs-CZ" sz="1100" b="1" dirty="0" err="1">
                          <a:effectLst/>
                        </a:rPr>
                        <a:t>Interfaces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(přes 50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ČVUT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i="0" dirty="0" err="1">
                          <a:effectLst/>
                        </a:rPr>
                        <a:t>European</a:t>
                      </a:r>
                      <a:r>
                        <a:rPr lang="cs-CZ" sz="1100" b="1" i="0" dirty="0">
                          <a:effectLst/>
                        </a:rPr>
                        <a:t> Master in </a:t>
                      </a:r>
                      <a:r>
                        <a:rPr lang="cs-CZ" sz="1100" b="1" i="0" dirty="0" err="1">
                          <a:effectLst/>
                        </a:rPr>
                        <a:t>Law</a:t>
                      </a:r>
                      <a:r>
                        <a:rPr lang="cs-CZ" sz="1100" b="1" i="0" dirty="0">
                          <a:effectLst/>
                        </a:rPr>
                        <a:t> and </a:t>
                      </a:r>
                      <a:r>
                        <a:rPr lang="cs-CZ" sz="1100" b="1" i="0" dirty="0" err="1">
                          <a:effectLst/>
                        </a:rPr>
                        <a:t>Economics</a:t>
                      </a:r>
                      <a:r>
                        <a:rPr lang="cs-CZ" sz="1100" b="1" i="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(50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VŠE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DYCLAM: </a:t>
                      </a:r>
                      <a:r>
                        <a:rPr lang="cs-CZ" sz="1100" b="1" dirty="0" err="1">
                          <a:effectLst/>
                        </a:rPr>
                        <a:t>DYnamics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of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Cultural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LAndscape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Heritage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Memory</a:t>
                      </a:r>
                      <a:r>
                        <a:rPr lang="cs-CZ" sz="1100" b="1" dirty="0">
                          <a:effectLst/>
                        </a:rPr>
                        <a:t> and </a:t>
                      </a:r>
                      <a:r>
                        <a:rPr lang="cs-CZ" sz="1100" b="1" dirty="0" err="1">
                          <a:effectLst/>
                        </a:rPr>
                        <a:t>conflictualities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(přes 30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VUT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03350"/>
                  </a:ext>
                </a:extLst>
              </a:tr>
              <a:tr h="398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</a:rPr>
                        <a:t>Výzva 2017</a:t>
                      </a:r>
                      <a:endParaRPr lang="cs-CZ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TEMA+ </a:t>
                      </a:r>
                      <a:r>
                        <a:rPr lang="cs-CZ" sz="1100" b="1" dirty="0" err="1">
                          <a:effectLst/>
                        </a:rPr>
                        <a:t>European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Territories</a:t>
                      </a:r>
                      <a:r>
                        <a:rPr lang="cs-CZ" sz="1100" b="1" dirty="0">
                          <a:effectLst/>
                        </a:rPr>
                        <a:t>: </a:t>
                      </a:r>
                      <a:r>
                        <a:rPr lang="cs-CZ" sz="1100" b="1" dirty="0" err="1">
                          <a:effectLst/>
                        </a:rPr>
                        <a:t>Heritage</a:t>
                      </a:r>
                      <a:r>
                        <a:rPr lang="cs-CZ" sz="1100" b="1" dirty="0">
                          <a:effectLst/>
                        </a:rPr>
                        <a:t> and </a:t>
                      </a:r>
                      <a:r>
                        <a:rPr lang="cs-CZ" sz="1100" b="1" dirty="0" err="1">
                          <a:effectLst/>
                        </a:rPr>
                        <a:t>Development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(3 partneři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Euroculture</a:t>
                      </a:r>
                      <a:r>
                        <a:rPr lang="cs-CZ" sz="1100" b="1" dirty="0">
                          <a:effectLst/>
                        </a:rPr>
                        <a:t>: Society, </a:t>
                      </a:r>
                      <a:r>
                        <a:rPr lang="cs-CZ" sz="1100" b="1" dirty="0" err="1">
                          <a:effectLst/>
                        </a:rPr>
                        <a:t>Politics</a:t>
                      </a:r>
                      <a:r>
                        <a:rPr lang="cs-CZ" sz="1100" b="1" dirty="0">
                          <a:effectLst/>
                        </a:rPr>
                        <a:t> and </a:t>
                      </a:r>
                      <a:r>
                        <a:rPr lang="cs-CZ" sz="1100" b="1" dirty="0" err="1">
                          <a:effectLst/>
                        </a:rPr>
                        <a:t>Culture</a:t>
                      </a:r>
                      <a:r>
                        <a:rPr lang="cs-CZ" sz="1100" b="1" dirty="0">
                          <a:effectLst/>
                        </a:rPr>
                        <a:t> in a </a:t>
                      </a:r>
                      <a:r>
                        <a:rPr lang="cs-CZ" sz="1100" b="1" dirty="0" err="1">
                          <a:effectLst/>
                        </a:rPr>
                        <a:t>Global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Context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(30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UPOL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European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Politics</a:t>
                      </a:r>
                      <a:r>
                        <a:rPr lang="cs-CZ" sz="1100" b="1" dirty="0">
                          <a:effectLst/>
                        </a:rPr>
                        <a:t> and Society: </a:t>
                      </a:r>
                      <a:r>
                        <a:rPr lang="cs-CZ" sz="1100" b="1" dirty="0" err="1">
                          <a:effectLst/>
                        </a:rPr>
                        <a:t>Vaclav</a:t>
                      </a:r>
                      <a:r>
                        <a:rPr lang="cs-CZ" sz="1100" b="1" dirty="0">
                          <a:effectLst/>
                        </a:rPr>
                        <a:t> Havel Joint Master </a:t>
                      </a:r>
                      <a:r>
                        <a:rPr lang="cs-CZ" sz="1100" b="1" dirty="0" err="1">
                          <a:effectLst/>
                        </a:rPr>
                        <a:t>Programme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(26 partnerů vč.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 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Philosophies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allemandes</a:t>
                      </a:r>
                      <a:r>
                        <a:rPr lang="cs-CZ" sz="1100" b="1" dirty="0">
                          <a:effectLst/>
                        </a:rPr>
                        <a:t> et </a:t>
                      </a:r>
                      <a:r>
                        <a:rPr lang="cs-CZ" sz="1100" b="1" dirty="0" err="1">
                          <a:effectLst/>
                        </a:rPr>
                        <a:t>françaises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contemporaines</a:t>
                      </a:r>
                      <a:r>
                        <a:rPr lang="cs-CZ" sz="1100" b="1" dirty="0">
                          <a:effectLst/>
                        </a:rPr>
                        <a:t>: </a:t>
                      </a:r>
                      <a:r>
                        <a:rPr lang="cs-CZ" sz="1100" b="1" dirty="0" err="1">
                          <a:effectLst/>
                        </a:rPr>
                        <a:t>enjeux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contemporains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(7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International Master </a:t>
                      </a:r>
                      <a:r>
                        <a:rPr lang="cs-CZ" sz="1100" b="1" dirty="0" err="1">
                          <a:effectLst/>
                        </a:rPr>
                        <a:t>of</a:t>
                      </a:r>
                      <a:r>
                        <a:rPr lang="cs-CZ" sz="1100" b="1" dirty="0">
                          <a:effectLst/>
                        </a:rPr>
                        <a:t> Science in </a:t>
                      </a:r>
                      <a:r>
                        <a:rPr lang="cs-CZ" sz="1100" b="1" dirty="0" err="1">
                          <a:effectLst/>
                        </a:rPr>
                        <a:t>Environmental</a:t>
                      </a:r>
                      <a:r>
                        <a:rPr lang="cs-CZ" sz="1100" b="1" dirty="0">
                          <a:effectLst/>
                        </a:rPr>
                        <a:t> Technology and </a:t>
                      </a:r>
                      <a:r>
                        <a:rPr lang="cs-CZ" sz="1100" b="1" dirty="0" err="1">
                          <a:effectLst/>
                        </a:rPr>
                        <a:t>Engineering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(5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VŠCHT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Techniques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Patrimoine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Territoires</a:t>
                      </a:r>
                      <a:r>
                        <a:rPr lang="cs-CZ" sz="1100" b="1" dirty="0">
                          <a:effectLst/>
                        </a:rPr>
                        <a:t> de </a:t>
                      </a:r>
                      <a:r>
                        <a:rPr lang="cs-CZ" sz="1100" b="1" dirty="0" err="1">
                          <a:effectLst/>
                        </a:rPr>
                        <a:t>l'Industrie</a:t>
                      </a:r>
                      <a:r>
                        <a:rPr lang="cs-CZ" sz="1100" b="1" dirty="0">
                          <a:effectLst/>
                        </a:rPr>
                        <a:t> : </a:t>
                      </a:r>
                      <a:r>
                        <a:rPr lang="cs-CZ" sz="1100" b="1" dirty="0" err="1">
                          <a:effectLst/>
                        </a:rPr>
                        <a:t>Histoire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Valorisation</a:t>
                      </a:r>
                      <a:r>
                        <a:rPr lang="cs-CZ" sz="1100" b="1" dirty="0">
                          <a:effectLst/>
                        </a:rPr>
                        <a:t>, </a:t>
                      </a:r>
                      <a:r>
                        <a:rPr lang="cs-CZ" sz="1100" b="1" dirty="0" err="1">
                          <a:effectLst/>
                        </a:rPr>
                        <a:t>Didactique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(přes 30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ČVUT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096937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</a:rPr>
                        <a:t>Výzva 2016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effectLst/>
                        </a:rPr>
                        <a:t>Erasmus Mundus Joint Master Degree in Sports Ethics and Integrity </a:t>
                      </a: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Belgie, Španělsko, Řecko +.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European</a:t>
                      </a:r>
                      <a:r>
                        <a:rPr lang="cs-CZ" sz="1100" b="1" dirty="0">
                          <a:effectLst/>
                        </a:rPr>
                        <a:t> Master in </a:t>
                      </a:r>
                      <a:r>
                        <a:rPr lang="cs-CZ" sz="1100" b="1" dirty="0" err="1">
                          <a:effectLst/>
                        </a:rPr>
                        <a:t>Migration</a:t>
                      </a:r>
                      <a:r>
                        <a:rPr lang="cs-CZ" sz="1100" b="1" dirty="0">
                          <a:effectLst/>
                        </a:rPr>
                        <a:t> and </a:t>
                      </a:r>
                      <a:r>
                        <a:rPr lang="cs-CZ" sz="1100" b="1" dirty="0" err="1">
                          <a:effectLst/>
                        </a:rPr>
                        <a:t>Intercultural</a:t>
                      </a:r>
                      <a:r>
                        <a:rPr lang="cs-CZ" sz="1100" b="1" dirty="0">
                          <a:effectLst/>
                        </a:rPr>
                        <a:t> Relations </a:t>
                      </a:r>
                      <a:r>
                        <a:rPr lang="cs-CZ" sz="1100" dirty="0">
                          <a:effectLst/>
                        </a:rPr>
                        <a:t>(přes 20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Jihočeská univerzita v ČB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effectLst/>
                        </a:rPr>
                        <a:t>International Master in Security, Intelligence and Strategic Studies </a:t>
                      </a: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cs-CZ" sz="1100" dirty="0">
                          <a:effectLst/>
                        </a:rPr>
                        <a:t>přes 20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UK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 err="1">
                          <a:effectLst/>
                        </a:rPr>
                        <a:t>Global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Development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Policy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(17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UPOL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1" dirty="0">
                          <a:effectLst/>
                        </a:rPr>
                        <a:t>Erasmus </a:t>
                      </a:r>
                      <a:r>
                        <a:rPr lang="cs-CZ" sz="1100" b="1" dirty="0" err="1">
                          <a:effectLst/>
                        </a:rPr>
                        <a:t>Mundus</a:t>
                      </a:r>
                      <a:r>
                        <a:rPr lang="cs-CZ" sz="1100" b="1" dirty="0">
                          <a:effectLst/>
                        </a:rPr>
                        <a:t> Master in </a:t>
                      </a:r>
                      <a:r>
                        <a:rPr lang="cs-CZ" sz="1100" b="1" dirty="0" err="1">
                          <a:effectLst/>
                        </a:rPr>
                        <a:t>Membrane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Engineering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for</a:t>
                      </a:r>
                      <a:r>
                        <a:rPr lang="cs-CZ" sz="1100" b="1" dirty="0">
                          <a:effectLst/>
                        </a:rPr>
                        <a:t> a </a:t>
                      </a:r>
                      <a:r>
                        <a:rPr lang="cs-CZ" sz="1100" b="1" dirty="0" err="1">
                          <a:effectLst/>
                        </a:rPr>
                        <a:t>Sustainable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World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(6 partnerů vč. </a:t>
                      </a:r>
                      <a:r>
                        <a:rPr lang="cs-CZ" sz="1100" dirty="0">
                          <a:solidFill>
                            <a:srgbClr val="0000DC"/>
                          </a:solidFill>
                          <a:effectLst/>
                        </a:rPr>
                        <a:t>VŠCHT Praha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40280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64E6ED9-3A1D-4CDC-A621-53AD15A44E3F}"/>
              </a:ext>
            </a:extLst>
          </p:cNvPr>
          <p:cNvSpPr txBox="1"/>
          <p:nvPr/>
        </p:nvSpPr>
        <p:spPr>
          <a:xfrm>
            <a:off x="2669138" y="5528051"/>
            <a:ext cx="705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DC"/>
                </a:solidFill>
              </a:rPr>
              <a:t>na MU není žádný EMJMD program</a:t>
            </a:r>
          </a:p>
        </p:txBody>
      </p:sp>
    </p:spTree>
    <p:extLst>
      <p:ext uri="{BB962C8B-B14F-4D97-AF65-F5344CB8AC3E}">
        <p14:creationId xmlns:p14="http://schemas.microsoft.com/office/powerpoint/2010/main" val="181894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</a:t>
            </a:r>
            <a:r>
              <a:rPr lang="cs-CZ" dirty="0" err="1"/>
              <a:t>Mundus</a:t>
            </a:r>
            <a:r>
              <a:rPr lang="cs-CZ" dirty="0"/>
              <a:t> výzva 2020 na 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FSS: </a:t>
            </a:r>
            <a:r>
              <a:rPr lang="cs-CZ" i="1" dirty="0" err="1"/>
              <a:t>Environmental</a:t>
            </a:r>
            <a:r>
              <a:rPr lang="cs-CZ" i="1" dirty="0"/>
              <a:t> and </a:t>
            </a:r>
            <a:r>
              <a:rPr lang="cs-CZ" i="1" dirty="0" err="1"/>
              <a:t>Sustainability</a:t>
            </a:r>
            <a:r>
              <a:rPr lang="cs-CZ" i="1" dirty="0"/>
              <a:t> </a:t>
            </a:r>
            <a:r>
              <a:rPr lang="cs-CZ" i="1" dirty="0" err="1"/>
              <a:t>Education</a:t>
            </a:r>
            <a:endParaRPr lang="cs-CZ" i="1" dirty="0"/>
          </a:p>
          <a:p>
            <a:pPr lvl="1"/>
            <a:r>
              <a:rPr lang="cs-CZ" i="1" dirty="0"/>
              <a:t>+ </a:t>
            </a:r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Vechta</a:t>
            </a:r>
            <a:endParaRPr lang="cs-CZ" dirty="0"/>
          </a:p>
          <a:p>
            <a:pPr lvl="1"/>
            <a:r>
              <a:rPr lang="cs-CZ" dirty="0"/>
              <a:t>+ </a:t>
            </a:r>
            <a:r>
              <a:rPr lang="cs-CZ" dirty="0" err="1"/>
              <a:t>Alpen</a:t>
            </a:r>
            <a:r>
              <a:rPr lang="cs-CZ" dirty="0"/>
              <a:t>-</a:t>
            </a:r>
            <a:r>
              <a:rPr lang="cs-CZ" dirty="0" err="1"/>
              <a:t>Adria</a:t>
            </a:r>
            <a:r>
              <a:rPr lang="cs-CZ" dirty="0"/>
              <a:t>-University </a:t>
            </a:r>
            <a:r>
              <a:rPr lang="cs-CZ" dirty="0" err="1"/>
              <a:t>Klagenfurt</a:t>
            </a:r>
            <a:endParaRPr lang="cs-CZ" dirty="0"/>
          </a:p>
          <a:p>
            <a:pPr lvl="1"/>
            <a:r>
              <a:rPr lang="cs-CZ" dirty="0"/>
              <a:t>+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Karlstad</a:t>
            </a:r>
            <a:endParaRPr lang="cs-CZ" i="1" dirty="0"/>
          </a:p>
          <a:p>
            <a:r>
              <a:rPr lang="cs-CZ" b="1" dirty="0"/>
              <a:t>??? </a:t>
            </a:r>
            <a:r>
              <a:rPr lang="cs-CZ" b="1" dirty="0" err="1"/>
              <a:t>PřF</a:t>
            </a:r>
            <a:r>
              <a:rPr lang="cs-CZ" b="1" dirty="0"/>
              <a:t>: </a:t>
            </a:r>
            <a:r>
              <a:rPr lang="cs-CZ" dirty="0"/>
              <a:t>Ústav geografie</a:t>
            </a:r>
          </a:p>
          <a:p>
            <a:pPr lvl="1"/>
            <a:r>
              <a:rPr lang="cs-CZ" dirty="0"/>
              <a:t>+ </a:t>
            </a:r>
            <a:r>
              <a:rPr lang="cs-CZ" dirty="0" err="1"/>
              <a:t>Gent</a:t>
            </a:r>
            <a:r>
              <a:rPr lang="cs-CZ" dirty="0"/>
              <a:t> + Vídeň?</a:t>
            </a:r>
          </a:p>
          <a:p>
            <a:pPr lvl="1"/>
            <a:r>
              <a:rPr lang="cs-CZ" dirty="0"/>
              <a:t>kontaktní osoba: ředitel ústavu doc. Petr Kubíček</a:t>
            </a:r>
          </a:p>
          <a:p>
            <a:r>
              <a:rPr lang="cs-CZ" b="1" dirty="0"/>
              <a:t>??? ESF: </a:t>
            </a:r>
            <a:endParaRPr lang="cs-CZ" dirty="0"/>
          </a:p>
          <a:p>
            <a:pPr lvl="1"/>
            <a:r>
              <a:rPr lang="cs-CZ" dirty="0"/>
              <a:t>doc. Robert Jahoda?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438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JD: stav na 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E9434-01B8-4E30-849E-EC0534AA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89" y="1749285"/>
            <a:ext cx="8415544" cy="45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93B668-9405-4BAE-8FD7-BD1936DB6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Kolegium rektora 15. 10. 2019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C648A-A004-4EC2-BF44-0D9DC2A2C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6E6F6-DF6D-4964-9864-2DCEC72E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7EBF7C-A4A0-41BF-857A-003D0B41D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C3D3FA-75EF-4028-8EB0-B13B4941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1676096"/>
            <a:ext cx="9145588" cy="35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3CBCC9-2F83-44A3-9355-A373058800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922F9-7CA1-47F5-8ED0-9AA7F4845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B2924E-208A-4E06-AFC8-60660984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Členové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C7DD9BBB-7C4D-48DC-AF26-B3BDC3D199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4" y="1819354"/>
            <a:ext cx="2999232" cy="1097280"/>
          </a:xfrm>
          <a:prstGeom prst="rect">
            <a:avLst/>
          </a:prstGeom>
        </p:spPr>
      </p:pic>
      <p:pic>
        <p:nvPicPr>
          <p:cNvPr id="7" name="Image 26" descr="S:\02.articles web\EDUC\logos partenaires\1200px-Universität_Potsdam_logo.svg.png">
            <a:extLst>
              <a:ext uri="{FF2B5EF4-FFF2-40B4-BE49-F238E27FC236}">
                <a16:creationId xmlns:a16="http://schemas.microsoft.com/office/drawing/2014/main" id="{E8B22509-E284-4C22-BA41-3366846FCF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61" y="1772524"/>
            <a:ext cx="1659636" cy="15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27" descr="S:\02.articles web\EDUC\logos partenaires\pecs.png">
            <a:extLst>
              <a:ext uri="{FF2B5EF4-FFF2-40B4-BE49-F238E27FC236}">
                <a16:creationId xmlns:a16="http://schemas.microsoft.com/office/drawing/2014/main" id="{4693DCBE-5261-45D2-BD92-A091169879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21" y="4359601"/>
            <a:ext cx="1341501" cy="135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29" descr="S:\02.articles web\EDUC\logos partenaires\logo cagliari.GIF">
            <a:extLst>
              <a:ext uri="{FF2B5EF4-FFF2-40B4-BE49-F238E27FC236}">
                <a16:creationId xmlns:a16="http://schemas.microsoft.com/office/drawing/2014/main" id="{AD7D1C89-DB61-4B8F-8508-1C626839BFE4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97" y="1692847"/>
            <a:ext cx="1548542" cy="153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30" descr="S:\02.articles web\EDUC\logos partenaires\1280px-Logo_Université_Paris-Nanterre.svg.png">
            <a:extLst>
              <a:ext uri="{FF2B5EF4-FFF2-40B4-BE49-F238E27FC236}">
                <a16:creationId xmlns:a16="http://schemas.microsoft.com/office/drawing/2014/main" id="{4AAAFC24-725F-4EAB-AA23-F996993C98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9" y="3991134"/>
            <a:ext cx="3118252" cy="8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BACB9A-7854-4365-8077-055E459235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51" y="4023678"/>
            <a:ext cx="3118251" cy="1011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76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6112E1-2780-4215-9283-A5DFAED86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C5894A-C0E3-4407-9097-002588E1A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E9D8B7-CF3D-4863-82C3-63C19AAE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Podpis memoranda 19. února 2019</a:t>
            </a:r>
          </a:p>
        </p:txBody>
      </p:sp>
      <p:pic>
        <p:nvPicPr>
          <p:cNvPr id="8" name="Zástupný symbol pro obsah 7" descr="Obsah obrázku patro, interiér, osoba, strop&#10;&#10;Popis byl vytvořen automaticky">
            <a:extLst>
              <a:ext uri="{FF2B5EF4-FFF2-40B4-BE49-F238E27FC236}">
                <a16:creationId xmlns:a16="http://schemas.microsoft.com/office/drawing/2014/main" id="{91EE4206-F090-4914-B0B1-FD010E381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51" b="11649"/>
          <a:stretch/>
        </p:blipFill>
        <p:spPr>
          <a:xfrm>
            <a:off x="2158779" y="1385424"/>
            <a:ext cx="7970823" cy="45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0FD5D-9C10-46E9-9288-0BDB668D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Federal</a:t>
            </a:r>
            <a:r>
              <a:rPr lang="cs-CZ" b="1" dirty="0"/>
              <a:t> Student Aid – americké půjčky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7680B-E473-4E81-9A83-3C09CAA8A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kontakt: Mai Hoa Nguyenová, </a:t>
            </a:r>
            <a:r>
              <a:rPr lang="cs-CZ" dirty="0">
                <a:hlinkClick r:id="rId2"/>
              </a:rPr>
              <a:t>nguyenova@czs.muni.cz</a:t>
            </a:r>
            <a:endParaRPr lang="cs-CZ" dirty="0"/>
          </a:p>
          <a:p>
            <a:pPr lvl="1"/>
            <a:r>
              <a:rPr lang="cs-CZ" dirty="0"/>
              <a:t>Vše od komunikace se studenty, kteří uvažují o podání FAFSA přes vystavení a podpis </a:t>
            </a:r>
            <a:r>
              <a:rPr lang="cs-CZ" dirty="0" err="1"/>
              <a:t>award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až po udělování půjček jako takových</a:t>
            </a:r>
          </a:p>
          <a:p>
            <a:pPr lvl="1"/>
            <a:endParaRPr lang="cs-CZ" dirty="0"/>
          </a:p>
          <a:p>
            <a:r>
              <a:rPr lang="cs-CZ" dirty="0"/>
              <a:t>Fakulty:</a:t>
            </a:r>
          </a:p>
          <a:p>
            <a:pPr lvl="1"/>
            <a:r>
              <a:rPr lang="cs-CZ" dirty="0"/>
              <a:t>Přijímací řízení</a:t>
            </a:r>
          </a:p>
          <a:p>
            <a:pPr lvl="1"/>
            <a:r>
              <a:rPr lang="cs-CZ" dirty="0"/>
              <a:t>Podpis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(smlouva s fakultou o výši půjčky a dodržování pravidel pro to, aby půjčky mohly být čerpány)</a:t>
            </a:r>
          </a:p>
          <a:p>
            <a:pPr lvl="2"/>
            <a:r>
              <a:rPr lang="cs-CZ" dirty="0"/>
              <a:t>Informaci o výši půjčky vždy dodám, aby byla včas zanesena do PA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2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09EF2F-A973-4679-B56C-A3194482C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D3B86A-C8EA-4D19-A715-12C8D3A1D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E44F4083-B14A-41C9-AF05-2ECE8CB057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13757" y="1794447"/>
          <a:ext cx="8066301" cy="3913632"/>
        </p:xfrm>
        <a:graphic>
          <a:graphicData uri="http://schemas.openxmlformats.org/drawingml/2006/table">
            <a:tbl>
              <a:tblPr/>
              <a:tblGrid>
                <a:gridCol w="2709760">
                  <a:extLst>
                    <a:ext uri="{9D8B030D-6E8A-4147-A177-3AD203B41FA5}">
                      <a16:colId xmlns:a16="http://schemas.microsoft.com/office/drawing/2014/main" val="3555280545"/>
                    </a:ext>
                  </a:extLst>
                </a:gridCol>
                <a:gridCol w="237639">
                  <a:extLst>
                    <a:ext uri="{9D8B030D-6E8A-4147-A177-3AD203B41FA5}">
                      <a16:colId xmlns:a16="http://schemas.microsoft.com/office/drawing/2014/main" val="2737967113"/>
                    </a:ext>
                  </a:extLst>
                </a:gridCol>
                <a:gridCol w="238479">
                  <a:extLst>
                    <a:ext uri="{9D8B030D-6E8A-4147-A177-3AD203B41FA5}">
                      <a16:colId xmlns:a16="http://schemas.microsoft.com/office/drawing/2014/main" val="4032140889"/>
                    </a:ext>
                  </a:extLst>
                </a:gridCol>
                <a:gridCol w="4880423">
                  <a:extLst>
                    <a:ext uri="{9D8B030D-6E8A-4147-A177-3AD203B41FA5}">
                      <a16:colId xmlns:a16="http://schemas.microsoft.com/office/drawing/2014/main" val="1574967247"/>
                    </a:ext>
                  </a:extLst>
                </a:gridCol>
              </a:tblGrid>
              <a:tr h="283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KA2: Cooperation for innovation and the exchange of good practices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EUROPEAN UNIVERSITIES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Pilot call for proposals: EAC-A03-2018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Deadline: 28 February 2019 (12.00 noon Brussels time)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45766"/>
                  </a:ext>
                </a:extLst>
              </a:tr>
              <a:tr h="1076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Erasmus+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13921"/>
                  </a:ext>
                </a:extLst>
              </a:tr>
            </a:tbl>
          </a:graphicData>
        </a:graphic>
      </p:graphicFrame>
      <p:pic>
        <p:nvPicPr>
          <p:cNvPr id="1028" name="Bild 1">
            <a:extLst>
              <a:ext uri="{FF2B5EF4-FFF2-40B4-BE49-F238E27FC236}">
                <a16:creationId xmlns:a16="http://schemas.microsoft.com/office/drawing/2014/main" id="{27A2D70E-8F41-4ADA-AFA6-2D0BA7A2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23" y="1991912"/>
            <a:ext cx="2151883" cy="14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E793483D-E35A-4526-8DB4-6514584AB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620" y="2627978"/>
            <a:ext cx="1062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Nadpis 3">
            <a:extLst>
              <a:ext uri="{FF2B5EF4-FFF2-40B4-BE49-F238E27FC236}">
                <a16:creationId xmlns:a16="http://schemas.microsoft.com/office/drawing/2014/main" id="{D8D7370A-88D1-4B38-BAFB-F701C345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01" y="720000"/>
            <a:ext cx="8066301" cy="451576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Odevzdání projektu 28. února 2019</a:t>
            </a:r>
          </a:p>
        </p:txBody>
      </p:sp>
      <p:pic>
        <p:nvPicPr>
          <p:cNvPr id="1025" name="Bild 1">
            <a:extLst>
              <a:ext uri="{FF2B5EF4-FFF2-40B4-BE49-F238E27FC236}">
                <a16:creationId xmlns:a16="http://schemas.microsoft.com/office/drawing/2014/main" id="{9EE582D1-E261-435A-9961-A9B85744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0"/>
            <a:ext cx="118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58C532-859E-45A9-906F-C24F55EF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0"/>
            <a:ext cx="118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1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2427E0-833D-4FA9-95CC-68FBB2D4A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90486-B59C-437E-BD1A-05296D2E7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54A949-0EFD-48C5-BF61-210DDDC3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Vyhlášení výsledků 1. výzvy: 26. 6. 2019</a:t>
            </a:r>
            <a:br>
              <a:rPr lang="cs-CZ" sz="3200" dirty="0"/>
            </a:br>
            <a:endParaRPr lang="cs-CZ" sz="1600" dirty="0"/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EE9023B6-E702-4A97-AC36-A75DFC6FE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2241665"/>
            <a:ext cx="8066088" cy="3041421"/>
          </a:xfrm>
        </p:spPr>
      </p:pic>
    </p:spTree>
    <p:extLst>
      <p:ext uri="{BB962C8B-B14F-4D97-AF65-F5344CB8AC3E}">
        <p14:creationId xmlns:p14="http://schemas.microsoft.com/office/powerpoint/2010/main" val="2606596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948B66-FA7C-455A-B0DE-CCD2EEBCD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C58D49-ADCB-4C8F-A339-394DE38C4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44A83-14C0-4E70-BE8B-1EE26207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  <a:br>
              <a:rPr lang="cs-CZ" dirty="0"/>
            </a:br>
            <a:r>
              <a:rPr lang="cs-CZ" sz="1600" dirty="0">
                <a:solidFill>
                  <a:srgbClr val="0000DC"/>
                </a:solidFill>
              </a:rPr>
              <a:t>(tříletý projekt, začátek podzim 2019, s velkou pravděpodobností prodloužení)</a:t>
            </a:r>
            <a:endParaRPr lang="cs-CZ" dirty="0"/>
          </a:p>
        </p:txBody>
      </p:sp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B202F10D-1D6A-483B-93C9-8A6871647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26" y="2126536"/>
            <a:ext cx="8066301" cy="3368024"/>
          </a:xfrm>
        </p:spPr>
      </p:pic>
    </p:spTree>
    <p:extLst>
      <p:ext uri="{BB962C8B-B14F-4D97-AF65-F5344CB8AC3E}">
        <p14:creationId xmlns:p14="http://schemas.microsoft.com/office/powerpoint/2010/main" val="3989592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83F63-028D-4225-9269-58BD00D29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0DB40-BAB1-442F-A725-48E2A076D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037AE-0ACE-4DAF-93B6-2D8FDEE0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Klíčové „</a:t>
            </a:r>
            <a:r>
              <a:rPr lang="cs-CZ" sz="3200" dirty="0" err="1"/>
              <a:t>work</a:t>
            </a:r>
            <a:r>
              <a:rPr lang="cs-CZ" sz="3200" dirty="0"/>
              <a:t> </a:t>
            </a:r>
            <a:r>
              <a:rPr lang="cs-CZ" sz="3200" dirty="0" err="1"/>
              <a:t>packages</a:t>
            </a:r>
            <a:r>
              <a:rPr lang="cs-CZ" sz="3200" dirty="0"/>
              <a:t>“: 4-10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EF1C1BF-9327-4B74-A497-EC5C4776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 4: Digital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Infrastructure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(Potsdam)</a:t>
            </a:r>
          </a:p>
          <a:p>
            <a:pPr marL="324000" lvl="1" indent="0"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main aim of this WP is to bridge the IT infrastructures of each consortium member to enable exchanges, collaboration and learning at best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(c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ommon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standards, interoperability and a portal based e-service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WP5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irtual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mobility and virtual exchange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Rennes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I)</a:t>
            </a:r>
          </a:p>
          <a:p>
            <a:pPr marL="324000" lvl="1" indent="0"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aim of the experimentations of virtual mobility and virtual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exchange scenarios is to have an impact on the creation of a student journey digitalized within the European Digital 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UniverCity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639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83F63-028D-4225-9269-58BD00D29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0DB40-BAB1-442F-A725-48E2A076D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037AE-0ACE-4DAF-93B6-2D8FDEE0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Klíčové „</a:t>
            </a:r>
            <a:r>
              <a:rPr lang="cs-CZ" sz="3200" dirty="0" err="1"/>
              <a:t>work</a:t>
            </a:r>
            <a:r>
              <a:rPr lang="cs-CZ" sz="3200" dirty="0"/>
              <a:t> </a:t>
            </a:r>
            <a:r>
              <a:rPr lang="cs-CZ" sz="3200" dirty="0" err="1"/>
              <a:t>packages</a:t>
            </a:r>
            <a:r>
              <a:rPr lang="cs-CZ" sz="3200" dirty="0"/>
              <a:t>“: 4-10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EF1C1BF-9327-4B74-A497-EC5C4776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WP6 Innovative short-term physical mobility 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Rennes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I)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ew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mobility schemes, based on blended mobility including virtual classroom and physical mobility over a short period of time or on an intensive program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520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</a:t>
            </a:r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7: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Reducing barriers for Physical Mobility </a:t>
            </a:r>
            <a:endParaRPr lang="cs-CZ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spcAft>
                <a:spcPts val="60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(Masaryk University)</a:t>
            </a:r>
          </a:p>
          <a:p>
            <a:pPr marL="324000" lvl="1" indent="0">
              <a:spcAft>
                <a:spcPts val="60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ting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up a suitable infrastructure relying on digital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tools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order to boost the physical mobility among the partners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including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special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24000" lvl="1" indent="0">
              <a:buNone/>
            </a:pP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850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83F63-028D-4225-9269-58BD00D29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Kolegium rektora 15. 10. 2019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0DB40-BAB1-442F-A725-48E2A076D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037AE-0ACE-4DAF-93B6-2D8FDEE0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Klíčové „</a:t>
            </a:r>
            <a:r>
              <a:rPr lang="cs-CZ" sz="3200" dirty="0" err="1"/>
              <a:t>work</a:t>
            </a:r>
            <a:r>
              <a:rPr lang="cs-CZ" sz="3200" dirty="0"/>
              <a:t> </a:t>
            </a:r>
            <a:r>
              <a:rPr lang="cs-CZ" sz="3200" dirty="0" err="1"/>
              <a:t>packages</a:t>
            </a:r>
            <a:r>
              <a:rPr lang="cs-CZ" sz="3200" dirty="0"/>
              <a:t>“: 4-10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EF1C1BF-9327-4B74-A497-EC5C47768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94" y="1359001"/>
            <a:ext cx="8066301" cy="41399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WP</a:t>
            </a:r>
            <a:r>
              <a:rPr lang="cs-CZ" dirty="0">
                <a:solidFill>
                  <a:schemeClr val="tx2"/>
                </a:solidFill>
              </a:rPr>
              <a:t>8: </a:t>
            </a:r>
            <a:r>
              <a:rPr lang="cs-CZ" dirty="0" err="1">
                <a:solidFill>
                  <a:schemeClr val="tx2"/>
                </a:solidFill>
              </a:rPr>
              <a:t>Cross-disiplinary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curricula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at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Master´s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level</a:t>
            </a:r>
            <a:endParaRPr lang="cs-CZ" dirty="0">
              <a:solidFill>
                <a:schemeClr val="tx2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(Nanterre)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meets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Cagliari</a:t>
            </a: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trengthen</a:t>
            </a:r>
            <a:r>
              <a:rPr lang="cs-CZ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ing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links between education and research by involving directly or indirectly students in the researches carried out by the EDUC Universities. A second objective will be that to identify, among the already established bilateral research collaborations of the EDUC Partners, those that can involve all the Universities of the alliance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52000"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WP</a:t>
            </a:r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10: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Competencies</a:t>
            </a:r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cs-CZ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skills</a:t>
            </a:r>
            <a:endParaRPr lang="cs-CZ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(Nanterre)</a:t>
            </a:r>
          </a:p>
          <a:p>
            <a:pPr marL="324000" lvl="1" indent="0">
              <a:spcAft>
                <a:spcPts val="600"/>
              </a:spcAft>
              <a:buNone/>
            </a:pPr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cquisition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specific competencies and hard and soft skills</a:t>
            </a:r>
            <a:endParaRPr lang="cs-CZ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3204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17E2-5C55-4E58-85FE-5A12292B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Ostatn</a:t>
            </a:r>
            <a:r>
              <a:rPr lang="cs-CZ" dirty="0"/>
              <a:t>í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FA6956-4712-4668-977F-25125A3F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05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Školení S</a:t>
            </a:r>
            <a:r>
              <a:rPr lang="en-US" b="1" dirty="0"/>
              <a:t>&amp;S</a:t>
            </a:r>
          </a:p>
          <a:p>
            <a:pPr lvl="1"/>
            <a:r>
              <a:rPr lang="en-US" dirty="0"/>
              <a:t>Datum: 22. 10. 2019, 9:00 – 17:30 (</a:t>
            </a:r>
            <a:r>
              <a:rPr lang="en-US" dirty="0" err="1"/>
              <a:t>celý</a:t>
            </a:r>
            <a:r>
              <a:rPr lang="en-US" dirty="0"/>
              <a:t> den)</a:t>
            </a:r>
          </a:p>
          <a:p>
            <a:pPr lvl="1"/>
            <a:r>
              <a:rPr lang="en-US" dirty="0" err="1"/>
              <a:t>Místo</a:t>
            </a:r>
            <a:r>
              <a:rPr lang="en-US" dirty="0"/>
              <a:t>: </a:t>
            </a:r>
            <a:r>
              <a:rPr lang="en-US" dirty="0" err="1"/>
              <a:t>Modrá</a:t>
            </a:r>
            <a:r>
              <a:rPr lang="en-US" dirty="0"/>
              <a:t> </a:t>
            </a:r>
            <a:r>
              <a:rPr lang="en-US" dirty="0" err="1"/>
              <a:t>linka</a:t>
            </a:r>
            <a:r>
              <a:rPr lang="en-US" dirty="0"/>
              <a:t>, </a:t>
            </a:r>
            <a:r>
              <a:rPr lang="en-US" dirty="0" err="1"/>
              <a:t>Anenská</a:t>
            </a:r>
            <a:r>
              <a:rPr lang="en-US" dirty="0"/>
              <a:t> 10/10, Brno</a:t>
            </a:r>
          </a:p>
          <a:p>
            <a:pPr lvl="1"/>
            <a:r>
              <a:rPr lang="en-US" dirty="0" err="1"/>
              <a:t>Další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Primárně</a:t>
            </a:r>
            <a:r>
              <a:rPr lang="en-US" dirty="0"/>
              <a:t> </a:t>
            </a:r>
            <a:r>
              <a:rPr lang="en-US" dirty="0" err="1"/>
              <a:t>zaměřeno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modelové</a:t>
            </a:r>
            <a:r>
              <a:rPr lang="en-US" dirty="0"/>
              <a:t> </a:t>
            </a:r>
            <a:r>
              <a:rPr lang="en-US" dirty="0" err="1"/>
              <a:t>situace</a:t>
            </a:r>
            <a:endParaRPr lang="en-US" dirty="0"/>
          </a:p>
          <a:p>
            <a:pPr lvl="2"/>
            <a:r>
              <a:rPr lang="en-US" dirty="0" err="1"/>
              <a:t>Občerstvení</a:t>
            </a:r>
            <a:r>
              <a:rPr lang="en-US" dirty="0"/>
              <a:t> (coffee breaky, </a:t>
            </a:r>
            <a:r>
              <a:rPr lang="en-US" dirty="0" err="1"/>
              <a:t>oběd</a:t>
            </a:r>
            <a:r>
              <a:rPr lang="en-US" dirty="0"/>
              <a:t>) </a:t>
            </a:r>
            <a:r>
              <a:rPr lang="en-US" dirty="0" err="1"/>
              <a:t>zajištěno</a:t>
            </a:r>
            <a:endParaRPr lang="en-US" dirty="0"/>
          </a:p>
          <a:p>
            <a:pPr lvl="2"/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</a:t>
            </a:r>
            <a:r>
              <a:rPr lang="en-US" dirty="0" err="1"/>
              <a:t>vědět</a:t>
            </a:r>
            <a:r>
              <a:rPr lang="en-US" dirty="0"/>
              <a:t> do </a:t>
            </a:r>
            <a:r>
              <a:rPr lang="en-US" dirty="0" err="1"/>
              <a:t>pátku</a:t>
            </a:r>
            <a:r>
              <a:rPr lang="en-US" dirty="0"/>
              <a:t> a </a:t>
            </a:r>
            <a:r>
              <a:rPr lang="en-US" dirty="0" err="1"/>
              <a:t>vyplnit</a:t>
            </a:r>
            <a:r>
              <a:rPr lang="en-US" dirty="0"/>
              <a:t> </a:t>
            </a:r>
            <a:r>
              <a:rPr lang="en-US" dirty="0" err="1"/>
              <a:t>formulář</a:t>
            </a:r>
            <a:r>
              <a:rPr lang="en-US" dirty="0"/>
              <a:t>: https://forms.gle/32A4Xu2o12j4sWJg8</a:t>
            </a:r>
          </a:p>
          <a:p>
            <a:r>
              <a:rPr lang="en-US" b="1" dirty="0"/>
              <a:t>Erasmus+ KA2</a:t>
            </a:r>
          </a:p>
          <a:p>
            <a:pPr lvl="1"/>
            <a:r>
              <a:rPr lang="en-US" dirty="0"/>
              <a:t>Datum </a:t>
            </a:r>
            <a:r>
              <a:rPr lang="en-US" dirty="0" err="1"/>
              <a:t>konání</a:t>
            </a:r>
            <a:r>
              <a:rPr lang="en-US" dirty="0"/>
              <a:t>: 19. 11. 2019, 14:30 - 17:00</a:t>
            </a:r>
          </a:p>
          <a:p>
            <a:pPr lvl="1"/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konání</a:t>
            </a:r>
            <a:r>
              <a:rPr lang="en-US" dirty="0"/>
              <a:t>: LF MU, UKB, </a:t>
            </a:r>
            <a:r>
              <a:rPr lang="en-US" dirty="0" err="1"/>
              <a:t>místnost</a:t>
            </a:r>
            <a:r>
              <a:rPr lang="en-US" dirty="0"/>
              <a:t> A11/234</a:t>
            </a:r>
          </a:p>
          <a:p>
            <a:pPr lvl="1"/>
            <a:r>
              <a:rPr lang="en-US" dirty="0" err="1"/>
              <a:t>Téma</a:t>
            </a:r>
            <a:r>
              <a:rPr lang="en-US" dirty="0"/>
              <a:t>: KA2 program Erasmus+ - </a:t>
            </a:r>
            <a:r>
              <a:rPr lang="en-US" dirty="0" err="1"/>
              <a:t>motivace</a:t>
            </a:r>
            <a:r>
              <a:rPr lang="en-US" dirty="0"/>
              <a:t> </a:t>
            </a:r>
            <a:r>
              <a:rPr lang="en-US" dirty="0" err="1"/>
              <a:t>uchazečů</a:t>
            </a:r>
            <a:r>
              <a:rPr lang="en-US" dirty="0"/>
              <a:t> (</a:t>
            </a:r>
            <a:r>
              <a:rPr lang="en-US" dirty="0" err="1"/>
              <a:t>důvod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zapojit</a:t>
            </a:r>
            <a:r>
              <a:rPr lang="en-US" dirty="0"/>
              <a:t>), </a:t>
            </a:r>
            <a:r>
              <a:rPr lang="en-US" dirty="0" err="1"/>
              <a:t>nastínění</a:t>
            </a:r>
            <a:r>
              <a:rPr lang="en-US" dirty="0"/>
              <a:t> </a:t>
            </a:r>
            <a:r>
              <a:rPr lang="en-US" dirty="0" err="1"/>
              <a:t>možností</a:t>
            </a:r>
            <a:r>
              <a:rPr lang="en-US" dirty="0"/>
              <a:t> a </a:t>
            </a:r>
            <a:r>
              <a:rPr lang="en-US" dirty="0" err="1"/>
              <a:t>podmínek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následné</a:t>
            </a:r>
            <a:r>
              <a:rPr lang="en-US" dirty="0"/>
              <a:t> </a:t>
            </a:r>
            <a:r>
              <a:rPr lang="en-US" dirty="0" err="1"/>
              <a:t>diskuze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konzultací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806F0-C9A7-4289-A552-070755082D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/>
              <a:t>Bilaterální</a:t>
            </a:r>
            <a:r>
              <a:rPr lang="en-GB" sz="4800" b="1" dirty="0"/>
              <a:t> </a:t>
            </a:r>
            <a:r>
              <a:rPr lang="en-GB" sz="4800" b="1" dirty="0" err="1"/>
              <a:t>smlouvy</a:t>
            </a:r>
            <a:r>
              <a:rPr lang="en-GB" sz="4800" b="1" dirty="0"/>
              <a:t> </a:t>
            </a:r>
            <a:r>
              <a:rPr lang="cs-CZ" sz="4800" b="1" dirty="0"/>
              <a:t>MU – Aktuality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43D7D-685B-4AC9-85A0-2BD1CC374E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FC15F6F-180C-4D38-B6EB-DDFB1B953303}"/>
              </a:ext>
            </a:extLst>
          </p:cNvPr>
          <p:cNvSpPr txBox="1">
            <a:spLocks/>
          </p:cNvSpPr>
          <p:nvPr/>
        </p:nvSpPr>
        <p:spPr>
          <a:xfrm>
            <a:off x="838200" y="1602174"/>
            <a:ext cx="10515600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3200" dirty="0"/>
              <a:t> Celouniverzitní smlouvy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 Výběrové řízení na akademický rok 2020/2021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Probíhá potvrzování míst pro MU studenty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Stipendium až 20 000 CZK na měsíc</a:t>
            </a:r>
          </a:p>
          <a:p>
            <a:pPr>
              <a:lnSpc>
                <a:spcPct val="150000"/>
              </a:lnSpc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6975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2D55E-2BA6-4596-BA30-B78B8321DC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/>
              <a:t>Partnerské Univerzity a CZS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7D0CD-8498-43F5-B111-9C4AFB44DD6A}"/>
              </a:ext>
            </a:extLst>
          </p:cNvPr>
          <p:cNvSpPr txBox="1">
            <a:spLocks/>
          </p:cNvSpPr>
          <p:nvPr/>
        </p:nvSpPr>
        <p:spPr>
          <a:xfrm>
            <a:off x="838201" y="1483325"/>
            <a:ext cx="5181600" cy="4280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Před nominací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chemeClr val="tx1"/>
                </a:solidFill>
              </a:rPr>
              <a:t>- Petr Boucník, boucnik@czs.muni.cz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chemeClr val="tx1"/>
                </a:solidFill>
              </a:rPr>
              <a:t>	- Sjednávání a aktualizace smluv, kvót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chemeClr val="tx1"/>
                </a:solidFill>
              </a:rPr>
              <a:t>	- Výběrová řízení </a:t>
            </a:r>
          </a:p>
          <a:p>
            <a:pPr marL="324000" lvl="1" indent="0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tx1"/>
                </a:solidFill>
              </a:rPr>
              <a:t>		- Celouniverzitní</a:t>
            </a:r>
          </a:p>
          <a:p>
            <a:pPr marL="324000" lvl="1" indent="0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tx1"/>
                </a:solidFill>
              </a:rPr>
              <a:t>		- Přímé a nepřímé kvóty</a:t>
            </a:r>
            <a:endParaRPr lang="cs-CZ" sz="1200" dirty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 Informace pro studenty</a:t>
            </a:r>
          </a:p>
          <a:p>
            <a:pPr lvl="2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 Nominace samotné</a:t>
            </a:r>
          </a:p>
          <a:p>
            <a:pPr lvl="2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 Aktualizace webu</a:t>
            </a:r>
          </a:p>
          <a:p>
            <a:pPr marL="324000" lvl="1" indent="0">
              <a:buFont typeface="Arial" panose="020B0604020202020204" pitchFamily="34" charset="0"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324000" lvl="1" indent="0">
              <a:buFont typeface="Arial" panose="020B0604020202020204" pitchFamily="34" charset="0"/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0BA086-8E1B-4B21-9266-FA32DDB9A532}"/>
              </a:ext>
            </a:extLst>
          </p:cNvPr>
          <p:cNvSpPr txBox="1">
            <a:spLocks/>
          </p:cNvSpPr>
          <p:nvPr/>
        </p:nvSpPr>
        <p:spPr>
          <a:xfrm>
            <a:off x="6172199" y="1479641"/>
            <a:ext cx="5181600" cy="4265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/>
              <a:t>Po nominaci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000" dirty="0"/>
              <a:t>Martin Vašek, vasek@czs.muni.cz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000" dirty="0"/>
              <a:t>Barbora Burešová, buresova@czs.muni.cz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	</a:t>
            </a:r>
            <a:r>
              <a:rPr lang="cs-CZ" sz="2000" dirty="0"/>
              <a:t>- Komunikace se studenty po nominaci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	- Vízové a </a:t>
            </a:r>
            <a:r>
              <a:rPr lang="cs-CZ" sz="2000" dirty="0" err="1"/>
              <a:t>mobilitní</a:t>
            </a:r>
            <a:r>
              <a:rPr lang="cs-CZ" sz="2000" dirty="0"/>
              <a:t> dokumenty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	- Administrace mobility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	- Vyplácení stipendií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	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0D5F72-E14C-43E3-A876-A0BAEE48494D}"/>
              </a:ext>
            </a:extLst>
          </p:cNvPr>
          <p:cNvSpPr txBox="1"/>
          <p:nvPr/>
        </p:nvSpPr>
        <p:spPr>
          <a:xfrm>
            <a:off x="702815" y="5956644"/>
            <a:ext cx="1078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 Incoming: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https://czs.muni.cz/en/student-from-abroad/exchange-non-degree-studies/partner-universities</a:t>
            </a:r>
            <a:endParaRPr lang="cs-CZ" dirty="0"/>
          </a:p>
          <a:p>
            <a:r>
              <a:rPr lang="cs-CZ" dirty="0"/>
              <a:t>Web Outgoing: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https://czs.muni.cz/cs/student-mu/studijni-pobyty/partnerske-univerzity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06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B1EA6-F5B3-4193-8DC1-79D9DB48171B}"/>
              </a:ext>
            </a:extLst>
          </p:cNvPr>
          <p:cNvSpPr txBox="1">
            <a:spLocks/>
          </p:cNvSpPr>
          <p:nvPr/>
        </p:nvSpPr>
        <p:spPr>
          <a:xfrm>
            <a:off x="577049" y="365125"/>
            <a:ext cx="11176986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/>
              <a:t>Partnerské Univerzity MU – Seznam Univerzit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D73A3E-1B8B-4E27-AA14-F0499644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" y="1893877"/>
            <a:ext cx="4426468" cy="421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FA41D99-46FB-433A-8F73-5F391E89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29" y="4217438"/>
            <a:ext cx="7150369" cy="189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7D72D45-8F07-43B8-98A1-585DADEFAFEF}"/>
              </a:ext>
            </a:extLst>
          </p:cNvPr>
          <p:cNvSpPr txBox="1"/>
          <p:nvPr/>
        </p:nvSpPr>
        <p:spPr>
          <a:xfrm>
            <a:off x="6096000" y="1893877"/>
            <a:ext cx="50990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Aktualizace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Přihlášky od konce října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Ujasnění kvót pro MU studenty </a:t>
            </a:r>
          </a:p>
        </p:txBody>
      </p:sp>
    </p:spTree>
    <p:extLst>
      <p:ext uri="{BB962C8B-B14F-4D97-AF65-F5344CB8AC3E}">
        <p14:creationId xmlns:p14="http://schemas.microsoft.com/office/powerpoint/2010/main" val="352096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EB91A-AC92-44F2-92B9-26C74A42193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/>
              <a:t>Partnerské Univerzity MU - Kvóty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89636-1E1A-47AE-A628-1DD181BF7CCE}"/>
              </a:ext>
            </a:extLst>
          </p:cNvPr>
          <p:cNvSpPr txBox="1">
            <a:spLocks/>
          </p:cNvSpPr>
          <p:nvPr/>
        </p:nvSpPr>
        <p:spPr>
          <a:xfrm>
            <a:off x="527482" y="1511929"/>
            <a:ext cx="7702118" cy="473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/>
              <a:t>Celouniverzitní výběrové řízení</a:t>
            </a:r>
          </a:p>
          <a:p>
            <a:pPr marL="457200" lvl="1" indent="0">
              <a:buNone/>
            </a:pPr>
            <a:r>
              <a:rPr lang="cs-CZ" sz="2800" dirty="0"/>
              <a:t>- V režii CZS</a:t>
            </a:r>
          </a:p>
          <a:p>
            <a:pPr marL="457200" lvl="1" indent="0">
              <a:buNone/>
            </a:pPr>
            <a:r>
              <a:rPr lang="cs-CZ" sz="2800" dirty="0"/>
              <a:t>- Nejbližší termín pro studenty: 15. prosinec</a:t>
            </a:r>
          </a:p>
          <a:p>
            <a:pPr lvl="1"/>
            <a:endParaRPr lang="cs-CZ" sz="3200" dirty="0"/>
          </a:p>
          <a:p>
            <a:r>
              <a:rPr lang="cs-CZ" sz="3600" dirty="0"/>
              <a:t>Přímé kvóty</a:t>
            </a:r>
          </a:p>
          <a:p>
            <a:pPr marL="457200" lvl="1" indent="0">
              <a:buNone/>
            </a:pPr>
            <a:r>
              <a:rPr lang="cs-CZ" sz="2800" dirty="0"/>
              <a:t>- Pro ústavy/katedry</a:t>
            </a:r>
          </a:p>
          <a:p>
            <a:pPr marL="457200" lvl="1" indent="0">
              <a:buNone/>
            </a:pPr>
            <a:endParaRPr lang="cs-CZ" sz="3200" dirty="0"/>
          </a:p>
          <a:p>
            <a:r>
              <a:rPr lang="cs-CZ" sz="3600" dirty="0"/>
              <a:t>Nepřímé kvóty</a:t>
            </a:r>
          </a:p>
          <a:p>
            <a:pPr lvl="1">
              <a:buFontTx/>
              <a:buChar char="-"/>
            </a:pPr>
            <a:r>
              <a:rPr lang="cs-CZ" sz="2800" dirty="0"/>
              <a:t>Nabídka kvót pro fakulty</a:t>
            </a:r>
          </a:p>
          <a:p>
            <a:pPr lvl="1">
              <a:buFontTx/>
              <a:buChar char="-"/>
            </a:pPr>
            <a:r>
              <a:rPr lang="cs-CZ" sz="2800" dirty="0"/>
              <a:t>Konec října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5148C4-C970-4A41-BD52-2A2B6D4A5CF7}"/>
              </a:ext>
            </a:extLst>
          </p:cNvPr>
          <p:cNvSpPr txBox="1"/>
          <p:nvPr/>
        </p:nvSpPr>
        <p:spPr>
          <a:xfrm>
            <a:off x="11718524" y="141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16AC5D-CDB6-4234-94D7-CF60A8F17B4A}"/>
              </a:ext>
            </a:extLst>
          </p:cNvPr>
          <p:cNvSpPr txBox="1"/>
          <p:nvPr/>
        </p:nvSpPr>
        <p:spPr>
          <a:xfrm>
            <a:off x="6731422" y="4591125"/>
            <a:ext cx="426657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CZS sbírá od ústavů/fakult jen jména/UČO již vybraných studentů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9372BD-379F-4EDE-B83D-5E76BE65F9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285">
            <a:off x="5109732" y="3664969"/>
            <a:ext cx="1327282" cy="6836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D21192-8CDE-445F-94D9-24436E24C2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161">
            <a:off x="5104597" y="5566916"/>
            <a:ext cx="1327282" cy="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D7A3C-D8C2-446E-9C76-CCB2C8D83A1D}"/>
              </a:ext>
            </a:extLst>
          </p:cNvPr>
          <p:cNvSpPr txBox="1">
            <a:spLocks/>
          </p:cNvSpPr>
          <p:nvPr/>
        </p:nvSpPr>
        <p:spPr>
          <a:xfrm>
            <a:off x="838200" y="4012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Termíny pro celouniverzitní výběrová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9F02D-C26B-44A5-A01B-29E703ED0954}"/>
              </a:ext>
            </a:extLst>
          </p:cNvPr>
          <p:cNvSpPr txBox="1">
            <a:spLocks/>
          </p:cNvSpPr>
          <p:nvPr/>
        </p:nvSpPr>
        <p:spPr>
          <a:xfrm>
            <a:off x="838200" y="1509960"/>
            <a:ext cx="5181600" cy="4104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Outgoing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Pro akademický rok 2020/2021	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tx1"/>
                </a:solidFill>
              </a:rPr>
              <a:t>	15. prosince 2019</a:t>
            </a:r>
            <a:endParaRPr lang="cs-CZ" dirty="0">
              <a:solidFill>
                <a:schemeClr val="tx1"/>
              </a:solidFill>
            </a:endParaRP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Pro jarní semestr 2021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b="1" dirty="0">
                <a:solidFill>
                  <a:schemeClr val="tx1"/>
                </a:solidFill>
              </a:rPr>
              <a:t>15. června 2020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5AAF8B9-A0EE-4E77-AB5E-FD8041AEA216}"/>
              </a:ext>
            </a:extLst>
          </p:cNvPr>
          <p:cNvSpPr txBox="1">
            <a:spLocks/>
          </p:cNvSpPr>
          <p:nvPr/>
        </p:nvSpPr>
        <p:spPr>
          <a:xfrm>
            <a:off x="6172200" y="1509960"/>
            <a:ext cx="5181600" cy="4104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52000" indent="-18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Incoming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tx1"/>
                </a:solidFill>
              </a:rPr>
              <a:t>Pro akademický rok 2020/2021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sz="2400" b="1" dirty="0">
                <a:solidFill>
                  <a:schemeClr val="tx1"/>
                </a:solidFill>
              </a:rPr>
              <a:t>15. dubna 2019</a:t>
            </a:r>
            <a:endParaRPr lang="cs-CZ" b="1" dirty="0">
              <a:solidFill>
                <a:schemeClr val="tx1"/>
              </a:solidFill>
            </a:endParaRP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tx1"/>
                </a:solidFill>
              </a:rPr>
              <a:t>Pro jarní semestr 2021</a:t>
            </a:r>
          </a:p>
          <a:p>
            <a:pPr marL="3240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b="1" dirty="0">
                <a:solidFill>
                  <a:schemeClr val="tx1"/>
                </a:solidFill>
              </a:rPr>
              <a:t>1. října 2020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F86816-7F98-4BCF-9256-FEEBA834E9F8}"/>
              </a:ext>
            </a:extLst>
          </p:cNvPr>
          <p:cNvSpPr txBox="1"/>
          <p:nvPr/>
        </p:nvSpPr>
        <p:spPr>
          <a:xfrm>
            <a:off x="702815" y="5878789"/>
            <a:ext cx="1078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 Incoming: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htps://czs.muni.cz/en/student-from-abroad/exchange-non-degree-studies/partner-universities</a:t>
            </a:r>
            <a:endParaRPr lang="cs-CZ" dirty="0"/>
          </a:p>
          <a:p>
            <a:r>
              <a:rPr lang="cs-CZ" dirty="0"/>
              <a:t>Web Outgoing: 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https://czs.muni.cz/cs/student-mu/studijni-pobyty/partnerske-univerzity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847E8-336D-4E0E-A0DE-EEECFA1B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– </a:t>
            </a:r>
            <a:r>
              <a:rPr lang="cs-CZ" dirty="0"/>
              <a:t>sociální sítě</a:t>
            </a:r>
            <a:r>
              <a:rPr lang="en-GB" dirty="0"/>
              <a:t>,</a:t>
            </a:r>
            <a:r>
              <a:rPr lang="cs-CZ" dirty="0"/>
              <a:t> videa,</a:t>
            </a:r>
            <a:r>
              <a:rPr lang="en-GB" dirty="0"/>
              <a:t> update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6BF120-7DD7-4808-B382-F285041F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Open </a:t>
            </a:r>
            <a:r>
              <a:rPr lang="cs-CZ" dirty="0" err="1"/>
              <a:t>Day</a:t>
            </a:r>
            <a:r>
              <a:rPr lang="cs-CZ" dirty="0"/>
              <a:t>? – 549 adres do NL</a:t>
            </a:r>
          </a:p>
          <a:p>
            <a:r>
              <a:rPr lang="cs-CZ" dirty="0"/>
              <a:t>Imatrikulace</a:t>
            </a:r>
          </a:p>
          <a:p>
            <a:r>
              <a:rPr lang="cs-CZ" dirty="0"/>
              <a:t>Vaše </a:t>
            </a:r>
            <a:r>
              <a:rPr lang="cs-CZ" dirty="0" err="1"/>
              <a:t>eventy</a:t>
            </a:r>
            <a:r>
              <a:rPr lang="cs-CZ" dirty="0"/>
              <a:t>? – Komiksy, nálepky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930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77AB3B603D9D4E833054A9E465C1B6" ma:contentTypeVersion="11" ma:contentTypeDescription="Vytvoří nový dokument" ma:contentTypeScope="" ma:versionID="de4bdd7139e6dc529c187fefa8c1db38">
  <xsd:schema xmlns:xsd="http://www.w3.org/2001/XMLSchema" xmlns:xs="http://www.w3.org/2001/XMLSchema" xmlns:p="http://schemas.microsoft.com/office/2006/metadata/properties" xmlns:ns3="84575dbd-7b7a-4bbc-b2f3-561a2a27a4a4" xmlns:ns4="c9759a39-3053-4e12-8e49-46c54bf19367" targetNamespace="http://schemas.microsoft.com/office/2006/metadata/properties" ma:root="true" ma:fieldsID="e582a9bb16b1d6565d3475624849165a" ns3:_="" ns4:_="">
    <xsd:import namespace="84575dbd-7b7a-4bbc-b2f3-561a2a27a4a4"/>
    <xsd:import namespace="c9759a39-3053-4e12-8e49-46c54bf193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75dbd-7b7a-4bbc-b2f3-561a2a27a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59a39-3053-4e12-8e49-46c54bf19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A0E2CA-6717-4064-8545-1AB0526C53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E8C53A-7874-4964-9539-6041489A25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75dbd-7b7a-4bbc-b2f3-561a2a27a4a4"/>
    <ds:schemaRef ds:uri="c9759a39-3053-4e12-8e49-46c54bf19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5DE3A2-1042-46A6-8BED-76BC0D748B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4575dbd-7b7a-4bbc-b2f3-561a2a27a4a4"/>
    <ds:schemaRef ds:uri="http://purl.org/dc/dcmitype/"/>
    <ds:schemaRef ds:uri="http://schemas.microsoft.com/office/infopath/2007/PartnerControls"/>
    <ds:schemaRef ds:uri="c9759a39-3053-4e12-8e49-46c54bf19367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1802</Words>
  <Application>Microsoft Office PowerPoint</Application>
  <PresentationFormat>Širokoúhlá obrazovka</PresentationFormat>
  <Paragraphs>351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Motiv Office</vt:lpstr>
      <vt:lpstr>IRO 17.10.2019</vt:lpstr>
      <vt:lpstr>Agenda:</vt:lpstr>
      <vt:lpstr>Federal Student Aid – americké půjčky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Marketing – sociální sítě, videa, update</vt:lpstr>
      <vt:lpstr>Take-overs</vt:lpstr>
      <vt:lpstr>Prezentace aplikace PowerPoint</vt:lpstr>
      <vt:lpstr>Videa</vt:lpstr>
      <vt:lpstr>Studyportals</vt:lpstr>
      <vt:lpstr>Prezentace aplikace PowerPoint</vt:lpstr>
      <vt:lpstr>Prezentace aplikace PowerPoint</vt:lpstr>
      <vt:lpstr>Letní školy - update</vt:lpstr>
      <vt:lpstr>Joint Degree a nová pravidla akreditace</vt:lpstr>
      <vt:lpstr>Proces akreditace: 3 kroky</vt:lpstr>
      <vt:lpstr>Formuláře pro přípravu JD programů</vt:lpstr>
      <vt:lpstr>Školení</vt:lpstr>
      <vt:lpstr>CRP 2020</vt:lpstr>
      <vt:lpstr>Erasmus Mundus Joint Master Degree programy</vt:lpstr>
      <vt:lpstr>Výsledky výzvy 2019</vt:lpstr>
      <vt:lpstr>Výsledky minulých EMJMD výzev</vt:lpstr>
      <vt:lpstr>Erasmus Mundus výzva 2020 na MU </vt:lpstr>
      <vt:lpstr>JD: stav na MU</vt:lpstr>
      <vt:lpstr>Prezentace aplikace PowerPoint</vt:lpstr>
      <vt:lpstr>Členové</vt:lpstr>
      <vt:lpstr>Podpis memoranda 19. února 2019</vt:lpstr>
      <vt:lpstr>Odevzdání projektu 28. února 2019</vt:lpstr>
      <vt:lpstr>Vyhlášení výsledků 1. výzvy: 26. 6. 2019 </vt:lpstr>
      <vt:lpstr>Struktura (tříletý projekt, začátek podzim 2019, s velkou pravděpodobností prodloužení)</vt:lpstr>
      <vt:lpstr>Klíčové „work packages“: 4-10</vt:lpstr>
      <vt:lpstr>Klíčové „work packages“: 4-10</vt:lpstr>
      <vt:lpstr>Klíčové „work packages“: 4-10</vt:lpstr>
      <vt:lpstr>Ostatní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 17.10.2019</dc:title>
  <dc:creator>Jakub Motyčka</dc:creator>
  <cp:lastModifiedBy>Radka Brolíková</cp:lastModifiedBy>
  <cp:revision>9</cp:revision>
  <dcterms:created xsi:type="dcterms:W3CDTF">2019-10-16T12:13:26Z</dcterms:created>
  <dcterms:modified xsi:type="dcterms:W3CDTF">2019-11-21T12:31:13Z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0x0101006F77AB3B603D9D4E833054A9E465C1B6</vt:lpwstr>
  </property>
</Properties>
</file>