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6"/>
  </p:notesMasterIdLst>
  <p:handoutMasterIdLst>
    <p:handoutMasterId r:id="rId77"/>
  </p:handoutMasterIdLst>
  <p:sldIdLst>
    <p:sldId id="265" r:id="rId2"/>
    <p:sldId id="268" r:id="rId3"/>
    <p:sldId id="282" r:id="rId4"/>
    <p:sldId id="257" r:id="rId5"/>
    <p:sldId id="283" r:id="rId6"/>
    <p:sldId id="266" r:id="rId7"/>
    <p:sldId id="270" r:id="rId8"/>
    <p:sldId id="271" r:id="rId9"/>
    <p:sldId id="272" r:id="rId10"/>
    <p:sldId id="274" r:id="rId11"/>
    <p:sldId id="273" r:id="rId12"/>
    <p:sldId id="267" r:id="rId13"/>
    <p:sldId id="281" r:id="rId14"/>
    <p:sldId id="275" r:id="rId15"/>
    <p:sldId id="280" r:id="rId16"/>
    <p:sldId id="278" r:id="rId17"/>
    <p:sldId id="277" r:id="rId18"/>
    <p:sldId id="279" r:id="rId19"/>
    <p:sldId id="276" r:id="rId20"/>
    <p:sldId id="286" r:id="rId21"/>
    <p:sldId id="296" r:id="rId22"/>
    <p:sldId id="260" r:id="rId23"/>
    <p:sldId id="263" r:id="rId24"/>
    <p:sldId id="261" r:id="rId25"/>
    <p:sldId id="264" r:id="rId26"/>
    <p:sldId id="297" r:id="rId27"/>
    <p:sldId id="262" r:id="rId28"/>
    <p:sldId id="298" r:id="rId29"/>
    <p:sldId id="299" r:id="rId30"/>
    <p:sldId id="259" r:id="rId31"/>
    <p:sldId id="285" r:id="rId32"/>
    <p:sldId id="301" r:id="rId33"/>
    <p:sldId id="302" r:id="rId34"/>
    <p:sldId id="303" r:id="rId35"/>
    <p:sldId id="304" r:id="rId36"/>
    <p:sldId id="284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269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288" r:id="rId65"/>
    <p:sldId id="289" r:id="rId66"/>
    <p:sldId id="290" r:id="rId67"/>
    <p:sldId id="291" r:id="rId68"/>
    <p:sldId id="292" r:id="rId69"/>
    <p:sldId id="293" r:id="rId70"/>
    <p:sldId id="294" r:id="rId71"/>
    <p:sldId id="295" r:id="rId72"/>
    <p:sldId id="287" r:id="rId73"/>
    <p:sldId id="300" r:id="rId74"/>
    <p:sldId id="305" r:id="rId7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5269577-6A37-4A9C-A56A-FE4D8B87B679}">
          <p14:sldIdLst>
            <p14:sldId id="265"/>
            <p14:sldId id="268"/>
            <p14:sldId id="282"/>
            <p14:sldId id="257"/>
            <p14:sldId id="283"/>
            <p14:sldId id="266"/>
            <p14:sldId id="270"/>
            <p14:sldId id="271"/>
            <p14:sldId id="272"/>
            <p14:sldId id="274"/>
            <p14:sldId id="273"/>
            <p14:sldId id="267"/>
            <p14:sldId id="281"/>
            <p14:sldId id="275"/>
            <p14:sldId id="280"/>
            <p14:sldId id="278"/>
            <p14:sldId id="277"/>
            <p14:sldId id="279"/>
            <p14:sldId id="276"/>
            <p14:sldId id="286"/>
            <p14:sldId id="296"/>
            <p14:sldId id="260"/>
            <p14:sldId id="263"/>
            <p14:sldId id="261"/>
            <p14:sldId id="264"/>
            <p14:sldId id="297"/>
            <p14:sldId id="262"/>
            <p14:sldId id="298"/>
            <p14:sldId id="299"/>
            <p14:sldId id="259"/>
            <p14:sldId id="285"/>
            <p14:sldId id="301"/>
            <p14:sldId id="302"/>
            <p14:sldId id="303"/>
            <p14:sldId id="304"/>
            <p14:sldId id="28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269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87"/>
            <p14:sldId id="300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Hykl" initials="AH" lastIdx="1" clrIdx="0">
    <p:extLst>
      <p:ext uri="{19B8F6BF-5375-455C-9EA6-DF929625EA0E}">
        <p15:presenceInfo xmlns:p15="http://schemas.microsoft.com/office/powerpoint/2012/main" userId="S::385911@muni.cz::cf6ac10b-5771-4000-89a2-996fbb21eb58" providerId="AD"/>
      </p:ext>
    </p:extLst>
  </p:cmAuthor>
  <p:cmAuthor id="2" name="Violeta Osouchová" initials="VO" lastIdx="2" clrIdx="1">
    <p:extLst>
      <p:ext uri="{19B8F6BF-5375-455C-9EA6-DF929625EA0E}">
        <p15:presenceInfo xmlns:p15="http://schemas.microsoft.com/office/powerpoint/2012/main" userId="S::68459@muni.cz::ed34efb3-1f6c-47a2-95e2-eebfdbabda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9" autoAdjust="0"/>
    <p:restoredTop sz="91890" autoAdjust="0"/>
  </p:normalViewPr>
  <p:slideViewPr>
    <p:cSldViewPr snapToGrid="0">
      <p:cViewPr varScale="1">
        <p:scale>
          <a:sx n="115" d="100"/>
          <a:sy n="115" d="100"/>
        </p:scale>
        <p:origin x="114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k&#225;&#353;%20Wiesner\Desktop\Co_jsem_komu_ud&#283;lal\Anal&#253;za\Anal&#253;za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k&#225;&#353;%20Wiesner\Desktop\Co_jsem_komu_ud&#283;lal\Anal&#253;za\Anal&#253;za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latin typeface="Muni Bold" panose="00000500000000000000" pitchFamily="2" charset="-18"/>
              </a:rPr>
              <a:t>RR</a:t>
            </a:r>
            <a:r>
              <a:rPr lang="cs-CZ" baseline="0" dirty="0">
                <a:latin typeface="Muni Bold" panose="00000500000000000000" pitchFamily="2" charset="-18"/>
              </a:rPr>
              <a:t> v závislosti na čase</a:t>
            </a:r>
            <a:endParaRPr lang="cs-CZ" dirty="0">
              <a:latin typeface="Muni Bold" panose="00000500000000000000" pitchFamily="2" charset="-1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'1. kontakt'!$K$8:$K$11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'1. kontakt'!$L$8:$L$11</c:f>
              <c:numCache>
                <c:formatCode>General</c:formatCode>
                <c:ptCount val="4"/>
                <c:pt idx="0">
                  <c:v>55</c:v>
                </c:pt>
                <c:pt idx="1">
                  <c:v>27</c:v>
                </c:pt>
                <c:pt idx="2">
                  <c:v>25</c:v>
                </c:pt>
                <c:pt idx="3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A1-4DCC-AAFD-C8E8CC883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1347007"/>
        <c:axId val="1781162479"/>
      </c:scatterChart>
      <c:valAx>
        <c:axId val="1971347007"/>
        <c:scaling>
          <c:orientation val="minMax"/>
          <c:max val="4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81162479"/>
        <c:crosses val="autoZero"/>
        <c:crossBetween val="midCat"/>
        <c:majorUnit val="1"/>
      </c:valAx>
      <c:valAx>
        <c:axId val="178116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713470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Odpověď v závislosti na konkrétnosti</a:t>
            </a:r>
          </a:p>
        </c:rich>
      </c:tx>
      <c:layout>
        <c:manualLayout>
          <c:xMode val="edge"/>
          <c:yMode val="edge"/>
          <c:x val="0.19539566929133859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Konkrétně!$E$18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Konkrétně!$F$17:$G$17</c:f>
              <c:strCache>
                <c:ptCount val="2"/>
                <c:pt idx="0">
                  <c:v>Nekonkrétní</c:v>
                </c:pt>
                <c:pt idx="1">
                  <c:v>Konkrétní</c:v>
                </c:pt>
              </c:strCache>
            </c:strRef>
          </c:cat>
          <c:val>
            <c:numRef>
              <c:f>Konkrétně!$F$18:$G$18</c:f>
              <c:numCache>
                <c:formatCode>General</c:formatCode>
                <c:ptCount val="2"/>
                <c:pt idx="0">
                  <c:v>77.272727272727266</c:v>
                </c:pt>
                <c:pt idx="1">
                  <c:v>52.631578947368418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9F-445F-80DE-BF2F0FC42D7F}"/>
            </c:ext>
          </c:extLst>
        </c:ser>
        <c:ser>
          <c:idx val="1"/>
          <c:order val="1"/>
          <c:tx>
            <c:strRef>
              <c:f>Konkrétně!$E$19</c:f>
              <c:strCache>
                <c:ptCount val="1"/>
                <c:pt idx="0">
                  <c:v>S odpovědí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Konkrétně!$F$17:$G$17</c:f>
              <c:strCache>
                <c:ptCount val="2"/>
                <c:pt idx="0">
                  <c:v>Nekonkrétní</c:v>
                </c:pt>
                <c:pt idx="1">
                  <c:v>Konkrétní</c:v>
                </c:pt>
              </c:strCache>
            </c:strRef>
          </c:cat>
          <c:val>
            <c:numRef>
              <c:f>Konkrétně!$F$19:$G$19</c:f>
              <c:numCache>
                <c:formatCode>General</c:formatCode>
                <c:ptCount val="2"/>
                <c:pt idx="0">
                  <c:v>22.727272727272727</c:v>
                </c:pt>
                <c:pt idx="1">
                  <c:v>47.368421052631582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9F-445F-80DE-BF2F0FC42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7557791"/>
        <c:axId val="782492031"/>
      </c:barChart>
      <c:catAx>
        <c:axId val="87755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2492031"/>
        <c:crosses val="autoZero"/>
        <c:auto val="1"/>
        <c:lblAlgn val="ctr"/>
        <c:lblOffset val="100"/>
        <c:noMultiLvlLbl val="0"/>
      </c:catAx>
      <c:valAx>
        <c:axId val="782492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7755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1-27T07:11:25.671" idx="2">
    <p:pos x="6548" y="494"/>
    <p:text>Aby jim bylo jasno, ze si to musi napsat sami. Me to z toho nevyplyva...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12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046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273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IRO – 28. 11.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IRO – 28. 11.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32" y="6048047"/>
            <a:ext cx="856021" cy="5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ZS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92945" cy="285733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272E49-1491-4BC3-BB93-C0CA7C301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B9B22132-C3F2-416A-A498-083D4BE81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IRO – 28. 11.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5A2AAB-B929-4A34-8D52-FF138EF25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99EA4BBF-61D0-49F5-8218-421FC16E3A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IRO – 28. 11.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5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IRO – 28. 11.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IRO – 28. 11.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IRO – 28. 11.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IRO – 28. 11.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IRO – 28. 11. 2019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724" y="6056922"/>
            <a:ext cx="830560" cy="5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erasmusplus.cz/cz/mobilita-osob-vysokoskolske-vzdelavani/mobilita-mezi-programovymi-a-partnerskymi-zememi-vyzva-2020/" TargetMode="External"/><Relationship Id="rId2" Type="http://schemas.openxmlformats.org/officeDocument/2006/relationships/hyperlink" Target="https://isois.ois.muni.cz/public/erasmus-questionnai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erasmusplus.cz/file/4769/icm-handbook-version-3-0-21-december-2018-pdf/" TargetMode="External"/><Relationship Id="rId4" Type="http://schemas.openxmlformats.org/officeDocument/2006/relationships/hyperlink" Target="https://www.naerasmusplus.cz/file/4739/iii-01_e-guide-for-experts-on-quality-assessment_2019_clean-pdf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fJpz6K8Wbg" TargetMode="External"/><Relationship Id="rId2" Type="http://schemas.openxmlformats.org/officeDocument/2006/relationships/hyperlink" Target="https://youtu.be/KQ7e906a4e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87D30A-BE3F-4955-AD52-16947966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88079"/>
            <a:ext cx="11361600" cy="1483866"/>
          </a:xfrm>
        </p:spPr>
        <p:txBody>
          <a:bodyPr/>
          <a:lstStyle/>
          <a:p>
            <a:pPr algn="ctr"/>
            <a:r>
              <a:rPr lang="cs-CZ" sz="5000" dirty="0"/>
              <a:t>IRO</a:t>
            </a:r>
            <a:br>
              <a:rPr lang="cs-CZ" sz="5000" dirty="0"/>
            </a:br>
            <a:r>
              <a:rPr lang="cs-CZ" sz="5000" dirty="0"/>
              <a:t>28. 11. 2019</a:t>
            </a: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0209418-5330-42E5-BE18-86C2445CE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06024B04-1214-49B0-B239-1032CA7A9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689D77CC-2176-45AA-B334-298A87EBC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0965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Rozpočet = € 5 303 155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FAD37A-85AF-4C23-A2A6-1E43F659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r>
              <a:rPr lang="cs-CZ" dirty="0"/>
              <a:t>					</a:t>
            </a:r>
            <a:r>
              <a:rPr lang="cs-CZ" b="1" u="sng" dirty="0"/>
              <a:t>Podmínky:</a:t>
            </a:r>
          </a:p>
          <a:p>
            <a:pPr lvl="1"/>
            <a:r>
              <a:rPr lang="cs-CZ" dirty="0"/>
              <a:t>Jižní středomoří			- </a:t>
            </a:r>
            <a:endParaRPr lang="cs-CZ" sz="1600" dirty="0"/>
          </a:p>
          <a:p>
            <a:pPr lvl="1"/>
            <a:r>
              <a:rPr lang="cs-CZ" dirty="0"/>
              <a:t>Východní partnerství		-</a:t>
            </a:r>
            <a:endParaRPr lang="cs-CZ" sz="1400" dirty="0"/>
          </a:p>
          <a:p>
            <a:pPr lvl="1"/>
            <a:r>
              <a:rPr lang="cs-CZ" dirty="0"/>
              <a:t>Rusko				-</a:t>
            </a:r>
          </a:p>
          <a:p>
            <a:pPr lvl="1"/>
            <a:r>
              <a:rPr lang="cs-CZ" dirty="0"/>
              <a:t>Latinská Amerika			IN bez podmínek, OUT jen PhD + </a:t>
            </a:r>
            <a:r>
              <a:rPr lang="cs-CZ" dirty="0" err="1"/>
              <a:t>staff</a:t>
            </a:r>
            <a:endParaRPr lang="cs-CZ" sz="1600" dirty="0"/>
          </a:p>
          <a:p>
            <a:pPr lvl="1"/>
            <a:r>
              <a:rPr lang="cs-CZ" dirty="0"/>
              <a:t>Asie				IN bez podmínek, OUT jen PhD + </a:t>
            </a:r>
            <a:r>
              <a:rPr lang="cs-CZ" dirty="0" err="1"/>
              <a:t>staff</a:t>
            </a:r>
            <a:endParaRPr lang="cs-CZ" dirty="0"/>
          </a:p>
          <a:p>
            <a:pPr lvl="1"/>
            <a:r>
              <a:rPr lang="cs-CZ" dirty="0"/>
              <a:t>Střední Asie			IN bez podmínek, OUT jen PhD + </a:t>
            </a:r>
            <a:r>
              <a:rPr lang="cs-CZ" dirty="0" err="1"/>
              <a:t>staff</a:t>
            </a:r>
            <a:endParaRPr lang="cs-CZ" dirty="0"/>
          </a:p>
          <a:p>
            <a:pPr lvl="1"/>
            <a:r>
              <a:rPr lang="cs-CZ" dirty="0"/>
              <a:t>Střední východ		</a:t>
            </a:r>
            <a:r>
              <a:rPr lang="cs-CZ" sz="1600" dirty="0"/>
              <a:t> 	</a:t>
            </a:r>
            <a:r>
              <a:rPr lang="cs-CZ" dirty="0"/>
              <a:t>IN bez podmínek, OUT jen PhD + </a:t>
            </a:r>
            <a:r>
              <a:rPr lang="cs-CZ" dirty="0" err="1"/>
              <a:t>staff</a:t>
            </a:r>
            <a:endParaRPr lang="cs-CZ" dirty="0"/>
          </a:p>
          <a:p>
            <a:pPr lvl="1"/>
            <a:r>
              <a:rPr lang="cs-CZ" dirty="0"/>
              <a:t>Jižní Afrika				IN bez podmínek, OUT jen PhD + </a:t>
            </a:r>
            <a:r>
              <a:rPr lang="cs-CZ" dirty="0" err="1"/>
              <a:t>staff</a:t>
            </a:r>
            <a:endParaRPr lang="cs-CZ" dirty="0"/>
          </a:p>
          <a:p>
            <a:pPr lvl="1"/>
            <a:r>
              <a:rPr lang="cs-CZ" dirty="0"/>
              <a:t>Západní Balkán			-</a:t>
            </a:r>
          </a:p>
          <a:p>
            <a:pPr lvl="1"/>
            <a:r>
              <a:rPr lang="cs-CZ" dirty="0"/>
              <a:t>Severní Amerika			-</a:t>
            </a:r>
          </a:p>
          <a:p>
            <a:pPr lvl="1"/>
            <a:r>
              <a:rPr lang="cs-CZ" dirty="0"/>
              <a:t>Průmyslové země			IN bez podmínek, OUT jen PhD + </a:t>
            </a:r>
            <a:r>
              <a:rPr lang="cs-CZ" dirty="0" err="1"/>
              <a:t>staff</a:t>
            </a:r>
            <a:endParaRPr lang="cs-CZ" dirty="0"/>
          </a:p>
          <a:p>
            <a:pPr lvl="1"/>
            <a:r>
              <a:rPr lang="cs-CZ" dirty="0"/>
              <a:t>ACP – Afrika, Karibik, Pacifik 	IN bez podmínek, OUT jen PhD + </a:t>
            </a:r>
            <a:r>
              <a:rPr lang="cs-CZ" dirty="0" err="1"/>
              <a:t>staff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22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 na limity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FAD37A-85AF-4C23-A2A6-1E43F659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 indent="0">
              <a:buNone/>
            </a:pPr>
            <a:r>
              <a:rPr lang="en-US" dirty="0"/>
              <a:t>25 % </a:t>
            </a:r>
            <a:r>
              <a:rPr lang="en-US" dirty="0" err="1"/>
              <a:t>mobilit</a:t>
            </a:r>
            <a:r>
              <a:rPr lang="en-US" dirty="0"/>
              <a:t> by </a:t>
            </a:r>
            <a:r>
              <a:rPr lang="en-US" dirty="0" err="1"/>
              <a:t>měly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realizováno</a:t>
            </a:r>
            <a:r>
              <a:rPr lang="en-US" dirty="0"/>
              <a:t> s </a:t>
            </a:r>
            <a:r>
              <a:rPr lang="en-US" dirty="0" err="1"/>
              <a:t>nejméně</a:t>
            </a:r>
            <a:r>
              <a:rPr lang="en-US" dirty="0"/>
              <a:t> </a:t>
            </a:r>
            <a:r>
              <a:rPr lang="en-US" dirty="0" err="1"/>
              <a:t>rozvinutými</a:t>
            </a:r>
            <a:r>
              <a:rPr lang="en-US" dirty="0"/>
              <a:t> </a:t>
            </a:r>
            <a:r>
              <a:rPr lang="en-US" dirty="0" err="1"/>
              <a:t>zeměmi</a:t>
            </a:r>
            <a:r>
              <a:rPr lang="en-US" dirty="0"/>
              <a:t> v </a:t>
            </a:r>
            <a:r>
              <a:rPr lang="en-US" dirty="0" err="1"/>
              <a:t>regionech</a:t>
            </a:r>
            <a:r>
              <a:rPr lang="en-US" dirty="0"/>
              <a:t>. </a:t>
            </a:r>
            <a:r>
              <a:rPr lang="en-US" dirty="0" err="1"/>
              <a:t>Těmi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tyto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:</a:t>
            </a:r>
            <a:endParaRPr lang="cs-CZ" dirty="0"/>
          </a:p>
          <a:p>
            <a:pPr marL="324000" lvl="1" indent="0">
              <a:buNone/>
            </a:pPr>
            <a:endParaRPr lang="en-US" dirty="0"/>
          </a:p>
          <a:p>
            <a:pPr lvl="1"/>
            <a:r>
              <a:rPr lang="en-US" b="1" dirty="0"/>
              <a:t>Pro </a:t>
            </a:r>
            <a:r>
              <a:rPr lang="en-US" b="1" dirty="0" err="1"/>
              <a:t>Asii</a:t>
            </a:r>
            <a:r>
              <a:rPr lang="en-US" b="1" dirty="0"/>
              <a:t>: </a:t>
            </a:r>
            <a:r>
              <a:rPr lang="en-US" dirty="0" err="1"/>
              <a:t>Afghánistán</a:t>
            </a:r>
            <a:r>
              <a:rPr lang="en-US" dirty="0"/>
              <a:t>, </a:t>
            </a:r>
            <a:r>
              <a:rPr lang="en-US" dirty="0" err="1"/>
              <a:t>Bangladéš</a:t>
            </a:r>
            <a:r>
              <a:rPr lang="en-US" dirty="0"/>
              <a:t>, </a:t>
            </a:r>
            <a:r>
              <a:rPr lang="en-US" dirty="0" err="1"/>
              <a:t>Kambodža</a:t>
            </a:r>
            <a:r>
              <a:rPr lang="en-US" dirty="0"/>
              <a:t>, Laos, </a:t>
            </a:r>
            <a:r>
              <a:rPr lang="en-US" dirty="0" err="1"/>
              <a:t>Nepál</a:t>
            </a:r>
            <a:r>
              <a:rPr lang="en-US" dirty="0"/>
              <a:t>, </a:t>
            </a:r>
            <a:r>
              <a:rPr lang="en-US" dirty="0" err="1"/>
              <a:t>Bhútán</a:t>
            </a:r>
            <a:r>
              <a:rPr lang="en-US" dirty="0"/>
              <a:t> a Myanmar/</a:t>
            </a:r>
            <a:r>
              <a:rPr lang="en-US" dirty="0" err="1"/>
              <a:t>Barma</a:t>
            </a:r>
            <a:r>
              <a:rPr lang="en-US" dirty="0"/>
              <a:t>;</a:t>
            </a:r>
          </a:p>
          <a:p>
            <a:pPr lvl="1"/>
            <a:endParaRPr lang="cs-CZ" dirty="0"/>
          </a:p>
          <a:p>
            <a:pPr lvl="1"/>
            <a:r>
              <a:rPr lang="en-US" b="1" dirty="0"/>
              <a:t>Pro </a:t>
            </a:r>
            <a:r>
              <a:rPr lang="en-US" b="1" dirty="0" err="1"/>
              <a:t>Latinskou</a:t>
            </a:r>
            <a:r>
              <a:rPr lang="en-US" b="1" dirty="0"/>
              <a:t> </a:t>
            </a:r>
            <a:r>
              <a:rPr lang="en-US" b="1" dirty="0" err="1"/>
              <a:t>Ameriku</a:t>
            </a:r>
            <a:r>
              <a:rPr lang="en-US" b="1" dirty="0"/>
              <a:t>: </a:t>
            </a:r>
            <a:r>
              <a:rPr lang="en-US" dirty="0" err="1"/>
              <a:t>Bolívie</a:t>
            </a:r>
            <a:r>
              <a:rPr lang="en-US" dirty="0"/>
              <a:t>, Salvador, Guatemala, Honduras, </a:t>
            </a:r>
            <a:r>
              <a:rPr lang="en-US" dirty="0" err="1"/>
              <a:t>Nikaragua</a:t>
            </a:r>
            <a:r>
              <a:rPr lang="en-US" dirty="0"/>
              <a:t> a Paraguay;</a:t>
            </a:r>
          </a:p>
          <a:p>
            <a:pPr lvl="1"/>
            <a:endParaRPr lang="cs-CZ" dirty="0"/>
          </a:p>
          <a:p>
            <a:pPr lvl="1"/>
            <a:r>
              <a:rPr lang="en-US" dirty="0"/>
              <a:t>ne </a:t>
            </a:r>
            <a:r>
              <a:rPr lang="en-US" dirty="0" err="1"/>
              <a:t>víc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b="1" dirty="0"/>
              <a:t>30 % </a:t>
            </a:r>
            <a:r>
              <a:rPr lang="en-US" b="1" dirty="0" err="1"/>
              <a:t>rozpočtu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je </a:t>
            </a:r>
            <a:r>
              <a:rPr lang="en-US" dirty="0" err="1"/>
              <a:t>určený</a:t>
            </a:r>
            <a:r>
              <a:rPr lang="en-US" dirty="0"/>
              <a:t> pro </a:t>
            </a:r>
            <a:r>
              <a:rPr lang="en-US" dirty="0" err="1"/>
              <a:t>Asii</a:t>
            </a:r>
            <a:r>
              <a:rPr lang="en-US" dirty="0"/>
              <a:t>, by </a:t>
            </a:r>
            <a:r>
              <a:rPr lang="en-US" dirty="0" err="1"/>
              <a:t>mělo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použito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mobility s </a:t>
            </a:r>
            <a:r>
              <a:rPr lang="en-US" b="1" dirty="0" err="1"/>
              <a:t>Čínou</a:t>
            </a:r>
            <a:r>
              <a:rPr lang="en-US" dirty="0"/>
              <a:t> a </a:t>
            </a:r>
            <a:r>
              <a:rPr lang="en-US" b="1" dirty="0" err="1"/>
              <a:t>Indií</a:t>
            </a:r>
            <a:r>
              <a:rPr lang="en-US" dirty="0"/>
              <a:t>;</a:t>
            </a:r>
          </a:p>
          <a:p>
            <a:pPr lvl="1"/>
            <a:endParaRPr lang="cs-CZ" dirty="0"/>
          </a:p>
          <a:p>
            <a:pPr lvl="1"/>
            <a:r>
              <a:rPr lang="en-US" dirty="0"/>
              <a:t>a ne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b="1" dirty="0"/>
              <a:t>35 % </a:t>
            </a:r>
            <a:r>
              <a:rPr lang="en-US" b="1" dirty="0" err="1"/>
              <a:t>rozpočtu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je </a:t>
            </a:r>
            <a:r>
              <a:rPr lang="en-US" dirty="0" err="1"/>
              <a:t>určený</a:t>
            </a:r>
            <a:r>
              <a:rPr lang="en-US" dirty="0"/>
              <a:t> pro </a:t>
            </a:r>
            <a:r>
              <a:rPr lang="en-US" dirty="0" err="1"/>
              <a:t>Latinskou</a:t>
            </a:r>
            <a:r>
              <a:rPr lang="en-US" dirty="0"/>
              <a:t> </a:t>
            </a:r>
            <a:r>
              <a:rPr lang="en-US" dirty="0" err="1"/>
              <a:t>Ameriku</a:t>
            </a:r>
            <a:r>
              <a:rPr lang="en-US" dirty="0"/>
              <a:t>, by </a:t>
            </a:r>
            <a:r>
              <a:rPr lang="en-US" dirty="0" err="1"/>
              <a:t>mělo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použito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mobility v </a:t>
            </a:r>
            <a:r>
              <a:rPr lang="en-US" b="1" dirty="0" err="1"/>
              <a:t>Brazílii</a:t>
            </a:r>
            <a:r>
              <a:rPr lang="en-US" dirty="0"/>
              <a:t> a </a:t>
            </a:r>
            <a:r>
              <a:rPr lang="en-US" b="1" dirty="0" err="1"/>
              <a:t>Mexiku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878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F93815-D5E9-45DD-82C2-F7466CD13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587" y="378000"/>
            <a:ext cx="8034853" cy="57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24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E400FC-580F-4A0D-A4D7-9875DDBE6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00" y="583788"/>
            <a:ext cx="7920000" cy="56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6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projektu – Obecně 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DC31C8-1C12-47CD-B819-51062C521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602" y="1700212"/>
            <a:ext cx="7864796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1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projektu – Relevance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8899C4-1F25-4642-BC21-997E54A1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49" y="2306756"/>
            <a:ext cx="10896101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1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projektu – </a:t>
            </a:r>
            <a:r>
              <a:rPr lang="cs-CZ" sz="3200" dirty="0"/>
              <a:t>Cooperation </a:t>
            </a:r>
            <a:r>
              <a:rPr lang="cs-CZ" sz="3200" dirty="0" err="1"/>
              <a:t>arrangements</a:t>
            </a: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0A4149-9097-42D9-9AAA-7032BC2B7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2171700"/>
            <a:ext cx="9969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6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projektu – Project design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55482A-6BA5-4F87-A446-155F6E33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021874"/>
            <a:ext cx="10131660" cy="32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55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projektu – </a:t>
            </a:r>
            <a:r>
              <a:rPr lang="cs-CZ" sz="3500" dirty="0" err="1"/>
              <a:t>Impact</a:t>
            </a:r>
            <a:r>
              <a:rPr lang="cs-CZ" sz="3500" dirty="0"/>
              <a:t> &amp; </a:t>
            </a:r>
            <a:r>
              <a:rPr lang="cs-CZ" sz="3500" dirty="0" err="1"/>
              <a:t>Dissemination</a:t>
            </a:r>
            <a:endParaRPr lang="cs-CZ" sz="35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948987-219A-4656-9707-E2042EA5B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17" y="2533650"/>
            <a:ext cx="10608765" cy="2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70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FAD37A-85AF-4C23-A2A6-1E43F659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b="1" u="sng" dirty="0"/>
              <a:t>ICM </a:t>
            </a:r>
            <a:r>
              <a:rPr lang="cs-CZ" b="1" u="sng" dirty="0" err="1"/>
              <a:t>Questionnaire</a:t>
            </a:r>
            <a:r>
              <a:rPr lang="cs-CZ" b="1" u="sng" dirty="0"/>
              <a:t>: </a:t>
            </a:r>
            <a:r>
              <a:rPr lang="en-US" dirty="0">
                <a:hlinkClick r:id="rId2"/>
              </a:rPr>
              <a:t>https://isois.ois.muni.cz/public/erasmus-questionnaire/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Detaily výzvy: </a:t>
            </a:r>
            <a:r>
              <a:rPr lang="en-US" dirty="0">
                <a:hlinkClick r:id="rId3"/>
              </a:rPr>
              <a:t>https://www.naerasmusplus.cz/cz/mobilita-osob-vysokoskolske-vzdelavani/mobilita-mezi-programovymi-a-partnerskymi-zememi-vyzva-2020/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Hodnotící kritéria a systém hodnocení projektů: </a:t>
            </a:r>
            <a:r>
              <a:rPr lang="en-US" dirty="0">
                <a:hlinkClick r:id="rId4"/>
              </a:rPr>
              <a:t>https://www.naerasmusplus.cz/file/4739/iii-01_e-guide-for-experts-on-quality-assessment_2019_clean-pdf/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Do‘s</a:t>
            </a:r>
            <a:r>
              <a:rPr lang="cs-CZ" dirty="0"/>
              <a:t> &amp; </a:t>
            </a:r>
            <a:r>
              <a:rPr lang="cs-CZ" dirty="0" err="1"/>
              <a:t>Don‘ts</a:t>
            </a:r>
            <a:r>
              <a:rPr lang="cs-CZ" dirty="0"/>
              <a:t> (od str. 15): </a:t>
            </a:r>
            <a:r>
              <a:rPr lang="en-US" dirty="0">
                <a:hlinkClick r:id="rId5"/>
              </a:rPr>
              <a:t>https://www.naerasmusplus.cz/file/4769/icm-handbook-version-3-0-21-december-2018-pdf/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15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FAD37A-85AF-4C23-A2A6-1E43F659A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r>
              <a:rPr lang="cs-CZ" dirty="0"/>
              <a:t>Projekt Erasmus ICM a podpora ze strany fakult</a:t>
            </a:r>
          </a:p>
          <a:p>
            <a:r>
              <a:rPr lang="cs-CZ" dirty="0"/>
              <a:t>Marketingové aktivity (sociální sítě, portály)</a:t>
            </a:r>
          </a:p>
          <a:p>
            <a:r>
              <a:rPr lang="cs-CZ" dirty="0"/>
              <a:t>EDUC -  momentální vývoj</a:t>
            </a:r>
          </a:p>
          <a:p>
            <a:r>
              <a:rPr lang="cs-CZ" dirty="0" err="1"/>
              <a:t>Admission</a:t>
            </a:r>
            <a:r>
              <a:rPr lang="cs-CZ" dirty="0"/>
              <a:t> a korespondence s uchazeči</a:t>
            </a:r>
          </a:p>
          <a:p>
            <a:r>
              <a:rPr lang="cs-CZ" dirty="0" err="1"/>
              <a:t>Summer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 - update </a:t>
            </a:r>
            <a:r>
              <a:rPr lang="cs-CZ" dirty="0" err="1"/>
              <a:t>mainly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marketing </a:t>
            </a:r>
            <a:r>
              <a:rPr lang="cs-CZ" dirty="0" err="1"/>
              <a:t>that</a:t>
            </a:r>
            <a:r>
              <a:rPr lang="cs-CZ" dirty="0"/>
              <a:t> has </a:t>
            </a:r>
            <a:r>
              <a:rPr lang="cs-CZ" dirty="0" err="1"/>
              <a:t>been</a:t>
            </a:r>
            <a:r>
              <a:rPr lang="cs-CZ" dirty="0"/>
              <a:t> done</a:t>
            </a:r>
          </a:p>
          <a:p>
            <a:r>
              <a:rPr lang="cs-CZ" dirty="0"/>
              <a:t>Různé </a:t>
            </a:r>
          </a:p>
        </p:txBody>
      </p:sp>
    </p:spTree>
    <p:extLst>
      <p:ext uri="{BB962C8B-B14F-4D97-AF65-F5344CB8AC3E}">
        <p14:creationId xmlns:p14="http://schemas.microsoft.com/office/powerpoint/2010/main" val="288058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87D30A-BE3F-4955-AD52-16947966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88079"/>
            <a:ext cx="11361600" cy="1483866"/>
          </a:xfrm>
        </p:spPr>
        <p:txBody>
          <a:bodyPr/>
          <a:lstStyle/>
          <a:p>
            <a:pPr algn="ctr"/>
            <a:r>
              <a:rPr lang="cs-CZ" sz="5000" dirty="0"/>
              <a:t>Marketingové aktivity</a:t>
            </a: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0209418-5330-42E5-BE18-86C2445CE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06024B04-1214-49B0-B239-1032CA7A9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689D77CC-2176-45AA-B334-298A87EBC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359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B83F0-453D-4741-BAF8-2869E110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Instagram</a:t>
            </a:r>
            <a:r>
              <a:rPr lang="cs-CZ" dirty="0"/>
              <a:t> </a:t>
            </a:r>
            <a:r>
              <a:rPr lang="cs-CZ" dirty="0" err="1"/>
              <a:t>takeovery</a:t>
            </a:r>
            <a:endParaRPr lang="en-US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4BF740D4-1043-4627-87B0-2C13F0CCD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60" y="1825625"/>
            <a:ext cx="9258680" cy="4351338"/>
          </a:xfrm>
        </p:spPr>
      </p:pic>
    </p:spTree>
    <p:extLst>
      <p:ext uri="{BB962C8B-B14F-4D97-AF65-F5344CB8AC3E}">
        <p14:creationId xmlns:p14="http://schemas.microsoft.com/office/powerpoint/2010/main" val="1219447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C615ECA-D1ED-42E0-B6D4-59183A05F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39" y="1399497"/>
            <a:ext cx="9297521" cy="4351338"/>
          </a:xfrm>
        </p:spPr>
      </p:pic>
    </p:spTree>
    <p:extLst>
      <p:ext uri="{BB962C8B-B14F-4D97-AF65-F5344CB8AC3E}">
        <p14:creationId xmlns:p14="http://schemas.microsoft.com/office/powerpoint/2010/main" val="15599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B2C0E9C-5F15-4421-898A-A40DA9001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20" y="1541539"/>
            <a:ext cx="9034960" cy="4351338"/>
          </a:xfrm>
        </p:spPr>
      </p:pic>
    </p:spTree>
    <p:extLst>
      <p:ext uri="{BB962C8B-B14F-4D97-AF65-F5344CB8AC3E}">
        <p14:creationId xmlns:p14="http://schemas.microsoft.com/office/powerpoint/2010/main" val="3821814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E63F243-5CB1-4E70-86E8-1D47FA863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5" y="993558"/>
            <a:ext cx="10515600" cy="161214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C4BF3F-6BBC-4F93-BBDE-1B60A49C2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92" y="3255859"/>
            <a:ext cx="10860016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98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BE30659-9927-4E62-89CA-2F3D8A56C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74" y="1186433"/>
            <a:ext cx="8960476" cy="4351338"/>
          </a:xfrm>
        </p:spPr>
      </p:pic>
    </p:spTree>
    <p:extLst>
      <p:ext uri="{BB962C8B-B14F-4D97-AF65-F5344CB8AC3E}">
        <p14:creationId xmlns:p14="http://schemas.microsoft.com/office/powerpoint/2010/main" val="55677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DBE2732-6CEE-4C52-BA17-2E9F91DD3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42" y="1253331"/>
            <a:ext cx="8960474" cy="4351338"/>
          </a:xfrm>
        </p:spPr>
      </p:pic>
    </p:spTree>
    <p:extLst>
      <p:ext uri="{BB962C8B-B14F-4D97-AF65-F5344CB8AC3E}">
        <p14:creationId xmlns:p14="http://schemas.microsoft.com/office/powerpoint/2010/main" val="2115075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647686-05B6-406E-8A11-3446856D0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65"/>
            <a:ext cx="10515600" cy="604379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Med - </a:t>
            </a:r>
            <a:r>
              <a:rPr lang="cs-CZ" dirty="0">
                <a:hlinkClick r:id="rId2"/>
              </a:rPr>
              <a:t>https://youtu.be/KQ7e906a4eM</a:t>
            </a:r>
            <a:r>
              <a:rPr lang="cs-CZ" dirty="0"/>
              <a:t> </a:t>
            </a:r>
            <a:endParaRPr lang="cs-CZ" sz="1200" dirty="0"/>
          </a:p>
          <a:p>
            <a:r>
              <a:rPr lang="cs-CZ" dirty="0"/>
              <a:t>FSS - </a:t>
            </a:r>
            <a:r>
              <a:rPr lang="cs-CZ" dirty="0">
                <a:hlinkClick r:id="rId3"/>
              </a:rPr>
              <a:t>https://youtu.be/wfJpz6K8Wbg</a:t>
            </a:r>
            <a:r>
              <a:rPr lang="cs-CZ" dirty="0"/>
              <a:t> </a:t>
            </a:r>
          </a:p>
          <a:p>
            <a:r>
              <a:rPr lang="cs-CZ" dirty="0"/>
              <a:t>Odkazy na </a:t>
            </a:r>
            <a:r>
              <a:rPr lang="cs-CZ" dirty="0" err="1"/>
              <a:t>stories</a:t>
            </a:r>
            <a:r>
              <a:rPr lang="cs-CZ" dirty="0"/>
              <a:t> budou uloženy na</a:t>
            </a:r>
          </a:p>
          <a:p>
            <a:pPr marL="0" indent="0">
              <a:buNone/>
            </a:pPr>
            <a:r>
              <a:rPr lang="cs-CZ" dirty="0" err="1"/>
              <a:t>Sharepointu</a:t>
            </a:r>
            <a:r>
              <a:rPr lang="cs-CZ" dirty="0"/>
              <a:t> – lze využívat, jen musí být </a:t>
            </a:r>
          </a:p>
          <a:p>
            <a:pPr marL="0" indent="0">
              <a:buNone/>
            </a:pPr>
            <a:r>
              <a:rPr lang="cs-CZ" dirty="0"/>
              <a:t>uživatel přihlášen, aby je viděl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8C110E-B2A3-4194-A2D3-4F3C59E34E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0"/>
            <a:ext cx="3857625" cy="68580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15326B8D-DAD1-4453-8805-173811AA2431}"/>
              </a:ext>
            </a:extLst>
          </p:cNvPr>
          <p:cNvSpPr/>
          <p:nvPr/>
        </p:nvSpPr>
        <p:spPr>
          <a:xfrm>
            <a:off x="7592118" y="3225761"/>
            <a:ext cx="3665738" cy="834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81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B4906-9F51-4CFE-AD4F-6322154A4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740"/>
            <a:ext cx="10515600" cy="579522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Další na řadě </a:t>
            </a:r>
            <a:r>
              <a:rPr lang="cs-CZ" dirty="0" err="1"/>
              <a:t>PdF</a:t>
            </a:r>
            <a:r>
              <a:rPr lang="cs-CZ" dirty="0"/>
              <a:t> – spolupráce s Radkem, proděkanem a s Mgr. Šplíchalem</a:t>
            </a:r>
          </a:p>
          <a:p>
            <a:r>
              <a:rPr lang="cs-CZ" dirty="0"/>
              <a:t>Zbytek fakult na jaře, doufáme, že do konce dubna</a:t>
            </a:r>
          </a:p>
          <a:p>
            <a:r>
              <a:rPr lang="cs-CZ" dirty="0"/>
              <a:t>Velmi náročné na produkci: </a:t>
            </a:r>
          </a:p>
          <a:p>
            <a:pPr marL="0" indent="0">
              <a:buNone/>
            </a:pPr>
            <a:r>
              <a:rPr lang="cs-CZ" dirty="0"/>
              <a:t>	1. projít fakultu a její zajímává místa</a:t>
            </a:r>
          </a:p>
          <a:p>
            <a:pPr marL="0" indent="0">
              <a:buNone/>
            </a:pPr>
            <a:r>
              <a:rPr lang="cs-CZ" dirty="0"/>
              <a:t>	2. sepsat scénář</a:t>
            </a:r>
          </a:p>
          <a:p>
            <a:pPr marL="0" indent="0">
              <a:buNone/>
            </a:pPr>
            <a:r>
              <a:rPr lang="cs-CZ" dirty="0"/>
              <a:t>	3. projít fakultu znova s produkčním týmem</a:t>
            </a:r>
          </a:p>
          <a:p>
            <a:pPr marL="0" indent="0">
              <a:buNone/>
            </a:pPr>
            <a:r>
              <a:rPr lang="cs-CZ" dirty="0"/>
              <a:t>	4. sepsat technický scénář</a:t>
            </a:r>
          </a:p>
          <a:p>
            <a:pPr marL="0" indent="0">
              <a:buNone/>
            </a:pPr>
            <a:r>
              <a:rPr lang="cs-CZ" dirty="0"/>
              <a:t>	5. určit natáčecí a fotící den</a:t>
            </a:r>
          </a:p>
          <a:p>
            <a:pPr marL="0" indent="0">
              <a:buNone/>
            </a:pPr>
            <a:r>
              <a:rPr lang="cs-CZ" dirty="0"/>
              <a:t>	6. domluvit studenty a zajistit přístupy</a:t>
            </a:r>
          </a:p>
          <a:p>
            <a:pPr marL="0" indent="0">
              <a:buNone/>
            </a:pPr>
            <a:r>
              <a:rPr lang="cs-CZ" dirty="0"/>
              <a:t>	7. natočit, nafotit, posbírat souhlasy	</a:t>
            </a:r>
          </a:p>
          <a:p>
            <a:pPr marL="0" indent="0">
              <a:buNone/>
            </a:pPr>
            <a:r>
              <a:rPr lang="cs-CZ" dirty="0"/>
              <a:t>	8. cca 20 dní post-produkce</a:t>
            </a:r>
          </a:p>
          <a:p>
            <a:r>
              <a:rPr lang="cs-CZ" dirty="0"/>
              <a:t>Oceníme pomoc s produkcí, minimálně s první prohlídkou a </a:t>
            </a:r>
            <a:r>
              <a:rPr lang="cs-CZ" dirty="0" err="1"/>
              <a:t>nakontaktováním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  <a:p>
            <a:r>
              <a:rPr lang="cs-CZ" dirty="0"/>
              <a:t>Hledáme šikovné průvodce – máte tip pro svou fakultu?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90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9CC8A-D414-4978-90E8-E9B6AB92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 2019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74F0F1-A822-4893-8928-30FE9B825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12/01 – pravděpodobně na prvním IRO 2020 </a:t>
            </a:r>
          </a:p>
          <a:p>
            <a:r>
              <a:rPr lang="cs-CZ" dirty="0"/>
              <a:t>Vyčíslení aktivit, reporty z webu, sociálních sítí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6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87D30A-BE3F-4955-AD52-16947966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88079"/>
            <a:ext cx="11361600" cy="1483866"/>
          </a:xfrm>
        </p:spPr>
        <p:txBody>
          <a:bodyPr/>
          <a:lstStyle/>
          <a:p>
            <a:pPr algn="ctr"/>
            <a:r>
              <a:rPr lang="cs-CZ" sz="5000" dirty="0"/>
              <a:t>Erasmus+ ICM</a:t>
            </a:r>
            <a:br>
              <a:rPr lang="cs-CZ" sz="5000" dirty="0"/>
            </a:br>
            <a:r>
              <a:rPr lang="cs-CZ" sz="4000" dirty="0"/>
              <a:t>Výzva 2020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0209418-5330-42E5-BE18-86C2445CE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06024B04-1214-49B0-B239-1032CA7A9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689D77CC-2176-45AA-B334-298A87EBC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05626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02084-5557-4852-B12E-BED3FE4D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2020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A04639-CEE8-4B23-88CD-1135E35C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15"/>
            <a:ext cx="10515600" cy="463224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Dotočení videí, nafocení fotek</a:t>
            </a:r>
          </a:p>
          <a:p>
            <a:r>
              <a:rPr lang="cs-CZ" dirty="0"/>
              <a:t>Dokončení aplikace pro incoming studenty</a:t>
            </a:r>
          </a:p>
          <a:p>
            <a:r>
              <a:rPr lang="cs-CZ" dirty="0"/>
              <a:t>Efektivní </a:t>
            </a:r>
            <a:r>
              <a:rPr lang="cs-CZ" dirty="0" err="1"/>
              <a:t>admission</a:t>
            </a:r>
            <a:r>
              <a:rPr lang="cs-CZ" dirty="0"/>
              <a:t> systém</a:t>
            </a:r>
          </a:p>
          <a:p>
            <a:r>
              <a:rPr lang="cs-CZ" dirty="0"/>
              <a:t>Přepracování brožur na vhodnější formát</a:t>
            </a:r>
          </a:p>
          <a:p>
            <a:r>
              <a:rPr lang="cs-CZ" dirty="0"/>
              <a:t>Zaměření na PPC propagaci, </a:t>
            </a:r>
            <a:r>
              <a:rPr lang="cs-CZ" dirty="0" err="1"/>
              <a:t>community</a:t>
            </a:r>
            <a:r>
              <a:rPr lang="cs-CZ" dirty="0"/>
              <a:t> management a sociální sítě</a:t>
            </a:r>
          </a:p>
          <a:p>
            <a:pPr marL="0" indent="0">
              <a:buNone/>
            </a:pPr>
            <a:r>
              <a:rPr lang="cs-CZ" dirty="0"/>
              <a:t>nejen pro zahraničí ale také pro </a:t>
            </a:r>
            <a:r>
              <a:rPr lang="cs-CZ" dirty="0" err="1"/>
              <a:t>outgoing</a:t>
            </a:r>
            <a:r>
              <a:rPr lang="cs-CZ" dirty="0"/>
              <a:t> studenty – </a:t>
            </a:r>
            <a:r>
              <a:rPr lang="cs-CZ" dirty="0" err="1"/>
              <a:t>instagram</a:t>
            </a:r>
            <a:r>
              <a:rPr lang="cs-CZ" dirty="0"/>
              <a:t>, aktualizace dosveta.muni.cz </a:t>
            </a:r>
          </a:p>
          <a:p>
            <a:r>
              <a:rPr lang="cs-CZ" dirty="0"/>
              <a:t>Podzimní akce pro podporu mobilit – OD, Imatrikulace </a:t>
            </a:r>
          </a:p>
          <a:p>
            <a:r>
              <a:rPr lang="cs-CZ" dirty="0"/>
              <a:t>Přepracování modelu práce s ambasadory (zejména </a:t>
            </a:r>
            <a:r>
              <a:rPr lang="cs-CZ" dirty="0" err="1"/>
              <a:t>degree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ev. </a:t>
            </a:r>
            <a:r>
              <a:rPr lang="cs-CZ" dirty="0" err="1"/>
              <a:t>Microsite</a:t>
            </a:r>
            <a:r>
              <a:rPr lang="cs-CZ" dirty="0"/>
              <a:t> – pro letní školy + studyatmasaryk.com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03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87D30A-BE3F-4955-AD52-16947966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88079"/>
            <a:ext cx="11361600" cy="1483866"/>
          </a:xfrm>
        </p:spPr>
        <p:txBody>
          <a:bodyPr/>
          <a:lstStyle/>
          <a:p>
            <a:pPr algn="ctr"/>
            <a:r>
              <a:rPr lang="cs-CZ" sz="5000" dirty="0"/>
              <a:t>EDUC</a:t>
            </a:r>
            <a:br>
              <a:rPr lang="cs-CZ" sz="5000" dirty="0"/>
            </a:br>
            <a:r>
              <a:rPr lang="cs-CZ" sz="5000" dirty="0"/>
              <a:t>momentální vývoj</a:t>
            </a: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0209418-5330-42E5-BE18-86C2445CE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06024B04-1214-49B0-B239-1032CA7A9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689D77CC-2176-45AA-B334-298A87EBC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87405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064F8A9-DA86-437B-8E6B-BF32F641F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655" y="1604069"/>
            <a:ext cx="6119492" cy="46546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666B2A7-E4CB-46F6-9D60-3F9EA51C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a postup za poslední měsíc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8B7223-D489-4812-A18D-BDDB9B18D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meeting v Bruselu 6. – 8. 11.</a:t>
            </a:r>
          </a:p>
          <a:p>
            <a:pPr lvl="1"/>
            <a:r>
              <a:rPr lang="cs-CZ" dirty="0" err="1"/>
              <a:t>steering</a:t>
            </a:r>
            <a:r>
              <a:rPr lang="cs-CZ" dirty="0"/>
              <a:t> </a:t>
            </a:r>
            <a:r>
              <a:rPr lang="cs-CZ" dirty="0" err="1"/>
              <a:t>committee</a:t>
            </a:r>
            <a:endParaRPr lang="cs-CZ" dirty="0"/>
          </a:p>
          <a:p>
            <a:pPr lvl="1"/>
            <a:r>
              <a:rPr lang="cs-CZ" dirty="0" err="1"/>
              <a:t>administration</a:t>
            </a:r>
            <a:endParaRPr lang="cs-CZ" dirty="0"/>
          </a:p>
          <a:p>
            <a:r>
              <a:rPr lang="cs-CZ" dirty="0" err="1"/>
              <a:t>recruitment</a:t>
            </a:r>
            <a:r>
              <a:rPr lang="cs-CZ" dirty="0"/>
              <a:t> pracovníků na projektu</a:t>
            </a:r>
          </a:p>
          <a:p>
            <a:pPr lvl="1"/>
            <a:r>
              <a:rPr lang="cs-CZ" dirty="0"/>
              <a:t>u všech partnerů</a:t>
            </a:r>
          </a:p>
          <a:p>
            <a:pPr lvl="1"/>
            <a:r>
              <a:rPr lang="cs-CZ" dirty="0"/>
              <a:t>na MU</a:t>
            </a:r>
          </a:p>
          <a:p>
            <a:r>
              <a:rPr lang="cs-CZ" dirty="0"/>
              <a:t>web </a:t>
            </a:r>
            <a:r>
              <a:rPr lang="cs-CZ" dirty="0" err="1"/>
              <a:t>EDUCu</a:t>
            </a:r>
            <a:endParaRPr lang="cs-CZ" dirty="0"/>
          </a:p>
          <a:p>
            <a:pPr lvl="1"/>
            <a:r>
              <a:rPr lang="cs-CZ" dirty="0"/>
              <a:t>educ-alliance.eu</a:t>
            </a:r>
          </a:p>
          <a:p>
            <a:pPr lvl="1"/>
            <a:r>
              <a:rPr lang="cs-CZ" dirty="0"/>
              <a:t>vyvíjí Pécs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171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D597A-BADD-4EC8-BFCC-A5358AF9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WP 7 – Fyzické mobility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81FC8-D363-45DB-961D-A2F500D09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meeting v Brně 25. a 26. 11.</a:t>
            </a:r>
          </a:p>
          <a:p>
            <a:endParaRPr lang="cs-CZ" dirty="0"/>
          </a:p>
          <a:p>
            <a:r>
              <a:rPr lang="cs-CZ" dirty="0"/>
              <a:t>překonávání administrativních bariér (úkol 7.1)</a:t>
            </a:r>
          </a:p>
          <a:p>
            <a:pPr lvl="1"/>
            <a:r>
              <a:rPr lang="cs-CZ" dirty="0"/>
              <a:t>mapování administrativních struktur</a:t>
            </a:r>
          </a:p>
          <a:p>
            <a:pPr lvl="1"/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08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visející obrázek">
            <a:extLst>
              <a:ext uri="{FF2B5EF4-FFF2-40B4-BE49-F238E27FC236}">
                <a16:creationId xmlns:a16="http://schemas.microsoft.com/office/drawing/2014/main" id="{1FF58D47-F01C-47D3-A1CA-F7CFA68F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994" y="3374994"/>
            <a:ext cx="3483006" cy="3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2C0CDBD-3151-4953-8BDA-CB965DE1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</a:t>
            </a:r>
            <a:r>
              <a:rPr lang="cs-CZ" dirty="0" err="1"/>
              <a:t>WPs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2344D1-BEC3-4328-9AB7-DFD564E7D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WP 5 – Virtuální mobility (</a:t>
            </a:r>
            <a:r>
              <a:rPr lang="cs-CZ" dirty="0" err="1"/>
              <a:t>Rennes</a:t>
            </a:r>
            <a:r>
              <a:rPr lang="cs-CZ" dirty="0"/>
              <a:t>)</a:t>
            </a:r>
          </a:p>
          <a:p>
            <a:pPr lvl="1">
              <a:buFontTx/>
              <a:buChar char="-"/>
            </a:pPr>
            <a:r>
              <a:rPr lang="cs-CZ" dirty="0"/>
              <a:t>připraveny metodologické podklady: teď začíná praxe</a:t>
            </a:r>
          </a:p>
          <a:p>
            <a:pPr lvl="2">
              <a:buFontTx/>
              <a:buChar char="-"/>
            </a:pPr>
            <a:r>
              <a:rPr lang="cs-CZ" dirty="0"/>
              <a:t>seznam předmětů a programů s virtuálními prvky</a:t>
            </a:r>
          </a:p>
          <a:p>
            <a:pPr lvl="2">
              <a:buFontTx/>
              <a:buChar char="-"/>
            </a:pPr>
            <a:r>
              <a:rPr lang="cs-CZ" dirty="0"/>
              <a:t>jak oslovit vyučující</a:t>
            </a:r>
          </a:p>
          <a:p>
            <a:pPr lvl="2">
              <a:buFontTx/>
              <a:buChar char="-"/>
            </a:pPr>
            <a:r>
              <a:rPr lang="cs-CZ" dirty="0"/>
              <a:t>sběr strategií pro podporu experimentování ve výuce</a:t>
            </a:r>
          </a:p>
          <a:p>
            <a:r>
              <a:rPr lang="cs-CZ" dirty="0"/>
              <a:t>WP 4 – Digitální infrastruktura (Potsdam)</a:t>
            </a:r>
          </a:p>
          <a:p>
            <a:r>
              <a:rPr lang="cs-CZ" dirty="0"/>
              <a:t>WP 11 – </a:t>
            </a:r>
            <a:r>
              <a:rPr lang="cs-CZ" dirty="0" err="1"/>
              <a:t>Outreach</a:t>
            </a:r>
            <a:r>
              <a:rPr lang="cs-CZ" dirty="0"/>
              <a:t> (Pécs)</a:t>
            </a:r>
          </a:p>
          <a:p>
            <a:r>
              <a:rPr lang="cs-CZ" dirty="0"/>
              <a:t>WP 3 – Administrativní struktury (Paris </a:t>
            </a:r>
            <a:r>
              <a:rPr lang="cs-CZ" dirty="0" err="1"/>
              <a:t>Nanterre</a:t>
            </a:r>
            <a:r>
              <a:rPr lang="cs-CZ" dirty="0"/>
              <a:t>)</a:t>
            </a:r>
          </a:p>
          <a:p>
            <a:r>
              <a:rPr lang="cs-CZ" dirty="0"/>
              <a:t>WP 9 – Výuka a výzkum (</a:t>
            </a:r>
            <a:r>
              <a:rPr lang="cs-CZ" dirty="0" err="1"/>
              <a:t>Cagliari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803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schedule to do">
            <a:extLst>
              <a:ext uri="{FF2B5EF4-FFF2-40B4-BE49-F238E27FC236}">
                <a16:creationId xmlns:a16="http://schemas.microsoft.com/office/drawing/2014/main" id="{6180A432-5A22-4D7F-83CD-D97E39E2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80" y="4876060"/>
            <a:ext cx="4905356" cy="171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E28258-A7BE-40E8-97D2-817722A17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Příští měsíce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48F8A3-9841-4EA5-9E18-F1FBFAF21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leden 2020 – </a:t>
            </a:r>
            <a:r>
              <a:rPr lang="cs-CZ" dirty="0" err="1"/>
              <a:t>Steering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meeting</a:t>
            </a:r>
          </a:p>
          <a:p>
            <a:r>
              <a:rPr lang="cs-CZ" dirty="0"/>
              <a:t>březen 2020 – International </a:t>
            </a:r>
            <a:r>
              <a:rPr lang="cs-CZ" dirty="0" err="1"/>
              <a:t>Days</a:t>
            </a:r>
            <a:r>
              <a:rPr lang="cs-CZ" dirty="0"/>
              <a:t> in Pécs</a:t>
            </a:r>
          </a:p>
          <a:p>
            <a:pPr lvl="6"/>
            <a:r>
              <a:rPr lang="cs-CZ" dirty="0"/>
              <a:t>prezentace ČR</a:t>
            </a:r>
          </a:p>
          <a:p>
            <a:pPr lvl="6"/>
            <a:r>
              <a:rPr lang="cs-CZ" dirty="0" err="1"/>
              <a:t>consortium</a:t>
            </a:r>
            <a:r>
              <a:rPr lang="cs-CZ" dirty="0"/>
              <a:t> meeting</a:t>
            </a:r>
          </a:p>
          <a:p>
            <a:endParaRPr lang="cs-CZ" dirty="0"/>
          </a:p>
          <a:p>
            <a:r>
              <a:rPr lang="cs-CZ" dirty="0"/>
              <a:t>individuální </a:t>
            </a:r>
            <a:r>
              <a:rPr lang="cs-CZ" dirty="0" err="1"/>
              <a:t>deadliny</a:t>
            </a:r>
            <a:r>
              <a:rPr lang="cs-CZ" dirty="0"/>
              <a:t> a meetingy</a:t>
            </a:r>
          </a:p>
          <a:p>
            <a:endParaRPr lang="cs-CZ" dirty="0"/>
          </a:p>
          <a:p>
            <a:r>
              <a:rPr lang="cs-CZ" dirty="0" err="1"/>
              <a:t>recruitment</a:t>
            </a:r>
            <a:endParaRPr lang="cs-CZ" dirty="0"/>
          </a:p>
          <a:p>
            <a:r>
              <a:rPr lang="cs-CZ" dirty="0" err="1"/>
              <a:t>promo</a:t>
            </a:r>
            <a:r>
              <a:rPr lang="cs-CZ" dirty="0"/>
              <a:t> – vnitřní  X  vnější (WP 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40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87D30A-BE3F-4955-AD52-16947966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88079"/>
            <a:ext cx="11361600" cy="1483866"/>
          </a:xfrm>
        </p:spPr>
        <p:txBody>
          <a:bodyPr/>
          <a:lstStyle/>
          <a:p>
            <a:pPr algn="ctr"/>
            <a:r>
              <a:rPr lang="cs-CZ" sz="5000" dirty="0" err="1"/>
              <a:t>Admission</a:t>
            </a:r>
            <a:r>
              <a:rPr lang="cs-CZ" sz="5000" dirty="0"/>
              <a:t> </a:t>
            </a:r>
            <a:br>
              <a:rPr lang="cs-CZ" sz="5000" dirty="0"/>
            </a:br>
            <a:r>
              <a:rPr lang="cs-CZ" sz="5000" dirty="0"/>
              <a:t>korespondence s uchazeči</a:t>
            </a: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0209418-5330-42E5-BE18-86C2445CE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06024B04-1214-49B0-B239-1032CA7A9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689D77CC-2176-45AA-B334-298A87EBC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2DBDB57-1A3A-444E-B893-B2FD399FA8AD}"/>
              </a:ext>
            </a:extLst>
          </p:cNvPr>
          <p:cNvSpPr/>
          <p:nvPr/>
        </p:nvSpPr>
        <p:spPr>
          <a:xfrm>
            <a:off x="4836681" y="31981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1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C534A-C76D-46EC-802D-8DDDDF5D9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87" y="2546016"/>
            <a:ext cx="10869826" cy="97270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I </a:t>
            </a:r>
            <a:r>
              <a:rPr lang="cs-CZ" dirty="0" err="1">
                <a:solidFill>
                  <a:schemeClr val="bg1"/>
                </a:solidFill>
                <a:latin typeface="Muni Bold" panose="00000500000000000000" pitchFamily="2" charset="-18"/>
              </a:rPr>
              <a:t>want</a:t>
            </a:r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 study </a:t>
            </a:r>
            <a:r>
              <a:rPr lang="cs-CZ" dirty="0" err="1">
                <a:solidFill>
                  <a:schemeClr val="bg1"/>
                </a:solidFill>
                <a:latin typeface="Muni Bold" panose="00000500000000000000" pitchFamily="2" charset="-18"/>
              </a:rPr>
              <a:t>ur</a:t>
            </a:r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Muni Bold" panose="00000500000000000000" pitchFamily="2" charset="-18"/>
              </a:rPr>
              <a:t>uni</a:t>
            </a:r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!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C1352D-74F4-4F73-BC0A-4630EDFFE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2465"/>
            <a:ext cx="9144000" cy="50813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aneb E-mailing je práce ve fabrice</a:t>
            </a:r>
            <a:endParaRPr lang="en-US" dirty="0">
              <a:solidFill>
                <a:schemeClr val="bg1"/>
              </a:solidFill>
              <a:latin typeface="Neue Haas Unica Pro" panose="020B0504030206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578688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O čem to bude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06E1D-A8D5-4A4C-8209-50BD1DFEF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Response </a:t>
            </a:r>
            <a:r>
              <a:rPr lang="cs-CZ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Rate</a:t>
            </a: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 a vše kolem něj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Jak RR vylepšit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Výsledky výzkumu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Ideální e-mail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Implementace</a:t>
            </a:r>
            <a:endParaRPr lang="en-US" dirty="0">
              <a:solidFill>
                <a:schemeClr val="bg1"/>
              </a:solidFill>
              <a:latin typeface="Neue Haas Unica Pro" panose="020B0504030206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535893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1. Response </a:t>
            </a:r>
            <a:r>
              <a:rPr lang="cs-CZ" dirty="0" err="1">
                <a:solidFill>
                  <a:schemeClr val="bg1"/>
                </a:solidFill>
                <a:latin typeface="Muni Bold" panose="00000500000000000000" pitchFamily="2" charset="-18"/>
              </a:rPr>
              <a:t>rate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06E1D-A8D5-4A4C-8209-50BD1DFE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873" y="3221994"/>
            <a:ext cx="7606253" cy="1488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Kolik procent lidí odpoví na e-mail</a:t>
            </a:r>
          </a:p>
          <a:p>
            <a:pPr marL="457200" lvl="1" indent="0">
              <a:buNone/>
            </a:pPr>
            <a:r>
              <a:rPr lang="cs-CZ" i="1" dirty="0">
                <a:solidFill>
                  <a:schemeClr val="bg1"/>
                </a:solidFill>
                <a:latin typeface="Neue Haas Unica Pro" panose="020B0504030206020203" pitchFamily="34" charset="-18"/>
              </a:rPr>
              <a:t>                                       – </a:t>
            </a:r>
            <a:r>
              <a:rPr lang="cs-CZ" i="1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Colombův</a:t>
            </a:r>
            <a:r>
              <a:rPr lang="cs-CZ" i="1" dirty="0">
                <a:solidFill>
                  <a:schemeClr val="bg1"/>
                </a:solidFill>
                <a:latin typeface="Neue Haas Unica Pro" panose="020B0504030206020203" pitchFamily="34" charset="-18"/>
              </a:rPr>
              <a:t> výkladový slovník</a:t>
            </a:r>
          </a:p>
        </p:txBody>
      </p:sp>
    </p:spTree>
    <p:extLst>
      <p:ext uri="{BB962C8B-B14F-4D97-AF65-F5344CB8AC3E}">
        <p14:creationId xmlns:p14="http://schemas.microsoft.com/office/powerpoint/2010/main" val="118690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6" descr="Obsah obrázku hrnek, podepsat&#10;&#10;Popis byl vytvořen automaticky">
            <a:extLst>
              <a:ext uri="{FF2B5EF4-FFF2-40B4-BE49-F238E27FC236}">
                <a16:creationId xmlns:a16="http://schemas.microsoft.com/office/drawing/2014/main" id="{1513BB8D-60CC-430D-A603-924608CB5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0700"/>
            <a:ext cx="12192000" cy="73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38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1. Response </a:t>
            </a:r>
            <a:r>
              <a:rPr lang="cs-CZ" dirty="0" err="1">
                <a:solidFill>
                  <a:schemeClr val="bg1"/>
                </a:solidFill>
                <a:latin typeface="Muni Bold" panose="00000500000000000000" pitchFamily="2" charset="-18"/>
              </a:rPr>
              <a:t>rate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06E1D-A8D5-4A4C-8209-50BD1DFE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020" y="3249890"/>
            <a:ext cx="5455960" cy="1488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Při </a:t>
            </a:r>
            <a:r>
              <a:rPr lang="cs-CZ" sz="3800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outreachingu</a:t>
            </a: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 5–20 %</a:t>
            </a:r>
          </a:p>
        </p:txBody>
      </p:sp>
    </p:spTree>
    <p:extLst>
      <p:ext uri="{BB962C8B-B14F-4D97-AF65-F5344CB8AC3E}">
        <p14:creationId xmlns:p14="http://schemas.microsoft.com/office/powerpoint/2010/main" val="1218807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E19A586-962B-4A72-873E-05E58BC42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333500"/>
            <a:ext cx="635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99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2. Jak RR vylepšit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0050AD7-8E81-460F-869F-235AABFD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4220"/>
            <a:ext cx="10653074" cy="14163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podle </a:t>
            </a:r>
            <a:r>
              <a:rPr lang="cs-CZ" sz="3800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Boomerang</a:t>
            </a: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, </a:t>
            </a:r>
            <a:r>
              <a:rPr lang="cs-CZ" sz="3800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Yesware</a:t>
            </a: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, </a:t>
            </a:r>
            <a:r>
              <a:rPr lang="cs-CZ" sz="3800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Campaign</a:t>
            </a: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 Monitor, MOZ a </a:t>
            </a:r>
            <a:r>
              <a:rPr lang="cs-CZ" sz="3800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Colomba</a:t>
            </a:r>
            <a:endParaRPr lang="cs-CZ" sz="3800" dirty="0">
              <a:solidFill>
                <a:schemeClr val="bg1"/>
              </a:solidFill>
              <a:latin typeface="Neue Haas Unica Pro" panose="020B0504030206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59078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2. Jak RR vylepšit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242F0A-6E18-48C8-A42A-07DBB038D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33" y="1619937"/>
            <a:ext cx="6295534" cy="48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64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2. Jak RR vylepšit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D26534-CEEF-450E-A587-52C22E88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65194"/>
            <a:ext cx="11430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11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B51EC5F-AB04-4BE9-BAB6-41BE9153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23" y="1915201"/>
            <a:ext cx="4480354" cy="4338476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DEA9462-167C-4AF2-835A-CBD99E4E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2. Jak RR vylepšit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36208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2. Jak RR vylepšit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18162F-B8DE-4B08-A458-DDC0F198A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06" y="1690688"/>
            <a:ext cx="7861987" cy="45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06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2. Jak RR vylepšit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C13B80-FAD6-4BC8-BACC-B42D2F4A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185" y="1690688"/>
            <a:ext cx="4801630" cy="46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8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2. Jak RR vylepšit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971D35-CD21-4F1A-A1CC-C85EF87B7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86" y="1432600"/>
            <a:ext cx="9117227" cy="51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313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3. analýza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D30D78B-EA87-4347-BF5A-34E8657FF597}"/>
              </a:ext>
            </a:extLst>
          </p:cNvPr>
          <p:cNvSpPr txBox="1">
            <a:spLocks/>
          </p:cNvSpPr>
          <p:nvPr/>
        </p:nvSpPr>
        <p:spPr>
          <a:xfrm>
            <a:off x="838200" y="3277834"/>
            <a:ext cx="10653074" cy="141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45 </a:t>
            </a:r>
            <a:r>
              <a:rPr lang="cs-CZ" sz="3800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First</a:t>
            </a: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 </a:t>
            </a:r>
            <a:r>
              <a:rPr lang="cs-CZ" sz="3800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Contact</a:t>
            </a: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 e-mailů (po promazání)</a:t>
            </a:r>
          </a:p>
        </p:txBody>
      </p:sp>
    </p:spTree>
    <p:extLst>
      <p:ext uri="{BB962C8B-B14F-4D97-AF65-F5344CB8AC3E}">
        <p14:creationId xmlns:p14="http://schemas.microsoft.com/office/powerpoint/2010/main" val="187718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Připomenutí – o co jde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FAD37A-85AF-4C23-A2A6-1E43F659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Studijní mobility studentů (3 – 12 měsíců)</a:t>
            </a:r>
            <a:r>
              <a:rPr lang="cs-CZ" dirty="0"/>
              <a:t> – zpravidla 5</a:t>
            </a:r>
            <a:endParaRPr lang="cs-CZ" b="1" dirty="0"/>
          </a:p>
          <a:p>
            <a:r>
              <a:rPr lang="cs-CZ" b="1" dirty="0"/>
              <a:t>Mobility zaměstnanců (5+2 nebo 12+2 dní)</a:t>
            </a:r>
            <a:r>
              <a:rPr lang="cs-CZ" dirty="0"/>
              <a:t> – maximum 2 týdny</a:t>
            </a:r>
            <a:endParaRPr lang="cs-CZ" b="1" dirty="0"/>
          </a:p>
          <a:p>
            <a:r>
              <a:rPr lang="cs-CZ" dirty="0"/>
              <a:t>Praktické stáže studentů (2 – 12 měsíců) – doposud nevyužíváno</a:t>
            </a:r>
          </a:p>
          <a:p>
            <a:r>
              <a:rPr lang="cs-CZ" dirty="0"/>
              <a:t>Stáž na digitální dovednosti do Švýcarska – nevyužíváno </a:t>
            </a:r>
          </a:p>
        </p:txBody>
      </p:sp>
    </p:spTree>
    <p:extLst>
      <p:ext uri="{BB962C8B-B14F-4D97-AF65-F5344CB8AC3E}">
        <p14:creationId xmlns:p14="http://schemas.microsoft.com/office/powerpoint/2010/main" val="1752745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3. analýza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0050AD7-8E81-460F-869F-235AABFD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77834"/>
            <a:ext cx="10653074" cy="1416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2 témata – čas a </a:t>
            </a:r>
            <a:r>
              <a:rPr lang="cs-CZ" sz="3800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focus</a:t>
            </a: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 (konkrétnost)</a:t>
            </a:r>
          </a:p>
        </p:txBody>
      </p:sp>
    </p:spTree>
    <p:extLst>
      <p:ext uri="{BB962C8B-B14F-4D97-AF65-F5344CB8AC3E}">
        <p14:creationId xmlns:p14="http://schemas.microsoft.com/office/powerpoint/2010/main" val="652083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3. Analýza – čas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07A2D62-2DB6-4044-8496-3C6DB18C79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22449" y="1690688"/>
          <a:ext cx="6374091" cy="459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C4E9319-385F-44F1-AC24-4BE939D712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5459" y="2936300"/>
          <a:ext cx="4626990" cy="206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2330">
                  <a:extLst>
                    <a:ext uri="{9D8B030D-6E8A-4147-A177-3AD203B41FA5}">
                      <a16:colId xmlns:a16="http://schemas.microsoft.com/office/drawing/2014/main" val="3835634336"/>
                    </a:ext>
                  </a:extLst>
                </a:gridCol>
                <a:gridCol w="1542330">
                  <a:extLst>
                    <a:ext uri="{9D8B030D-6E8A-4147-A177-3AD203B41FA5}">
                      <a16:colId xmlns:a16="http://schemas.microsoft.com/office/drawing/2014/main" val="198357286"/>
                    </a:ext>
                  </a:extLst>
                </a:gridCol>
                <a:gridCol w="1542330">
                  <a:extLst>
                    <a:ext uri="{9D8B030D-6E8A-4147-A177-3AD203B41FA5}">
                      <a16:colId xmlns:a16="http://schemas.microsoft.com/office/drawing/2014/main" val="2696739455"/>
                    </a:ext>
                  </a:extLst>
                </a:gridCol>
              </a:tblGrid>
              <a:tr h="507907"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1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55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>
                          <a:effectLst/>
                        </a:rPr>
                        <a:t>%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extLst>
                  <a:ext uri="{0D108BD9-81ED-4DB2-BD59-A6C34878D82A}">
                    <a16:rowId xmlns:a16="http://schemas.microsoft.com/office/drawing/2014/main" val="4148615045"/>
                  </a:ext>
                </a:extLst>
              </a:tr>
              <a:tr h="507907"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2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27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>
                          <a:effectLst/>
                        </a:rPr>
                        <a:t>%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extLst>
                  <a:ext uri="{0D108BD9-81ED-4DB2-BD59-A6C34878D82A}">
                    <a16:rowId xmlns:a16="http://schemas.microsoft.com/office/drawing/2014/main" val="604179999"/>
                  </a:ext>
                </a:extLst>
              </a:tr>
              <a:tr h="507907"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3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>
                          <a:effectLst/>
                        </a:rPr>
                        <a:t>25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>
                          <a:effectLst/>
                        </a:rPr>
                        <a:t>%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extLst>
                  <a:ext uri="{0D108BD9-81ED-4DB2-BD59-A6C34878D82A}">
                    <a16:rowId xmlns:a16="http://schemas.microsoft.com/office/drawing/2014/main" val="2901944604"/>
                  </a:ext>
                </a:extLst>
              </a:tr>
              <a:tr h="507907"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 dirty="0">
                          <a:effectLst/>
                        </a:rPr>
                        <a:t>4+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200" u="none" strike="noStrike" dirty="0">
                          <a:effectLst/>
                        </a:rPr>
                        <a:t>15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 dirty="0">
                          <a:effectLst/>
                        </a:rPr>
                        <a:t>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888" marR="27888" marT="27888" marB="0" anchor="b"/>
                </a:tc>
                <a:extLst>
                  <a:ext uri="{0D108BD9-81ED-4DB2-BD59-A6C34878D82A}">
                    <a16:rowId xmlns:a16="http://schemas.microsoft.com/office/drawing/2014/main" val="4061796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425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3. Analýza – čas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B204857-0A9A-4B5C-88D7-B92BB3F43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4220"/>
            <a:ext cx="10653074" cy="1416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Rozdíl 40 %</a:t>
            </a:r>
          </a:p>
        </p:txBody>
      </p:sp>
    </p:spTree>
    <p:extLst>
      <p:ext uri="{BB962C8B-B14F-4D97-AF65-F5344CB8AC3E}">
        <p14:creationId xmlns:p14="http://schemas.microsoft.com/office/powerpoint/2010/main" val="40852389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3. Analýza – </a:t>
            </a:r>
            <a:r>
              <a:rPr lang="cs-CZ" dirty="0" err="1">
                <a:solidFill>
                  <a:schemeClr val="bg1"/>
                </a:solidFill>
                <a:latin typeface="Muni Bold" panose="00000500000000000000" pitchFamily="2" charset="-18"/>
              </a:rPr>
              <a:t>focus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087DB85-CFF5-4F95-9C9F-BF25CAADD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4220"/>
            <a:ext cx="10653074" cy="14163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Konkrétní – na konkrétní dotaz bylo odpovězeno tak, aby byla </a:t>
            </a:r>
            <a:r>
              <a:rPr lang="cs-CZ" sz="3800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prioritizována</a:t>
            </a: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 informace přímo odpovídající otázce.</a:t>
            </a:r>
          </a:p>
        </p:txBody>
      </p:sp>
    </p:spTree>
    <p:extLst>
      <p:ext uri="{BB962C8B-B14F-4D97-AF65-F5344CB8AC3E}">
        <p14:creationId xmlns:p14="http://schemas.microsoft.com/office/powerpoint/2010/main" val="36005580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3. Analýza – </a:t>
            </a:r>
            <a:r>
              <a:rPr lang="cs-CZ" dirty="0" err="1">
                <a:solidFill>
                  <a:schemeClr val="bg1"/>
                </a:solidFill>
                <a:latin typeface="Muni Bold" panose="00000500000000000000" pitchFamily="2" charset="-18"/>
              </a:rPr>
              <a:t>focus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8E44B6F-0A34-4313-BDAA-6C4147D0AF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8094" y="2151669"/>
          <a:ext cx="5903537" cy="3542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6AA85E59-0DC7-4787-9315-AB547BDCA7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32116" y="3359478"/>
          <a:ext cx="2395978" cy="1126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99">
                  <a:extLst>
                    <a:ext uri="{9D8B030D-6E8A-4147-A177-3AD203B41FA5}">
                      <a16:colId xmlns:a16="http://schemas.microsoft.com/office/drawing/2014/main" val="2422346142"/>
                    </a:ext>
                  </a:extLst>
                </a:gridCol>
                <a:gridCol w="763572">
                  <a:extLst>
                    <a:ext uri="{9D8B030D-6E8A-4147-A177-3AD203B41FA5}">
                      <a16:colId xmlns:a16="http://schemas.microsoft.com/office/drawing/2014/main" val="1756454132"/>
                    </a:ext>
                  </a:extLst>
                </a:gridCol>
                <a:gridCol w="718007">
                  <a:extLst>
                    <a:ext uri="{9D8B030D-6E8A-4147-A177-3AD203B41FA5}">
                      <a16:colId xmlns:a16="http://schemas.microsoft.com/office/drawing/2014/main" val="3781296839"/>
                    </a:ext>
                  </a:extLst>
                </a:gridCol>
              </a:tblGrid>
              <a:tr h="37550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Nekonkrétní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Konkrétní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7919033"/>
                  </a:ext>
                </a:extLst>
              </a:tr>
              <a:tr h="3755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Bez odpovědi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77 %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53 %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0919489"/>
                  </a:ext>
                </a:extLst>
              </a:tr>
              <a:tr h="37550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 odpovědí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23 %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47 %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3615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060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3. Analýza – </a:t>
            </a:r>
            <a:r>
              <a:rPr lang="cs-CZ" dirty="0" err="1">
                <a:solidFill>
                  <a:schemeClr val="bg1"/>
                </a:solidFill>
                <a:latin typeface="Muni Bold" panose="00000500000000000000" pitchFamily="2" charset="-18"/>
              </a:rPr>
              <a:t>focus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B204857-0A9A-4B5C-88D7-B92BB3F43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4220"/>
            <a:ext cx="10653074" cy="1416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800" dirty="0">
                <a:solidFill>
                  <a:schemeClr val="bg1"/>
                </a:solidFill>
                <a:latin typeface="Neue Haas Unica Pro" panose="020B0504030206020203" pitchFamily="34" charset="-18"/>
              </a:rPr>
              <a:t>Rozdíl 24 %</a:t>
            </a:r>
          </a:p>
        </p:txBody>
      </p:sp>
    </p:spTree>
    <p:extLst>
      <p:ext uri="{BB962C8B-B14F-4D97-AF65-F5344CB8AC3E}">
        <p14:creationId xmlns:p14="http://schemas.microsoft.com/office/powerpoint/2010/main" val="14458287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3DC9D3F-1F17-4E17-9AB5-F41EA6F06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09" y="1371354"/>
            <a:ext cx="8230582" cy="41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75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4. Ideální e-mail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8D23A01-FE5D-458D-8F7C-561F696D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Odeslán do jednoho dne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Odpovídá na konkrétní dotaz, existuje-li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Má osobní vyznění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Délka 75–125 slov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Obsahuje jednu otázku</a:t>
            </a:r>
          </a:p>
        </p:txBody>
      </p:sp>
    </p:spTree>
    <p:extLst>
      <p:ext uri="{BB962C8B-B14F-4D97-AF65-F5344CB8AC3E}">
        <p14:creationId xmlns:p14="http://schemas.microsoft.com/office/powerpoint/2010/main" val="10905243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344EC-6152-4F3B-8E83-A2C76857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4. Ideální e-mail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4131915-C0A4-4D9F-BAB2-6E143A5B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1997"/>
            <a:ext cx="12192000" cy="24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440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7F62E7D-DF77-449E-AFED-C16812A65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01" y="0"/>
            <a:ext cx="10797197" cy="6858000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F82810AB-66AD-4D49-BFEB-2AE1391C58E9}"/>
              </a:ext>
            </a:extLst>
          </p:cNvPr>
          <p:cNvSpPr/>
          <p:nvPr/>
        </p:nvSpPr>
        <p:spPr>
          <a:xfrm>
            <a:off x="5062194" y="1351432"/>
            <a:ext cx="3245962" cy="12820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1019F03-F846-470B-8F50-D616888CA1F8}"/>
              </a:ext>
            </a:extLst>
          </p:cNvPr>
          <p:cNvSpPr/>
          <p:nvPr/>
        </p:nvSpPr>
        <p:spPr>
          <a:xfrm>
            <a:off x="6447934" y="3189659"/>
            <a:ext cx="622169" cy="34643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3D44186-9628-49B4-BC7A-A4F5FC8CE8C9}"/>
              </a:ext>
            </a:extLst>
          </p:cNvPr>
          <p:cNvSpPr/>
          <p:nvPr/>
        </p:nvSpPr>
        <p:spPr>
          <a:xfrm>
            <a:off x="1264763" y="3189658"/>
            <a:ext cx="622169" cy="34643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DDE125C-2C0B-4FE4-8759-69EA632B93BC}"/>
              </a:ext>
            </a:extLst>
          </p:cNvPr>
          <p:cNvSpPr/>
          <p:nvPr/>
        </p:nvSpPr>
        <p:spPr>
          <a:xfrm>
            <a:off x="4751109" y="4681853"/>
            <a:ext cx="622169" cy="34643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B8B4840-DC46-41F5-8052-F4EF6247785B}"/>
              </a:ext>
            </a:extLst>
          </p:cNvPr>
          <p:cNvSpPr/>
          <p:nvPr/>
        </p:nvSpPr>
        <p:spPr>
          <a:xfrm>
            <a:off x="701934" y="3606813"/>
            <a:ext cx="8036713" cy="34643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273438E8-A58A-4D9D-A507-50C8E8A5A177}"/>
              </a:ext>
            </a:extLst>
          </p:cNvPr>
          <p:cNvSpPr/>
          <p:nvPr/>
        </p:nvSpPr>
        <p:spPr>
          <a:xfrm>
            <a:off x="701934" y="4030654"/>
            <a:ext cx="5972244" cy="34643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48582D51-85EC-4473-A870-16ED94BC0F9B}"/>
              </a:ext>
            </a:extLst>
          </p:cNvPr>
          <p:cNvSpPr/>
          <p:nvPr/>
        </p:nvSpPr>
        <p:spPr>
          <a:xfrm>
            <a:off x="5062195" y="4446210"/>
            <a:ext cx="1040092" cy="34643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C29CDD6-6CCD-46CE-A5E6-48E1C3CB5414}"/>
              </a:ext>
            </a:extLst>
          </p:cNvPr>
          <p:cNvSpPr/>
          <p:nvPr/>
        </p:nvSpPr>
        <p:spPr>
          <a:xfrm>
            <a:off x="4333185" y="5079366"/>
            <a:ext cx="2501247" cy="34643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0040D966-AEEA-4DAF-8C46-46641CFD6C69}"/>
              </a:ext>
            </a:extLst>
          </p:cNvPr>
          <p:cNvSpPr/>
          <p:nvPr/>
        </p:nvSpPr>
        <p:spPr>
          <a:xfrm>
            <a:off x="701934" y="5096260"/>
            <a:ext cx="3631251" cy="34643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F4AAF3D4-1616-489C-BB46-9AA9AFB48903}"/>
              </a:ext>
            </a:extLst>
          </p:cNvPr>
          <p:cNvSpPr/>
          <p:nvPr/>
        </p:nvSpPr>
        <p:spPr>
          <a:xfrm>
            <a:off x="2290715" y="5519683"/>
            <a:ext cx="2550308" cy="3464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FAD37A-85AF-4C23-A2A6-1E43F659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Erasmus+ ICM pro akademický rok 2021/2022</a:t>
            </a:r>
          </a:p>
          <a:p>
            <a:r>
              <a:rPr lang="cs-CZ" dirty="0"/>
              <a:t>Nový projekt 2020 postaven na podkladech od fakult</a:t>
            </a:r>
          </a:p>
          <a:p>
            <a:r>
              <a:rPr lang="cs-CZ" b="1" dirty="0"/>
              <a:t>Anglický</a:t>
            </a:r>
            <a:r>
              <a:rPr lang="cs-CZ" dirty="0"/>
              <a:t> jazyk žádosti</a:t>
            </a:r>
          </a:p>
          <a:p>
            <a:r>
              <a:rPr lang="cs-CZ" dirty="0" err="1"/>
              <a:t>Deadline</a:t>
            </a:r>
            <a:r>
              <a:rPr lang="cs-CZ" dirty="0"/>
              <a:t> pro dodání podkladů: 		</a:t>
            </a:r>
            <a:r>
              <a:rPr lang="cs-CZ" b="1" dirty="0"/>
              <a:t>12. 1. 2020</a:t>
            </a:r>
          </a:p>
          <a:p>
            <a:r>
              <a:rPr lang="cs-CZ" dirty="0"/>
              <a:t>Oficiální </a:t>
            </a:r>
            <a:r>
              <a:rPr lang="cs-CZ" dirty="0" err="1"/>
              <a:t>deadline</a:t>
            </a:r>
            <a:r>
              <a:rPr lang="cs-CZ" dirty="0"/>
              <a:t> podání projektu:	</a:t>
            </a:r>
            <a:r>
              <a:rPr lang="cs-CZ" b="1" dirty="0"/>
              <a:t>5. 2. 2020</a:t>
            </a:r>
          </a:p>
        </p:txBody>
      </p:sp>
    </p:spTree>
    <p:extLst>
      <p:ext uri="{BB962C8B-B14F-4D97-AF65-F5344CB8AC3E}">
        <p14:creationId xmlns:p14="http://schemas.microsoft.com/office/powerpoint/2010/main" val="3410315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519C935-6366-4A33-9B42-6D8A7E93C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0"/>
            <a:ext cx="11780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760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AF6A55E-F8A7-4EEA-BF52-526A2FA82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7" y="0"/>
            <a:ext cx="3855697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1238E65-0960-4012-BE71-E66466C45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40" y="0"/>
            <a:ext cx="316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19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39A5F68-5A7B-4213-A962-338AB825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5. implementace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20E44A6-7A13-4DDF-9343-22F79C30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Potkám se s každým IRO zvlášť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Probereme potřeby a specifika každé fakulty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Vytvoříme </a:t>
            </a:r>
            <a:r>
              <a:rPr lang="cs-CZ" dirty="0" err="1">
                <a:solidFill>
                  <a:schemeClr val="bg1"/>
                </a:solidFill>
                <a:latin typeface="Neue Haas Unica Pro" panose="020B0504030206020203" pitchFamily="34" charset="-18"/>
              </a:rPr>
              <a:t>templaty</a:t>
            </a: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, které působí osobně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Vytvořím grafiku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Změříme výsledek</a:t>
            </a:r>
          </a:p>
        </p:txBody>
      </p:sp>
    </p:spTree>
    <p:extLst>
      <p:ext uri="{BB962C8B-B14F-4D97-AF65-F5344CB8AC3E}">
        <p14:creationId xmlns:p14="http://schemas.microsoft.com/office/powerpoint/2010/main" val="1576682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C534A-C76D-46EC-802D-8DDDDF5D9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87" y="2546016"/>
            <a:ext cx="10869826" cy="97270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bg1"/>
                </a:solidFill>
                <a:latin typeface="Muni Bold" panose="00000500000000000000" pitchFamily="2" charset="-18"/>
              </a:rPr>
              <a:t>Děkuji za pozornost!</a:t>
            </a:r>
            <a:endParaRPr lang="en-US" dirty="0">
              <a:solidFill>
                <a:schemeClr val="bg1"/>
              </a:solidFill>
              <a:latin typeface="Muni Bold" panose="00000500000000000000" pitchFamily="2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C1352D-74F4-4F73-BC0A-4630EDFFE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2465"/>
            <a:ext cx="9144000" cy="50813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Neue Haas Unica Pro" panose="020B0504030206020203" pitchFamily="34" charset="-18"/>
              </a:rPr>
              <a:t>Máte-li nějaké dotazy či poznámky, sem s nimi!</a:t>
            </a:r>
            <a:endParaRPr lang="en-US" dirty="0">
              <a:solidFill>
                <a:schemeClr val="bg1"/>
              </a:solidFill>
              <a:latin typeface="Neue Haas Unica Pro" panose="020B0504030206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133386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87D30A-BE3F-4955-AD52-16947966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88079"/>
            <a:ext cx="11361600" cy="1483866"/>
          </a:xfrm>
        </p:spPr>
        <p:txBody>
          <a:bodyPr/>
          <a:lstStyle/>
          <a:p>
            <a:pPr algn="ctr"/>
            <a:r>
              <a:rPr lang="cs-CZ" sz="5000" dirty="0" err="1"/>
              <a:t>Summer</a:t>
            </a:r>
            <a:r>
              <a:rPr lang="cs-CZ" sz="5000" dirty="0"/>
              <a:t> </a:t>
            </a:r>
            <a:r>
              <a:rPr lang="cs-CZ" sz="5000" dirty="0" err="1"/>
              <a:t>schools</a:t>
            </a:r>
            <a:r>
              <a:rPr lang="cs-CZ" sz="5000" dirty="0"/>
              <a:t/>
            </a:r>
            <a:br>
              <a:rPr lang="cs-CZ" sz="5000" dirty="0"/>
            </a:br>
            <a:r>
              <a:rPr lang="cs-CZ" sz="5000" dirty="0"/>
              <a:t>marketing</a:t>
            </a: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0209418-5330-42E5-BE18-86C2445CE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06024B04-1214-49B0-B239-1032CA7A9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689D77CC-2176-45AA-B334-298A87EBC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183455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FFFC-2738-43B6-B9BF-31B1F8EF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of Summer schools at MU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02FDDE-71E3-45D5-BEEE-6392C7E09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a newsletter of all summer schools to send to partner university</a:t>
            </a:r>
          </a:p>
          <a:p>
            <a:r>
              <a:rPr lang="en-US" dirty="0"/>
              <a:t>Updated the following websites with ALL summer schools</a:t>
            </a:r>
          </a:p>
          <a:p>
            <a:pPr lvl="1"/>
            <a:r>
              <a:rPr lang="en-US" dirty="0"/>
              <a:t>Go Overseas</a:t>
            </a:r>
          </a:p>
          <a:p>
            <a:pPr lvl="1"/>
            <a:r>
              <a:rPr lang="en-US" dirty="0"/>
              <a:t>Summer Schools in Europe</a:t>
            </a:r>
          </a:p>
          <a:p>
            <a:pPr lvl="1"/>
            <a:r>
              <a:rPr lang="en-US" dirty="0"/>
              <a:t>Studyin.cz (will be done by end of week)</a:t>
            </a:r>
          </a:p>
          <a:p>
            <a:r>
              <a:rPr lang="en-US" dirty="0"/>
              <a:t>Each of these websites have a “pay” option but we will not do it this year. (over 2000 CZK/month for 1 program)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983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FFFC-2738-43B6-B9BF-31B1F8EF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of Summer schools at MU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02FDDE-71E3-45D5-BEEE-6392C7E09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- Asking students through Facebook page to share with others at their university about opportunities</a:t>
            </a:r>
          </a:p>
          <a:p>
            <a:r>
              <a:rPr lang="en-US" dirty="0"/>
              <a:t>January “takeover” of winter school on MUNI Instagram to promote summer schools – will highlight summer schools open in summer during this time</a:t>
            </a:r>
          </a:p>
          <a:p>
            <a:r>
              <a:rPr lang="en-US" dirty="0"/>
              <a:t>Creating general “Brno in Summer” marketing materials</a:t>
            </a:r>
          </a:p>
          <a:p>
            <a:pPr lvl="1"/>
            <a:r>
              <a:rPr lang="en-US" dirty="0"/>
              <a:t>If you have good photos, it would be great if we could share them for general marketing of </a:t>
            </a:r>
            <a:r>
              <a:rPr lang="en-US"/>
              <a:t>summer in Brno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357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EE7125-53B7-4CA9-988A-B6FA1F86B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821" y="587682"/>
            <a:ext cx="7474998" cy="60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891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27A739-0AC5-462B-BD10-CACF3798F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828" y="207236"/>
            <a:ext cx="6551720" cy="66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901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8C94F3-0F84-4747-A7CD-2818535A0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183" y="1427500"/>
            <a:ext cx="8595144" cy="47494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94CB9A-714B-40B0-9C3B-DAA2A48A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Past programs mentioned here </a:t>
            </a:r>
          </a:p>
        </p:txBody>
      </p:sp>
    </p:spTree>
    <p:extLst>
      <p:ext uri="{BB962C8B-B14F-4D97-AF65-F5344CB8AC3E}">
        <p14:creationId xmlns:p14="http://schemas.microsoft.com/office/powerpoint/2010/main" val="15890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FAD37A-85AF-4C23-A2A6-1E43F659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sz="1800" dirty="0" err="1"/>
              <a:t>Přijíždějící</a:t>
            </a:r>
            <a:r>
              <a:rPr lang="en-US" sz="1800" dirty="0"/>
              <a:t> </a:t>
            </a:r>
            <a:r>
              <a:rPr lang="en-US" sz="1800" dirty="0" err="1"/>
              <a:t>studenti</a:t>
            </a:r>
            <a:r>
              <a:rPr lang="en-US" sz="1800" dirty="0"/>
              <a:t> do ČR: </a:t>
            </a:r>
            <a:r>
              <a:rPr lang="cs-CZ" sz="1800" dirty="0"/>
              <a:t>	</a:t>
            </a:r>
            <a:r>
              <a:rPr lang="en-US" sz="1800" b="1" dirty="0"/>
              <a:t>800 EUR / </a:t>
            </a:r>
            <a:r>
              <a:rPr lang="en-US" sz="1800" b="1" dirty="0" err="1"/>
              <a:t>měsíc</a:t>
            </a:r>
            <a:endParaRPr lang="en-US" sz="1800" b="1" dirty="0"/>
          </a:p>
          <a:p>
            <a:pPr fontAlgn="ctr"/>
            <a:r>
              <a:rPr lang="en-US" sz="1800" dirty="0" err="1"/>
              <a:t>Vyjíždějící</a:t>
            </a:r>
            <a:r>
              <a:rPr lang="en-US" sz="1800" dirty="0"/>
              <a:t> </a:t>
            </a:r>
            <a:r>
              <a:rPr lang="en-US" sz="1800" dirty="0" err="1"/>
              <a:t>studenti</a:t>
            </a:r>
            <a:r>
              <a:rPr lang="en-US" sz="1800" dirty="0"/>
              <a:t> z ČR: </a:t>
            </a:r>
            <a:r>
              <a:rPr lang="cs-CZ" sz="1800" dirty="0"/>
              <a:t>	</a:t>
            </a:r>
            <a:r>
              <a:rPr lang="en-US" sz="1800" b="1" dirty="0"/>
              <a:t>700 EUR / </a:t>
            </a:r>
            <a:r>
              <a:rPr lang="en-US" sz="1800" b="1" dirty="0" err="1"/>
              <a:t>měsíc</a:t>
            </a:r>
            <a:endParaRPr lang="en-US" sz="1800" b="1" dirty="0"/>
          </a:p>
          <a:p>
            <a:pPr fontAlgn="ctr"/>
            <a:r>
              <a:rPr lang="en-US" sz="1800" dirty="0" err="1"/>
              <a:t>Přijíždějící</a:t>
            </a:r>
            <a:r>
              <a:rPr lang="en-US" sz="1800" dirty="0"/>
              <a:t> </a:t>
            </a:r>
            <a:r>
              <a:rPr lang="en-US" sz="1800" dirty="0" err="1"/>
              <a:t>zaměstnanci</a:t>
            </a:r>
            <a:r>
              <a:rPr lang="en-US" sz="1800" dirty="0"/>
              <a:t> do ČR: </a:t>
            </a:r>
            <a:r>
              <a:rPr lang="cs-CZ" sz="1800" dirty="0"/>
              <a:t>	</a:t>
            </a:r>
            <a:r>
              <a:rPr lang="en-US" sz="1800" b="1" dirty="0"/>
              <a:t>140 EUR / den</a:t>
            </a:r>
          </a:p>
          <a:p>
            <a:pPr fontAlgn="ctr"/>
            <a:r>
              <a:rPr lang="en-US" sz="1800" dirty="0" err="1"/>
              <a:t>Vyjíždějící</a:t>
            </a:r>
            <a:r>
              <a:rPr lang="en-US" sz="1800" dirty="0"/>
              <a:t> </a:t>
            </a:r>
            <a:r>
              <a:rPr lang="en-US" sz="1800" dirty="0" err="1"/>
              <a:t>zaměstnanci</a:t>
            </a:r>
            <a:r>
              <a:rPr lang="en-US" sz="1800" dirty="0"/>
              <a:t> z ČR: </a:t>
            </a:r>
            <a:r>
              <a:rPr lang="cs-CZ" sz="1800" dirty="0"/>
              <a:t>	</a:t>
            </a:r>
            <a:r>
              <a:rPr lang="en-US" sz="1800" b="1" dirty="0"/>
              <a:t>180 EUR / den</a:t>
            </a:r>
            <a:endParaRPr lang="cs-CZ" sz="1800" b="1" dirty="0"/>
          </a:p>
          <a:p>
            <a:pPr fontAlgn="ctr"/>
            <a:endParaRPr lang="en-US" sz="1800" b="1" dirty="0"/>
          </a:p>
          <a:p>
            <a:pPr marL="72000" indent="0">
              <a:buNone/>
            </a:pPr>
            <a:r>
              <a:rPr lang="cs-CZ" sz="2600" dirty="0"/>
              <a:t>+ cestovní náklady</a:t>
            </a:r>
          </a:p>
          <a:p>
            <a:endParaRPr lang="cs-CZ" sz="2400" dirty="0"/>
          </a:p>
        </p:txBody>
      </p:sp>
      <p:pic>
        <p:nvPicPr>
          <p:cNvPr id="1026" name="Picture 2" descr="Cestovní vzdálenost &#10;10-99 km: &#10;Mezi 100 a 499 km: &#10;Mezi 500 a 1 999 km: &#10;Mezi 2 000 a 2 999 km: &#10;Mezi 3 000 a 3 999 km: &#10;Mezi 4 000 a 7 999 km: &#10;8 000 km a více: &#10;Cástka &#10;20 EUR na účastníka &#10;180 EUR na účastníka &#10;275 EUR na účastníka &#10;360 EUR na účastníka &#10;530 EUR na účastníka &#10;820 EUR na účastníka &#10;1 500 EUR na účastníka ">
            <a:extLst>
              <a:ext uri="{FF2B5EF4-FFF2-40B4-BE49-F238E27FC236}">
                <a16:creationId xmlns:a16="http://schemas.microsoft.com/office/drawing/2014/main" id="{5A4199D8-FDB1-406F-B413-7C8E32D2A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03240"/>
            <a:ext cx="4937125" cy="34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1AB6-6A8C-45BD-BA31-0BF2E595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web…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ED554-8F2E-4666-8C70-F977254C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Denisa has been in contact with each faculty regarding dates, description, fees, etc.</a:t>
            </a:r>
          </a:p>
          <a:p>
            <a:r>
              <a:rPr lang="en-US" dirty="0"/>
              <a:t>Any changes to web gotten before December 6 can happen before Christmas, otherwise, expect changes in January.</a:t>
            </a:r>
          </a:p>
        </p:txBody>
      </p:sp>
    </p:spTree>
    <p:extLst>
      <p:ext uri="{BB962C8B-B14F-4D97-AF65-F5344CB8AC3E}">
        <p14:creationId xmlns:p14="http://schemas.microsoft.com/office/powerpoint/2010/main" val="15471859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857D-EEAC-49EC-BE64-F6B3C1A7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BE78-6931-4D43-925C-F3A4E30D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CZS has a full summer of commitments with programs. If faculties are looking for things to change, it should be discussed in January/February for Summer 2021</a:t>
            </a:r>
          </a:p>
        </p:txBody>
      </p:sp>
    </p:spTree>
    <p:extLst>
      <p:ext uri="{BB962C8B-B14F-4D97-AF65-F5344CB8AC3E}">
        <p14:creationId xmlns:p14="http://schemas.microsoft.com/office/powerpoint/2010/main" val="11381297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787D30A-BE3F-4955-AD52-169479668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88079"/>
            <a:ext cx="11361600" cy="1483866"/>
          </a:xfrm>
        </p:spPr>
        <p:txBody>
          <a:bodyPr/>
          <a:lstStyle/>
          <a:p>
            <a:pPr algn="ctr"/>
            <a:r>
              <a:rPr lang="cs-CZ" sz="5000" dirty="0"/>
              <a:t>Různé</a:t>
            </a:r>
            <a:endParaRPr lang="cs-CZ" sz="40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0209418-5330-42E5-BE18-86C2445CE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06024B04-1214-49B0-B239-1032CA7A9D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689D77CC-2176-45AA-B334-298A87EBC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90826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857D-EEAC-49EC-BE64-F6B3C1A7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Různé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BE78-6931-4D43-925C-F3A4E30D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2. 01. 2020 se vrací Radmila </a:t>
            </a:r>
            <a:r>
              <a:rPr lang="cs-CZ" dirty="0" err="1"/>
              <a:t>Droběnová</a:t>
            </a:r>
            <a:r>
              <a:rPr lang="cs-CZ" dirty="0"/>
              <a:t> – agenti, portály, web MUNI atd.</a:t>
            </a:r>
          </a:p>
          <a:p>
            <a:r>
              <a:rPr lang="cs-CZ" dirty="0"/>
              <a:t>Problémy se </a:t>
            </a:r>
            <a:r>
              <a:rPr lang="cs-CZ" dirty="0" err="1"/>
              <a:t>StudyPortals</a:t>
            </a:r>
            <a:r>
              <a:rPr lang="cs-CZ" dirty="0"/>
              <a:t> – </a:t>
            </a:r>
          </a:p>
          <a:p>
            <a:pPr lvl="1"/>
            <a:r>
              <a:rPr lang="cs-CZ" dirty="0"/>
              <a:t>Vyžádali si všechny emaily</a:t>
            </a:r>
          </a:p>
          <a:p>
            <a:pPr lvl="1"/>
            <a:r>
              <a:rPr lang="cs-CZ" dirty="0"/>
              <a:t>Potvrzení od všech fakult, zda chtějí propagaci na SP</a:t>
            </a:r>
          </a:p>
          <a:p>
            <a:r>
              <a:rPr lang="cs-CZ" dirty="0"/>
              <a:t>Financování 2020 - Snížení financování na mobility o 20%</a:t>
            </a:r>
          </a:p>
          <a:p>
            <a:pPr lvl="1"/>
            <a:r>
              <a:rPr lang="cs-CZ" dirty="0"/>
              <a:t>Pokud neprojde CRP projekt, velmi omezené finance na marketing</a:t>
            </a:r>
          </a:p>
          <a:p>
            <a:pPr lvl="1"/>
            <a:r>
              <a:rPr lang="cs-CZ" dirty="0"/>
              <a:t>NEBUDE refundace stipendia a cesťáků</a:t>
            </a:r>
          </a:p>
        </p:txBody>
      </p:sp>
    </p:spTree>
    <p:extLst>
      <p:ext uri="{BB962C8B-B14F-4D97-AF65-F5344CB8AC3E}">
        <p14:creationId xmlns:p14="http://schemas.microsoft.com/office/powerpoint/2010/main" val="14238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857D-EEAC-49EC-BE64-F6B3C1A7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Různé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BE78-6931-4D43-925C-F3A4E30D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Porady IRO 2020</a:t>
            </a:r>
          </a:p>
          <a:p>
            <a:pPr lvl="1"/>
            <a:r>
              <a:rPr lang="cs-CZ" dirty="0"/>
              <a:t>09. 01. 2020 </a:t>
            </a:r>
            <a:r>
              <a:rPr lang="cs-CZ" dirty="0" err="1"/>
              <a:t>Ct</a:t>
            </a:r>
            <a:r>
              <a:rPr lang="cs-CZ" dirty="0"/>
              <a:t> / Pa</a:t>
            </a:r>
          </a:p>
          <a:p>
            <a:pPr lvl="1"/>
            <a:r>
              <a:rPr lang="cs-CZ" dirty="0"/>
              <a:t>28. 02. 2020</a:t>
            </a:r>
          </a:p>
          <a:p>
            <a:pPr lvl="1"/>
            <a:r>
              <a:rPr lang="cs-CZ" dirty="0"/>
              <a:t>03. 04. 2020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27 / 28. 04. 2020 Výjezdní zasedaní CZS + IRO</a:t>
            </a:r>
          </a:p>
          <a:p>
            <a:pPr lvl="1"/>
            <a:r>
              <a:rPr lang="cs-CZ" dirty="0"/>
              <a:t>11 / 12. 06. 2020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62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potřeba udělat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FAD37A-85AF-4C23-A2A6-1E43F659A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72000" indent="0" fontAlgn="ctr">
              <a:lnSpc>
                <a:spcPct val="100000"/>
              </a:lnSpc>
              <a:buNone/>
            </a:pPr>
            <a:r>
              <a:rPr lang="cs-CZ" sz="3000" b="1" dirty="0"/>
              <a:t>Do 8. 12. 2019:</a:t>
            </a:r>
          </a:p>
          <a:p>
            <a:pPr lvl="1" fontAlgn="ctr"/>
            <a:r>
              <a:rPr lang="cs-CZ" sz="2200" dirty="0"/>
              <a:t>Identifikujte významné partnery mimo EU – stávající spolupráce, prohloubení?</a:t>
            </a:r>
          </a:p>
          <a:p>
            <a:pPr lvl="1" fontAlgn="ctr"/>
            <a:r>
              <a:rPr lang="cs-CZ" sz="2200" dirty="0"/>
              <a:t>Zvažte zájem o mobility:</a:t>
            </a:r>
          </a:p>
          <a:p>
            <a:pPr marL="1200150" lvl="2" indent="-28575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STAFF vs. STUDENTS?			</a:t>
            </a:r>
            <a:r>
              <a:rPr lang="cs-CZ" sz="1700" dirty="0">
                <a:sym typeface="Wingdings" panose="05000000000000000000" pitchFamily="2" charset="2"/>
              </a:rPr>
              <a:t> Jednotky mobilit</a:t>
            </a:r>
            <a:endParaRPr lang="cs-CZ" sz="1700" dirty="0"/>
          </a:p>
          <a:p>
            <a:pPr marL="1200150" lvl="2" indent="-28575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INCOMING vs. OUTGOING?</a:t>
            </a:r>
          </a:p>
          <a:p>
            <a:pPr lvl="1" fontAlgn="ctr"/>
            <a:r>
              <a:rPr lang="cs-CZ" sz="2200" dirty="0"/>
              <a:t>Chcete-li se zapojit do projektu a napsat svou část (zemi </a:t>
            </a:r>
            <a:r>
              <a:rPr lang="cs-CZ" sz="1600" dirty="0"/>
              <a:t>(1-2)</a:t>
            </a:r>
            <a:r>
              <a:rPr lang="cs-CZ" sz="2200" dirty="0"/>
              <a:t> či partnerské univerzity), dejte nám vědět</a:t>
            </a:r>
          </a:p>
          <a:p>
            <a:pPr marL="72000" indent="0" fontAlgn="ctr">
              <a:lnSpc>
                <a:spcPct val="100000"/>
              </a:lnSpc>
              <a:buNone/>
            </a:pPr>
            <a:r>
              <a:rPr lang="cs-CZ" sz="3000" b="1" dirty="0"/>
              <a:t>Do 12. 1. 2020:</a:t>
            </a:r>
          </a:p>
          <a:p>
            <a:pPr lvl="1" fontAlgn="ctr"/>
            <a:r>
              <a:rPr lang="cs-CZ" sz="2200" dirty="0"/>
              <a:t>Prostudujte hodnotící kritéria a </a:t>
            </a:r>
            <a:r>
              <a:rPr lang="cs-CZ" sz="2200" dirty="0" err="1"/>
              <a:t>template</a:t>
            </a:r>
            <a:endParaRPr lang="cs-CZ" sz="2200" dirty="0"/>
          </a:p>
          <a:p>
            <a:pPr lvl="1" fontAlgn="ctr"/>
            <a:r>
              <a:rPr lang="cs-CZ" sz="2200" dirty="0"/>
              <a:t>Vyplňte sami nebo s partnerskou institucí </a:t>
            </a:r>
            <a:r>
              <a:rPr lang="cs-CZ" sz="2200" b="1" dirty="0"/>
              <a:t>ICM </a:t>
            </a:r>
            <a:r>
              <a:rPr lang="cs-CZ" sz="2200" b="1" dirty="0" err="1"/>
              <a:t>Questionnaire</a:t>
            </a:r>
            <a:endParaRPr lang="cs-CZ" sz="2200" b="1" dirty="0"/>
          </a:p>
          <a:p>
            <a:pPr marL="1200150" lvl="2" indent="-28575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Co nejdetailněji</a:t>
            </a:r>
          </a:p>
          <a:p>
            <a:pPr marL="1200150" lvl="2" indent="-28575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Co nejdokonaleji</a:t>
            </a:r>
          </a:p>
          <a:p>
            <a:pPr marL="1200150" lvl="2" indent="-28575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700" dirty="0"/>
              <a:t>Stručně, bez omáčky</a:t>
            </a:r>
            <a:endParaRPr lang="cs-CZ" sz="3000" dirty="0"/>
          </a:p>
          <a:p>
            <a:pPr lvl="1" fontAlgn="ctr"/>
            <a:r>
              <a:rPr lang="cs-CZ" sz="2200" dirty="0"/>
              <a:t>V případě nejasností a problémů nás kontaktovat co nejdříve</a:t>
            </a:r>
          </a:p>
        </p:txBody>
      </p:sp>
    </p:spTree>
    <p:extLst>
      <p:ext uri="{BB962C8B-B14F-4D97-AF65-F5344CB8AC3E}">
        <p14:creationId xmlns:p14="http://schemas.microsoft.com/office/powerpoint/2010/main" val="30641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07DF29-DFC9-4FAE-BAFF-282755D1F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IRO – 28. 11. 2019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E8FA5A-C7EB-49E0-B0F3-A2DBEC227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B3B03E-7825-42C5-AD7D-70A6ECD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Rozpočet = € 5 303 155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FAD37A-85AF-4C23-A2A6-1E43F659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/>
          </a:p>
          <a:p>
            <a:pPr lvl="1"/>
            <a:r>
              <a:rPr lang="cs-CZ" dirty="0"/>
              <a:t>Jižní středomoří		€ 847 363 	</a:t>
            </a:r>
            <a:r>
              <a:rPr lang="cs-CZ" sz="1600" dirty="0"/>
              <a:t>+ 40k (Alžírsko) + 100k (</a:t>
            </a:r>
            <a:r>
              <a:rPr lang="cs-CZ" sz="1600" dirty="0" err="1"/>
              <a:t>Sev</a:t>
            </a:r>
            <a:r>
              <a:rPr lang="cs-CZ" sz="1600" dirty="0"/>
              <a:t>. A) + 20k (Tunisko)</a:t>
            </a:r>
          </a:p>
          <a:p>
            <a:pPr lvl="1"/>
            <a:r>
              <a:rPr lang="cs-CZ" dirty="0"/>
              <a:t>Východní partnerství	€ 602 847	</a:t>
            </a:r>
            <a:r>
              <a:rPr lang="cs-CZ" sz="1400" dirty="0"/>
              <a:t>+ 100k (Gruzie) + 130k (Moldávie) + 130k (Ukrajina)</a:t>
            </a:r>
          </a:p>
          <a:p>
            <a:pPr lvl="1"/>
            <a:r>
              <a:rPr lang="cs-CZ" dirty="0"/>
              <a:t>Rusko			€ 322 794	</a:t>
            </a:r>
          </a:p>
          <a:p>
            <a:pPr lvl="1"/>
            <a:r>
              <a:rPr lang="cs-CZ" dirty="0"/>
              <a:t>Latinská Amerika		€ 185 290	</a:t>
            </a:r>
            <a:r>
              <a:rPr lang="cs-CZ" sz="1600" dirty="0"/>
              <a:t>+ ? (</a:t>
            </a:r>
            <a:r>
              <a:rPr lang="cs-CZ" sz="1600" dirty="0" err="1"/>
              <a:t>Heading</a:t>
            </a:r>
            <a:r>
              <a:rPr lang="cs-CZ" sz="1600" dirty="0"/>
              <a:t> 1)</a:t>
            </a:r>
          </a:p>
          <a:p>
            <a:pPr lvl="1"/>
            <a:r>
              <a:rPr lang="cs-CZ" dirty="0"/>
              <a:t>Asie			€ 582 188	</a:t>
            </a:r>
            <a:r>
              <a:rPr lang="cs-CZ" sz="1600" dirty="0"/>
              <a:t>+ ? (</a:t>
            </a:r>
            <a:r>
              <a:rPr lang="cs-CZ" sz="1600" dirty="0" err="1"/>
              <a:t>Heading</a:t>
            </a:r>
            <a:r>
              <a:rPr lang="cs-CZ" sz="1600" dirty="0"/>
              <a:t> 1)</a:t>
            </a:r>
          </a:p>
          <a:p>
            <a:pPr lvl="1"/>
            <a:r>
              <a:rPr lang="cs-CZ" dirty="0"/>
              <a:t>Střední Asie		€ 138 643	</a:t>
            </a:r>
            <a:r>
              <a:rPr lang="cs-CZ" sz="1600" dirty="0"/>
              <a:t>+ ? (</a:t>
            </a:r>
            <a:r>
              <a:rPr lang="cs-CZ" sz="1600" dirty="0" err="1"/>
              <a:t>Heading</a:t>
            </a:r>
            <a:r>
              <a:rPr lang="cs-CZ" sz="1600" dirty="0"/>
              <a:t> 1)</a:t>
            </a:r>
          </a:p>
          <a:p>
            <a:pPr lvl="1"/>
            <a:r>
              <a:rPr lang="cs-CZ" dirty="0"/>
              <a:t>Střední východ		€ 71 473	</a:t>
            </a:r>
            <a:r>
              <a:rPr lang="cs-CZ" sz="1600" dirty="0"/>
              <a:t>+ ? (</a:t>
            </a:r>
            <a:r>
              <a:rPr lang="cs-CZ" sz="1600" dirty="0" err="1"/>
              <a:t>Heading</a:t>
            </a:r>
            <a:r>
              <a:rPr lang="cs-CZ" sz="1600" dirty="0"/>
              <a:t> 1)</a:t>
            </a:r>
          </a:p>
          <a:p>
            <a:pPr lvl="1"/>
            <a:r>
              <a:rPr lang="cs-CZ" dirty="0"/>
              <a:t>Jižní Afrika			€ 231 276	</a:t>
            </a:r>
            <a:r>
              <a:rPr lang="cs-CZ" sz="1600" dirty="0"/>
              <a:t>+ ? (</a:t>
            </a:r>
            <a:r>
              <a:rPr lang="cs-CZ" sz="1600" dirty="0" err="1"/>
              <a:t>Heading</a:t>
            </a:r>
            <a:r>
              <a:rPr lang="cs-CZ" sz="1600" dirty="0"/>
              <a:t> 1)</a:t>
            </a:r>
          </a:p>
          <a:p>
            <a:pPr lvl="1"/>
            <a:r>
              <a:rPr lang="cs-CZ" dirty="0"/>
              <a:t>Západní Balkán		€ 715 603	</a:t>
            </a:r>
          </a:p>
          <a:p>
            <a:pPr lvl="1"/>
            <a:r>
              <a:rPr lang="cs-CZ" dirty="0"/>
              <a:t>Severní Amerika		€ 175 812</a:t>
            </a:r>
          </a:p>
          <a:p>
            <a:pPr lvl="1"/>
            <a:r>
              <a:rPr lang="cs-CZ" dirty="0"/>
              <a:t>Průmyslové země		€ 159 602</a:t>
            </a:r>
          </a:p>
          <a:p>
            <a:pPr lvl="1"/>
            <a:r>
              <a:rPr lang="cs-CZ" dirty="0"/>
              <a:t>ACP – Afrika, Karibik, Pacifik € 173 753	</a:t>
            </a:r>
            <a:r>
              <a:rPr lang="cs-CZ" sz="1600" dirty="0"/>
              <a:t>+ 576 509 Extra ACP + ? (</a:t>
            </a:r>
            <a:r>
              <a:rPr lang="cs-CZ" sz="1600" dirty="0" err="1"/>
              <a:t>Heading</a:t>
            </a:r>
            <a:r>
              <a:rPr lang="cs-CZ" sz="1600" dirty="0"/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1703133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CZS-CZ.potx" id="{A3DFC4C1-E710-4C5A-BEC7-CB56785DDE10}" vid="{0C4AF932-DCEA-479E-BC66-BD18E185112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prezentace-czs-cz</Template>
  <TotalTime>2363</TotalTime>
  <Words>1450</Words>
  <Application>Microsoft Office PowerPoint</Application>
  <PresentationFormat>Širokoúhlá obrazovka</PresentationFormat>
  <Paragraphs>326</Paragraphs>
  <Slides>74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81" baseType="lpstr">
      <vt:lpstr>Arial</vt:lpstr>
      <vt:lpstr>Calibri</vt:lpstr>
      <vt:lpstr>Muni Bold</vt:lpstr>
      <vt:lpstr>Neue Haas Unica Pro</vt:lpstr>
      <vt:lpstr>Tahoma</vt:lpstr>
      <vt:lpstr>Wingdings</vt:lpstr>
      <vt:lpstr>Prezentace_MU_CZ</vt:lpstr>
      <vt:lpstr>IRO 28. 11. 2019</vt:lpstr>
      <vt:lpstr>Agenda</vt:lpstr>
      <vt:lpstr>Erasmus+ ICM Výzva 2020</vt:lpstr>
      <vt:lpstr>Prezentace aplikace PowerPoint</vt:lpstr>
      <vt:lpstr>Připomenutí – o co jde</vt:lpstr>
      <vt:lpstr>Základní informace</vt:lpstr>
      <vt:lpstr>Finance</vt:lpstr>
      <vt:lpstr>Co je potřeba udělat</vt:lpstr>
      <vt:lpstr>Rozpočet = € 5 303 155</vt:lpstr>
      <vt:lpstr>Rozpočet = € 5 303 155</vt:lpstr>
      <vt:lpstr>Pozor na limity</vt:lpstr>
      <vt:lpstr>Prezentace aplikace PowerPoint</vt:lpstr>
      <vt:lpstr>Prezentace aplikace PowerPoint</vt:lpstr>
      <vt:lpstr>Hodnocení projektu – Obecně …</vt:lpstr>
      <vt:lpstr>Hodnocení projektu – Relevance</vt:lpstr>
      <vt:lpstr>Hodnocení projektu – Cooperation arrangements</vt:lpstr>
      <vt:lpstr>Hodnocení projektu – Project design</vt:lpstr>
      <vt:lpstr>Hodnocení projektu – Impact &amp; Dissemination</vt:lpstr>
      <vt:lpstr>Užitečné odkazy</vt:lpstr>
      <vt:lpstr>Marketingové aktivity</vt:lpstr>
      <vt:lpstr>Instagram takeovery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Vyhodnocení 2019</vt:lpstr>
      <vt:lpstr>2020</vt:lpstr>
      <vt:lpstr>EDUC momentální vývoj</vt:lpstr>
      <vt:lpstr>Aktivity a postup za poslední měsíc</vt:lpstr>
      <vt:lpstr>WP 7 – Fyzické mobility</vt:lpstr>
      <vt:lpstr>Ostatní WPs</vt:lpstr>
      <vt:lpstr>Příští měsíce</vt:lpstr>
      <vt:lpstr>Admission  korespondence s uchazeči</vt:lpstr>
      <vt:lpstr>I want study ur uni!</vt:lpstr>
      <vt:lpstr>O čem to bude</vt:lpstr>
      <vt:lpstr>1. Response rate</vt:lpstr>
      <vt:lpstr>1. Response rate</vt:lpstr>
      <vt:lpstr>Prezentace aplikace PowerPoint</vt:lpstr>
      <vt:lpstr>2. Jak RR vylepšit</vt:lpstr>
      <vt:lpstr>2. Jak RR vylepšit</vt:lpstr>
      <vt:lpstr>2. Jak RR vylepšit</vt:lpstr>
      <vt:lpstr>2. Jak RR vylepšit</vt:lpstr>
      <vt:lpstr>2. Jak RR vylepšit</vt:lpstr>
      <vt:lpstr>2. Jak RR vylepšit</vt:lpstr>
      <vt:lpstr>2. Jak RR vylepšit</vt:lpstr>
      <vt:lpstr>3. analýza</vt:lpstr>
      <vt:lpstr>3. analýza</vt:lpstr>
      <vt:lpstr>3. Analýza – čas</vt:lpstr>
      <vt:lpstr>3. Analýza – čas</vt:lpstr>
      <vt:lpstr>3. Analýza – focus</vt:lpstr>
      <vt:lpstr>3. Analýza – focus</vt:lpstr>
      <vt:lpstr>3. Analýza – focus</vt:lpstr>
      <vt:lpstr>Prezentace aplikace PowerPoint</vt:lpstr>
      <vt:lpstr>4. Ideální e-mail</vt:lpstr>
      <vt:lpstr>4. Ideální e-mail</vt:lpstr>
      <vt:lpstr>Prezentace aplikace PowerPoint</vt:lpstr>
      <vt:lpstr>Prezentace aplikace PowerPoint</vt:lpstr>
      <vt:lpstr>Prezentace aplikace PowerPoint</vt:lpstr>
      <vt:lpstr>5. implementace</vt:lpstr>
      <vt:lpstr>Děkuji za pozornost!</vt:lpstr>
      <vt:lpstr>Summer schools marketing</vt:lpstr>
      <vt:lpstr>Marketing of Summer schools at MU </vt:lpstr>
      <vt:lpstr>Marketing of Summer schools at MU </vt:lpstr>
      <vt:lpstr>Prezentace aplikace PowerPoint</vt:lpstr>
      <vt:lpstr>Prezentace aplikace PowerPoint</vt:lpstr>
      <vt:lpstr>Past programs mentioned here </vt:lpstr>
      <vt:lpstr>Changes to web…</vt:lpstr>
      <vt:lpstr>Looking ahead</vt:lpstr>
      <vt:lpstr>Různé</vt:lpstr>
      <vt:lpstr>Různé</vt:lpstr>
      <vt:lpstr>Různé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 H.</dc:creator>
  <cp:lastModifiedBy>Radka Brolíková</cp:lastModifiedBy>
  <cp:revision>252</cp:revision>
  <cp:lastPrinted>1601-01-01T00:00:00Z</cp:lastPrinted>
  <dcterms:created xsi:type="dcterms:W3CDTF">2019-10-29T23:24:35Z</dcterms:created>
  <dcterms:modified xsi:type="dcterms:W3CDTF">2019-12-06T08:30:42Z</dcterms:modified>
</cp:coreProperties>
</file>