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75" r:id="rId6"/>
    <p:sldId id="258" r:id="rId7"/>
    <p:sldId id="267" r:id="rId8"/>
    <p:sldId id="270" r:id="rId9"/>
    <p:sldId id="268" r:id="rId10"/>
    <p:sldId id="273" r:id="rId11"/>
    <p:sldId id="272" r:id="rId12"/>
    <p:sldId id="269" r:id="rId13"/>
    <p:sldId id="271" r:id="rId14"/>
    <p:sldId id="274" r:id="rId15"/>
    <p:sldId id="266" r:id="rId16"/>
    <p:sldId id="257" r:id="rId17"/>
    <p:sldId id="286" r:id="rId18"/>
    <p:sldId id="277" r:id="rId19"/>
    <p:sldId id="278" r:id="rId20"/>
    <p:sldId id="279" r:id="rId21"/>
    <p:sldId id="280" r:id="rId22"/>
    <p:sldId id="261" r:id="rId23"/>
    <p:sldId id="281" r:id="rId24"/>
    <p:sldId id="282" r:id="rId25"/>
    <p:sldId id="285" r:id="rId26"/>
    <p:sldId id="283" r:id="rId27"/>
    <p:sldId id="284" r:id="rId28"/>
    <p:sldId id="265" r:id="rId29"/>
    <p:sldId id="27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20" d="100"/>
          <a:sy n="12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m.ics.muni.cz\CZS\COMMERCIAL_PROGRAMS\2019%20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m.ics.muni.cz\CZS\COMMERCIAL_PROGRAMS\2019%20numb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Countries!$H$1</c:f>
              <c:strCache>
                <c:ptCount val="1"/>
                <c:pt idx="0">
                  <c:v>Numbers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Countries!$G$2:$G$33</c:f>
              <c:strCache>
                <c:ptCount val="32"/>
                <c:pt idx="0">
                  <c:v>China</c:v>
                </c:pt>
                <c:pt idx="1">
                  <c:v>Australia</c:v>
                </c:pt>
                <c:pt idx="2">
                  <c:v>Canada</c:v>
                </c:pt>
                <c:pt idx="3">
                  <c:v>Hong Kong</c:v>
                </c:pt>
                <c:pt idx="4">
                  <c:v>USA</c:v>
                </c:pt>
                <c:pt idx="5">
                  <c:v>Cambodia</c:v>
                </c:pt>
                <c:pt idx="6">
                  <c:v>Ethiopia</c:v>
                </c:pt>
                <c:pt idx="7">
                  <c:v>Georgia</c:v>
                </c:pt>
                <c:pt idx="8">
                  <c:v>Mongolia</c:v>
                </c:pt>
                <c:pt idx="9">
                  <c:v>Brazil</c:v>
                </c:pt>
                <c:pt idx="10">
                  <c:v>Bulgaria</c:v>
                </c:pt>
                <c:pt idx="11">
                  <c:v>Czech Republic</c:v>
                </c:pt>
                <c:pt idx="12">
                  <c:v>El Salvador</c:v>
                </c:pt>
                <c:pt idx="13">
                  <c:v>India</c:v>
                </c:pt>
                <c:pt idx="14">
                  <c:v>Romania</c:v>
                </c:pt>
                <c:pt idx="15">
                  <c:v>Armenia</c:v>
                </c:pt>
                <c:pt idx="16">
                  <c:v>Austria</c:v>
                </c:pt>
                <c:pt idx="17">
                  <c:v>Belarus</c:v>
                </c:pt>
                <c:pt idx="18">
                  <c:v>France</c:v>
                </c:pt>
                <c:pt idx="19">
                  <c:v>Indonesia</c:v>
                </c:pt>
                <c:pt idx="20">
                  <c:v>Iraq</c:v>
                </c:pt>
                <c:pt idx="21">
                  <c:v>Kazakhstan</c:v>
                </c:pt>
                <c:pt idx="22">
                  <c:v>Kenya</c:v>
                </c:pt>
                <c:pt idx="23">
                  <c:v>Mexico</c:v>
                </c:pt>
                <c:pt idx="24">
                  <c:v>Netherlands</c:v>
                </c:pt>
                <c:pt idx="25">
                  <c:v>Pakistan</c:v>
                </c:pt>
                <c:pt idx="26">
                  <c:v>Palestine</c:v>
                </c:pt>
                <c:pt idx="27">
                  <c:v>South AFRICA</c:v>
                </c:pt>
                <c:pt idx="28">
                  <c:v>Taiwan</c:v>
                </c:pt>
                <c:pt idx="29">
                  <c:v>Turkey</c:v>
                </c:pt>
                <c:pt idx="30">
                  <c:v>Ukraine</c:v>
                </c:pt>
                <c:pt idx="31">
                  <c:v>United Kingdom</c:v>
                </c:pt>
              </c:strCache>
            </c:strRef>
          </c:cat>
          <c:val>
            <c:numRef>
              <c:f>Countries!$H$2:$H$33</c:f>
              <c:numCache>
                <c:formatCode>General</c:formatCode>
                <c:ptCount val="32"/>
                <c:pt idx="0">
                  <c:v>19</c:v>
                </c:pt>
                <c:pt idx="1">
                  <c:v>18</c:v>
                </c:pt>
                <c:pt idx="2">
                  <c:v>18</c:v>
                </c:pt>
                <c:pt idx="3">
                  <c:v>14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5-487D-B4C3-A37FAD31F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396783"/>
        <c:axId val="1000662719"/>
      </c:barChart>
      <c:catAx>
        <c:axId val="87839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0662719"/>
        <c:crosses val="autoZero"/>
        <c:auto val="1"/>
        <c:lblAlgn val="ctr"/>
        <c:lblOffset val="100"/>
        <c:noMultiLvlLbl val="0"/>
      </c:catAx>
      <c:valAx>
        <c:axId val="10006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839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Gender – CZS Summer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Sheet3!$E$1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2D-47C6-B673-6CE709E966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2D-47C6-B673-6CE709E9660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Sheet3!$C$2:$C$3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Sheet3!$E$2:$E$3</c:f>
              <c:numCache>
                <c:formatCode>0</c:formatCode>
                <c:ptCount val="2"/>
                <c:pt idx="0">
                  <c:v>32.773109243697476</c:v>
                </c:pt>
                <c:pt idx="1">
                  <c:v>67.226890756302524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2D-47C6-B673-6CE709E966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Sheet3!$D$1</c15:sqref>
                        </c15:formulaRef>
                      </c:ext>
                    </c:extLst>
                    <c:strCache>
                      <c:ptCount val="1"/>
                      <c:pt idx="0">
                        <c:v>Numbers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6-1E2D-47C6-B673-6CE709E9660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1E2D-47C6-B673-6CE709E96603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Sheet3!$C$2:$C$3</c15:sqref>
                        </c15:formulaRef>
                      </c:ext>
                    </c:extLst>
                    <c:strCache>
                      <c:ptCount val="2"/>
                      <c:pt idx="0">
                        <c:v>Male</c:v>
                      </c:pt>
                      <c:pt idx="1">
                        <c:v>female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Sheet3!$D$2:$D$3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39</c:v>
                      </c:pt>
                      <c:pt idx="1">
                        <c:v>80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E2D-47C6-B673-6CE709E9660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22965916178493"/>
          <c:y val="0.37424708573883797"/>
          <c:w val="0.27438774798158083"/>
          <c:h val="0.24735564095457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58F60-FD04-4620-8703-24B95E54E414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AA79-13B0-432F-8C65-96AE555C9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6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90493-3FFC-40EE-8621-1F94A2930E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I have the information from all summer schools I can compile this data for the summer programs as a whole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90493-3FFC-40EE-8621-1F94A2930E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3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6C3C8-2E41-4A58-9F26-08CFC9AD1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0432A3-5AA7-4826-99B3-DE6995EF4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337405-F020-431E-A614-BF0BAC72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CD1B65-4635-4F6A-8D27-BD301DEA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514084-3FCB-4304-AD5E-9B9CFC8A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1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30FA1-0D01-4F74-A4E5-F0F35221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59A14F-FEEC-47B2-A6B2-AD6D7F06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0FA33F-5F48-4575-868B-296D3EF2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CFD31-8AE4-4AAA-81F3-BD8A0B61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D68C53-136A-4CF9-8604-44053A81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B6ABAA-0285-4ABB-8172-88469AFF7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A4ABDD-35A9-4ABD-A54B-2E6A3D9D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EA38F-928C-47B6-A11E-F32ED829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5E7B93-E127-4D6F-8003-B1AF98F5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54DEFE-9764-4026-832C-027E4CF9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FD809-02CF-4CBE-9080-6018C711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202532-FD33-476E-A525-EA41FF95B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3158D2-8A9F-4E07-9B25-187B9D7D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B044B6-F988-4A2F-B46B-33A044F4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B7331D-C08A-4E38-8633-2378CA8D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306E3-309C-4263-82F6-E552C65F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5B5A95-3328-48DB-AAD9-18479FD3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956CCE-AD24-4E62-BEBC-95604139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A7D21F-F914-474B-8EC6-B948211C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130DD4-9B8F-45D7-89A0-40E29F06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0DF5A-9B37-44B7-AE2E-7CB0CE79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1AA316-0FB1-4D70-A0AB-9BC073821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38D96D-084D-4D22-8599-A5926FA22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4A8C7-0B94-4F63-A1C8-50248AAF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1C7670-D220-4421-9C3E-E3152B46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87255D-2E73-46CE-AB08-5AA1692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6C693-1586-4AC1-8C7A-F5ADCC05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4E67DE-4FB3-4FCA-91CB-D2A35F855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0D8880-9F4A-4F31-9AD9-40187F6A6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C21FEE-6A1F-4ED7-874D-47762AECE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3DD9E0A-0FE1-4614-9D32-F33A82C7F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181897-0F3D-47CC-82CC-96F3AC61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9A3BC7-B2ED-44D1-8959-7B99EF65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04A645A-F267-438A-B2F3-D730FB36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3ED5B-0B61-4798-B4A5-CD0142FB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7F2F42-545E-4317-870E-D419D716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3CCC76-9560-425F-8ABC-43C7817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8863C5-DD49-424C-85FE-0F729C77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A92284-35D9-458F-AFC8-2B3CECD9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867B61-393B-4642-B815-FA87CA58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DC655-FECE-4D55-BDAC-AE733D0F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56E8F-F8AB-41DD-AEB2-4B83D6B8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BD1F8E-612D-499F-A5CE-FD183C3B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C719D0A-3DDD-42BF-AF18-CB7DA68A0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C2039F-8767-44C4-A388-BEB9785F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FB87B5-1891-497A-86A4-548EA9EB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F521CC-F11C-4B97-A5A1-5D434D84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C0C8E-D3E4-4837-92C3-4A14733A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CD4B2C-0211-4CE7-9BE9-BD7F0217C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EEFA55-7780-406F-BCEE-1EFC28B50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3B7677-6CC8-459D-A2D7-677470B8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5B1663-5A36-4550-8E4D-3D4E4FCD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81B01D-A219-42A1-9E6D-DAB0BFED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3EB91B1-0BAD-47C4-9867-19B265C3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E2A5E1-F872-4CC6-9019-3170B883B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0D4A3F-126B-45EA-8104-3BEC0D90E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BFCF1-F9CB-4EEE-8F36-45F5D117F76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026B92-9DF6-456C-A722-7A04DCC83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D645B-32D8-409A-84E8-8070AE08A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4F28-4882-4DD0-8063-B9A372B0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mergency@czs.muni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zs.muni.cz/en/student-from-abroad/summer-schools/culture/making-and-re-making-central-europe-imperial-pasts-imperial-aspirations-wars-and-revolution" TargetMode="External"/><Relationship Id="rId3" Type="http://schemas.openxmlformats.org/officeDocument/2006/relationships/hyperlink" Target="https://czs.muni.cz/en/student-from-abroad/summer-schools/social-sciences/world-in-transition-and-central-european-transformation" TargetMode="External"/><Relationship Id="rId7" Type="http://schemas.openxmlformats.org/officeDocument/2006/relationships/hyperlink" Target="https://czs.muni.cz/en/student-from-abroad/summer-schools/science/summer-lab-research-internships-at-m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s.muni.cz/en/student-from-abroad/summer-schools/social-sciences/global-perspectives-media-communication-culture" TargetMode="External"/><Relationship Id="rId5" Type="http://schemas.openxmlformats.org/officeDocument/2006/relationships/hyperlink" Target="https://czs.muni.cz/en/student-from-abroad/summer-schools/social-sciences/international-relations-and-threats-to-global-security" TargetMode="External"/><Relationship Id="rId10" Type="http://schemas.openxmlformats.org/officeDocument/2006/relationships/hyperlink" Target="https://czs.muni.cz/en/student-from-abroad/summer-schools/language/balkan-academy" TargetMode="External"/><Relationship Id="rId4" Type="http://schemas.openxmlformats.org/officeDocument/2006/relationships/hyperlink" Target="https://czs.muni.cz/en/student-from-abroad/summer-schools/social-sciences/waves-and-ebbs-of-democracy" TargetMode="External"/><Relationship Id="rId9" Type="http://schemas.openxmlformats.org/officeDocument/2006/relationships/hyperlink" Target="https://czs.muni.cz/en/student-from-abroad/summer-schools/business/business-in-europe-strategy-in-the-european-con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y.m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uni.cz/en/admiss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56610-293F-464D-A748-28F1644963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IRO </a:t>
            </a:r>
            <a:r>
              <a:rPr lang="en-US" dirty="0"/>
              <a:t>30</a:t>
            </a:r>
            <a:r>
              <a:rPr lang="cs-CZ" dirty="0"/>
              <a:t>.0</a:t>
            </a:r>
            <a:r>
              <a:rPr lang="en-US" dirty="0"/>
              <a:t>8</a:t>
            </a:r>
            <a:r>
              <a:rPr lang="cs-CZ" dirty="0"/>
              <a:t>.2019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D59E27-DF9E-4F85-909C-A4B71C142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3B5FD-E554-430F-95CE-F46E465D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Sekce </a:t>
            </a:r>
            <a:r>
              <a:rPr lang="cs-CZ" b="1" dirty="0" err="1"/>
              <a:t>Students</a:t>
            </a:r>
            <a:r>
              <a:rPr lang="cs-CZ" b="1" dirty="0"/>
              <a:t>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F51602-AA5B-462F-B71A-12E3BABE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41185" cy="4667250"/>
          </a:xfrm>
        </p:spPr>
        <p:txBody>
          <a:bodyPr>
            <a:normAutofit/>
          </a:bodyPr>
          <a:lstStyle/>
          <a:p>
            <a:r>
              <a:rPr lang="cs-CZ" dirty="0"/>
              <a:t>Poradenské centrum (RMU) v rámci kampaně za snížení studijní neúspěšnosti předělalo sekci Studenti na muni.cz</a:t>
            </a:r>
          </a:p>
          <a:p>
            <a:pPr lvl="1"/>
            <a:r>
              <a:rPr lang="cs-CZ" dirty="0"/>
              <a:t>Cíl: srozumitelným způsobem (oproti Studijnímu řádu) např. vysvětlit poplatky za studium, přerušení studia apod.</a:t>
            </a:r>
          </a:p>
          <a:p>
            <a:r>
              <a:rPr lang="cs-CZ" dirty="0"/>
              <a:t>Totéž je v plánu udělat s EN sekcí </a:t>
            </a:r>
            <a:r>
              <a:rPr lang="cs-CZ" dirty="0" err="1"/>
              <a:t>Students</a:t>
            </a:r>
            <a:r>
              <a:rPr lang="cs-CZ" dirty="0"/>
              <a:t>, kde ale budou jiné informace</a:t>
            </a:r>
          </a:p>
          <a:p>
            <a:pPr lvl="1"/>
            <a:r>
              <a:rPr lang="cs-CZ" i="1" dirty="0"/>
              <a:t>Plán: </a:t>
            </a:r>
            <a:r>
              <a:rPr lang="cs-CZ" dirty="0"/>
              <a:t>Jaro 2020 CZS obejde fakulty (IRO) a </a:t>
            </a:r>
            <a:r>
              <a:rPr lang="cs-CZ" dirty="0" err="1"/>
              <a:t>pozjišťuje</a:t>
            </a:r>
            <a:r>
              <a:rPr lang="cs-CZ" dirty="0"/>
              <a:t> relevantní informace, na základě nichž CZS vytvoří obsah pro studenty EN oborů (ve spolupráci s </a:t>
            </a:r>
            <a:r>
              <a:rPr lang="cs-CZ"/>
              <a:t>IRO)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96D380-315F-4669-8EAB-1C7A00590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385" y="1027905"/>
            <a:ext cx="4199549" cy="44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54E75-41D1-4A5C-9615-789A8D23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Další podněty k úpravám na muni.cz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3B27C0-F585-4987-8D15-A9032D20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54138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88F5-B67E-4EB1-9110-E66DAF4C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439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Safety</a:t>
            </a:r>
            <a:r>
              <a:rPr lang="cs-CZ" dirty="0"/>
              <a:t> &amp; </a:t>
            </a:r>
            <a:r>
              <a:rPr lang="cs-CZ" dirty="0" err="1"/>
              <a:t>Security</a:t>
            </a:r>
            <a:r>
              <a:rPr lang="cs-CZ" dirty="0"/>
              <a:t> in and </a:t>
            </a:r>
            <a:r>
              <a:rPr lang="cs-CZ" dirty="0" err="1"/>
              <a:t>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88F5-B67E-4EB1-9110-E66DAF4C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</a:t>
            </a:r>
            <a:r>
              <a:rPr lang="cs-CZ" dirty="0"/>
              <a:t>e</a:t>
            </a:r>
            <a:r>
              <a:rPr lang="en-US" dirty="0" err="1"/>
              <a:t>ty&amp;Security</a:t>
            </a:r>
            <a:r>
              <a:rPr lang="en-US" dirty="0"/>
              <a:t> in and out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0A0B8-A232-4DF5-B7B5-43D0412D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1. 07. máme dvě čísla </a:t>
            </a:r>
            <a:r>
              <a:rPr lang="cs-CZ" dirty="0" err="1"/>
              <a:t>emergency</a:t>
            </a:r>
            <a:r>
              <a:rPr lang="cs-CZ" dirty="0"/>
              <a:t> čísla:</a:t>
            </a:r>
          </a:p>
          <a:p>
            <a:pPr lvl="1"/>
            <a:r>
              <a:rPr lang="cs-CZ" dirty="0"/>
              <a:t>+420 777 46 56 56 pro české studenty</a:t>
            </a:r>
          </a:p>
          <a:p>
            <a:pPr lvl="1"/>
            <a:r>
              <a:rPr lang="cs-CZ" dirty="0"/>
              <a:t>+420 777 44 86 86 pro zahraniční studenty</a:t>
            </a:r>
          </a:p>
          <a:p>
            <a:pPr lvl="1"/>
            <a:r>
              <a:rPr lang="cs-CZ" dirty="0">
                <a:hlinkClick r:id="rId2"/>
              </a:rPr>
              <a:t>emergency@czs.muni.cz</a:t>
            </a:r>
            <a:endParaRPr lang="cs-CZ" dirty="0"/>
          </a:p>
          <a:p>
            <a:r>
              <a:rPr lang="cs-CZ" dirty="0"/>
              <a:t>2 týmy se budou střídat každý druhý týden:</a:t>
            </a:r>
          </a:p>
          <a:p>
            <a:pPr lvl="1"/>
            <a:r>
              <a:rPr lang="cs-CZ" dirty="0"/>
              <a:t>Nikola, Anna H., Petr, Martin V.– zahraniční studenti</a:t>
            </a:r>
          </a:p>
          <a:p>
            <a:pPr lvl="1"/>
            <a:r>
              <a:rPr lang="cs-CZ" dirty="0"/>
              <a:t>Adam, Violeta, Vendy, Andrea- české studenti</a:t>
            </a:r>
          </a:p>
          <a:p>
            <a:r>
              <a:rPr lang="cs-CZ" dirty="0"/>
              <a:t>Kontakty jsou zavedené v telefonu</a:t>
            </a:r>
          </a:p>
          <a:p>
            <a:r>
              <a:rPr lang="cs-CZ" dirty="0"/>
              <a:t>Školení se plánuje s Linkou bezpečí</a:t>
            </a:r>
          </a:p>
          <a:p>
            <a:r>
              <a:rPr lang="cs-CZ" dirty="0"/>
              <a:t>Hlavní řešitel – Adam Hykl</a:t>
            </a:r>
          </a:p>
        </p:txBody>
      </p:sp>
    </p:spTree>
    <p:extLst>
      <p:ext uri="{BB962C8B-B14F-4D97-AF65-F5344CB8AC3E}">
        <p14:creationId xmlns:p14="http://schemas.microsoft.com/office/powerpoint/2010/main" val="12382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88F5-B67E-4EB1-9110-E66DAF4C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439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Erasmus+ novinky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3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88F5-B67E-4EB1-9110-E66DAF4C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Erasmus+ novinky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0A0B8-A232-4DF5-B7B5-43D0412D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Srbsko - součást E+ 103</a:t>
            </a:r>
          </a:p>
          <a:p>
            <a:pPr lvl="1"/>
            <a:r>
              <a:rPr lang="cs-CZ" dirty="0"/>
              <a:t>lze čerpat grant na sjednaní spolupráce</a:t>
            </a:r>
          </a:p>
          <a:p>
            <a:pPr lvl="1"/>
            <a:r>
              <a:rPr lang="cs-CZ" dirty="0"/>
              <a:t>Lze použít kontaktů, které má CZS</a:t>
            </a:r>
          </a:p>
          <a:p>
            <a:r>
              <a:rPr lang="cs-CZ" dirty="0" err="1"/>
              <a:t>Brexit</a:t>
            </a:r>
            <a:r>
              <a:rPr lang="cs-CZ" dirty="0"/>
              <a:t> – Erasmus+ smlouvy zaniknou, nutné podepsat Bilaterální smlouvu</a:t>
            </a:r>
          </a:p>
          <a:p>
            <a:pPr lvl="1"/>
            <a:r>
              <a:rPr lang="cs-CZ" dirty="0"/>
              <a:t>S dohodou – započaté mobility budou financované z E+, nové jako  studenti vyjíždějící přes BA</a:t>
            </a:r>
          </a:p>
          <a:p>
            <a:pPr lvl="1"/>
            <a:r>
              <a:rPr lang="cs-CZ" dirty="0"/>
              <a:t>Bez dohody, od listopadu nebudou financovány z Erasmus+</a:t>
            </a:r>
          </a:p>
          <a:p>
            <a:r>
              <a:rPr lang="cs-CZ" dirty="0"/>
              <a:t>Snaha sjednotit termíny na CZS</a:t>
            </a:r>
          </a:p>
          <a:p>
            <a:pPr lvl="1"/>
            <a:r>
              <a:rPr lang="cs-CZ" dirty="0"/>
              <a:t>Stejný termín pro podávání přihlášek do všech programů – 30. 01.  a 31. 05 (30. 09. EU)</a:t>
            </a:r>
          </a:p>
          <a:p>
            <a:pPr lvl="1"/>
            <a:r>
              <a:rPr lang="cs-CZ" dirty="0"/>
              <a:t>Stáže – uzávěrka jednou za čtvrtletí: </a:t>
            </a:r>
            <a:r>
              <a:rPr lang="en-US" dirty="0"/>
              <a:t>30.1, 30.4, 31.7, 31.10 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9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88F5-B67E-4EB1-9110-E66DAF4C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Erasmus+ novinky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0A0B8-A232-4DF5-B7B5-43D0412D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Speciální granty pro studenty se speciálními potřeby</a:t>
            </a:r>
          </a:p>
          <a:p>
            <a:pPr lvl="1"/>
            <a:r>
              <a:rPr lang="cs-CZ" dirty="0"/>
              <a:t>Přihlášky podávat přímo na CZS</a:t>
            </a:r>
          </a:p>
          <a:p>
            <a:pPr lvl="1"/>
            <a:r>
              <a:rPr lang="cs-CZ" dirty="0"/>
              <a:t>Granty do 3 000 eur – rozhodnutí na IK</a:t>
            </a:r>
          </a:p>
          <a:p>
            <a:pPr lvl="1"/>
            <a:r>
              <a:rPr lang="cs-CZ" dirty="0"/>
              <a:t>Granty od 3 000 do 10 000 eur – rozhodnutí na DZS</a:t>
            </a:r>
          </a:p>
          <a:p>
            <a:pPr lvl="1"/>
            <a:r>
              <a:rPr lang="cs-CZ" dirty="0"/>
              <a:t>Granty nad 10 000 eur – rozhoduje komise</a:t>
            </a:r>
          </a:p>
          <a:p>
            <a:r>
              <a:rPr lang="cs-CZ" dirty="0"/>
              <a:t>Mobility do země původu:</a:t>
            </a:r>
          </a:p>
          <a:p>
            <a:pPr lvl="1"/>
            <a:r>
              <a:rPr lang="cs-CZ" dirty="0"/>
              <a:t>nutné prokázat, že pracovník dlouhodobě pobývá na území ČR, což lze doložit následujícími dokumenty:</a:t>
            </a:r>
          </a:p>
          <a:p>
            <a:pPr lvl="2"/>
            <a:r>
              <a:rPr lang="cs-CZ" dirty="0"/>
              <a:t>pracovní smlouva, příp. DPČ na dobu min. 1 rok</a:t>
            </a:r>
          </a:p>
          <a:p>
            <a:pPr lvl="2"/>
            <a:r>
              <a:rPr lang="cs-CZ" dirty="0"/>
              <a:t>potvrzení o studiu na dobu delší než 1 rok</a:t>
            </a:r>
          </a:p>
          <a:p>
            <a:pPr lvl="2"/>
            <a:r>
              <a:rPr lang="cs-CZ" dirty="0"/>
              <a:t>jiný dokument (daňový domicil v ČR, nájemní smlouva apod.)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8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88F5-B67E-4EB1-9110-E66DAF4C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Erasmus+ novinky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0A0B8-A232-4DF5-B7B5-43D0412D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SMS</a:t>
            </a:r>
          </a:p>
          <a:p>
            <a:pPr lvl="1"/>
            <a:r>
              <a:rPr lang="cs-CZ" dirty="0"/>
              <a:t>OLA</a:t>
            </a:r>
          </a:p>
          <a:p>
            <a:pPr lvl="1"/>
            <a:r>
              <a:rPr lang="cs-CZ" dirty="0"/>
              <a:t>PhD. studenti</a:t>
            </a:r>
          </a:p>
          <a:p>
            <a:pPr lvl="1"/>
            <a:r>
              <a:rPr lang="cs-CZ" dirty="0"/>
              <a:t>III. výzva v září/říjnu pro jarní semestr 2020</a:t>
            </a:r>
          </a:p>
          <a:p>
            <a:pPr lvl="1"/>
            <a:r>
              <a:rPr lang="cs-CZ" dirty="0"/>
              <a:t>Eurový účet u KB – změna podmínek (v řešení, budeme informovat)</a:t>
            </a:r>
          </a:p>
          <a:p>
            <a:r>
              <a:rPr lang="cs-CZ" dirty="0"/>
              <a:t>SMP</a:t>
            </a:r>
          </a:p>
          <a:p>
            <a:pPr lvl="1"/>
            <a:r>
              <a:rPr lang="cs-CZ" dirty="0"/>
              <a:t>pouze online přihlášky</a:t>
            </a:r>
          </a:p>
          <a:p>
            <a:pPr lvl="1"/>
            <a:r>
              <a:rPr lang="cs-CZ" dirty="0"/>
              <a:t>4 VŘ – delší cyklus pro podání přihlášky</a:t>
            </a:r>
          </a:p>
          <a:p>
            <a:pPr lvl="1"/>
            <a:r>
              <a:rPr lang="cs-CZ" dirty="0"/>
              <a:t>! Odborná reference </a:t>
            </a:r>
            <a:r>
              <a:rPr lang="cs-CZ" u="sng" dirty="0"/>
              <a:t>nesmí</a:t>
            </a:r>
            <a:r>
              <a:rPr lang="cs-CZ" dirty="0"/>
              <a:t> být napsaná a podepsaná garantem praxe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8E82A-8547-4BB8-BB60-A3942325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Erasmus+ novinky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EC70AE-9833-48C7-870F-921A08E3B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STA</a:t>
            </a:r>
          </a:p>
          <a:p>
            <a:pPr lvl="1"/>
            <a:r>
              <a:rPr lang="cs-CZ" dirty="0"/>
              <a:t>Změny v limitech na pobytové náklady a jízdní výdaje</a:t>
            </a:r>
          </a:p>
          <a:p>
            <a:pPr lvl="1"/>
            <a:r>
              <a:rPr lang="cs-CZ" dirty="0"/>
              <a:t>II. výzva v září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STT</a:t>
            </a:r>
          </a:p>
          <a:p>
            <a:pPr lvl="1"/>
            <a:r>
              <a:rPr lang="cs-CZ" dirty="0"/>
              <a:t>Změny limitech na pobytové náklady a jízdní výdaje</a:t>
            </a:r>
          </a:p>
          <a:p>
            <a:pPr lvl="1"/>
            <a:endParaRPr lang="cs-CZ" dirty="0"/>
          </a:p>
          <a:p>
            <a:r>
              <a:rPr lang="cs-CZ" dirty="0"/>
              <a:t>Smlouvy</a:t>
            </a:r>
          </a:p>
          <a:p>
            <a:pPr lvl="1"/>
            <a:r>
              <a:rPr lang="cs-CZ" dirty="0"/>
              <a:t>Momentálně probíhá audit smluv (příprava na nové období a prodlužování spolupráce)</a:t>
            </a:r>
          </a:p>
          <a:p>
            <a:pPr lvl="1"/>
            <a:r>
              <a:rPr lang="cs-CZ" dirty="0"/>
              <a:t>Změny pro </a:t>
            </a:r>
            <a:r>
              <a:rPr lang="cs-CZ" dirty="0" err="1"/>
              <a:t>ak</a:t>
            </a:r>
            <a:r>
              <a:rPr lang="cs-CZ" dirty="0"/>
              <a:t>. rok 2020/21 do 31.10.2019</a:t>
            </a:r>
          </a:p>
        </p:txBody>
      </p:sp>
    </p:spTree>
    <p:extLst>
      <p:ext uri="{BB962C8B-B14F-4D97-AF65-F5344CB8AC3E}">
        <p14:creationId xmlns:p14="http://schemas.microsoft.com/office/powerpoint/2010/main" val="415202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B055-E405-48FD-A5AE-F9449CD6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Summer schools at MU</a:t>
            </a:r>
            <a:r>
              <a:rPr lang="cs-CZ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5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5E216-F000-4643-943E-4BA1455B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Testování muni.cz: zjištění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C92F8C-EC58-40C1-88E6-E945B685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Testování muni.cz na </a:t>
            </a:r>
            <a:r>
              <a:rPr lang="cs-CZ" b="1" dirty="0"/>
              <a:t>8 studentech</a:t>
            </a:r>
            <a:r>
              <a:rPr lang="cs-CZ" dirty="0"/>
              <a:t>, všichni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speakers</a:t>
            </a:r>
            <a:endParaRPr lang="cs-CZ" dirty="0"/>
          </a:p>
          <a:p>
            <a:r>
              <a:rPr lang="cs-CZ" dirty="0"/>
              <a:t>Studenti měli problém najít:</a:t>
            </a:r>
          </a:p>
          <a:p>
            <a:pPr lvl="1"/>
            <a:r>
              <a:rPr lang="cs-CZ" dirty="0"/>
              <a:t>tlačítko „</a:t>
            </a:r>
            <a:r>
              <a:rPr lang="cs-CZ" dirty="0" err="1"/>
              <a:t>Apply</a:t>
            </a:r>
            <a:r>
              <a:rPr lang="cs-CZ" dirty="0"/>
              <a:t>“ </a:t>
            </a:r>
          </a:p>
          <a:p>
            <a:pPr lvl="1"/>
            <a:r>
              <a:rPr lang="cs-CZ" dirty="0"/>
              <a:t>sociální sítě (až moc nízko na webu)</a:t>
            </a:r>
          </a:p>
          <a:p>
            <a:pPr lvl="1"/>
            <a:r>
              <a:rPr lang="cs-CZ" dirty="0"/>
              <a:t>informace o ubytování</a:t>
            </a:r>
          </a:p>
          <a:p>
            <a:pPr lvl="1"/>
            <a:r>
              <a:rPr lang="cs-CZ" dirty="0"/>
              <a:t>někdy informace o poplatcích (problém: název </a:t>
            </a:r>
            <a:r>
              <a:rPr lang="cs-CZ" i="1" dirty="0" err="1"/>
              <a:t>Tuition</a:t>
            </a:r>
            <a:r>
              <a:rPr lang="cs-CZ" i="1" dirty="0"/>
              <a:t> </a:t>
            </a:r>
            <a:r>
              <a:rPr lang="cs-CZ" i="1" dirty="0" err="1"/>
              <a:t>fees</a:t>
            </a:r>
            <a:r>
              <a:rPr lang="cs-CZ" i="1" dirty="0"/>
              <a:t> and </a:t>
            </a:r>
            <a:r>
              <a:rPr lang="cs-CZ" i="1" dirty="0" err="1"/>
              <a:t>Financial</a:t>
            </a:r>
            <a:r>
              <a:rPr lang="cs-CZ" i="1" dirty="0"/>
              <a:t> Aid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někdy </a:t>
            </a:r>
            <a:r>
              <a:rPr lang="cs-CZ" dirty="0" err="1"/>
              <a:t>deadline</a:t>
            </a:r>
            <a:r>
              <a:rPr lang="cs-CZ" dirty="0"/>
              <a:t> (hledali přímo u oborů)</a:t>
            </a:r>
          </a:p>
          <a:p>
            <a:r>
              <a:rPr lang="cs-CZ" dirty="0"/>
              <a:t>Studenti hledají </a:t>
            </a:r>
            <a:r>
              <a:rPr lang="cs-CZ" dirty="0" err="1"/>
              <a:t>tuition</a:t>
            </a:r>
            <a:r>
              <a:rPr lang="cs-CZ" dirty="0"/>
              <a:t> </a:t>
            </a:r>
            <a:r>
              <a:rPr lang="cs-CZ" dirty="0" err="1"/>
              <a:t>fees</a:t>
            </a:r>
            <a:r>
              <a:rPr lang="cs-CZ" dirty="0"/>
              <a:t> přímo u programu</a:t>
            </a:r>
          </a:p>
          <a:p>
            <a:r>
              <a:rPr lang="cs-CZ" dirty="0"/>
              <a:t>Studenti si nespojují obory s </a:t>
            </a:r>
            <a:r>
              <a:rPr lang="cs-CZ" dirty="0" err="1"/>
              <a:t>fakultama</a:t>
            </a:r>
            <a:r>
              <a:rPr lang="cs-CZ" dirty="0"/>
              <a:t> (</a:t>
            </a:r>
            <a:r>
              <a:rPr lang="cs-CZ" dirty="0" err="1"/>
              <a:t>deadliny</a:t>
            </a:r>
            <a:r>
              <a:rPr lang="cs-CZ" dirty="0"/>
              <a:t>, příp. poplatky)</a:t>
            </a:r>
          </a:p>
        </p:txBody>
      </p:sp>
    </p:spTree>
    <p:extLst>
      <p:ext uri="{BB962C8B-B14F-4D97-AF65-F5344CB8AC3E}">
        <p14:creationId xmlns:p14="http://schemas.microsoft.com/office/powerpoint/2010/main" val="102382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B055-E405-48FD-A5AE-F9449CD6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schools at MU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BA9ED-D465-4A7B-83F7-B99C1D10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recap of Summer 2019</a:t>
            </a:r>
          </a:p>
          <a:p>
            <a:pPr lvl="1"/>
            <a:r>
              <a:rPr lang="en-US" dirty="0"/>
              <a:t>CZS schools: </a:t>
            </a:r>
          </a:p>
          <a:p>
            <a:pPr lvl="2"/>
            <a:r>
              <a:rPr lang="en-US" dirty="0">
                <a:hlinkClick r:id="rId3"/>
              </a:rPr>
              <a:t>World in Transition and Central European Transformation</a:t>
            </a:r>
            <a:endParaRPr lang="en-US" dirty="0"/>
          </a:p>
          <a:p>
            <a:pPr lvl="2"/>
            <a:r>
              <a:rPr lang="en-US" u="sng" dirty="0">
                <a:hlinkClick r:id="rId4"/>
              </a:rPr>
              <a:t>Waves and Ebbs of Democracy: Lessons learnt from Central European 'There and Back Again'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International Relations and Threats to Global Security</a:t>
            </a:r>
            <a:endParaRPr lang="en-US" dirty="0"/>
          </a:p>
          <a:p>
            <a:pPr lvl="2"/>
            <a:r>
              <a:rPr lang="fr-FR" u="sng" dirty="0">
                <a:hlinkClick r:id="rId6"/>
              </a:rPr>
              <a:t>Global Perspectives: Media, Communication, Culture</a:t>
            </a:r>
            <a:endParaRPr lang="fr-FR" dirty="0"/>
          </a:p>
          <a:p>
            <a:pPr lvl="2"/>
            <a:r>
              <a:rPr lang="en-US" dirty="0">
                <a:hlinkClick r:id="rId7"/>
              </a:rPr>
              <a:t>Summer Lab Research Internships at MU</a:t>
            </a:r>
            <a:endParaRPr lang="en-US" dirty="0"/>
          </a:p>
          <a:p>
            <a:pPr lvl="2"/>
            <a:r>
              <a:rPr lang="en-US" u="sng" dirty="0">
                <a:hlinkClick r:id="rId8"/>
              </a:rPr>
              <a:t>Making and Re-Making Central Europe: Imperial Pasts, Imperial Aspirations, Wars and Revolution</a:t>
            </a:r>
            <a:endParaRPr lang="en-US" dirty="0"/>
          </a:p>
          <a:p>
            <a:pPr lvl="2"/>
            <a:r>
              <a:rPr lang="en-US" dirty="0">
                <a:hlinkClick r:id="rId9"/>
              </a:rPr>
              <a:t>Business in Europe: Strategy in the European Context</a:t>
            </a:r>
            <a:endParaRPr lang="en-US" dirty="0"/>
          </a:p>
          <a:p>
            <a:pPr lvl="2"/>
            <a:r>
              <a:rPr lang="en-US" dirty="0">
                <a:hlinkClick r:id="rId10"/>
              </a:rPr>
              <a:t>Balkan Academy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7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E698-7052-4387-8D05-CFE788A9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schools at MU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2615-CE41-4F27-8AA6-71CA7F90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652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Numbers: 119 student from 32 countries</a:t>
            </a:r>
          </a:p>
          <a:p>
            <a:pPr lvl="1"/>
            <a:r>
              <a:rPr lang="en-US" dirty="0"/>
              <a:t>Top countries:</a:t>
            </a:r>
          </a:p>
          <a:p>
            <a:pPr lvl="2"/>
            <a:r>
              <a:rPr lang="en-US" dirty="0"/>
              <a:t>China</a:t>
            </a:r>
          </a:p>
          <a:p>
            <a:pPr lvl="2"/>
            <a:r>
              <a:rPr lang="en-US" dirty="0"/>
              <a:t>Australia</a:t>
            </a:r>
          </a:p>
          <a:p>
            <a:pPr lvl="2"/>
            <a:r>
              <a:rPr lang="en-US" dirty="0"/>
              <a:t>Canada</a:t>
            </a:r>
          </a:p>
          <a:p>
            <a:pPr lvl="2"/>
            <a:r>
              <a:rPr lang="en-US" dirty="0"/>
              <a:t>Hong Kong</a:t>
            </a:r>
          </a:p>
          <a:p>
            <a:pPr lvl="2"/>
            <a:r>
              <a:rPr lang="en-US" dirty="0"/>
              <a:t>USA </a:t>
            </a:r>
          </a:p>
          <a:p>
            <a:pPr lvl="2"/>
            <a:r>
              <a:rPr lang="en-US" dirty="0"/>
              <a:t>Cambodia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1E5F11-F4FC-49F4-8194-AFD2B92A2F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34000" y="1179079"/>
          <a:ext cx="6019800" cy="328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489C907-B0ED-442A-AA15-99E0D90D738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16290" y="4743306"/>
          <a:ext cx="2780146" cy="187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C8EDC1-9321-4F47-B5CD-A33A53FF401D}"/>
              </a:ext>
            </a:extLst>
          </p:cNvPr>
          <p:cNvSpPr txBox="1"/>
          <p:nvPr/>
        </p:nvSpPr>
        <p:spPr>
          <a:xfrm>
            <a:off x="5969001" y="5078755"/>
            <a:ext cx="310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 breakdown according to Erasmus is generally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60%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40% male</a:t>
            </a:r>
          </a:p>
        </p:txBody>
      </p:sp>
    </p:spTree>
    <p:extLst>
      <p:ext uri="{BB962C8B-B14F-4D97-AF65-F5344CB8AC3E}">
        <p14:creationId xmlns:p14="http://schemas.microsoft.com/office/powerpoint/2010/main" val="94730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143D-AD49-4C29-B948-DB16F97A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schools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8C86-84BD-42B1-AD76-20409E244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Student with Visual Impermeant  </a:t>
            </a:r>
            <a:endParaRPr lang="en-US" sz="3200" dirty="0"/>
          </a:p>
          <a:p>
            <a:pPr lvl="0"/>
            <a:r>
              <a:rPr lang="en-US" dirty="0"/>
              <a:t>Assistants play an important role in student experience</a:t>
            </a:r>
          </a:p>
          <a:p>
            <a:pPr lvl="0"/>
            <a:r>
              <a:rPr lang="en-US" dirty="0"/>
              <a:t>Academically, students feel needs well met</a:t>
            </a:r>
          </a:p>
          <a:p>
            <a:pPr lvl="0"/>
            <a:r>
              <a:rPr lang="en-US" dirty="0"/>
              <a:t>Accommodation standard among students impacts experience</a:t>
            </a:r>
            <a:endParaRPr lang="en-US" sz="3200" dirty="0"/>
          </a:p>
          <a:p>
            <a:pPr lvl="0"/>
            <a:r>
              <a:rPr lang="en-US" dirty="0"/>
              <a:t>Attendance at culture activities varies</a:t>
            </a:r>
            <a:endParaRPr lang="en-US" sz="32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6052F-0DFC-453E-906B-94BD193DB52E}"/>
              </a:ext>
            </a:extLst>
          </p:cNvPr>
          <p:cNvSpPr txBox="1"/>
          <p:nvPr/>
        </p:nvSpPr>
        <p:spPr>
          <a:xfrm>
            <a:off x="1956047" y="4738549"/>
            <a:ext cx="770581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“As an outsider regarding my degree, I was initially concerned with my ability to do well within this program. </a:t>
            </a:r>
            <a:r>
              <a:rPr lang="en-US" b="1" dirty="0"/>
              <a:t>Credit to the teachers and Masaryk University for giving us students a basic overview before getting in to the more in-depth details regarding the academic content. </a:t>
            </a:r>
            <a:r>
              <a:rPr lang="en-US" dirty="0"/>
              <a:t>Social outings were well organized and a lot of fun and most lectures were extremely engaging as they were on a different topic each day.”</a:t>
            </a:r>
          </a:p>
        </p:txBody>
      </p:sp>
    </p:spTree>
    <p:extLst>
      <p:ext uri="{BB962C8B-B14F-4D97-AF65-F5344CB8AC3E}">
        <p14:creationId xmlns:p14="http://schemas.microsoft.com/office/powerpoint/2010/main" val="69588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FFFC-2738-43B6-B9BF-31B1F8EF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schools at MU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02FDDE-71E3-45D5-BEEE-6392C7E09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Plans for next summer</a:t>
            </a:r>
          </a:p>
          <a:p>
            <a:pPr lvl="1"/>
            <a:r>
              <a:rPr lang="en-US" dirty="0"/>
              <a:t>Finalizing which summer schools should run</a:t>
            </a:r>
          </a:p>
          <a:p>
            <a:pPr lvl="2"/>
            <a:r>
              <a:rPr lang="en-US" dirty="0"/>
              <a:t>I need to know this from the Faculties ASAP if they want to be in the printed materials</a:t>
            </a:r>
          </a:p>
          <a:p>
            <a:pPr lvl="1"/>
            <a:r>
              <a:rPr lang="en-US" dirty="0"/>
              <a:t>Marketing materials are being designed now</a:t>
            </a:r>
          </a:p>
          <a:p>
            <a:pPr lvl="1"/>
            <a:r>
              <a:rPr lang="en-US" dirty="0"/>
              <a:t>“sample schedules” for programs will go on web</a:t>
            </a:r>
          </a:p>
          <a:p>
            <a:pPr lvl="1"/>
            <a:r>
              <a:rPr lang="en-US" dirty="0"/>
              <a:t>Using Instagram and Facebook to promote our programs</a:t>
            </a:r>
          </a:p>
          <a:p>
            <a:pPr lvl="1"/>
            <a:r>
              <a:rPr lang="en-US" dirty="0"/>
              <a:t>Facebook: “Summer Schools – Masaryk University” </a:t>
            </a:r>
          </a:p>
          <a:p>
            <a:pPr lvl="2"/>
            <a:r>
              <a:rPr lang="en-US" dirty="0"/>
              <a:t>please ask your students to follow so we can have them share deadlines with friends</a:t>
            </a:r>
          </a:p>
          <a:p>
            <a:pPr lvl="2"/>
            <a:r>
              <a:rPr lang="en-US" dirty="0"/>
              <a:t>We would like to share different photos from all the summer schools on here.</a:t>
            </a:r>
          </a:p>
          <a:p>
            <a:pPr lvl="2"/>
            <a:r>
              <a:rPr lang="en-US"/>
              <a:t>If </a:t>
            </a:r>
            <a:r>
              <a:rPr lang="en-US" dirty="0"/>
              <a:t>you have things for us to publish, please send them to 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C70F-816A-48FE-A2A3-CF2105B2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Schools - Sample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B98E4-B3D1-47BC-8B49-E3545E217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81" y="1690688"/>
            <a:ext cx="8774437" cy="4935621"/>
          </a:xfrm>
        </p:spPr>
      </p:pic>
    </p:spTree>
    <p:extLst>
      <p:ext uri="{BB962C8B-B14F-4D97-AF65-F5344CB8AC3E}">
        <p14:creationId xmlns:p14="http://schemas.microsoft.com/office/powerpoint/2010/main" val="159678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1253-98CF-1748-98D2-5640CA7F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Různé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F804-3AD7-AA4D-A598-4A84961A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2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 – European Digital </a:t>
            </a:r>
            <a:r>
              <a:rPr lang="en-US" dirty="0" err="1"/>
              <a:t>UniverCity</a:t>
            </a:r>
            <a:endParaRPr lang="en-US" dirty="0"/>
          </a:p>
          <a:p>
            <a:pPr lvl="1"/>
            <a:r>
              <a:rPr lang="cs-CZ" dirty="0"/>
              <a:t>Partneři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University of Potsdam</a:t>
            </a:r>
          </a:p>
          <a:p>
            <a:pPr lvl="2"/>
            <a:r>
              <a:rPr lang="en-US" dirty="0" err="1"/>
              <a:t>Université</a:t>
            </a:r>
            <a:r>
              <a:rPr lang="en-US" dirty="0"/>
              <a:t> de Rennes 1</a:t>
            </a:r>
          </a:p>
          <a:p>
            <a:pPr lvl="2"/>
            <a:r>
              <a:rPr lang="en-US" dirty="0"/>
              <a:t>University of Cagliari</a:t>
            </a:r>
          </a:p>
          <a:p>
            <a:pPr lvl="2"/>
            <a:r>
              <a:rPr lang="en-US" dirty="0"/>
              <a:t>University Paris Nanterre</a:t>
            </a:r>
          </a:p>
          <a:p>
            <a:pPr lvl="2"/>
            <a:r>
              <a:rPr lang="en-US" dirty="0"/>
              <a:t>Masaryk University</a:t>
            </a:r>
          </a:p>
          <a:p>
            <a:pPr lvl="2"/>
            <a:r>
              <a:rPr lang="en-US" dirty="0"/>
              <a:t>University of </a:t>
            </a:r>
            <a:r>
              <a:rPr lang="en-US" dirty="0" err="1"/>
              <a:t>Pécs</a:t>
            </a:r>
            <a:endParaRPr lang="en-US" dirty="0"/>
          </a:p>
          <a:p>
            <a:pPr lvl="1"/>
            <a:r>
              <a:rPr lang="cs-CZ" dirty="0"/>
              <a:t>Nejbližší cíle:</a:t>
            </a:r>
          </a:p>
          <a:p>
            <a:pPr lvl="2"/>
            <a:r>
              <a:rPr lang="cs-CZ" dirty="0"/>
              <a:t>Nové Erasmus smlouvy mezi partnery</a:t>
            </a:r>
          </a:p>
          <a:p>
            <a:pPr lvl="2"/>
            <a:r>
              <a:rPr lang="cs-CZ" dirty="0"/>
              <a:t>Propagace mobilit</a:t>
            </a:r>
          </a:p>
          <a:p>
            <a:pPr lvl="2"/>
            <a:r>
              <a:rPr lang="cs-CZ" dirty="0"/>
              <a:t>Společných programů, letních škol</a:t>
            </a:r>
          </a:p>
          <a:p>
            <a:pPr lvl="2"/>
            <a:r>
              <a:rPr lang="en-GB" dirty="0"/>
              <a:t>Digital classrooms, online courses</a:t>
            </a:r>
          </a:p>
          <a:p>
            <a:pPr lvl="1"/>
            <a:endParaRPr lang="en-GB" dirty="0"/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410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1253-98CF-1748-98D2-5640CA7F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Různé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F804-3AD7-AA4D-A598-4A84961A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meetings:</a:t>
            </a:r>
          </a:p>
          <a:p>
            <a:pPr lvl="1"/>
            <a:r>
              <a:rPr lang="en-US" dirty="0"/>
              <a:t>17. 10. 2019</a:t>
            </a:r>
          </a:p>
          <a:p>
            <a:pPr lvl="1"/>
            <a:r>
              <a:rPr lang="en-US" dirty="0"/>
              <a:t>28. 11. 2019</a:t>
            </a:r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8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BD818-19D9-45CA-BE5B-373B5F82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355"/>
            <a:ext cx="10515600" cy="1325563"/>
          </a:xfrm>
        </p:spPr>
        <p:txBody>
          <a:bodyPr/>
          <a:lstStyle/>
          <a:p>
            <a:r>
              <a:rPr lang="cs-CZ" b="1" dirty="0"/>
              <a:t>Změny na webu muni.cz/en 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95B515-82A3-4398-90B9-992AD7EB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062"/>
            <a:ext cx="10515600" cy="5375349"/>
          </a:xfrm>
        </p:spPr>
        <p:txBody>
          <a:bodyPr>
            <a:normAutofit/>
          </a:bodyPr>
          <a:lstStyle/>
          <a:p>
            <a:r>
              <a:rPr lang="cs-CZ" dirty="0"/>
              <a:t>1/ „</a:t>
            </a:r>
            <a:r>
              <a:rPr lang="cs-CZ" dirty="0" err="1"/>
              <a:t>Microsite</a:t>
            </a:r>
            <a:r>
              <a:rPr lang="cs-CZ" dirty="0"/>
              <a:t>“ study.muni.cz </a:t>
            </a:r>
          </a:p>
          <a:p>
            <a:r>
              <a:rPr lang="cs-CZ" dirty="0"/>
              <a:t>2/ Stránka „</a:t>
            </a:r>
            <a:r>
              <a:rPr lang="cs-CZ" dirty="0" err="1"/>
              <a:t>studying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MUNI“ -&gt; </a:t>
            </a:r>
            <a:r>
              <a:rPr lang="cs-CZ" dirty="0" err="1"/>
              <a:t>Practicalities</a:t>
            </a:r>
            <a:endParaRPr lang="cs-CZ" dirty="0"/>
          </a:p>
          <a:p>
            <a:r>
              <a:rPr lang="cs-CZ" dirty="0"/>
              <a:t>3/ Výpis oborů (v EN a CZ)</a:t>
            </a:r>
          </a:p>
          <a:p>
            <a:r>
              <a:rPr lang="cs-CZ" dirty="0"/>
              <a:t>4/ </a:t>
            </a:r>
            <a:r>
              <a:rPr lang="cs-CZ" dirty="0" err="1"/>
              <a:t>Info</a:t>
            </a:r>
            <a:r>
              <a:rPr lang="cs-CZ" dirty="0"/>
              <a:t> přímo u karty programu (</a:t>
            </a:r>
            <a:r>
              <a:rPr lang="cs-CZ" dirty="0" err="1"/>
              <a:t>deadliny</a:t>
            </a:r>
            <a:r>
              <a:rPr lang="cs-CZ" dirty="0"/>
              <a:t>, </a:t>
            </a:r>
            <a:r>
              <a:rPr lang="cs-CZ" dirty="0" err="1"/>
              <a:t>tuition</a:t>
            </a:r>
            <a:r>
              <a:rPr lang="cs-CZ" dirty="0"/>
              <a:t> za daný program)</a:t>
            </a:r>
          </a:p>
          <a:p>
            <a:r>
              <a:rPr lang="cs-CZ" dirty="0"/>
              <a:t>5/ Sekce </a:t>
            </a:r>
            <a:r>
              <a:rPr lang="cs-CZ" dirty="0" err="1"/>
              <a:t>Students</a:t>
            </a:r>
            <a:r>
              <a:rPr lang="cs-CZ" dirty="0"/>
              <a:t> MU</a:t>
            </a:r>
          </a:p>
        </p:txBody>
      </p:sp>
    </p:spTree>
    <p:extLst>
      <p:ext uri="{BB962C8B-B14F-4D97-AF65-F5344CB8AC3E}">
        <p14:creationId xmlns:p14="http://schemas.microsoft.com/office/powerpoint/2010/main" val="169631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2793A-3037-4A8D-B081-CC05AC09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Stránka </a:t>
            </a:r>
            <a:r>
              <a:rPr lang="cs-CZ" b="1" dirty="0" err="1"/>
              <a:t>bc.</a:t>
            </a:r>
            <a:r>
              <a:rPr lang="cs-CZ" b="1" dirty="0"/>
              <a:t> a </a:t>
            </a:r>
            <a:r>
              <a:rPr lang="cs-CZ" b="1" dirty="0" err="1"/>
              <a:t>mgr.</a:t>
            </a:r>
            <a:r>
              <a:rPr lang="cs-CZ" b="1" dirty="0"/>
              <a:t> studia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170F36-A105-4F4F-9AE0-750C75198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0243" cy="4351338"/>
          </a:xfrm>
        </p:spPr>
        <p:txBody>
          <a:bodyPr>
            <a:normAutofit/>
          </a:bodyPr>
          <a:lstStyle/>
          <a:p>
            <a:r>
              <a:rPr lang="cs-CZ" dirty="0"/>
              <a:t>Kompletní změna stránky, plně v režii CZS – </a:t>
            </a:r>
            <a:r>
              <a:rPr lang="cs-CZ" b="1" dirty="0"/>
              <a:t>více marketingová stránka</a:t>
            </a:r>
          </a:p>
          <a:p>
            <a:r>
              <a:rPr lang="cs-CZ" dirty="0"/>
              <a:t>Vize používat stránku jako </a:t>
            </a:r>
            <a:r>
              <a:rPr lang="cs-CZ" dirty="0" err="1"/>
              <a:t>micrositu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www.study.muni.cz</a:t>
            </a:r>
            <a:r>
              <a:rPr lang="cs-CZ" dirty="0"/>
              <a:t>), kam budeme odkazovat zahraniční studenty (odkazy na reklamních předmětech, tiskovinách apod.)</a:t>
            </a:r>
          </a:p>
          <a:p>
            <a:r>
              <a:rPr lang="cs-CZ" dirty="0"/>
              <a:t>Plánované změny:</a:t>
            </a:r>
          </a:p>
          <a:p>
            <a:pPr lvl="1"/>
            <a:r>
              <a:rPr lang="cs-CZ" dirty="0"/>
              <a:t>Výměna fotky (nekoresponduje s nabízenými obory v EN)</a:t>
            </a:r>
          </a:p>
          <a:p>
            <a:pPr lvl="1"/>
            <a:r>
              <a:rPr lang="cs-CZ" dirty="0"/>
              <a:t>WHY MU a </a:t>
            </a:r>
            <a:r>
              <a:rPr lang="cs-CZ" dirty="0" err="1"/>
              <a:t>About</a:t>
            </a:r>
            <a:r>
              <a:rPr lang="cs-CZ" dirty="0"/>
              <a:t> MU umístit nahoru </a:t>
            </a:r>
          </a:p>
          <a:p>
            <a:pPr lvl="1"/>
            <a:r>
              <a:rPr lang="cs-CZ" dirty="0"/>
              <a:t>Sociální sítě na vrchu stránky</a:t>
            </a:r>
          </a:p>
          <a:p>
            <a:pPr lvl="1"/>
            <a:r>
              <a:rPr lang="cs-CZ" dirty="0"/>
              <a:t>Zviditelnění sekce Ambasadoři</a:t>
            </a:r>
          </a:p>
          <a:p>
            <a:pPr lvl="1"/>
            <a:r>
              <a:rPr lang="cs-CZ" dirty="0"/>
              <a:t>Formulář – dotazy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CDF19B-09D4-4CDB-9CC6-9EBB86D9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74" y="4617677"/>
            <a:ext cx="4199915" cy="21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1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4D334-F3F7-4969-B95E-C6DF4B9F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Sekce </a:t>
            </a:r>
            <a:r>
              <a:rPr lang="cs-CZ" b="1" dirty="0" err="1"/>
              <a:t>Studying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Masaryk </a:t>
            </a:r>
            <a:r>
              <a:rPr lang="cs-CZ" b="1" dirty="0" err="1"/>
              <a:t>Uni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D2C12B-23AE-435D-80C3-A97F72F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1126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https://www.muni.cz/en/admissions</a:t>
            </a:r>
            <a:r>
              <a:rPr lang="cs-CZ" dirty="0"/>
              <a:t> </a:t>
            </a:r>
            <a:r>
              <a:rPr lang="cs-CZ" sz="1800" dirty="0"/>
              <a:t>(stránka nově jako poslední položka menu </a:t>
            </a:r>
            <a:r>
              <a:rPr lang="cs-CZ" sz="1800" dirty="0" err="1"/>
              <a:t>Admission</a:t>
            </a:r>
            <a:r>
              <a:rPr lang="cs-CZ" sz="1800" dirty="0"/>
              <a:t>, předtím byla na 1. místě)</a:t>
            </a:r>
          </a:p>
          <a:p>
            <a:r>
              <a:rPr lang="cs-CZ" dirty="0"/>
              <a:t>Změna konceptu – praktické věci pro studenty (ubytování, víza, …)</a:t>
            </a:r>
          </a:p>
          <a:p>
            <a:r>
              <a:rPr lang="cs-CZ" dirty="0"/>
              <a:t>Přejmenování na „</a:t>
            </a:r>
            <a:r>
              <a:rPr lang="cs-CZ" dirty="0" err="1"/>
              <a:t>Praciticalities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C573BA-1D57-4A15-B13A-E7F542FE1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89" y="1954737"/>
            <a:ext cx="5339081" cy="40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4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B8AE4-CC92-44B4-899E-2FD38A39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Výpis EN oborů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6A01A0-6C9B-4D93-BE94-F72B80A2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Výpis podle témat/podle fakult bude nahrazen tabulkou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E62E1C-34F6-4D4D-B923-E3DF6EC85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03" y="2775284"/>
            <a:ext cx="3580403" cy="32478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E74741-2A98-4787-81BC-13942B1A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3" y="2410159"/>
            <a:ext cx="3709986" cy="41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7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E9EB3-55E5-469C-9FFF-C651A48D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Výpis CZ oborů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73C315-B720-4E53-8680-0AFB916D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Výpis CZ oborů se bude zobrazovat na jiné stránce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8E5EB6-5249-4220-B916-E8ED830E9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40" y="2651152"/>
            <a:ext cx="4817645" cy="38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07994-0FF5-44EB-86F4-623BBBBA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Karta programu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8AC8E5-65F7-48F8-A93F-2F970933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4284" cy="4351338"/>
          </a:xfrm>
        </p:spPr>
        <p:txBody>
          <a:bodyPr/>
          <a:lstStyle/>
          <a:p>
            <a:r>
              <a:rPr lang="cs-CZ" dirty="0"/>
              <a:t>Doplnění informací přímo k programu</a:t>
            </a:r>
          </a:p>
          <a:p>
            <a:pPr lvl="1"/>
            <a:r>
              <a:rPr lang="cs-CZ" dirty="0" err="1"/>
              <a:t>Tuition</a:t>
            </a:r>
            <a:endParaRPr lang="cs-CZ" dirty="0"/>
          </a:p>
          <a:p>
            <a:pPr lvl="1"/>
            <a:r>
              <a:rPr lang="cs-CZ" dirty="0" err="1"/>
              <a:t>Deadline</a:t>
            </a:r>
            <a:r>
              <a:rPr lang="cs-CZ" dirty="0"/>
              <a:t> (příp. kdy se bude otevírat další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47F7A5-3B33-44DD-8D7B-AF3CA9BD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48" y="365125"/>
            <a:ext cx="4480271" cy="30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93D54-4436-42B0-A678-A9B4232C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Přejmenování sekcí/tlačítek (odkazů)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55AEE1-9B68-45F3-926A-FAC8715EB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Guide</a:t>
            </a:r>
            <a:r>
              <a:rPr lang="cs-CZ" dirty="0"/>
              <a:t> -&gt;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apply</a:t>
            </a:r>
            <a:endParaRPr lang="cs-CZ" dirty="0"/>
          </a:p>
          <a:p>
            <a:r>
              <a:rPr lang="cs-CZ" dirty="0" err="1"/>
              <a:t>Dates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submission</a:t>
            </a:r>
            <a:r>
              <a:rPr lang="cs-CZ" dirty="0"/>
              <a:t> -&gt;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deadline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233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77AB3B603D9D4E833054A9E465C1B6" ma:contentTypeVersion="10" ma:contentTypeDescription="Vytvoří nový dokument" ma:contentTypeScope="" ma:versionID="e97555ed9de2d81ecdd90751c8d04b7a">
  <xsd:schema xmlns:xsd="http://www.w3.org/2001/XMLSchema" xmlns:xs="http://www.w3.org/2001/XMLSchema" xmlns:p="http://schemas.microsoft.com/office/2006/metadata/properties" xmlns:ns3="84575dbd-7b7a-4bbc-b2f3-561a2a27a4a4" xmlns:ns4="c9759a39-3053-4e12-8e49-46c54bf19367" targetNamespace="http://schemas.microsoft.com/office/2006/metadata/properties" ma:root="true" ma:fieldsID="54cce020c1478a231e029925800196d3" ns3:_="" ns4:_="">
    <xsd:import namespace="84575dbd-7b7a-4bbc-b2f3-561a2a27a4a4"/>
    <xsd:import namespace="c9759a39-3053-4e12-8e49-46c54bf193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75dbd-7b7a-4bbc-b2f3-561a2a27a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59a39-3053-4e12-8e49-46c54bf19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763489-1F22-4DC5-A000-8E23890C7D91}">
  <ds:schemaRefs>
    <ds:schemaRef ds:uri="http://purl.org/dc/dcmitype/"/>
    <ds:schemaRef ds:uri="http://schemas.microsoft.com/office/infopath/2007/PartnerControls"/>
    <ds:schemaRef ds:uri="c9759a39-3053-4e12-8e49-46c54bf19367"/>
    <ds:schemaRef ds:uri="http://purl.org/dc/elements/1.1/"/>
    <ds:schemaRef ds:uri="http://schemas.microsoft.com/office/2006/documentManagement/types"/>
    <ds:schemaRef ds:uri="http://purl.org/dc/terms/"/>
    <ds:schemaRef ds:uri="84575dbd-7b7a-4bbc-b2f3-561a2a27a4a4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CC5E35-BA8E-42DB-80D3-22C6CA9F5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575dbd-7b7a-4bbc-b2f3-561a2a27a4a4"/>
    <ds:schemaRef ds:uri="c9759a39-3053-4e12-8e49-46c54bf19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D6A000-5C9E-4079-9DB2-F4F6775A7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1222</Words>
  <Application>Microsoft Office PowerPoint</Application>
  <PresentationFormat>Širokoúhlá obrazovka</PresentationFormat>
  <Paragraphs>170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IRO 30.08.2019</vt:lpstr>
      <vt:lpstr>Testování muni.cz: zjištění</vt:lpstr>
      <vt:lpstr>Změny na webu muni.cz/en </vt:lpstr>
      <vt:lpstr>Stránka bc. a mgr. studia</vt:lpstr>
      <vt:lpstr>Sekce Studying at Masaryk Uni</vt:lpstr>
      <vt:lpstr>Výpis EN oborů</vt:lpstr>
      <vt:lpstr>Výpis CZ oborů</vt:lpstr>
      <vt:lpstr>Karta programu</vt:lpstr>
      <vt:lpstr>Přejmenování sekcí/tlačítek (odkazů)</vt:lpstr>
      <vt:lpstr>Sekce Students MU</vt:lpstr>
      <vt:lpstr>Další podněty k úpravám na muni.cz</vt:lpstr>
      <vt:lpstr>Safety &amp; Security in and out</vt:lpstr>
      <vt:lpstr>Safety&amp;Security in and out</vt:lpstr>
      <vt:lpstr>Erasmus+ novinky</vt:lpstr>
      <vt:lpstr>Erasmus+ novinky</vt:lpstr>
      <vt:lpstr>Erasmus+ novinky</vt:lpstr>
      <vt:lpstr>Erasmus+ novinky</vt:lpstr>
      <vt:lpstr>Erasmus+ novinky</vt:lpstr>
      <vt:lpstr>Summer schools at MU </vt:lpstr>
      <vt:lpstr>Summer schools at MU </vt:lpstr>
      <vt:lpstr>Summer schools at MU </vt:lpstr>
      <vt:lpstr>Summer schools – lessons learned</vt:lpstr>
      <vt:lpstr>Summer schools at MU </vt:lpstr>
      <vt:lpstr>Summer Schools - Sample Schedule</vt:lpstr>
      <vt:lpstr>Různé</vt:lpstr>
      <vt:lpstr>Různé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Motyčka</dc:creator>
  <cp:lastModifiedBy>Radka Brolíková</cp:lastModifiedBy>
  <cp:revision>28</cp:revision>
  <dcterms:created xsi:type="dcterms:W3CDTF">2019-04-25T13:01:56Z</dcterms:created>
  <dcterms:modified xsi:type="dcterms:W3CDTF">2019-09-16T10:15:40Z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0x0101006F77AB3B603D9D4E833054A9E465C1B6</vt:lpwstr>
  </property>
</Properties>
</file>