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314" r:id="rId3"/>
    <p:sldId id="315" r:id="rId4"/>
    <p:sldId id="316" r:id="rId5"/>
    <p:sldId id="257" r:id="rId6"/>
    <p:sldId id="310" r:id="rId7"/>
    <p:sldId id="312" r:id="rId8"/>
    <p:sldId id="258" r:id="rId9"/>
    <p:sldId id="259" r:id="rId10"/>
    <p:sldId id="313" r:id="rId11"/>
    <p:sldId id="311" r:id="rId12"/>
    <p:sldId id="261" r:id="rId13"/>
    <p:sldId id="260" r:id="rId14"/>
    <p:sldId id="273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4" r:id="rId27"/>
    <p:sldId id="275" r:id="rId28"/>
    <p:sldId id="276" r:id="rId29"/>
    <p:sldId id="282" r:id="rId30"/>
    <p:sldId id="279" r:id="rId31"/>
    <p:sldId id="277" r:id="rId32"/>
    <p:sldId id="278" r:id="rId33"/>
    <p:sldId id="280" r:id="rId34"/>
    <p:sldId id="281" r:id="rId35"/>
    <p:sldId id="283" r:id="rId36"/>
    <p:sldId id="284" r:id="rId37"/>
    <p:sldId id="30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8" r:id="rId48"/>
    <p:sldId id="317" r:id="rId49"/>
    <p:sldId id="318" r:id="rId50"/>
    <p:sldId id="319" r:id="rId51"/>
    <p:sldId id="320" r:id="rId52"/>
    <p:sldId id="309" r:id="rId5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47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463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923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8476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492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491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789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733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22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26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52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7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57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237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30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77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34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1CA42-A626-452D-BFF4-52AAEB343428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42790-44E1-47FB-8BFE-EC2955E38F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0135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port-1/koncepce-podpory-sportu-2016-2025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zp.cz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1E888-ED82-4F4C-B80E-02D3213E4B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Struktura</a:t>
            </a:r>
            <a:r>
              <a:rPr lang="en-GB" dirty="0"/>
              <a:t> </a:t>
            </a:r>
            <a:r>
              <a:rPr lang="en-GB" dirty="0" err="1"/>
              <a:t>sportu</a:t>
            </a:r>
            <a:r>
              <a:rPr lang="en-GB" dirty="0"/>
              <a:t> v ČR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F6568-59D0-4348-9122-91F2877D11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</a:t>
            </a:r>
            <a:r>
              <a:rPr lang="en-GB" dirty="0"/>
              <a:t>Petr Skryja</a:t>
            </a:r>
            <a:r>
              <a:rPr lang="cs-CZ" dirty="0"/>
              <a:t>, Ph.D. LL.M.</a:t>
            </a:r>
          </a:p>
        </p:txBody>
      </p:sp>
    </p:spTree>
    <p:extLst>
      <p:ext uri="{BB962C8B-B14F-4D97-AF65-F5344CB8AC3E}">
        <p14:creationId xmlns:p14="http://schemas.microsoft.com/office/powerpoint/2010/main" val="2525927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č. 115/2001 Sb., o podpoře sportu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Poslední novela z 18.6.2019 !! </a:t>
            </a:r>
            <a:r>
              <a:rPr lang="cs-CZ" u="sng" dirty="0"/>
              <a:t>Vznik Národní sportovní agentury </a:t>
            </a:r>
            <a:r>
              <a:rPr lang="cs-CZ" dirty="0"/>
              <a:t>!!!</a:t>
            </a:r>
          </a:p>
          <a:p>
            <a:r>
              <a:rPr lang="cs-CZ" dirty="0"/>
              <a:t>Vypracovává návrh plánu st. politiky ve sportu, zejména definici cílových skupin sportovců, na které je podpora zaměřena, včetně alokace finančních prostředků pro jednotlivé cílové skupiny.</a:t>
            </a:r>
          </a:p>
          <a:p>
            <a:r>
              <a:rPr lang="cs-CZ" dirty="0"/>
              <a:t>Poskytuje finanční podporu sportu ze st. rozpočtu prostřednictvím jí vyhlašovaných programů na rozvoj a podporu sportu, turistiky a sportovní reprezentace.</a:t>
            </a:r>
          </a:p>
          <a:p>
            <a:r>
              <a:rPr lang="cs-CZ" dirty="0"/>
              <a:t>Vytváří podmínky pro sport dětí a mládeže a jejich trenéry, pro sport dospělých, zdravotně postižených občanů a reprezentanty. </a:t>
            </a:r>
          </a:p>
        </p:txBody>
      </p:sp>
    </p:spTree>
    <p:extLst>
      <p:ext uri="{BB962C8B-B14F-4D97-AF65-F5344CB8AC3E}">
        <p14:creationId xmlns:p14="http://schemas.microsoft.com/office/powerpoint/2010/main" val="1593028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 a Evropská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b="1" u="sng" dirty="0"/>
              <a:t>Evropská charta sportu </a:t>
            </a:r>
            <a:r>
              <a:rPr lang="cs-CZ" dirty="0"/>
              <a:t>sjednocuje přístup k základním otázkám, které podmiňují podporu a rozvoj sportu ve všech jejich formách. Z r. 1992-rozvoj sportu dle zásad humanismu a demokracie + kodex etiky. </a:t>
            </a:r>
          </a:p>
          <a:p>
            <a:r>
              <a:rPr lang="cs-CZ" dirty="0"/>
              <a:t>Evropská komise 11.7.2007 přijala svoji první ucelenou iniciativu v oblasti sportu. Účelem bílé knihy je poskytnout strategickou orientaci týkající se role sportu v EU. Vyzdvihuje se zde společenský a hospodářský význam sportu s důrazem na dodržování požadavků právních předpisů EU. </a:t>
            </a:r>
          </a:p>
          <a:p>
            <a:r>
              <a:rPr lang="cs-CZ" sz="3000" b="1" u="sng" dirty="0"/>
              <a:t>Bílá kniha </a:t>
            </a:r>
            <a:r>
              <a:rPr lang="cs-CZ" dirty="0"/>
              <a:t>je výsledkem rozsáhlých konzultací vedených s organizacemi působícími v oblasti sportu, jako jsou např. olympijské výbory a sportovní federace, jakož i s členskými státy a dalšími zúčastněnými stranami. </a:t>
            </a:r>
          </a:p>
        </p:txBody>
      </p:sp>
    </p:spTree>
    <p:extLst>
      <p:ext uri="{BB962C8B-B14F-4D97-AF65-F5344CB8AC3E}">
        <p14:creationId xmlns:p14="http://schemas.microsoft.com/office/powerpoint/2010/main" val="659118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D02E5-CF00-40C2-A4A9-3AA1773E8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Autonomie sportovního prostředí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0FA05B-A9F0-4D05-80F9-136BA72AC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Odluka státu a spolků – čl. 20 odst. 1, 3 a 4 LZPS</a:t>
            </a:r>
          </a:p>
          <a:p>
            <a:r>
              <a:rPr lang="cs-CZ" b="1" dirty="0"/>
              <a:t>Článek 20</a:t>
            </a:r>
            <a:br>
              <a:rPr lang="cs-CZ" dirty="0"/>
            </a:br>
            <a:r>
              <a:rPr lang="cs-CZ" dirty="0"/>
              <a:t>(1) Právo svobodně se sdružovat je zaručeno. Každý má právo spolu s jinými se sdružovat ve spolcích, společnostech a jiných sdruženích. </a:t>
            </a:r>
            <a:br>
              <a:rPr lang="cs-CZ" dirty="0"/>
            </a:br>
            <a:r>
              <a:rPr lang="cs-CZ" dirty="0"/>
              <a:t>(3) Výkon těchto práv lze omezit jen v případech stanovených zákonem, jestliže to je v demokratické společnosti nezbytné pro bezpečnost státu, ochranu veřejné bezpečnosti a veřejného pořádku, předcházení trestným činům nebo pro ochranu práv a svobod druhých.</a:t>
            </a:r>
            <a:br>
              <a:rPr lang="cs-CZ" dirty="0"/>
            </a:br>
            <a:r>
              <a:rPr lang="cs-CZ" dirty="0"/>
              <a:t>(4) Politické strany a politická hnutí, </a:t>
            </a:r>
            <a:r>
              <a:rPr lang="cs-CZ" b="1" dirty="0"/>
              <a:t>jakož i jiná sdružení jsou odděleny od státu.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599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08714-1550-42D3-AB55-95F1B047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Kdo</a:t>
            </a:r>
            <a:r>
              <a:rPr lang="en-GB" dirty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/>
              <a:t>podíl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podpoře</a:t>
            </a:r>
            <a:r>
              <a:rPr lang="en-GB" dirty="0"/>
              <a:t> </a:t>
            </a:r>
            <a:r>
              <a:rPr lang="en-GB" dirty="0" err="1"/>
              <a:t>sportu</a:t>
            </a:r>
            <a:r>
              <a:rPr lang="en-GB" dirty="0"/>
              <a:t>?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B7BE0-92BC-434E-8700-26D751CCC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Parlament</a:t>
            </a:r>
            <a:endParaRPr lang="en-GB" dirty="0"/>
          </a:p>
          <a:p>
            <a:r>
              <a:rPr lang="en-GB" dirty="0" err="1"/>
              <a:t>Ministerstva</a:t>
            </a:r>
            <a:endParaRPr lang="en-GB" dirty="0"/>
          </a:p>
          <a:p>
            <a:r>
              <a:rPr lang="en-GB" dirty="0"/>
              <a:t>Sam</a:t>
            </a:r>
            <a:r>
              <a:rPr lang="cs-CZ" dirty="0"/>
              <a:t>o</a:t>
            </a:r>
            <a:r>
              <a:rPr lang="en-GB" dirty="0" err="1"/>
              <a:t>správa</a:t>
            </a:r>
            <a:r>
              <a:rPr lang="en-GB" dirty="0"/>
              <a:t> (</a:t>
            </a:r>
            <a:r>
              <a:rPr lang="en-GB" dirty="0" err="1"/>
              <a:t>obce</a:t>
            </a:r>
            <a:r>
              <a:rPr lang="en-GB" dirty="0"/>
              <a:t>, </a:t>
            </a:r>
            <a:r>
              <a:rPr lang="en-GB" dirty="0" err="1"/>
              <a:t>kraje</a:t>
            </a:r>
            <a:r>
              <a:rPr lang="en-GB" dirty="0"/>
              <a:t>)</a:t>
            </a:r>
          </a:p>
          <a:p>
            <a:r>
              <a:rPr lang="en-GB" dirty="0" err="1"/>
              <a:t>Spolky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006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A90EA-7E90-4EBB-BD3C-78B3D6A86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Parlament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85CE4-C9F8-48B3-8FA1-201BDCF13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Poslanecká</a:t>
            </a:r>
            <a:r>
              <a:rPr lang="en-GB" dirty="0"/>
              <a:t> </a:t>
            </a:r>
            <a:r>
              <a:rPr lang="en-GB" dirty="0" err="1"/>
              <a:t>sněmovna</a:t>
            </a:r>
            <a:endParaRPr lang="en-GB" dirty="0"/>
          </a:p>
          <a:p>
            <a:pPr lvl="1"/>
            <a:r>
              <a:rPr lang="en-GB" dirty="0"/>
              <a:t>Z </a:t>
            </a:r>
            <a:r>
              <a:rPr lang="en-GB" dirty="0" err="1"/>
              <a:t>výborů</a:t>
            </a:r>
            <a:r>
              <a:rPr lang="en-GB" dirty="0"/>
              <a:t> </a:t>
            </a:r>
            <a:r>
              <a:rPr lang="en-GB" dirty="0" err="1"/>
              <a:t>především</a:t>
            </a:r>
            <a:r>
              <a:rPr lang="en-GB" dirty="0"/>
              <a:t>: </a:t>
            </a:r>
            <a:r>
              <a:rPr lang="en-GB" dirty="0" err="1"/>
              <a:t>podvýbor</a:t>
            </a:r>
            <a:r>
              <a:rPr lang="en-GB" dirty="0"/>
              <a:t> pro sport</a:t>
            </a:r>
          </a:p>
          <a:p>
            <a:r>
              <a:rPr lang="en-GB" dirty="0" err="1"/>
              <a:t>Senát</a:t>
            </a:r>
            <a:endParaRPr lang="en-GB" dirty="0"/>
          </a:p>
          <a:p>
            <a:pPr lvl="1"/>
            <a:r>
              <a:rPr lang="en-GB" dirty="0" err="1"/>
              <a:t>Podvýbor</a:t>
            </a:r>
            <a:r>
              <a:rPr lang="en-GB" dirty="0"/>
              <a:t> pro sport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766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DFE422-B20B-4331-A492-BBAE5DDD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Ministerstva s agendou v oblasti sportu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0B890B-940A-4135-881A-C47F5108D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Ministerstvo školství mládeže a tělovýchovy (MŠMT), Národní sportovní agentura  </a:t>
            </a:r>
          </a:p>
          <a:p>
            <a:r>
              <a:rPr lang="cs-CZ" dirty="0"/>
              <a:t>Ministerstvo obrany (MO), Ministerstvo vnitra (MV) = resortní </a:t>
            </a:r>
            <a:r>
              <a:rPr lang="cs-CZ" dirty="0" err="1"/>
              <a:t>sporovní</a:t>
            </a:r>
            <a:r>
              <a:rPr lang="cs-CZ" dirty="0"/>
              <a:t> centra, </a:t>
            </a:r>
            <a:r>
              <a:rPr lang="en-US" b="1" i="0" dirty="0">
                <a:solidFill>
                  <a:srgbClr val="1E2B8A"/>
                </a:solidFill>
                <a:effectLst/>
                <a:latin typeface="Poppins" panose="00000500000000000000" pitchFamily="2" charset="0"/>
              </a:rPr>
              <a:t>OLYMP centrum </a:t>
            </a:r>
            <a:r>
              <a:rPr lang="en-US" b="1" i="0" dirty="0" err="1">
                <a:solidFill>
                  <a:srgbClr val="1E2B8A"/>
                </a:solidFill>
                <a:effectLst/>
                <a:latin typeface="Poppins" panose="00000500000000000000" pitchFamily="2" charset="0"/>
              </a:rPr>
              <a:t>sportu</a:t>
            </a:r>
            <a:r>
              <a:rPr lang="en-US" b="1" i="0" dirty="0">
                <a:solidFill>
                  <a:srgbClr val="1E2B8A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1" i="0" dirty="0" err="1">
                <a:solidFill>
                  <a:srgbClr val="1E2B8A"/>
                </a:solidFill>
                <a:effectLst/>
                <a:latin typeface="Poppins" panose="00000500000000000000" pitchFamily="2" charset="0"/>
              </a:rPr>
              <a:t>ministerstva</a:t>
            </a:r>
            <a:r>
              <a:rPr lang="en-US" b="1" i="0" dirty="0">
                <a:solidFill>
                  <a:srgbClr val="1E2B8A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1" i="0" dirty="0" err="1">
                <a:solidFill>
                  <a:srgbClr val="1E2B8A"/>
                </a:solidFill>
                <a:effectLst/>
                <a:latin typeface="Poppins" panose="00000500000000000000" pitchFamily="2" charset="0"/>
              </a:rPr>
              <a:t>vnitra</a:t>
            </a:r>
            <a:endParaRPr lang="en-US" b="1" i="0" dirty="0">
              <a:solidFill>
                <a:srgbClr val="1E2B8A"/>
              </a:solidFill>
              <a:effectLst/>
              <a:latin typeface="Poppins" panose="00000500000000000000" pitchFamily="2" charset="0"/>
            </a:endParaRPr>
          </a:p>
          <a:p>
            <a:r>
              <a:rPr lang="en-US" b="1" i="0" dirty="0">
                <a:solidFill>
                  <a:srgbClr val="1E2B8A"/>
                </a:solidFill>
                <a:effectLst/>
                <a:latin typeface="Poppins" panose="00000500000000000000" pitchFamily="2" charset="0"/>
              </a:rPr>
              <a:t>DUKLA </a:t>
            </a:r>
            <a:r>
              <a:rPr lang="en-US" b="1" i="0" dirty="0" err="1">
                <a:solidFill>
                  <a:srgbClr val="1E2B8A"/>
                </a:solidFill>
                <a:effectLst/>
                <a:latin typeface="Poppins" panose="00000500000000000000" pitchFamily="2" charset="0"/>
              </a:rPr>
              <a:t>armádní</a:t>
            </a:r>
            <a:r>
              <a:rPr lang="en-US" b="1" i="0" dirty="0">
                <a:solidFill>
                  <a:srgbClr val="1E2B8A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1" i="0" dirty="0" err="1">
                <a:solidFill>
                  <a:srgbClr val="1E2B8A"/>
                </a:solidFill>
                <a:effectLst/>
                <a:latin typeface="Poppins" panose="00000500000000000000" pitchFamily="2" charset="0"/>
              </a:rPr>
              <a:t>sportovní</a:t>
            </a:r>
            <a:r>
              <a:rPr lang="en-US" b="1" i="0" dirty="0">
                <a:solidFill>
                  <a:srgbClr val="1E2B8A"/>
                </a:solidFill>
                <a:effectLst/>
                <a:latin typeface="Poppins" panose="00000500000000000000" pitchFamily="2" charset="0"/>
              </a:rPr>
              <a:t> centrum</a:t>
            </a:r>
            <a:endParaRPr lang="cs-CZ" dirty="0"/>
          </a:p>
          <a:p>
            <a:r>
              <a:rPr lang="cs-CZ" dirty="0"/>
              <a:t>Ministerstvo zdravotnictví (</a:t>
            </a:r>
            <a:r>
              <a:rPr lang="cs-CZ" dirty="0" err="1"/>
              <a:t>MzD</a:t>
            </a:r>
            <a:r>
              <a:rPr lang="cs-CZ" dirty="0"/>
              <a:t>)</a:t>
            </a:r>
          </a:p>
          <a:p>
            <a:r>
              <a:rPr lang="cs-CZ" dirty="0"/>
              <a:t>Ministerstvo pro místní rozvoj (MMR)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71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42136-BCBB-4BBD-939D-62CA41BF0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Úloha NSA podle Zákona o podpoře sportu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2EA42-204D-4BBA-AFC1-9EAB92B75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Především:</a:t>
            </a:r>
          </a:p>
          <a:p>
            <a:r>
              <a:rPr lang="cs-CZ" dirty="0"/>
              <a:t>vypracovává návrh plánu státní politiky ve sportu (dále jen „plán“) a předkládá jej vládě ke schválení,</a:t>
            </a:r>
          </a:p>
          <a:p>
            <a:r>
              <a:rPr lang="cs-CZ" dirty="0"/>
              <a:t>koordinuje uskutečňování vládou schváleného plánu,</a:t>
            </a:r>
          </a:p>
          <a:p>
            <a:r>
              <a:rPr lang="cs-CZ" dirty="0"/>
              <a:t> zabezpečuje finanční podporu sportu ze státního rozpočtu,</a:t>
            </a:r>
          </a:p>
          <a:p>
            <a:r>
              <a:rPr lang="cs-CZ" dirty="0"/>
              <a:t>kontroluje použití podpory sportu ze státního rozpočtu u příjemců podpory</a:t>
            </a:r>
          </a:p>
          <a:p>
            <a:r>
              <a:rPr lang="cs-CZ" dirty="0"/>
              <a:t>vydává antidopingový program</a:t>
            </a:r>
          </a:p>
          <a:p>
            <a:r>
              <a:rPr lang="cs-CZ" dirty="0"/>
              <a:t>zřizuje rezortní sportovní centrum a zabezpečuje jeho činnost,</a:t>
            </a:r>
          </a:p>
          <a:p>
            <a:r>
              <a:rPr lang="cs-CZ" b="1" dirty="0"/>
              <a:t>vede v elektronické podobě rejstřík sportovních organizací žádajících o podporu ze státního rozpočtu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3430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45E88-A62A-40D8-9C25-5D362B32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Koncepce podpory sportu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D7558F-9943-4E1E-968B-6B57F1DEA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Vypracovává MŠMT (NSA) ve spolupráci s ČOV</a:t>
            </a:r>
          </a:p>
          <a:p>
            <a:r>
              <a:rPr lang="cs-CZ" dirty="0"/>
              <a:t>Aktuální verze pro období 2016-2025 zde: </a:t>
            </a:r>
            <a:r>
              <a:rPr lang="cs-CZ" dirty="0">
                <a:hlinkClick r:id="rId2"/>
              </a:rPr>
              <a:t>http://www.msmt.cz/sport-1/koncepce-podpory-sportu-2016-2025</a:t>
            </a:r>
            <a:endParaRPr lang="cs-CZ" dirty="0"/>
          </a:p>
          <a:p>
            <a:r>
              <a:rPr lang="cs-CZ" dirty="0"/>
              <a:t>Koalice se dohodla zejména na:</a:t>
            </a:r>
          </a:p>
          <a:p>
            <a:pPr lvl="1"/>
            <a:r>
              <a:rPr lang="cs-CZ" b="1" dirty="0"/>
              <a:t>připravit nový Zákon o podpoře sportu, respektive další novelu</a:t>
            </a:r>
          </a:p>
          <a:p>
            <a:pPr lvl="1"/>
            <a:r>
              <a:rPr lang="cs-CZ" dirty="0"/>
              <a:t>podpoře zdravého životního stylu, který je podstatnou složkou zdravotního stavu i schopnosti občana aktivně působit v moderní společnosti,</a:t>
            </a:r>
          </a:p>
          <a:p>
            <a:pPr lvl="1"/>
            <a:r>
              <a:rPr lang="cs-CZ" dirty="0"/>
              <a:t>posílení výchovy ke sportu a zdravému životnímu stylu ve vzdělávacích programech,</a:t>
            </a:r>
          </a:p>
          <a:p>
            <a:pPr lvl="1"/>
            <a:r>
              <a:rPr lang="cs-CZ" dirty="0"/>
              <a:t>podpoře stabilního prostředí financování sportovních klubů s důrazem na práci</a:t>
            </a:r>
            <a:br>
              <a:rPr lang="cs-CZ" dirty="0"/>
            </a:br>
            <a:r>
              <a:rPr lang="cs-CZ" dirty="0"/>
              <a:t>s mládeží, prostředí podporující spolufinancování sportovních činností,</a:t>
            </a:r>
          </a:p>
          <a:p>
            <a:pPr lvl="1"/>
            <a:r>
              <a:rPr lang="cs-CZ" dirty="0"/>
              <a:t>postupném zajištění vícezdrojového financování sportu ze státního rozpočtu, rozpočtu krajů, obcí a sponzorských zdrojů,</a:t>
            </a:r>
          </a:p>
          <a:p>
            <a:pPr lvl="1"/>
            <a:r>
              <a:rPr lang="cs-CZ" dirty="0"/>
              <a:t>podpoře občanských sdružení, spolků, neprofesionálních organizací působících</a:t>
            </a:r>
            <a:br>
              <a:rPr lang="cs-CZ" dirty="0"/>
            </a:br>
            <a:r>
              <a:rPr lang="cs-CZ" dirty="0"/>
              <a:t>v oblasti sportu a tělovýchovy a jejich transparentní financování ze státního rozpočtu.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234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6599D-74E7-43D0-8770-993123D5E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ČOV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D44843-92D9-46D9-B1DF-F0CA9F267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60/2000 Sb., o ochraně olympijských symbolik:</a:t>
            </a:r>
          </a:p>
          <a:p>
            <a:pPr marL="0" indent="0">
              <a:buNone/>
            </a:pPr>
            <a:r>
              <a:rPr lang="cs-CZ" b="1" dirty="0"/>
              <a:t>§ 5</a:t>
            </a:r>
          </a:p>
          <a:p>
            <a:pPr marL="0" indent="0">
              <a:buNone/>
            </a:pPr>
            <a:r>
              <a:rPr lang="cs-CZ" b="1" dirty="0"/>
              <a:t>Český olympijský výbor</a:t>
            </a:r>
          </a:p>
          <a:p>
            <a:pPr marL="0" indent="0">
              <a:buNone/>
            </a:pPr>
            <a:r>
              <a:rPr lang="cs-CZ" b="1" i="1" dirty="0"/>
              <a:t>(1)</a:t>
            </a:r>
            <a:r>
              <a:rPr lang="cs-CZ" dirty="0"/>
              <a:t> Český olympijský výbor řídí a organizuje olympijské hnutí v rámci České republiky.</a:t>
            </a:r>
          </a:p>
          <a:p>
            <a:pPr marL="0" indent="0">
              <a:buNone/>
            </a:pPr>
            <a:r>
              <a:rPr lang="cs-CZ" b="1" i="1" dirty="0"/>
              <a:t>(2)</a:t>
            </a:r>
            <a:r>
              <a:rPr lang="cs-CZ" dirty="0"/>
              <a:t> Český olympijský výbor je sdružením podle zvláštních předpisů.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599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255B9F-09F4-455F-8AFF-5488CA721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Český olympijský výbor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2D75B4-5EE9-421C-A8AE-F5E88B288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cs-CZ" dirty="0"/>
              <a:t>Český olympijský výbor (ČOV) byl založen 18. května 1899. Dle Olympijské charty má rozvíjet a šířit olympijské ideály a zastupovat a zabezpečovat účast České republiky na olympijských hrách.</a:t>
            </a:r>
          </a:p>
          <a:p>
            <a:pPr algn="just" fontAlgn="base"/>
            <a:r>
              <a:rPr lang="cs-CZ" dirty="0"/>
              <a:t>Zodpovědnost a role Českého olympijského výboru je však mnohem širší. Nově zastupuje zájmy českého sportu jako celku vůči státu. ČOV má za cíl zlepšení postavení sportu ve společnosti a jeho zpřístupnění nejširší veřejnosti. Usiluje o zlepšení financování sportu, a to zejména v oblasti mládeže.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58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063016-4C39-716D-3A11-278B93150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Definice: sport a právo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93E887-A885-1185-12D7-DE5AE09B2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Sportem je každá forma tělesné činnosti, která si prostřednictvím organizované i neorganizované účasti klade za cíl harmonický rozvoj tělesné i psychické kondice, rozvoj společenských vztahů, upevňování zdraví a dosahování sportovních výkonů rekreačně nebo v soutěžích všech úrovní.</a:t>
            </a:r>
          </a:p>
          <a:p>
            <a:r>
              <a:rPr lang="cs-CZ" dirty="0"/>
              <a:t>Tato definice vychází z </a:t>
            </a:r>
            <a:r>
              <a:rPr lang="cs-CZ" sz="2800" b="1" u="sng" dirty="0"/>
              <a:t>Evropské charty sportu</a:t>
            </a:r>
            <a:r>
              <a:rPr lang="cs-CZ" dirty="0"/>
              <a:t>.</a:t>
            </a:r>
          </a:p>
          <a:p>
            <a:r>
              <a:rPr lang="cs-CZ" dirty="0"/>
              <a:t>Je možné z hlediska právní teorie tedy konstatovat, že sportem se rozumí vesměs jakákoliv sportovní aktivita, u které je nutno dodržovat daná pravidla a kdy výsledek je nějakým způsobem měřitelný a je založen na principu soutěžení !!!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565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FFD1-CB8B-4642-9FC6-7DCFD2BAB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5C38D3-28CA-4A41-9EC8-8E1F54B64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Výkonný výbor</a:t>
            </a:r>
          </a:p>
          <a:p>
            <a:r>
              <a:rPr lang="cs-CZ" dirty="0"/>
              <a:t>Plénum</a:t>
            </a:r>
          </a:p>
        </p:txBody>
      </p:sp>
    </p:spTree>
    <p:extLst>
      <p:ext uri="{BB962C8B-B14F-4D97-AF65-F5344CB8AC3E}">
        <p14:creationId xmlns:p14="http://schemas.microsoft.com/office/powerpoint/2010/main" val="3104771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2B8D6-9495-44D6-A3E4-ED24A975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Výkonný výbor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76B2A2-E4B4-4E2D-B4F2-94DF7FD6A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Výkonný výbor ČOV má nejvýše dvacet pět členů. Výkonný výbor ČOV je složen z předsedy ČOV, z pěti místopředsedů; ze člena MOV. Do Výkonného výboru ČOV mohou být navrhováni a voleni kandidáti z řad členů ČOV.</a:t>
            </a:r>
          </a:p>
          <a:p>
            <a:pPr algn="just"/>
            <a:r>
              <a:rPr lang="cs-CZ" dirty="0"/>
              <a:t>Výkonný výbor řídí činnost Českého olympijského výboru v období mezi plenárními zasedáními ČOV. Pro svou potřebu zřizuje stálé nebo dočasné pracovní komise a hlavně sekretariát, který vede ekonomickou, organizační a administrativní agendu.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81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4A864-D1EC-47BC-9E88-8EB47A5A6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Plénum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2FC31F-837B-4F31-B297-7420DFCC6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fontAlgn="base"/>
            <a:r>
              <a:rPr lang="cs-CZ" dirty="0"/>
              <a:t>Plénum ČOV je nejvyšším orgánem ČOV. Ve volebním období 2017-2020 má 73 členů zastupujících olympijské i neolympijské sporty a tělovýchovné organizace. Plénum je složeno ze zástupců:</a:t>
            </a:r>
          </a:p>
          <a:p>
            <a:pPr lvl="1" algn="just" fontAlgn="base"/>
            <a:r>
              <a:rPr lang="cs-CZ" b="1" dirty="0"/>
              <a:t>sportovních subjektů</a:t>
            </a:r>
            <a:r>
              <a:rPr lang="cs-CZ" dirty="0"/>
              <a:t>, které jsou členy mezinárodních sportovních federací, </a:t>
            </a:r>
            <a:br>
              <a:rPr lang="cs-CZ" dirty="0"/>
            </a:br>
            <a:r>
              <a:rPr lang="cs-CZ" dirty="0"/>
              <a:t>řídících sporty, jejichž disciplíny jsou zařazené do programu olympijských her, </a:t>
            </a:r>
          </a:p>
          <a:p>
            <a:pPr lvl="1" algn="just" fontAlgn="base"/>
            <a:r>
              <a:rPr lang="cs-CZ" b="1" dirty="0"/>
              <a:t>sportovců</a:t>
            </a:r>
            <a:r>
              <a:rPr lang="cs-CZ" dirty="0"/>
              <a:t>, kteří se zúčastnili olympijských her a jejichž členství zaniká nejpozději </a:t>
            </a:r>
            <a:br>
              <a:rPr lang="cs-CZ" dirty="0"/>
            </a:br>
            <a:r>
              <a:rPr lang="cs-CZ" dirty="0"/>
              <a:t>na konci třetí olympiády, která následuje po posledních olympijských hrách, jichž </a:t>
            </a:r>
            <a:br>
              <a:rPr lang="cs-CZ" dirty="0"/>
            </a:br>
            <a:r>
              <a:rPr lang="cs-CZ" dirty="0"/>
              <a:t>se zúčastnili, a to v počtu nejvýše pěti sportovců;</a:t>
            </a:r>
          </a:p>
          <a:p>
            <a:pPr lvl="1" algn="just" fontAlgn="base"/>
            <a:r>
              <a:rPr lang="cs-CZ" b="1" dirty="0"/>
              <a:t>člena MOV</a:t>
            </a:r>
            <a:r>
              <a:rPr lang="cs-CZ" dirty="0"/>
              <a:t>, státního občana České republiky;</a:t>
            </a:r>
          </a:p>
          <a:p>
            <a:pPr lvl="1" algn="just" fontAlgn="base"/>
            <a:r>
              <a:rPr lang="cs-CZ" b="1" dirty="0"/>
              <a:t>zástupců složek ČOV</a:t>
            </a:r>
            <a:r>
              <a:rPr lang="cs-CZ" dirty="0"/>
              <a:t> podle čl. 4 odst. 4 Stanov ČOV;</a:t>
            </a:r>
          </a:p>
          <a:p>
            <a:pPr lvl="1" algn="just" fontAlgn="base"/>
            <a:r>
              <a:rPr lang="cs-CZ" b="1" dirty="0"/>
              <a:t>osob prokazujících význačné služby sportu a olympismu</a:t>
            </a:r>
            <a:r>
              <a:rPr lang="cs-CZ" dirty="0"/>
              <a:t>, zasloužilých a Čestných </a:t>
            </a:r>
            <a:br>
              <a:rPr lang="cs-CZ" dirty="0"/>
            </a:br>
            <a:r>
              <a:rPr lang="cs-CZ" dirty="0"/>
              <a:t>členů.</a:t>
            </a:r>
          </a:p>
          <a:p>
            <a:pPr algn="just" fontAlgn="base"/>
            <a:r>
              <a:rPr lang="cs-CZ" dirty="0"/>
              <a:t>Plénum svolává předseda ČOV nejméně jednou za rok. Mimořádné zasedání Pléna ČOV svolává předseda na žádost nejméně jedné poloviny členů anebo na základě usnesení Výkonného výboru ČOV. 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3377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ABDC25-C0EB-4E28-9EDC-7D5546C38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Komise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DF768B-1F04-4D5B-A208-F600625D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Rozhodčí komise</a:t>
            </a:r>
          </a:p>
          <a:p>
            <a:r>
              <a:rPr lang="cs-CZ" dirty="0"/>
              <a:t>Revizní komise</a:t>
            </a:r>
          </a:p>
          <a:p>
            <a:pPr lvl="1" fontAlgn="base"/>
            <a:r>
              <a:rPr lang="cs-CZ" dirty="0"/>
              <a:t>Členy Revizní a Rozhodčí komise volí Plénum ČOV, které jako jediný orgán ČOV může rozhodovat o jejich složení.</a:t>
            </a:r>
          </a:p>
          <a:p>
            <a:r>
              <a:rPr lang="cs-CZ" dirty="0"/>
              <a:t>Dále četné odborné komise, např. Komise pro ekonomiku a marketing, Komise zahraničních vztahů…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095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3D5F02-E044-40C9-BCF2-AF64E2764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komise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598BAC-A2FA-4ACF-B6A4-F583CB3C5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Rozhodčí komise ČOV je orgánem ČOV, který je zřízen Plénem ČOV. Rozhodčí komise ČOV má pět členů a dva náhradníky. </a:t>
            </a:r>
          </a:p>
          <a:p>
            <a:pPr algn="just"/>
            <a:r>
              <a:rPr lang="cs-CZ" dirty="0"/>
              <a:t>Do působnosti Rozhodčí komise ČOV patří zejména rozhodování o dovoláních proti rozhodnutím sportovních subjektů o porušení antidopingových pravidel ve smyslu Směrnice pro kontrolu a postih dopingu ve sportu v České republice a rozhodování o dovoláních v případech, kdy tuto pravomoc zakládají stanovy nebo jiné předpisy příslušného sportovního subjektu.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991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0AFC4-8322-4786-8851-AAE83951A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Revizní komise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E14590-3D9E-4004-B384-775984610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Revizní komise ČOV je složena z předsedy a dvou členů. Je volena Plénem ČOV. Revize a kontroly provádějí na základě schváleného plánu anebo závažného podnětu zásadně členové Revizní komise ČOV.</a:t>
            </a:r>
          </a:p>
          <a:p>
            <a:pPr algn="just"/>
            <a:r>
              <a:rPr lang="cs-CZ" dirty="0"/>
              <a:t>Revizní komise ČOV provádí kontrolu činnosti a hospodaření Výkonného výboru ČOV a Sekretariátu ČOV.</a:t>
            </a:r>
          </a:p>
        </p:txBody>
      </p:sp>
    </p:spTree>
    <p:extLst>
      <p:ext uri="{BB962C8B-B14F-4D97-AF65-F5344CB8AC3E}">
        <p14:creationId xmlns:p14="http://schemas.microsoft.com/office/powerpoint/2010/main" val="992353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E420A-34BF-4F0A-9648-F43EC24C2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196" y="2940545"/>
            <a:ext cx="10515600" cy="1325563"/>
          </a:xfrm>
        </p:spPr>
        <p:txBody>
          <a:bodyPr/>
          <a:lstStyle/>
          <a:p>
            <a:pPr algn="ctr"/>
            <a:r>
              <a:rPr lang="en-GB" dirty="0" err="1"/>
              <a:t>Česká</a:t>
            </a:r>
            <a:r>
              <a:rPr lang="en-GB" dirty="0"/>
              <a:t> </a:t>
            </a:r>
            <a:r>
              <a:rPr lang="en-GB" dirty="0" err="1"/>
              <a:t>unie</a:t>
            </a:r>
            <a:r>
              <a:rPr lang="en-GB" dirty="0"/>
              <a:t> </a:t>
            </a:r>
            <a:r>
              <a:rPr lang="en-GB" dirty="0" err="1"/>
              <a:t>sportu</a:t>
            </a:r>
            <a:r>
              <a:rPr lang="en-GB" dirty="0"/>
              <a:t> (ČUS) a </a:t>
            </a:r>
            <a:r>
              <a:rPr lang="en-GB" dirty="0" err="1"/>
              <a:t>sportovní</a:t>
            </a:r>
            <a:r>
              <a:rPr lang="en-GB" dirty="0"/>
              <a:t> </a:t>
            </a:r>
            <a:r>
              <a:rPr lang="en-GB" dirty="0" err="1"/>
              <a:t>svazy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2129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BB507-9092-4847-B01D-2B6C433BD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ČUS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64BEE-1793-4FA7-949E-A361509BC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</a:t>
            </a:r>
            <a:r>
              <a:rPr lang="en-GB" dirty="0" err="1"/>
              <a:t>roku</a:t>
            </a:r>
            <a:r>
              <a:rPr lang="en-GB" dirty="0"/>
              <a:t> 2013 </a:t>
            </a:r>
            <a:r>
              <a:rPr lang="en-GB" dirty="0" err="1"/>
              <a:t>fungoval</a:t>
            </a:r>
            <a:r>
              <a:rPr lang="en-GB" dirty="0"/>
              <a:t>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předchůdce</a:t>
            </a:r>
            <a:r>
              <a:rPr lang="en-GB" dirty="0"/>
              <a:t> </a:t>
            </a:r>
            <a:r>
              <a:rPr lang="en-GB" dirty="0" err="1"/>
              <a:t>Český</a:t>
            </a:r>
            <a:r>
              <a:rPr lang="en-GB" dirty="0"/>
              <a:t> </a:t>
            </a:r>
            <a:r>
              <a:rPr lang="en-GB" dirty="0" err="1"/>
              <a:t>svaz</a:t>
            </a:r>
            <a:r>
              <a:rPr lang="en-GB" dirty="0"/>
              <a:t> </a:t>
            </a:r>
            <a:r>
              <a:rPr lang="en-GB" dirty="0" err="1"/>
              <a:t>tělesné</a:t>
            </a:r>
            <a:r>
              <a:rPr lang="en-GB" dirty="0"/>
              <a:t> </a:t>
            </a:r>
            <a:r>
              <a:rPr lang="en-GB" dirty="0" err="1"/>
              <a:t>výchovy</a:t>
            </a:r>
            <a:r>
              <a:rPr lang="en-GB" dirty="0"/>
              <a:t> (ČSTV)</a:t>
            </a:r>
          </a:p>
          <a:p>
            <a:r>
              <a:rPr lang="en-GB" dirty="0" err="1"/>
              <a:t>Spolek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je </a:t>
            </a:r>
            <a:r>
              <a:rPr lang="en-GB" dirty="0" err="1"/>
              <a:t>zastřešující</a:t>
            </a:r>
            <a:r>
              <a:rPr lang="en-GB" dirty="0"/>
              <a:t> </a:t>
            </a:r>
            <a:r>
              <a:rPr lang="en-GB" dirty="0" err="1"/>
              <a:t>organizací</a:t>
            </a:r>
            <a:r>
              <a:rPr lang="en-GB" dirty="0"/>
              <a:t> pro </a:t>
            </a:r>
            <a:r>
              <a:rPr lang="en-GB" dirty="0" err="1"/>
              <a:t>další</a:t>
            </a:r>
            <a:r>
              <a:rPr lang="en-GB" dirty="0"/>
              <a:t> </a:t>
            </a:r>
            <a:r>
              <a:rPr lang="en-GB" dirty="0" err="1"/>
              <a:t>sportovní</a:t>
            </a:r>
            <a:r>
              <a:rPr lang="en-GB" dirty="0"/>
              <a:t> </a:t>
            </a:r>
            <a:r>
              <a:rPr lang="en-GB" dirty="0" err="1"/>
              <a:t>svazy</a:t>
            </a:r>
            <a:endParaRPr lang="en-GB" dirty="0"/>
          </a:p>
          <a:p>
            <a:r>
              <a:rPr lang="en-GB" dirty="0" err="1"/>
              <a:t>Nejvyšším</a:t>
            </a:r>
            <a:r>
              <a:rPr lang="en-GB" dirty="0"/>
              <a:t> </a:t>
            </a:r>
            <a:r>
              <a:rPr lang="en-GB" dirty="0" err="1"/>
              <a:t>orgánem</a:t>
            </a:r>
            <a:r>
              <a:rPr lang="en-GB" dirty="0"/>
              <a:t> je </a:t>
            </a:r>
            <a:r>
              <a:rPr lang="en-GB" dirty="0" err="1"/>
              <a:t>valná</a:t>
            </a:r>
            <a:r>
              <a:rPr lang="en-GB" dirty="0"/>
              <a:t> </a:t>
            </a:r>
            <a:r>
              <a:rPr lang="en-GB" dirty="0" err="1"/>
              <a:t>hromada</a:t>
            </a:r>
            <a:r>
              <a:rPr lang="en-GB" dirty="0"/>
              <a:t>, </a:t>
            </a:r>
            <a:r>
              <a:rPr lang="en-GB" dirty="0" err="1"/>
              <a:t>nejvyšším</a:t>
            </a:r>
            <a:r>
              <a:rPr lang="en-GB" dirty="0"/>
              <a:t> </a:t>
            </a:r>
            <a:r>
              <a:rPr lang="en-GB" dirty="0" err="1"/>
              <a:t>výkonným</a:t>
            </a:r>
            <a:r>
              <a:rPr lang="en-GB" dirty="0"/>
              <a:t> </a:t>
            </a:r>
            <a:r>
              <a:rPr lang="en-GB" dirty="0" err="1"/>
              <a:t>orgánem</a:t>
            </a:r>
            <a:r>
              <a:rPr lang="en-GB" dirty="0"/>
              <a:t> je </a:t>
            </a:r>
            <a:r>
              <a:rPr lang="en-GB" dirty="0" err="1"/>
              <a:t>výkonný</a:t>
            </a:r>
            <a:r>
              <a:rPr lang="en-GB" dirty="0"/>
              <a:t> </a:t>
            </a:r>
            <a:r>
              <a:rPr lang="en-GB" dirty="0" err="1"/>
              <a:t>výbor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18593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FE717-7D82-4F1F-831B-81E7BED41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Poslání</a:t>
            </a:r>
            <a:r>
              <a:rPr lang="en-GB" dirty="0"/>
              <a:t> Č</a:t>
            </a:r>
            <a:r>
              <a:rPr lang="cs-CZ" dirty="0" err="1"/>
              <a:t>eské</a:t>
            </a:r>
            <a:r>
              <a:rPr lang="cs-CZ"/>
              <a:t> unie sportu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2E48-87BF-42C0-8AFE-0D54C82B9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vytvářet optimální podmínky ke sportovní činnosti, která se realizuje v jejích základních organizačních článcích, tj. ve sportovních klubech, tělovýchovných jednotách a národních sportovních svazech</a:t>
            </a:r>
          </a:p>
          <a:p>
            <a:r>
              <a:rPr lang="cs-CZ" dirty="0"/>
              <a:t>poskytuje služby svým základním organizačním článkům a dalším organizacím a institucím v rámci sportovního prostředí České republiky.</a:t>
            </a:r>
          </a:p>
          <a:p>
            <a:r>
              <a:rPr lang="cs-CZ" dirty="0"/>
              <a:t>respektuje principy olympismu a v rámci svého členství v Českém olympijském výboru reprezentuje zájmy svých členů.</a:t>
            </a:r>
          </a:p>
          <a:p>
            <a:r>
              <a:rPr lang="cs-CZ" dirty="0"/>
              <a:t>pomáhá komplexně zabezpečovat financování sportovní činnosti svých základních organizačních článků na všech výkonnostních, rekreačních, věkových či územních úrovních.</a:t>
            </a:r>
          </a:p>
          <a:p>
            <a:r>
              <a:rPr lang="cs-CZ" dirty="0"/>
              <a:t>ve svých základních organizačních článcích organizuje, podporuje a provozuje veškeré formy sportovních aktivit.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3221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93607-3D9B-4B03-BB9F-68FA2C2C3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Hie</a:t>
            </a:r>
            <a:r>
              <a:rPr lang="cs-CZ" dirty="0"/>
              <a:t>a</a:t>
            </a:r>
            <a:r>
              <a:rPr lang="en-GB" dirty="0" err="1"/>
              <a:t>rchie</a:t>
            </a:r>
            <a:r>
              <a:rPr lang="en-GB" dirty="0"/>
              <a:t> </a:t>
            </a:r>
            <a:r>
              <a:rPr lang="en-GB" dirty="0" err="1"/>
              <a:t>organizací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1E3CC-7D43-488D-A58D-13029916E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/>
              <a:t>Na </a:t>
            </a:r>
            <a:r>
              <a:rPr lang="en-GB" b="1" dirty="0" err="1"/>
              <a:t>vrcholu</a:t>
            </a:r>
            <a:r>
              <a:rPr lang="en-GB" dirty="0"/>
              <a:t> s </a:t>
            </a:r>
            <a:r>
              <a:rPr lang="en-GB" dirty="0" err="1"/>
              <a:t>vlastní</a:t>
            </a:r>
            <a:r>
              <a:rPr lang="en-GB" dirty="0"/>
              <a:t> </a:t>
            </a:r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subjektivitou</a:t>
            </a:r>
            <a:r>
              <a:rPr lang="en-GB" dirty="0"/>
              <a:t> je </a:t>
            </a:r>
            <a:r>
              <a:rPr lang="en-GB" b="1" dirty="0"/>
              <a:t>ČUS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orgány</a:t>
            </a:r>
            <a:r>
              <a:rPr lang="en-GB" dirty="0"/>
              <a:t>: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dirty="0"/>
              <a:t>		● valná hromada = </a:t>
            </a:r>
            <a:r>
              <a:rPr lang="cs-CZ" altLang="cs-CZ" b="1" u="sng" dirty="0"/>
              <a:t>republikové svazy + okresní sdružení TJ/SK</a:t>
            </a:r>
            <a:r>
              <a:rPr lang="cs-CZ" altLang="cs-CZ" dirty="0"/>
              <a:t>,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dirty="0"/>
              <a:t>		● výkonný výbor, revizní komise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dirty="0"/>
              <a:t>		● poradní orgány	- odborné komise</a:t>
            </a:r>
          </a:p>
          <a:p>
            <a:pPr marL="0" indent="0">
              <a:buNone/>
            </a:pPr>
            <a:r>
              <a:rPr lang="en-GB" b="1" dirty="0" err="1"/>
              <a:t>Krajské</a:t>
            </a:r>
            <a:r>
              <a:rPr lang="en-GB" b="1" dirty="0"/>
              <a:t> </a:t>
            </a:r>
            <a:r>
              <a:rPr lang="en-GB" b="1" dirty="0" err="1"/>
              <a:t>organizace</a:t>
            </a:r>
            <a:r>
              <a:rPr lang="en-GB" b="1" dirty="0"/>
              <a:t> ČUS </a:t>
            </a:r>
            <a:r>
              <a:rPr lang="en-GB" b="1" dirty="0" err="1"/>
              <a:t>fungují</a:t>
            </a:r>
            <a:r>
              <a:rPr lang="en-GB" b="1" dirty="0"/>
              <a:t> </a:t>
            </a:r>
            <a:r>
              <a:rPr lang="en-GB" b="1" dirty="0" err="1"/>
              <a:t>jako</a:t>
            </a:r>
            <a:r>
              <a:rPr lang="en-GB" b="1" dirty="0"/>
              <a:t> </a:t>
            </a:r>
            <a:r>
              <a:rPr lang="en-GB" b="1" dirty="0" err="1"/>
              <a:t>pobočné</a:t>
            </a:r>
            <a:r>
              <a:rPr lang="en-GB" b="1" dirty="0"/>
              <a:t> </a:t>
            </a:r>
            <a:r>
              <a:rPr lang="en-GB" b="1" dirty="0" err="1"/>
              <a:t>spolky</a:t>
            </a:r>
            <a:r>
              <a:rPr lang="en-GB" b="1" dirty="0"/>
              <a:t>.</a:t>
            </a:r>
          </a:p>
          <a:p>
            <a:pPr lvl="1"/>
            <a:r>
              <a:rPr lang="en-GB" dirty="0" err="1"/>
              <a:t>Obdobná</a:t>
            </a:r>
            <a:r>
              <a:rPr lang="en-GB" dirty="0"/>
              <a:t> </a:t>
            </a:r>
            <a:r>
              <a:rPr lang="en-GB" dirty="0" err="1"/>
              <a:t>struktura</a:t>
            </a:r>
            <a:r>
              <a:rPr lang="en-GB" dirty="0"/>
              <a:t>  - </a:t>
            </a:r>
            <a:r>
              <a:rPr lang="en-GB" dirty="0" err="1"/>
              <a:t>krajské</a:t>
            </a:r>
            <a:r>
              <a:rPr lang="en-GB" dirty="0"/>
              <a:t> </a:t>
            </a:r>
            <a:r>
              <a:rPr lang="en-GB" dirty="0" err="1"/>
              <a:t>svazy</a:t>
            </a:r>
            <a:r>
              <a:rPr lang="en-GB" dirty="0"/>
              <a:t> + </a:t>
            </a:r>
            <a:r>
              <a:rPr lang="en-GB" dirty="0" err="1"/>
              <a:t>regionální</a:t>
            </a:r>
            <a:r>
              <a:rPr lang="en-GB" dirty="0"/>
              <a:t> TJ/SK</a:t>
            </a:r>
          </a:p>
          <a:p>
            <a:pPr lvl="1"/>
            <a:r>
              <a:rPr lang="en-GB" dirty="0" err="1"/>
              <a:t>Jinak</a:t>
            </a:r>
            <a:r>
              <a:rPr lang="en-GB" dirty="0"/>
              <a:t> </a:t>
            </a:r>
            <a:r>
              <a:rPr lang="en-GB" dirty="0" err="1"/>
              <a:t>včetně</a:t>
            </a:r>
            <a:r>
              <a:rPr lang="en-GB" dirty="0"/>
              <a:t> </a:t>
            </a:r>
            <a:r>
              <a:rPr lang="en-GB" dirty="0" err="1"/>
              <a:t>valné</a:t>
            </a:r>
            <a:r>
              <a:rPr lang="en-GB" dirty="0"/>
              <a:t> </a:t>
            </a:r>
            <a:r>
              <a:rPr lang="en-GB" dirty="0" err="1"/>
              <a:t>hromady</a:t>
            </a:r>
            <a:r>
              <a:rPr lang="en-GB" dirty="0"/>
              <a:t> a la ČUS</a:t>
            </a:r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err="1"/>
              <a:t>Okresní</a:t>
            </a:r>
            <a:r>
              <a:rPr lang="en-GB" b="1" dirty="0"/>
              <a:t> </a:t>
            </a:r>
            <a:r>
              <a:rPr lang="en-GB" b="1" dirty="0" err="1"/>
              <a:t>sdružení</a:t>
            </a:r>
            <a:endParaRPr lang="en-GB" b="1" dirty="0"/>
          </a:p>
          <a:p>
            <a:pPr lvl="1"/>
            <a:r>
              <a:rPr lang="en-GB" dirty="0" err="1"/>
              <a:t>Struktura</a:t>
            </a:r>
            <a:r>
              <a:rPr lang="en-GB" dirty="0"/>
              <a:t> a la ČUS</a:t>
            </a:r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TJ, SK (</a:t>
            </a:r>
            <a:r>
              <a:rPr lang="en-GB" b="1" dirty="0" err="1"/>
              <a:t>Těl</a:t>
            </a:r>
            <a:r>
              <a:rPr lang="cs-CZ" b="1" dirty="0" err="1"/>
              <a:t>ovýchovné</a:t>
            </a:r>
            <a:r>
              <a:rPr lang="en-GB" b="1" dirty="0"/>
              <a:t> </a:t>
            </a:r>
            <a:r>
              <a:rPr lang="en-GB" b="1" dirty="0" err="1"/>
              <a:t>jednoty</a:t>
            </a:r>
            <a:r>
              <a:rPr lang="en-GB" b="1" dirty="0"/>
              <a:t>, </a:t>
            </a:r>
            <a:r>
              <a:rPr lang="en-GB" b="1" dirty="0" err="1"/>
              <a:t>sportovní</a:t>
            </a:r>
            <a:r>
              <a:rPr lang="en-GB" b="1" dirty="0"/>
              <a:t> </a:t>
            </a:r>
            <a:r>
              <a:rPr lang="en-GB" b="1" dirty="0" err="1"/>
              <a:t>kluby</a:t>
            </a:r>
            <a:r>
              <a:rPr lang="en-GB" b="1" dirty="0"/>
              <a:t>)</a:t>
            </a:r>
          </a:p>
          <a:p>
            <a:pPr lvl="1"/>
            <a:r>
              <a:rPr lang="en-GB" dirty="0" err="1"/>
              <a:t>Členské</a:t>
            </a:r>
            <a:r>
              <a:rPr lang="en-GB" dirty="0"/>
              <a:t> </a:t>
            </a:r>
            <a:r>
              <a:rPr lang="en-GB" dirty="0" err="1"/>
              <a:t>schůze,vlastní</a:t>
            </a:r>
            <a:r>
              <a:rPr lang="en-GB" dirty="0"/>
              <a:t> </a:t>
            </a:r>
            <a:r>
              <a:rPr lang="en-GB" dirty="0" err="1"/>
              <a:t>organizace</a:t>
            </a:r>
            <a:endParaRPr lang="en-GB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43006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851C0A-F97F-6A60-47AB-754F70B1A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Sportovní právo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A825C5-5DCB-B890-9F59-DF3A34B7E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Sportovní právo</a:t>
            </a:r>
            <a:r>
              <a:rPr lang="cs-CZ" dirty="0"/>
              <a:t> lze charakterizovat jako soubor norem, jež řídí a upravují sport, ale zároveň se jedná o normy, které patří pouze do světa sportu, tudíž nemají nic společného s obecným právem !!</a:t>
            </a:r>
          </a:p>
          <a:p>
            <a:r>
              <a:rPr lang="cs-CZ" dirty="0"/>
              <a:t>Jednotlivé předpisy týkající se sportu jsou závazné pouze pro sportovce, kteří se jim podřizují dobrovolně… </a:t>
            </a:r>
          </a:p>
          <a:p>
            <a:r>
              <a:rPr lang="cs-CZ" b="1" u="sng" dirty="0"/>
              <a:t>Sportovní právo</a:t>
            </a:r>
            <a:r>
              <a:rPr lang="cs-CZ" dirty="0"/>
              <a:t> lze obecně definovat jako právní obor, který reguluje nebo se přímo vztahuje ke sportu jako k oboru lidské činnosti.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716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0FEB2-CBAB-4794-B515-F81FA8CA7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Volenné</a:t>
            </a:r>
            <a:r>
              <a:rPr lang="en-GB" dirty="0"/>
              <a:t> </a:t>
            </a:r>
            <a:r>
              <a:rPr lang="en-GB" dirty="0" err="1"/>
              <a:t>orgány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8B888-1C06-4913-90D8-C01E751FF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Výkonný</a:t>
            </a:r>
            <a:r>
              <a:rPr lang="en-GB" dirty="0"/>
              <a:t> </a:t>
            </a:r>
            <a:r>
              <a:rPr lang="en-GB" dirty="0" err="1"/>
              <a:t>výbor</a:t>
            </a:r>
            <a:endParaRPr lang="en-GB" dirty="0"/>
          </a:p>
          <a:p>
            <a:r>
              <a:rPr lang="en-GB" dirty="0" err="1"/>
              <a:t>Představitelé</a:t>
            </a:r>
            <a:r>
              <a:rPr lang="en-GB" dirty="0"/>
              <a:t> (</a:t>
            </a:r>
            <a:r>
              <a:rPr lang="en-GB" dirty="0" err="1"/>
              <a:t>předseda</a:t>
            </a:r>
            <a:r>
              <a:rPr lang="en-GB" dirty="0"/>
              <a:t>,  2 </a:t>
            </a:r>
            <a:r>
              <a:rPr lang="en-GB" dirty="0" err="1"/>
              <a:t>místopředsedové</a:t>
            </a:r>
            <a:r>
              <a:rPr lang="en-GB" dirty="0"/>
              <a:t>, </a:t>
            </a:r>
            <a:r>
              <a:rPr lang="en-GB" dirty="0" err="1"/>
              <a:t>generální</a:t>
            </a:r>
            <a:r>
              <a:rPr lang="en-GB" dirty="0"/>
              <a:t> </a:t>
            </a:r>
            <a:r>
              <a:rPr lang="en-GB" dirty="0" err="1"/>
              <a:t>sekretář</a:t>
            </a:r>
            <a:r>
              <a:rPr lang="en-GB" dirty="0"/>
              <a:t>)</a:t>
            </a:r>
          </a:p>
          <a:p>
            <a:r>
              <a:rPr lang="en-GB" dirty="0" err="1"/>
              <a:t>Revizní</a:t>
            </a:r>
            <a:r>
              <a:rPr lang="en-GB" dirty="0"/>
              <a:t> </a:t>
            </a:r>
            <a:r>
              <a:rPr lang="en-GB" dirty="0" err="1"/>
              <a:t>komise</a:t>
            </a:r>
            <a:endParaRPr lang="en-GB" dirty="0"/>
          </a:p>
          <a:p>
            <a:r>
              <a:rPr lang="en-GB" dirty="0" err="1"/>
              <a:t>Poradní</a:t>
            </a:r>
            <a:r>
              <a:rPr lang="en-GB" dirty="0"/>
              <a:t> </a:t>
            </a:r>
            <a:r>
              <a:rPr lang="en-GB" dirty="0" err="1"/>
              <a:t>orgány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Důležitým</a:t>
            </a:r>
            <a:r>
              <a:rPr lang="en-GB" dirty="0"/>
              <a:t> </a:t>
            </a:r>
            <a:r>
              <a:rPr lang="en-GB" dirty="0" err="1"/>
              <a:t>dokumentem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Stanovy</a:t>
            </a:r>
            <a:r>
              <a:rPr lang="en-GB" dirty="0"/>
              <a:t> ČUS, </a:t>
            </a:r>
            <a:r>
              <a:rPr lang="en-GB" dirty="0" err="1"/>
              <a:t>kde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upravena</a:t>
            </a:r>
            <a:r>
              <a:rPr lang="en-GB" dirty="0"/>
              <a:t> </a:t>
            </a:r>
            <a:r>
              <a:rPr lang="en-GB" dirty="0" err="1"/>
              <a:t>pravidla</a:t>
            </a:r>
            <a:r>
              <a:rPr lang="en-GB" dirty="0"/>
              <a:t> </a:t>
            </a:r>
            <a:r>
              <a:rPr lang="en-GB" dirty="0" err="1"/>
              <a:t>fungování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3479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39BC2-A256-49B4-835B-3C4C4139F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Výkonný</a:t>
            </a:r>
            <a:r>
              <a:rPr lang="en-GB" dirty="0"/>
              <a:t> </a:t>
            </a:r>
            <a:r>
              <a:rPr lang="en-GB" dirty="0" err="1"/>
              <a:t>výbor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3851D-82FF-49FC-99E5-AD436A091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Výkonný výbor ČUS je nejvyšším výkonným orgánem ČUS. Valnou hromadou ČUS je volen na čtyřleté funkční období ve složení předseda, 8 zástupců národních sportovních svazů a 8 zástupců sportovních klubů a tělovýchovných jednot.</a:t>
            </a:r>
          </a:p>
        </p:txBody>
      </p:sp>
    </p:spTree>
    <p:extLst>
      <p:ext uri="{BB962C8B-B14F-4D97-AF65-F5344CB8AC3E}">
        <p14:creationId xmlns:p14="http://schemas.microsoft.com/office/powerpoint/2010/main" val="6651966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55B08-355B-460C-8D69-8691BD1C7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Revizní</a:t>
            </a:r>
            <a:r>
              <a:rPr lang="en-GB" dirty="0"/>
              <a:t> </a:t>
            </a:r>
            <a:r>
              <a:rPr lang="en-GB" dirty="0" err="1"/>
              <a:t>komise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ACB7A-AEDF-4611-B10D-E3B685615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Revizní komise provádí kontrolu hospodaření Výkonného výboru ČUS, jeho sekretariátu a pobočných spolků ČUS.  </a:t>
            </a:r>
          </a:p>
          <a:p>
            <a:r>
              <a:rPr lang="cs-CZ" dirty="0"/>
              <a:t>Dále je oprávněna provádět revize hospodaření a nakládání se státními příspěvky u členských sportovních subjektů a okresních sdružení , pokud  jsou  jim  poskytovány  prostřednictvím  ČUS</a:t>
            </a:r>
            <a:r>
              <a:rPr lang="cs-CZ"/>
              <a:t>. </a:t>
            </a:r>
          </a:p>
          <a:p>
            <a:r>
              <a:rPr lang="cs-CZ"/>
              <a:t>A  </a:t>
            </a:r>
            <a:r>
              <a:rPr lang="cs-CZ" dirty="0"/>
              <a:t>také kontrolu správnosti statistických dat ekonomické a členské povahy, které jsou členové povinni podle Stanov ČUS poskytovat. Potřebné administrativní zázemí zajišťuje Sekretariát Revizní komise ČUS.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2159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3E084-40B3-42E9-880A-AB642F6D1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Poradní</a:t>
            </a:r>
            <a:r>
              <a:rPr lang="en-GB" dirty="0"/>
              <a:t> </a:t>
            </a:r>
            <a:r>
              <a:rPr lang="en-GB" dirty="0" err="1"/>
              <a:t>orgány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164B0-45A3-435E-B9E8-30BFC8084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potřeb</a:t>
            </a:r>
            <a:r>
              <a:rPr lang="en-GB" dirty="0"/>
              <a:t> se </a:t>
            </a:r>
            <a:r>
              <a:rPr lang="en-GB" dirty="0" err="1"/>
              <a:t>mění</a:t>
            </a:r>
            <a:endParaRPr lang="en-GB" dirty="0"/>
          </a:p>
          <a:p>
            <a:r>
              <a:rPr lang="en-GB" dirty="0"/>
              <a:t>V </a:t>
            </a:r>
            <a:r>
              <a:rPr lang="en-GB" dirty="0" err="1"/>
              <a:t>tuto</a:t>
            </a:r>
            <a:r>
              <a:rPr lang="en-GB" dirty="0"/>
              <a:t> </a:t>
            </a:r>
            <a:r>
              <a:rPr lang="en-GB" dirty="0" err="1"/>
              <a:t>chvíli</a:t>
            </a:r>
            <a:r>
              <a:rPr lang="en-GB" dirty="0"/>
              <a:t> to </a:t>
            </a:r>
            <a:r>
              <a:rPr lang="en-GB" dirty="0" err="1"/>
              <a:t>jsou</a:t>
            </a:r>
            <a:r>
              <a:rPr lang="en-GB" dirty="0"/>
              <a:t>:</a:t>
            </a:r>
          </a:p>
          <a:p>
            <a:pPr lvl="1"/>
            <a:r>
              <a:rPr lang="cs-CZ" dirty="0"/>
              <a:t>Legislativní rada VV ČUS</a:t>
            </a:r>
          </a:p>
          <a:p>
            <a:pPr lvl="1"/>
            <a:r>
              <a:rPr lang="cs-CZ" dirty="0"/>
              <a:t>Komise pro podporu činnosti svazů</a:t>
            </a:r>
          </a:p>
          <a:p>
            <a:pPr lvl="1"/>
            <a:r>
              <a:rPr lang="cs-CZ" dirty="0"/>
              <a:t>Komise pro strategii péče o SK/TJ a pro spolupráci se samosprávami</a:t>
            </a:r>
          </a:p>
          <a:p>
            <a:pPr lvl="1"/>
            <a:r>
              <a:rPr lang="cs-CZ" dirty="0"/>
              <a:t>Komise sportovně ekonomických analýz a strategií</a:t>
            </a:r>
          </a:p>
          <a:p>
            <a:pPr lvl="1"/>
            <a:r>
              <a:rPr lang="cs-CZ" dirty="0"/>
              <a:t>Komise pro strategii a rozvoj horských středisek spoluvlastněných ČUS </a:t>
            </a:r>
          </a:p>
          <a:p>
            <a:pPr lvl="1"/>
            <a:r>
              <a:rPr lang="cs-CZ" dirty="0"/>
              <a:t>Komise pro přípravu nového sídla ČUS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8711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FF652-F952-483B-8996-62713C86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Úkoly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EBEA0-93EE-40CF-9179-36C99EAD8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Podporuje činnost sdružených subjektů - je servisní organizací</a:t>
            </a:r>
          </a:p>
          <a:p>
            <a:r>
              <a:rPr lang="cs-CZ" dirty="0"/>
              <a:t>Spravuje vlastní a svěřený majetek</a:t>
            </a:r>
          </a:p>
          <a:p>
            <a:r>
              <a:rPr lang="cs-CZ" dirty="0"/>
              <a:t>Administruje a distribuuje část státní finanční podpory  </a:t>
            </a:r>
            <a:r>
              <a:rPr lang="en-GB" dirty="0"/>
              <a:t>(</a:t>
            </a:r>
            <a:r>
              <a:rPr lang="cs-CZ" dirty="0"/>
              <a:t>podle rozhodnutí MŠM</a:t>
            </a:r>
            <a:r>
              <a:rPr lang="en-GB" dirty="0"/>
              <a:t>T</a:t>
            </a:r>
            <a:r>
              <a:rPr lang="cs-CZ" dirty="0"/>
              <a:t> - NSA</a:t>
            </a:r>
            <a:r>
              <a:rPr lang="en-GB" dirty="0"/>
              <a:t>)</a:t>
            </a:r>
            <a:endParaRPr lang="cs-CZ" dirty="0"/>
          </a:p>
          <a:p>
            <a:r>
              <a:rPr lang="cs-CZ" dirty="0"/>
              <a:t>Realizuje vlastní projekty</a:t>
            </a:r>
          </a:p>
          <a:p>
            <a:r>
              <a:rPr lang="cs-CZ" dirty="0"/>
              <a:t>Spolupracuje s ČOV</a:t>
            </a:r>
          </a:p>
          <a:p>
            <a:r>
              <a:rPr lang="cs-CZ" dirty="0"/>
              <a:t>Působí ve Sdružení evropských nevládních sportovních organizací (ENGSO), které spolu s Evropským olympijským výborem (EOC)</a:t>
            </a:r>
            <a:r>
              <a:rPr lang="en-GB" dirty="0"/>
              <a:t> a </a:t>
            </a:r>
            <a:r>
              <a:rPr lang="en-GB" dirty="0" err="1"/>
              <a:t>Evropskou</a:t>
            </a:r>
            <a:r>
              <a:rPr lang="en-GB" dirty="0"/>
              <a:t> </a:t>
            </a:r>
            <a:r>
              <a:rPr lang="en-GB" dirty="0" err="1"/>
              <a:t>komisí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6578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5107E-9057-4F3A-9642-D7CDCF618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Finacování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489DF-F072-4C37-BFCA-0709A85AE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Vlastní</a:t>
            </a:r>
            <a:r>
              <a:rPr lang="en-GB" dirty="0"/>
              <a:t> </a:t>
            </a:r>
            <a:r>
              <a:rPr lang="en-GB" dirty="0" err="1"/>
              <a:t>zdroje</a:t>
            </a:r>
            <a:r>
              <a:rPr lang="en-GB" dirty="0"/>
              <a:t> (</a:t>
            </a:r>
            <a:r>
              <a:rPr lang="en-GB" dirty="0" err="1"/>
              <a:t>hospodářská</a:t>
            </a:r>
            <a:r>
              <a:rPr lang="en-GB" dirty="0"/>
              <a:t> </a:t>
            </a:r>
            <a:r>
              <a:rPr lang="en-GB" dirty="0" err="1"/>
              <a:t>činnost</a:t>
            </a:r>
            <a:r>
              <a:rPr lang="en-GB" dirty="0"/>
              <a:t>, </a:t>
            </a:r>
            <a:r>
              <a:rPr lang="en-GB" dirty="0" err="1"/>
              <a:t>poskytování</a:t>
            </a:r>
            <a:r>
              <a:rPr lang="en-GB" dirty="0"/>
              <a:t> </a:t>
            </a:r>
            <a:r>
              <a:rPr lang="en-GB" dirty="0" err="1"/>
              <a:t>služeb</a:t>
            </a:r>
            <a:r>
              <a:rPr lang="en-GB" dirty="0"/>
              <a:t>, </a:t>
            </a:r>
            <a:r>
              <a:rPr lang="en-GB" dirty="0" err="1"/>
              <a:t>členské</a:t>
            </a:r>
            <a:r>
              <a:rPr lang="en-GB" dirty="0"/>
              <a:t> </a:t>
            </a:r>
            <a:r>
              <a:rPr lang="en-GB" dirty="0" err="1"/>
              <a:t>příspěvky</a:t>
            </a:r>
            <a:r>
              <a:rPr lang="en-GB" dirty="0"/>
              <a:t>)</a:t>
            </a:r>
          </a:p>
          <a:p>
            <a:r>
              <a:rPr lang="en-GB" dirty="0" err="1"/>
              <a:t>Státní</a:t>
            </a:r>
            <a:r>
              <a:rPr lang="en-GB" dirty="0"/>
              <a:t> </a:t>
            </a:r>
            <a:r>
              <a:rPr lang="en-GB" dirty="0" err="1"/>
              <a:t>příspěvky</a:t>
            </a:r>
            <a:r>
              <a:rPr lang="en-GB" dirty="0"/>
              <a:t> z</a:t>
            </a:r>
            <a:r>
              <a:rPr lang="cs-CZ" dirty="0"/>
              <a:t> NSA -</a:t>
            </a:r>
            <a:r>
              <a:rPr lang="en-GB" dirty="0"/>
              <a:t> MŠMT (</a:t>
            </a:r>
            <a:r>
              <a:rPr lang="en-GB" dirty="0" err="1"/>
              <a:t>především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sportovní</a:t>
            </a:r>
            <a:r>
              <a:rPr lang="en-GB" dirty="0"/>
              <a:t> </a:t>
            </a:r>
            <a:r>
              <a:rPr lang="en-GB" dirty="0" err="1"/>
              <a:t>zařízení</a:t>
            </a:r>
            <a:r>
              <a:rPr lang="en-GB" dirty="0"/>
              <a:t>)</a:t>
            </a:r>
          </a:p>
          <a:p>
            <a:r>
              <a:rPr lang="en-GB" dirty="0"/>
              <a:t>Z </a:t>
            </a:r>
            <a:r>
              <a:rPr lang="en-GB" dirty="0" err="1"/>
              <a:t>krajských</a:t>
            </a:r>
            <a:r>
              <a:rPr lang="en-GB" dirty="0"/>
              <a:t> a </a:t>
            </a:r>
            <a:r>
              <a:rPr lang="en-GB" dirty="0" err="1"/>
              <a:t>obecních</a:t>
            </a:r>
            <a:r>
              <a:rPr lang="en-GB" dirty="0"/>
              <a:t> </a:t>
            </a:r>
            <a:r>
              <a:rPr lang="en-GB" dirty="0" err="1"/>
              <a:t>rozpočtů</a:t>
            </a:r>
            <a:endParaRPr lang="en-GB" dirty="0"/>
          </a:p>
          <a:p>
            <a:r>
              <a:rPr lang="en-GB" dirty="0" err="1"/>
              <a:t>Fondy</a:t>
            </a:r>
            <a:r>
              <a:rPr lang="en-GB" dirty="0"/>
              <a:t> EU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0606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DDEF5-A9C6-4811-BACF-FEB044B6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Podmínky</a:t>
            </a:r>
            <a:r>
              <a:rPr lang="en-GB" dirty="0"/>
              <a:t> </a:t>
            </a:r>
            <a:r>
              <a:rPr lang="en-GB" dirty="0" err="1"/>
              <a:t>členství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5CC1E-F606-4756-ADF2-FA7D6CBB4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/>
              <a:t>Členem</a:t>
            </a:r>
            <a:r>
              <a:rPr lang="en-GB" dirty="0"/>
              <a:t> se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st</a:t>
            </a:r>
            <a:r>
              <a:rPr lang="cs-CZ" dirty="0"/>
              <a:t>á</a:t>
            </a:r>
            <a:r>
              <a:rPr lang="en-GB" dirty="0"/>
              <a:t>t </a:t>
            </a:r>
            <a:r>
              <a:rPr lang="en-GB" dirty="0" err="1"/>
              <a:t>svaz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:</a:t>
            </a:r>
          </a:p>
          <a:p>
            <a:pPr lvl="1"/>
            <a:r>
              <a:rPr lang="cs-CZ" dirty="0"/>
              <a:t>hlavním obsahem činnosti je sportovní a tělovýchovný proces,</a:t>
            </a:r>
          </a:p>
          <a:p>
            <a:pPr lvl="1"/>
            <a:r>
              <a:rPr lang="cs-CZ" dirty="0"/>
              <a:t>ve svém sportovním odvětví působí v ČR jako jediná organizace podle jednotných pravidel a má jednotné řízení</a:t>
            </a:r>
            <a:endParaRPr lang="en-GB" dirty="0"/>
          </a:p>
          <a:p>
            <a:pPr lvl="1"/>
            <a:r>
              <a:rPr lang="cs-CZ" b="1" dirty="0"/>
              <a:t>novým členem ČUS se nemůže stát sportovní svaz představující sportovní odvětví shodné nebo obdobné, které je již v ČUS zastoupeno národním sportovním svazem; </a:t>
            </a:r>
          </a:p>
          <a:p>
            <a:pPr lvl="1"/>
            <a:r>
              <a:rPr lang="cs-CZ" dirty="0"/>
              <a:t>odpovídá za přípravu a zabezpečení státní sportovní reprezentace ČR ve svém sportovním odvětví;</a:t>
            </a:r>
          </a:p>
          <a:p>
            <a:pPr lvl="1"/>
            <a:r>
              <a:rPr lang="cs-CZ" dirty="0"/>
              <a:t>je členem příslušné mezinárodní sportovní federace,</a:t>
            </a:r>
          </a:p>
          <a:p>
            <a:pPr lvl="1"/>
            <a:r>
              <a:rPr lang="cs-CZ" dirty="0"/>
              <a:t>pořádá celostátní mistrovské soutěže nebo jiné akce celostátního významu;</a:t>
            </a:r>
          </a:p>
          <a:p>
            <a:pPr lvl="1"/>
            <a:r>
              <a:rPr lang="cs-CZ" dirty="0"/>
              <a:t>přijal pravidla o boji proti dopingu;</a:t>
            </a:r>
          </a:p>
          <a:p>
            <a:pPr lvl="1"/>
            <a:r>
              <a:rPr lang="cs-CZ" dirty="0"/>
              <a:t>sdružuje nejméně 35 oddílů či klubů, má minimálně 500 členů a působí nejméně na území 7 krajů</a:t>
            </a:r>
          </a:p>
        </p:txBody>
      </p:sp>
    </p:spTree>
    <p:extLst>
      <p:ext uri="{BB962C8B-B14F-4D97-AF65-F5344CB8AC3E}">
        <p14:creationId xmlns:p14="http://schemas.microsoft.com/office/powerpoint/2010/main" val="40096723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FE607-BF7C-4C09-B9E8-9A7F3D02B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85" y="2766218"/>
            <a:ext cx="10515600" cy="1325563"/>
          </a:xfrm>
        </p:spPr>
        <p:txBody>
          <a:bodyPr/>
          <a:lstStyle/>
          <a:p>
            <a:pPr algn="ctr"/>
            <a:r>
              <a:rPr lang="en-GB" dirty="0" err="1"/>
              <a:t>Živnostenský</a:t>
            </a:r>
            <a:r>
              <a:rPr lang="en-GB" dirty="0"/>
              <a:t> </a:t>
            </a:r>
            <a:r>
              <a:rPr lang="en-GB" dirty="0" err="1"/>
              <a:t>zákon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4191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5FB5E-6526-49EE-AAA5-22E387F5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 dle Zákona č. 455/1991 Sb., o živnostenském podnikání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C7C6C-077F-44CE-B1C1-D0CD4B20D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Definice: </a:t>
            </a:r>
            <a:endParaRPr lang="cs-CZ" b="1" dirty="0"/>
          </a:p>
          <a:p>
            <a:r>
              <a:rPr lang="cs-CZ" dirty="0"/>
              <a:t>§ 2</a:t>
            </a:r>
          </a:p>
          <a:p>
            <a:r>
              <a:rPr lang="cs-CZ" dirty="0"/>
              <a:t>Živností je soustavná činnost provozovaná samostatně, vlastním jménem, na vlastní odpovědnost, za účelem dosažení zisku a za podmínek stanovených zákonem.</a:t>
            </a:r>
          </a:p>
          <a:p>
            <a:br>
              <a:rPr lang="cs-CZ" dirty="0"/>
            </a:br>
            <a:r>
              <a:rPr lang="cs-CZ" dirty="0">
                <a:hlinkClick r:id="rId2" tooltip="www.rzp.cz"/>
              </a:rPr>
              <a:t>Živnostenský rejstřík </a:t>
            </a:r>
            <a:r>
              <a:rPr lang="cs-CZ" dirty="0"/>
              <a:t>je informačním systémem veřejné správy, jehož správcem je Ministerstvo průmyslu a obchodu a provozovateli jednotlivé živnostenské úřady.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4506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C8417-BA94-4DBE-A090-0B98BEE4C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0A351-2484-4C85-B39D-25F497C0A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Základní znaky živnostenského podnikání tedy jsou</a:t>
            </a:r>
            <a:r>
              <a:rPr lang="cs-CZ" dirty="0"/>
              <a:t>: </a:t>
            </a:r>
          </a:p>
          <a:p>
            <a:r>
              <a:rPr lang="cs-CZ" dirty="0"/>
              <a:t>soustavná činnost</a:t>
            </a:r>
          </a:p>
          <a:p>
            <a:r>
              <a:rPr lang="cs-CZ" dirty="0"/>
              <a:t>samostatnost</a:t>
            </a:r>
          </a:p>
          <a:p>
            <a:r>
              <a:rPr lang="cs-CZ" dirty="0"/>
              <a:t>pod vlastním jménem </a:t>
            </a:r>
          </a:p>
          <a:p>
            <a:r>
              <a:rPr lang="cs-CZ" dirty="0"/>
              <a:t>vlastní odpovědnost</a:t>
            </a:r>
          </a:p>
          <a:p>
            <a:r>
              <a:rPr lang="cs-CZ" dirty="0"/>
              <a:t>účelem je dosažení zisku</a:t>
            </a:r>
          </a:p>
          <a:p>
            <a:r>
              <a:rPr lang="cs-CZ" dirty="0"/>
              <a:t>dodržení podmínek živnostenského zákona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57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1CBA1-FE16-E2BC-CB6C-242D566F6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Sportovní normy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E174D4-D2D2-9683-042E-80BD2B128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Sportovní normy nesmějí být v rozporu s normami právními</a:t>
            </a:r>
            <a:r>
              <a:rPr lang="cs-CZ" dirty="0"/>
              <a:t>. </a:t>
            </a:r>
          </a:p>
          <a:p>
            <a:r>
              <a:rPr lang="cs-CZ" dirty="0"/>
              <a:t>Z toho vyplývá, že pokud sportovec jedná v rámci pravidel sportu, neznamená to jeho beztrestnost !! Např. situace: v jakémkoliv kontaktním sportu dojde ke střetu, který vyústí ve zranění. Většinou se nejedná o úmysl, nicméně hrozí za porušení obecně závazných právních norem – zejména ustanovení Trestního zákoníku, t.č. ublížení na zdraví !!</a:t>
            </a:r>
          </a:p>
          <a:p>
            <a:r>
              <a:rPr lang="cs-CZ" dirty="0"/>
              <a:t>Proto lze konstatovat, že právo jako takové nekončí u bran sportovního stadionu či haly.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637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1E3FC-2781-47C1-9FA0-B2A1F4510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Všeobecné</a:t>
            </a:r>
            <a:r>
              <a:rPr lang="en-GB" dirty="0"/>
              <a:t> </a:t>
            </a:r>
            <a:r>
              <a:rPr lang="en-GB" dirty="0" err="1"/>
              <a:t>podmínky</a:t>
            </a:r>
            <a:r>
              <a:rPr lang="en-GB" dirty="0"/>
              <a:t> pro </a:t>
            </a:r>
            <a:r>
              <a:rPr lang="en-GB" dirty="0" err="1"/>
              <a:t>provozování</a:t>
            </a:r>
            <a:r>
              <a:rPr lang="en-GB" dirty="0"/>
              <a:t> </a:t>
            </a:r>
            <a:r>
              <a:rPr lang="en-GB" dirty="0" err="1"/>
              <a:t>živnosti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3ECB7-11A7-4894-8E8D-EFF763CB7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01" y="1943071"/>
            <a:ext cx="10515600" cy="4351338"/>
          </a:xfrm>
        </p:spPr>
        <p:txBody>
          <a:bodyPr/>
          <a:lstStyle/>
          <a:p>
            <a:r>
              <a:rPr lang="en-GB" dirty="0" err="1"/>
              <a:t>Plně</a:t>
            </a:r>
            <a:r>
              <a:rPr lang="en-GB" dirty="0"/>
              <a:t> </a:t>
            </a:r>
            <a:r>
              <a:rPr lang="en-GB" dirty="0" err="1"/>
              <a:t>svéprávná</a:t>
            </a:r>
            <a:r>
              <a:rPr lang="en-GB" dirty="0"/>
              <a:t> </a:t>
            </a:r>
            <a:r>
              <a:rPr lang="en-GB" dirty="0" err="1"/>
              <a:t>osoba</a:t>
            </a:r>
            <a:r>
              <a:rPr lang="en-GB" dirty="0"/>
              <a:t> (</a:t>
            </a:r>
            <a:r>
              <a:rPr lang="cs-CZ" dirty="0"/>
              <a:t>lze nahradit přivolením soudu k souhlasu zákonného zástupce nezletilého k samostatnému provozování podnikatelské činnosti</a:t>
            </a:r>
            <a:r>
              <a:rPr lang="en-GB" dirty="0"/>
              <a:t>),</a:t>
            </a:r>
          </a:p>
          <a:p>
            <a:r>
              <a:rPr lang="en-GB" dirty="0" err="1"/>
              <a:t>která</a:t>
            </a:r>
            <a:r>
              <a:rPr lang="en-GB" dirty="0"/>
              <a:t> je </a:t>
            </a:r>
            <a:r>
              <a:rPr lang="en-GB" dirty="0" err="1"/>
              <a:t>bezúhonná</a:t>
            </a:r>
            <a:r>
              <a:rPr lang="en-GB" dirty="0"/>
              <a:t>.</a:t>
            </a:r>
          </a:p>
          <a:p>
            <a:r>
              <a:rPr lang="cs-CZ" dirty="0"/>
              <a:t>Za bezúhonnou se pro účely tohoto zákona nepovažuje osoba, která byla pravomocně odsouzena pro trestný čin spáchaný úmyslně, jestliže byl tento trestný čin spáchán v souvislosti s podnikáním</a:t>
            </a:r>
            <a:r>
              <a:rPr lang="en-GB" dirty="0"/>
              <a:t>…</a:t>
            </a:r>
          </a:p>
          <a:p>
            <a:r>
              <a:rPr lang="en-GB" dirty="0" err="1"/>
              <a:t>Prokazuje</a:t>
            </a:r>
            <a:r>
              <a:rPr lang="en-GB" dirty="0"/>
              <a:t> se u </a:t>
            </a:r>
            <a:r>
              <a:rPr lang="en-GB" dirty="0" err="1"/>
              <a:t>českých</a:t>
            </a:r>
            <a:r>
              <a:rPr lang="en-GB" dirty="0"/>
              <a:t> </a:t>
            </a:r>
            <a:r>
              <a:rPr lang="en-GB" dirty="0" err="1"/>
              <a:t>občanů</a:t>
            </a:r>
            <a:r>
              <a:rPr lang="en-GB" dirty="0"/>
              <a:t> </a:t>
            </a:r>
            <a:r>
              <a:rPr lang="en-GB" dirty="0" err="1"/>
              <a:t>výpisem</a:t>
            </a:r>
            <a:r>
              <a:rPr lang="en-GB" dirty="0"/>
              <a:t> z </a:t>
            </a:r>
            <a:r>
              <a:rPr lang="en-GB" dirty="0" err="1"/>
              <a:t>Rejstříku</a:t>
            </a:r>
            <a:r>
              <a:rPr lang="en-GB" dirty="0"/>
              <a:t> </a:t>
            </a:r>
            <a:r>
              <a:rPr lang="en-GB" dirty="0" err="1"/>
              <a:t>trestů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1805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918C1-2DA6-4EAA-83F6-051E07563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Druhy</a:t>
            </a:r>
            <a:r>
              <a:rPr lang="en-GB" dirty="0"/>
              <a:t> </a:t>
            </a:r>
            <a:r>
              <a:rPr lang="en-GB" dirty="0" err="1"/>
              <a:t>živností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9ADA8-3BDE-4AE1-AD9B-A93D0E945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effectLst/>
              </a:rPr>
              <a:t>a) OHLAŠOVACÍ</a:t>
            </a:r>
          </a:p>
          <a:p>
            <a:pPr lvl="1"/>
            <a:r>
              <a:rPr lang="cs-CZ" altLang="cs-CZ" dirty="0">
                <a:effectLst/>
              </a:rPr>
              <a:t>Řemeslná</a:t>
            </a:r>
          </a:p>
          <a:p>
            <a:pPr lvl="1"/>
            <a:r>
              <a:rPr lang="cs-CZ" altLang="cs-CZ" dirty="0">
                <a:effectLst/>
              </a:rPr>
              <a:t>Vázaná</a:t>
            </a:r>
          </a:p>
          <a:p>
            <a:pPr lvl="1"/>
            <a:r>
              <a:rPr lang="cs-CZ" altLang="cs-CZ" dirty="0">
                <a:effectLst/>
              </a:rPr>
              <a:t>Volná</a:t>
            </a:r>
          </a:p>
          <a:p>
            <a:r>
              <a:rPr lang="cs-CZ" altLang="cs-CZ" b="1" dirty="0">
                <a:effectLst/>
              </a:rPr>
              <a:t>b) KONCESOVANÉ</a:t>
            </a:r>
            <a:endParaRPr lang="cs-CZ" alt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0934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DAE23-BF8E-418C-89EE-2C16236F7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Ohlašovací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7F20F-B916-4166-BE90-3F0538439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</a:rPr>
              <a:t>Podnikatel</a:t>
            </a:r>
            <a:r>
              <a:rPr lang="en-GB" dirty="0">
                <a:effectLst/>
              </a:rPr>
              <a:t> </a:t>
            </a:r>
            <a:r>
              <a:rPr lang="cs-CZ" dirty="0">
                <a:effectLst/>
              </a:rPr>
              <a:t>splňuje všechny podmínky pro danou živnost</a:t>
            </a:r>
            <a:endParaRPr lang="en-GB" dirty="0">
              <a:effectLst/>
            </a:endParaRPr>
          </a:p>
          <a:p>
            <a:r>
              <a:rPr lang="cs-CZ" dirty="0">
                <a:effectLst/>
              </a:rPr>
              <a:t>Ohl</a:t>
            </a:r>
            <a:r>
              <a:rPr lang="en-GB" dirty="0" err="1">
                <a:effectLst/>
              </a:rPr>
              <a:t>ásí</a:t>
            </a:r>
            <a:r>
              <a:rPr lang="en-GB" dirty="0">
                <a:effectLst/>
              </a:rPr>
              <a:t> </a:t>
            </a:r>
            <a:r>
              <a:rPr lang="cs-CZ" dirty="0">
                <a:effectLst/>
              </a:rPr>
              <a:t>živnostenskému úřadu, že bude provozovat tuto činnost</a:t>
            </a:r>
            <a:endParaRPr lang="en-GB" dirty="0">
              <a:effectLst/>
            </a:endParaRPr>
          </a:p>
          <a:p>
            <a:r>
              <a:rPr lang="en-GB" dirty="0"/>
              <a:t>je</a:t>
            </a:r>
            <a:r>
              <a:rPr lang="cs-CZ" dirty="0">
                <a:effectLst/>
              </a:rPr>
              <a:t> mu vydán živnostenský list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0370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5A6CF-3606-4635-AC80-78E545F61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Druhy</a:t>
            </a:r>
            <a:r>
              <a:rPr lang="en-GB" dirty="0"/>
              <a:t> </a:t>
            </a:r>
            <a:r>
              <a:rPr lang="en-GB" dirty="0" err="1"/>
              <a:t>ohlašovacích</a:t>
            </a:r>
            <a:r>
              <a:rPr lang="en-GB" dirty="0"/>
              <a:t> </a:t>
            </a:r>
            <a:r>
              <a:rPr lang="en-GB" dirty="0" err="1"/>
              <a:t>živností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21509-9BF5-4CC2-AD4C-CC1D1286D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b="1" u="sng" dirty="0"/>
              <a:t>Živnosti volné  </a:t>
            </a:r>
            <a:r>
              <a:rPr lang="cs-CZ" dirty="0"/>
              <a:t>-  </a:t>
            </a:r>
            <a:r>
              <a:rPr lang="en-GB" dirty="0" err="1"/>
              <a:t>splní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všeobecné</a:t>
            </a:r>
            <a:r>
              <a:rPr lang="en-GB" dirty="0"/>
              <a:t> </a:t>
            </a:r>
            <a:r>
              <a:rPr lang="en-GB" dirty="0" err="1"/>
              <a:t>podmínky</a:t>
            </a:r>
            <a:r>
              <a:rPr lang="cs-CZ" dirty="0"/>
              <a:t>,</a:t>
            </a:r>
          </a:p>
          <a:p>
            <a:pPr>
              <a:defRPr/>
            </a:pPr>
            <a:r>
              <a:rPr lang="cs-CZ" b="1" u="sng" dirty="0"/>
              <a:t>Řemeslné</a:t>
            </a:r>
            <a:r>
              <a:rPr lang="cs-CZ" dirty="0"/>
              <a:t>  -  vyučení v oboru (výuční list, uznání odborné kvalifikace, praxe) </a:t>
            </a:r>
          </a:p>
          <a:p>
            <a:pPr>
              <a:defRPr/>
            </a:pPr>
            <a:r>
              <a:rPr lang="cs-CZ" b="1" u="sng" dirty="0"/>
              <a:t>Vázané</a:t>
            </a:r>
            <a:r>
              <a:rPr lang="cs-CZ" dirty="0"/>
              <a:t>  -  provozování této živnosti je vázáno na splnění přesně definované  podmínky: odborná způsobilost pro vázané živnosti je upravena zvláštními předpisy uvedenými v příloze č. 2 Živnostenského zákona. </a:t>
            </a:r>
          </a:p>
          <a:p>
            <a:pPr>
              <a:defRPr/>
            </a:pPr>
            <a:r>
              <a:rPr lang="cs-CZ" b="1" u="sng" dirty="0"/>
              <a:t>Správní poplatek</a:t>
            </a:r>
            <a:r>
              <a:rPr lang="cs-CZ" dirty="0"/>
              <a:t>:1 000,-Kč za ohlášení živnosti při vstupu do živnostenského podnikání. /500,-Kč za další ohlášenou živnost/.</a:t>
            </a:r>
          </a:p>
        </p:txBody>
      </p:sp>
    </p:spTree>
    <p:extLst>
      <p:ext uri="{BB962C8B-B14F-4D97-AF65-F5344CB8AC3E}">
        <p14:creationId xmlns:p14="http://schemas.microsoft.com/office/powerpoint/2010/main" val="35571969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6D7BD-75C3-41D8-BEBD-92CEA9467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Koncesované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2F083-51C8-4A63-82C8-53F616BB7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</a:rPr>
              <a:t>provozovány na základě </a:t>
            </a:r>
            <a:r>
              <a:rPr lang="cs-CZ" b="1" dirty="0">
                <a:effectLst/>
              </a:rPr>
              <a:t>koncesní listiny</a:t>
            </a:r>
            <a:endParaRPr lang="en-GB" b="1" dirty="0"/>
          </a:p>
          <a:p>
            <a:r>
              <a:rPr lang="cs-CZ" dirty="0">
                <a:effectLst/>
              </a:rPr>
              <a:t>omezený počet</a:t>
            </a:r>
            <a:endParaRPr lang="en-GB" dirty="0"/>
          </a:p>
          <a:p>
            <a:r>
              <a:rPr lang="cs-CZ" dirty="0">
                <a:effectLst/>
              </a:rPr>
              <a:t>na </a:t>
            </a:r>
            <a:r>
              <a:rPr lang="en-GB" dirty="0" err="1">
                <a:effectLst/>
              </a:rPr>
              <a:t>vydání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koncesní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listiny</a:t>
            </a:r>
            <a:r>
              <a:rPr lang="cs-CZ" dirty="0">
                <a:effectLst/>
              </a:rPr>
              <a:t> není právní nárok</a:t>
            </a:r>
            <a:endParaRPr lang="en-GB" dirty="0">
              <a:effectLst/>
            </a:endParaRPr>
          </a:p>
          <a:p>
            <a:r>
              <a:rPr lang="cs-CZ" dirty="0">
                <a:effectLst/>
              </a:rPr>
              <a:t>uchazeč musí splňovat všeobecné i zvláštní podmínky pro provozování živnosti</a:t>
            </a:r>
            <a:endParaRPr lang="en-GB" dirty="0">
              <a:effectLst/>
            </a:endParaRPr>
          </a:p>
          <a:p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přílohy</a:t>
            </a:r>
            <a:r>
              <a:rPr lang="en-GB" dirty="0"/>
              <a:t> 3 </a:t>
            </a:r>
            <a:r>
              <a:rPr lang="en-GB" dirty="0" err="1"/>
              <a:t>živnostenského</a:t>
            </a:r>
            <a:r>
              <a:rPr lang="en-GB" dirty="0"/>
              <a:t> </a:t>
            </a:r>
            <a:r>
              <a:rPr lang="en-GB" dirty="0" err="1"/>
              <a:t>zákona</a:t>
            </a:r>
            <a:endParaRPr lang="en-GB" dirty="0"/>
          </a:p>
          <a:p>
            <a:r>
              <a:rPr lang="en-GB" dirty="0" err="1"/>
              <a:t>Příklad</a:t>
            </a:r>
            <a:r>
              <a:rPr lang="en-GB" dirty="0"/>
              <a:t>: </a:t>
            </a:r>
            <a:r>
              <a:rPr lang="en-GB" dirty="0" err="1"/>
              <a:t>Provozování</a:t>
            </a:r>
            <a:r>
              <a:rPr lang="en-GB" dirty="0"/>
              <a:t> </a:t>
            </a:r>
            <a:r>
              <a:rPr lang="en-GB" dirty="0" err="1"/>
              <a:t>střelnic</a:t>
            </a:r>
            <a:r>
              <a:rPr lang="en-GB" dirty="0"/>
              <a:t> a </a:t>
            </a:r>
            <a:r>
              <a:rPr lang="en-GB" dirty="0" err="1"/>
              <a:t>výuka</a:t>
            </a:r>
            <a:r>
              <a:rPr lang="en-GB" dirty="0"/>
              <a:t> a </a:t>
            </a:r>
            <a:r>
              <a:rPr lang="en-GB" dirty="0" err="1"/>
              <a:t>výcvik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střelbě</a:t>
            </a:r>
            <a:r>
              <a:rPr lang="en-GB" dirty="0"/>
              <a:t> se </a:t>
            </a:r>
            <a:r>
              <a:rPr lang="en-GB" dirty="0" err="1"/>
              <a:t>zbraní</a:t>
            </a:r>
            <a:r>
              <a:rPr lang="en-GB" dirty="0"/>
              <a:t> (</a:t>
            </a:r>
            <a:r>
              <a:rPr lang="en-GB" dirty="0" err="1"/>
              <a:t>týká</a:t>
            </a:r>
            <a:r>
              <a:rPr lang="en-GB" dirty="0"/>
              <a:t> se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sportovní</a:t>
            </a:r>
            <a:r>
              <a:rPr lang="en-GB" dirty="0"/>
              <a:t> </a:t>
            </a:r>
            <a:r>
              <a:rPr lang="en-GB" dirty="0" err="1"/>
              <a:t>střelby</a:t>
            </a:r>
            <a:r>
              <a:rPr lang="en-GB" dirty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9371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EBC96-3A00-4D36-8963-2853A388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 d</a:t>
            </a:r>
            <a:r>
              <a:rPr lang="cs-CZ" dirty="0"/>
              <a:t>á</a:t>
            </a:r>
            <a:r>
              <a:rPr lang="en-GB" dirty="0"/>
              <a:t>le </a:t>
            </a:r>
            <a:r>
              <a:rPr lang="en-GB" dirty="0" err="1"/>
              <a:t>zařídit</a:t>
            </a:r>
            <a:r>
              <a:rPr lang="en-GB" dirty="0"/>
              <a:t>?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0E6B9-F0BF-4803-B7BB-F7CAF662B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 žádosti o koncesní listinu se vyjadřuje orgán státní správy.</a:t>
            </a:r>
          </a:p>
          <a:p>
            <a:pPr>
              <a:defRPr/>
            </a:pPr>
            <a:r>
              <a:rPr lang="cs-CZ" dirty="0"/>
              <a:t>Odpovědný zástupce – osoba, která zodpovídá za správné vedení živnosti po odborné stránce</a:t>
            </a:r>
          </a:p>
          <a:p>
            <a:pPr>
              <a:defRPr/>
            </a:pPr>
            <a:r>
              <a:rPr lang="cs-CZ" dirty="0"/>
              <a:t>	FO může zřizovat</a:t>
            </a:r>
          </a:p>
          <a:p>
            <a:pPr>
              <a:defRPr/>
            </a:pPr>
            <a:r>
              <a:rPr lang="cs-CZ" dirty="0"/>
              <a:t>	PO musí zřizovat</a:t>
            </a:r>
            <a:endParaRPr lang="en-GB" dirty="0"/>
          </a:p>
          <a:p>
            <a:pPr>
              <a:defRPr/>
            </a:pPr>
            <a:r>
              <a:rPr lang="en-GB" dirty="0"/>
              <a:t>(</a:t>
            </a:r>
            <a:r>
              <a:rPr lang="en-GB" dirty="0" err="1"/>
              <a:t>pokud</a:t>
            </a:r>
            <a:r>
              <a:rPr lang="en-GB" dirty="0"/>
              <a:t> je </a:t>
            </a:r>
            <a:r>
              <a:rPr lang="en-GB" dirty="0" err="1"/>
              <a:t>třeba</a:t>
            </a:r>
            <a:r>
              <a:rPr lang="en-GB" dirty="0"/>
              <a:t> </a:t>
            </a:r>
            <a:r>
              <a:rPr lang="en-GB" dirty="0" err="1"/>
              <a:t>splnit</a:t>
            </a:r>
            <a:r>
              <a:rPr lang="en-GB" dirty="0"/>
              <a:t> </a:t>
            </a:r>
            <a:r>
              <a:rPr lang="en-GB" dirty="0" err="1"/>
              <a:t>zvláštní</a:t>
            </a:r>
            <a:r>
              <a:rPr lang="en-GB" dirty="0"/>
              <a:t> </a:t>
            </a:r>
            <a:r>
              <a:rPr lang="en-GB" dirty="0" err="1"/>
              <a:t>podmínky</a:t>
            </a:r>
            <a:r>
              <a:rPr lang="en-GB" dirty="0"/>
              <a:t> </a:t>
            </a:r>
            <a:r>
              <a:rPr lang="en-GB" dirty="0" err="1"/>
              <a:t>provozování</a:t>
            </a:r>
            <a:r>
              <a:rPr lang="en-GB" dirty="0"/>
              <a:t> </a:t>
            </a:r>
            <a:r>
              <a:rPr lang="en-GB" dirty="0" err="1"/>
              <a:t>živnosti</a:t>
            </a:r>
            <a:r>
              <a:rPr lang="en-GB" dirty="0"/>
              <a:t> – </a:t>
            </a:r>
            <a:r>
              <a:rPr lang="en-GB" dirty="0" err="1"/>
              <a:t>obecně</a:t>
            </a:r>
            <a:r>
              <a:rPr lang="en-GB" dirty="0"/>
              <a:t>: </a:t>
            </a:r>
            <a:r>
              <a:rPr lang="en-GB" dirty="0" err="1"/>
              <a:t>vz</a:t>
            </a:r>
            <a:r>
              <a:rPr lang="cs-CZ" dirty="0"/>
              <a:t>ta</a:t>
            </a:r>
            <a:r>
              <a:rPr lang="en-GB" dirty="0" err="1"/>
              <a:t>huje</a:t>
            </a:r>
            <a:r>
              <a:rPr lang="en-GB" dirty="0"/>
              <a:t> se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vázané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koncesované</a:t>
            </a:r>
            <a:r>
              <a:rPr lang="en-GB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304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7B445-0B04-4435-818C-D3791C7BD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Shrnutí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35B3B-DBE3-41DC-8B00-7129744F5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 </a:t>
            </a:r>
            <a:r>
              <a:rPr lang="en-GB" dirty="0" err="1"/>
              <a:t>jakým</a:t>
            </a:r>
            <a:r>
              <a:rPr lang="en-GB" dirty="0"/>
              <a:t> </a:t>
            </a:r>
            <a:r>
              <a:rPr lang="en-GB" dirty="0" err="1"/>
              <a:t>druhem</a:t>
            </a:r>
            <a:r>
              <a:rPr lang="en-GB" dirty="0"/>
              <a:t> </a:t>
            </a:r>
            <a:r>
              <a:rPr lang="en-GB" dirty="0" err="1"/>
              <a:t>živnosti</a:t>
            </a:r>
            <a:r>
              <a:rPr lang="en-GB" dirty="0"/>
              <a:t> se </a:t>
            </a:r>
            <a:r>
              <a:rPr lang="en-GB" dirty="0" err="1"/>
              <a:t>setkáme</a:t>
            </a:r>
            <a:r>
              <a:rPr lang="en-GB" dirty="0"/>
              <a:t>?</a:t>
            </a:r>
          </a:p>
          <a:p>
            <a:r>
              <a:rPr lang="en-GB" b="1" dirty="0" err="1"/>
              <a:t>Volné</a:t>
            </a:r>
            <a:r>
              <a:rPr lang="en-GB" b="1" dirty="0"/>
              <a:t>:</a:t>
            </a:r>
          </a:p>
          <a:p>
            <a:pPr lvl="1"/>
            <a:r>
              <a:rPr lang="cs-CZ" dirty="0">
                <a:effectLst/>
              </a:rPr>
              <a:t>Výroba, opravy a údržba sportovních potřeb</a:t>
            </a:r>
          </a:p>
          <a:p>
            <a:pPr lvl="1"/>
            <a:r>
              <a:rPr lang="cs-CZ" dirty="0"/>
              <a:t>Provozování tělovýchovných a sportovních zařízení a organizování sportovní činnosti</a:t>
            </a:r>
            <a:endParaRPr lang="en-GB" dirty="0"/>
          </a:p>
          <a:p>
            <a:r>
              <a:rPr lang="en-GB" b="1" dirty="0" err="1"/>
              <a:t>Vázané</a:t>
            </a:r>
            <a:r>
              <a:rPr lang="en-GB" b="1" dirty="0"/>
              <a:t>:</a:t>
            </a:r>
          </a:p>
          <a:p>
            <a:pPr lvl="1"/>
            <a:r>
              <a:rPr lang="cs-CZ" dirty="0"/>
              <a:t>Poskytování tělovýchovných a sportovních služeb v oblasti</a:t>
            </a:r>
            <a:r>
              <a:rPr lang="en-GB" dirty="0"/>
              <a:t>:</a:t>
            </a:r>
          </a:p>
          <a:p>
            <a:pPr lvl="1"/>
            <a:r>
              <a:rPr lang="cs-CZ" dirty="0"/>
              <a:t>Masérské, rekondiční a regenerační služby</a:t>
            </a:r>
            <a:endParaRPr lang="en-GB" dirty="0"/>
          </a:p>
          <a:p>
            <a:pPr lvl="1"/>
            <a:r>
              <a:rPr lang="en-GB" dirty="0" err="1"/>
              <a:t>Provozování</a:t>
            </a:r>
            <a:r>
              <a:rPr lang="en-GB" dirty="0"/>
              <a:t> </a:t>
            </a:r>
            <a:r>
              <a:rPr lang="en-GB" dirty="0" err="1"/>
              <a:t>solárií</a:t>
            </a:r>
            <a:endParaRPr lang="en-GB" dirty="0"/>
          </a:p>
          <a:p>
            <a:r>
              <a:rPr lang="en-GB" b="1" dirty="0" err="1"/>
              <a:t>Koncesované</a:t>
            </a:r>
            <a:r>
              <a:rPr lang="en-GB" b="1" dirty="0"/>
              <a:t>:</a:t>
            </a:r>
          </a:p>
          <a:p>
            <a:pPr lvl="1"/>
            <a:r>
              <a:rPr lang="en-GB" dirty="0" err="1"/>
              <a:t>Provozování</a:t>
            </a:r>
            <a:r>
              <a:rPr lang="en-GB" dirty="0"/>
              <a:t> </a:t>
            </a:r>
            <a:r>
              <a:rPr lang="en-GB" dirty="0" err="1"/>
              <a:t>střelnic</a:t>
            </a:r>
            <a:r>
              <a:rPr lang="en-GB" dirty="0"/>
              <a:t> a </a:t>
            </a:r>
            <a:r>
              <a:rPr lang="en-GB" dirty="0" err="1"/>
              <a:t>výuka</a:t>
            </a:r>
            <a:r>
              <a:rPr lang="en-GB" dirty="0"/>
              <a:t> a </a:t>
            </a:r>
            <a:r>
              <a:rPr lang="en-GB" dirty="0" err="1"/>
              <a:t>výcvik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střelbě</a:t>
            </a:r>
            <a:r>
              <a:rPr lang="en-GB" dirty="0"/>
              <a:t> se </a:t>
            </a:r>
            <a:r>
              <a:rPr lang="en-GB" dirty="0" err="1"/>
              <a:t>zbraní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1712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10666-CE48-4C51-8D99-6BB1E3EA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živnostenského podnikání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6FD6E-5955-4204-9457-A48FC8290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11" y="2060146"/>
            <a:ext cx="9613861" cy="3599316"/>
          </a:xfrm>
        </p:spPr>
        <p:txBody>
          <a:bodyPr>
            <a:normAutofit/>
          </a:bodyPr>
          <a:lstStyle/>
          <a:p>
            <a:r>
              <a:rPr lang="cs-CZ" dirty="0"/>
              <a:t>Živnostenské oprávnění může skončit několika způsoby. Jednak může nastat zánikem či zrušení, v takovém případě skončení živnostenského oprávnění jednou provždy, jednak může dočasně skončit přerušením živnostenského oprávnění.</a:t>
            </a:r>
          </a:p>
          <a:p>
            <a:r>
              <a:rPr lang="cs-CZ" dirty="0"/>
              <a:t>Živnostenské oprávnění může být skončeno buď na základě skutečností uvedených v živnostenském zákoně, v tom případě se hovoří o </a:t>
            </a:r>
            <a:r>
              <a:rPr lang="cs-CZ" b="1" u="sng" dirty="0"/>
              <a:t>zániku</a:t>
            </a:r>
            <a:r>
              <a:rPr lang="cs-CZ" dirty="0"/>
              <a:t> živnosti (smrt, zánik P.O., uplynutím doby), nebo na základě rozhodnutí živnostenského úřadu, v tom případě jde o </a:t>
            </a:r>
            <a:r>
              <a:rPr lang="cs-CZ" b="1" u="sng" dirty="0"/>
              <a:t>zrušení</a:t>
            </a:r>
            <a:r>
              <a:rPr lang="cs-CZ" dirty="0"/>
              <a:t> živnostenského oprávnění (žádost podnikatele, podmínka bezúhonnosti, nezpůsobilost k právním úkonům).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9325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3B3B4-5D24-95FE-89F2-2DC6AB55B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Rozhodování sporu ve sportu</a:t>
            </a:r>
            <a:br>
              <a:rPr lang="cs-CZ" dirty="0"/>
            </a:b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EAE6FA-54AB-5013-2166-20CDF3A09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/>
              <a:t>Soudní ochrana je mnohdy omezena sportovní autonomií.</a:t>
            </a:r>
          </a:p>
          <a:p>
            <a:pPr algn="just"/>
            <a:r>
              <a:rPr lang="cs-CZ" dirty="0"/>
              <a:t>Hráči se dobrovolně podřizují pravidlům sportovních svazů, které v mnoha ohledech omezují možnost soudní ochrany a odkazují sportovce k řešením sporů u rozhodčích orgánů dané sportovní asociace.</a:t>
            </a:r>
          </a:p>
          <a:p>
            <a:r>
              <a:rPr lang="cs-CZ" dirty="0"/>
              <a:t>Především jde o porušení právních vztahů, které vznikají mezi participanty na sportovní činnosti, tj. mezi vrcholovými či profesionálními sportovci na jedné straně a sportovními kluby a národními a nadnárodními (mezinárodními) asociacemi na straně druhé, popř. mezi těmito subjekty navzájem.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8077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A894B-AB59-1461-2CB7-FA5CCEFA0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….pokračování….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BF2714-38CA-34A1-D2A5-353968231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sportovním světě zaujímají stále větší roli autonomní sportovní normy, obsažené ve vnitřních předpisech sportovních organizací, které mechanismus řešení sporů mezi sportovci a kluby a mezi dalšími subjekty upravují = </a:t>
            </a:r>
            <a:r>
              <a:rPr lang="cs-CZ" sz="2800" b="1" u="sng" dirty="0"/>
              <a:t>hlavně se jedná o ARBITRÁŽE !!</a:t>
            </a:r>
          </a:p>
          <a:p>
            <a:r>
              <a:rPr lang="cs-CZ" dirty="0"/>
              <a:t>Vedle arbitráží existují také specifická soudní řízení před obecnými soudy, a to mezi sportovcem a sportovním klubem, nebo sportovní asociací, zejména rozhodování o žalobách proti rozhodnutím orgánů sportovních organizací nebo řízení týkající se vyloučení člena ze sportovní organizace a možnost právní obrany proti němu.   </a:t>
            </a:r>
            <a:r>
              <a:rPr lang="cs-CZ" b="1" u="sng" dirty="0"/>
              <a:t>Tzv. arbitrážní klauzule ve smlouvě !!!!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947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B84FC-3146-4A55-A109-4FE16629D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sportu pro stát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1E87B-2112-4620-8A59-E3C3D0452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STÁT A SPORT </a:t>
            </a:r>
            <a:r>
              <a:rPr lang="cs-CZ" dirty="0"/>
              <a:t>= jedná se o vliv státu na sport, o podporu sportu jako významného společenského fenoménu a prostředku reprezentace státu, jako prostředku výchovy, vzdělávání a upevňování zdraví.</a:t>
            </a:r>
          </a:p>
          <a:p>
            <a:r>
              <a:rPr lang="cs-CZ" dirty="0"/>
              <a:t>Funkce: - vzdělávací</a:t>
            </a:r>
          </a:p>
          <a:p>
            <a:r>
              <a:rPr lang="cs-CZ" dirty="0"/>
              <a:t>             - ekonomická</a:t>
            </a:r>
          </a:p>
          <a:p>
            <a:r>
              <a:rPr lang="cs-CZ" dirty="0"/>
              <a:t>             - zdravotní </a:t>
            </a:r>
          </a:p>
        </p:txBody>
      </p:sp>
    </p:spTree>
    <p:extLst>
      <p:ext uri="{BB962C8B-B14F-4D97-AF65-F5344CB8AC3E}">
        <p14:creationId xmlns:p14="http://schemas.microsoft.com/office/powerpoint/2010/main" val="38922101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6FD306-FFCE-3128-08BD-DB8E32F32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na určení neplatnosti členství ve spolku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792A4C-2BB4-656E-CCF5-2F62687B4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§ 258 OZ:</a:t>
            </a:r>
          </a:p>
          <a:p>
            <a:pPr algn="just"/>
            <a:r>
              <a:rPr lang="cs-CZ" dirty="0"/>
              <a:t>„</a:t>
            </a:r>
            <a:r>
              <a:rPr lang="cs-CZ" i="1" dirty="0"/>
              <a:t>Každý člen spolku nebo ten, kdo na tom má zájem hodný právní ochrany, může navrhnout soudu, aby rozhodl o neplatnosti rozhodnutí orgánu spolku pro jeho rozpor se zákonem nebo se stanovami, pokud se neplatnosti nelze dovolat u orgánů spolku</a:t>
            </a:r>
            <a:r>
              <a:rPr lang="cs-CZ" dirty="0"/>
              <a:t>.“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132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8CD46-76DB-FD68-46AB-66D1FAB45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arbitráž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F8B068-E57B-0397-2F40-C649DD3E0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99901"/>
          </a:xfrm>
        </p:spPr>
        <p:txBody>
          <a:bodyPr/>
          <a:lstStyle/>
          <a:p>
            <a:r>
              <a:rPr lang="cs-CZ" dirty="0"/>
              <a:t>v roce 1984 vznikl CAS (</a:t>
            </a:r>
            <a:r>
              <a:rPr lang="cs-CZ" dirty="0" err="1"/>
              <a:t>Court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Arbitration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sport) neboli Mezinárodní sportovní arbitráž (dále jako „arbitráž“)</a:t>
            </a:r>
          </a:p>
          <a:p>
            <a:pPr algn="just"/>
            <a:r>
              <a:rPr lang="cs-CZ" dirty="0"/>
              <a:t>arbitráž sídlí ve </a:t>
            </a:r>
            <a:r>
              <a:rPr lang="cs-CZ" b="1" dirty="0"/>
              <a:t>švýcarském městě Lausanne</a:t>
            </a:r>
            <a:r>
              <a:rPr lang="cs-CZ" dirty="0"/>
              <a:t>, jejími dalšími jednacími místy jsou také New York či Sydney</a:t>
            </a:r>
          </a:p>
          <a:p>
            <a:pPr algn="just"/>
            <a:r>
              <a:rPr lang="cs-CZ" dirty="0"/>
              <a:t>při olympijských hrách je vždy v pořadatelském městě vybudováno dočasné jednací místo arbitráže</a:t>
            </a:r>
          </a:p>
          <a:p>
            <a:r>
              <a:rPr lang="cs-CZ" dirty="0"/>
              <a:t>nejčastějšími případy, které CAS řeší, jsou </a:t>
            </a:r>
            <a:r>
              <a:rPr lang="cs-CZ" b="1" dirty="0"/>
              <a:t>dopingové aféry</a:t>
            </a:r>
            <a:r>
              <a:rPr lang="cs-CZ" dirty="0"/>
              <a:t>, které mimo jiné projednává i WADA (Světová antidopingová agentura), jež vede dlouhodobě celosvětový boj proti dopingu</a:t>
            </a:r>
          </a:p>
          <a:p>
            <a:r>
              <a:rPr lang="cs-CZ" dirty="0"/>
              <a:t>nezávislý na MOV, rozhoduje spory podle švýcarského práva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367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B34AC-5DC2-4FCE-B82C-08FEC58A5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737" y="2675731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2E492-14E3-48F7-B653-469B78E8A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727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Sportovní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Sportovní , tělocvičné a turistické aktivity českého sportovního prostředí historicky zahrnují (obsah činnosti):</a:t>
            </a:r>
          </a:p>
          <a:p>
            <a:r>
              <a:rPr lang="cs-CZ" dirty="0"/>
              <a:t>Soutěžní sport (soutěžení a dosahování relativně absolutní výkonnosti jednotlivce či kolektivu)</a:t>
            </a:r>
          </a:p>
          <a:p>
            <a:r>
              <a:rPr lang="cs-CZ" dirty="0"/>
              <a:t>Sport pro všechny, tělocvičné aktivity, tělesnou výchovu (pohybové vzdělávání a udržování tělesné zdatnosti)</a:t>
            </a:r>
          </a:p>
          <a:p>
            <a:r>
              <a:rPr lang="cs-CZ" dirty="0"/>
              <a:t>Turistickou činnost (kulturně vzdělávací činnost spojenou s pohybem).K tomu vznikají speciálně zaměřené dobrovolné spolky, kluby a organizace.</a:t>
            </a:r>
          </a:p>
        </p:txBody>
      </p:sp>
    </p:spTree>
    <p:extLst>
      <p:ext uri="{BB962C8B-B14F-4D97-AF65-F5344CB8AC3E}">
        <p14:creationId xmlns:p14="http://schemas.microsoft.com/office/powerpoint/2010/main" val="966884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správa pro tělesnou výchovu a sport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oblasti státní správy je garantem pro tělesnou výchovu a sport </a:t>
            </a:r>
            <a:r>
              <a:rPr lang="cs-CZ" b="1" u="sng" dirty="0"/>
              <a:t>Ministerstvo školství, mládeže a tělovýchovy ČR</a:t>
            </a:r>
            <a:r>
              <a:rPr lang="cs-CZ" dirty="0"/>
              <a:t>.</a:t>
            </a:r>
          </a:p>
          <a:p>
            <a:r>
              <a:rPr lang="cs-CZ" sz="2800" b="1" dirty="0"/>
              <a:t>Financování sportu</a:t>
            </a:r>
            <a:r>
              <a:rPr lang="cs-CZ" dirty="0"/>
              <a:t>: - Národní sportovní agentura (státní rozpočet) = www.agenturasport.cz</a:t>
            </a:r>
          </a:p>
          <a:p>
            <a:r>
              <a:rPr lang="cs-CZ" dirty="0"/>
              <a:t>Prostřednictvím Sazky a.s. (generální partner ČOV) </a:t>
            </a:r>
          </a:p>
          <a:p>
            <a:r>
              <a:rPr lang="cs-CZ" dirty="0"/>
              <a:t>Prostřednictvím výdajů uskutečněných rozhodnutím Poslanecké sněmovny Parlamentu ČR </a:t>
            </a:r>
          </a:p>
          <a:p>
            <a:r>
              <a:rPr lang="cs-CZ" dirty="0"/>
              <a:t>Prostřednictvím rozpočtů samosprávních celků (kraje, obce).</a:t>
            </a:r>
          </a:p>
        </p:txBody>
      </p:sp>
    </p:spTree>
    <p:extLst>
      <p:ext uri="{BB962C8B-B14F-4D97-AF65-F5344CB8AC3E}">
        <p14:creationId xmlns:p14="http://schemas.microsoft.com/office/powerpoint/2010/main" val="1778187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9FBF7A-A2AB-4C61-82E0-675C67C6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Hierarchie norem</a:t>
            </a: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AB40DF7B-3F81-4083-B9D1-5A65D6C06C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545" y="961812"/>
            <a:ext cx="6994308" cy="493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240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8A63-906B-46BE-931F-62FD63434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Důležité</a:t>
            </a:r>
            <a:r>
              <a:rPr lang="en-GB" dirty="0"/>
              <a:t> </a:t>
            </a:r>
            <a:r>
              <a:rPr lang="en-GB" dirty="0" err="1"/>
              <a:t>normy</a:t>
            </a:r>
            <a:r>
              <a:rPr lang="cs-CZ" dirty="0"/>
              <a:t> – legislativní vymezení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08E28-E2F7-4349-B73C-A3A6EFF9C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en-GB" dirty="0" err="1"/>
              <a:t>ákon</a:t>
            </a:r>
            <a:r>
              <a:rPr lang="en-GB" dirty="0"/>
              <a:t> č. 89/2012 Sb., </a:t>
            </a:r>
            <a:r>
              <a:rPr lang="cs-CZ" sz="2800" b="1" dirty="0"/>
              <a:t>O</a:t>
            </a:r>
            <a:r>
              <a:rPr lang="en-GB" sz="2800" b="1" dirty="0" err="1"/>
              <a:t>bčanský</a:t>
            </a:r>
            <a:r>
              <a:rPr lang="en-GB" sz="2800" b="1" dirty="0"/>
              <a:t> </a:t>
            </a:r>
            <a:r>
              <a:rPr lang="en-GB" sz="2800" b="1" dirty="0" err="1"/>
              <a:t>zákoník</a:t>
            </a:r>
            <a:r>
              <a:rPr lang="en-GB" sz="2800" b="1" dirty="0"/>
              <a:t> </a:t>
            </a:r>
            <a:r>
              <a:rPr lang="en-GB" dirty="0"/>
              <a:t>–</a:t>
            </a:r>
            <a:r>
              <a:rPr lang="cs-CZ" dirty="0"/>
              <a:t> </a:t>
            </a:r>
            <a:r>
              <a:rPr lang="en-GB" dirty="0" err="1"/>
              <a:t>především</a:t>
            </a:r>
            <a:r>
              <a:rPr lang="en-GB" dirty="0"/>
              <a:t> v </a:t>
            </a:r>
            <a:r>
              <a:rPr lang="en-GB" dirty="0" err="1"/>
              <a:t>souvislosti</a:t>
            </a:r>
            <a:r>
              <a:rPr lang="en-GB" dirty="0"/>
              <a:t> se </a:t>
            </a:r>
            <a:r>
              <a:rPr lang="en-GB" dirty="0" err="1"/>
              <a:t>spolky</a:t>
            </a:r>
            <a:r>
              <a:rPr lang="en-GB" dirty="0"/>
              <a:t> a </a:t>
            </a:r>
            <a:r>
              <a:rPr lang="en-GB" dirty="0" err="1"/>
              <a:t>příkazní</a:t>
            </a:r>
            <a:r>
              <a:rPr lang="en-GB" dirty="0"/>
              <a:t> </a:t>
            </a:r>
            <a:r>
              <a:rPr lang="en-GB" dirty="0" err="1"/>
              <a:t>smlouvou</a:t>
            </a:r>
            <a:r>
              <a:rPr lang="cs-CZ" dirty="0"/>
              <a:t> (dříve mandátní) + ostatní důležité smlouvy z pohledu sportovce (</a:t>
            </a:r>
            <a:r>
              <a:rPr lang="cs-CZ" dirty="0" err="1"/>
              <a:t>inominát</a:t>
            </a:r>
            <a:r>
              <a:rPr lang="cs-CZ" dirty="0"/>
              <a:t>)…</a:t>
            </a:r>
            <a:endParaRPr lang="en-GB" dirty="0"/>
          </a:p>
          <a:p>
            <a:r>
              <a:rPr lang="en-GB" dirty="0" err="1"/>
              <a:t>Zákon</a:t>
            </a:r>
            <a:r>
              <a:rPr lang="en-GB" dirty="0"/>
              <a:t> č. 115/2001 Sb., o </a:t>
            </a:r>
            <a:r>
              <a:rPr lang="en-GB" dirty="0" err="1"/>
              <a:t>podpoře</a:t>
            </a:r>
            <a:r>
              <a:rPr lang="en-GB" dirty="0"/>
              <a:t> </a:t>
            </a:r>
            <a:r>
              <a:rPr lang="en-GB" dirty="0" err="1"/>
              <a:t>sportu</a:t>
            </a:r>
            <a:endParaRPr lang="cs-CZ" dirty="0"/>
          </a:p>
          <a:p>
            <a:r>
              <a:rPr lang="cs-CZ" dirty="0"/>
              <a:t>Ústavní úroveň: LZPS </a:t>
            </a:r>
          </a:p>
          <a:p>
            <a:r>
              <a:rPr lang="cs-CZ" dirty="0"/>
              <a:t>Evropská charta sportu (1992)</a:t>
            </a:r>
          </a:p>
          <a:p>
            <a:r>
              <a:rPr lang="cs-CZ" dirty="0"/>
              <a:t>Bílá kniha o sportu (2007)•</a:t>
            </a:r>
            <a:endParaRPr lang="en-GB" dirty="0"/>
          </a:p>
          <a:p>
            <a:pPr lvl="1"/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006373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1257</TotalTime>
  <Words>3203</Words>
  <Application>Microsoft Office PowerPoint</Application>
  <PresentationFormat>Širokoúhlá obrazovka</PresentationFormat>
  <Paragraphs>265</Paragraphs>
  <Slides>52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6" baseType="lpstr">
      <vt:lpstr>Arial</vt:lpstr>
      <vt:lpstr>Poppins</vt:lpstr>
      <vt:lpstr>Trebuchet MS</vt:lpstr>
      <vt:lpstr>Berlín</vt:lpstr>
      <vt:lpstr>Struktura sportu v ČR</vt:lpstr>
      <vt:lpstr>Definice: sport a právo</vt:lpstr>
      <vt:lpstr>Sportovní právo</vt:lpstr>
      <vt:lpstr>Sportovní normy</vt:lpstr>
      <vt:lpstr>Funkce sportu pro stát</vt:lpstr>
      <vt:lpstr>Sportovní prostředí</vt:lpstr>
      <vt:lpstr>Státní správa pro tělesnou výchovu a sport </vt:lpstr>
      <vt:lpstr>Hierarchie norem</vt:lpstr>
      <vt:lpstr>Důležité normy – legislativní vymezení</vt:lpstr>
      <vt:lpstr>Zákon č. 115/2001 Sb., o podpoře sportu </vt:lpstr>
      <vt:lpstr>Sport a Evropská unie</vt:lpstr>
      <vt:lpstr>Autonomie sportovního prostředí</vt:lpstr>
      <vt:lpstr>Kdo má podíl na podpoře sportu?</vt:lpstr>
      <vt:lpstr>Parlament</vt:lpstr>
      <vt:lpstr>Ministerstva s agendou v oblasti sportu</vt:lpstr>
      <vt:lpstr>Úloha NSA podle Zákona o podpoře sportu</vt:lpstr>
      <vt:lpstr>Koncepce podpory sportu</vt:lpstr>
      <vt:lpstr>ČOV</vt:lpstr>
      <vt:lpstr>Český olympijský výbor</vt:lpstr>
      <vt:lpstr>Orgány</vt:lpstr>
      <vt:lpstr>Výkonný výbor</vt:lpstr>
      <vt:lpstr>Plénum</vt:lpstr>
      <vt:lpstr>Komise</vt:lpstr>
      <vt:lpstr>Rozhodčí komise</vt:lpstr>
      <vt:lpstr>Revizní komise</vt:lpstr>
      <vt:lpstr>Česká unie sportu (ČUS) a sportovní svazy</vt:lpstr>
      <vt:lpstr>ČUS</vt:lpstr>
      <vt:lpstr>Poslání České unie sportu</vt:lpstr>
      <vt:lpstr>Hiearchie organizací</vt:lpstr>
      <vt:lpstr>Volenné orgány</vt:lpstr>
      <vt:lpstr>Výkonný výbor</vt:lpstr>
      <vt:lpstr>Revizní komise</vt:lpstr>
      <vt:lpstr>Poradní orgány</vt:lpstr>
      <vt:lpstr>Úkoly</vt:lpstr>
      <vt:lpstr>Finacování</vt:lpstr>
      <vt:lpstr>Podmínky členství</vt:lpstr>
      <vt:lpstr>Živnostenský zákon</vt:lpstr>
      <vt:lpstr>Živnost dle Zákona č. 455/1991 Sb., o živnostenském podnikání</vt:lpstr>
      <vt:lpstr>Základní charakteristika</vt:lpstr>
      <vt:lpstr>Všeobecné podmínky pro provozování živnosti</vt:lpstr>
      <vt:lpstr>Druhy živností</vt:lpstr>
      <vt:lpstr>Ohlašovací</vt:lpstr>
      <vt:lpstr>Druhy ohlašovacích živností</vt:lpstr>
      <vt:lpstr>Koncesované</vt:lpstr>
      <vt:lpstr>Co dále zařídit?</vt:lpstr>
      <vt:lpstr>Shrnutí</vt:lpstr>
      <vt:lpstr>Skončení živnostenského podnikání</vt:lpstr>
      <vt:lpstr>Rozhodování sporu ve sportu </vt:lpstr>
      <vt:lpstr>….pokračování….</vt:lpstr>
      <vt:lpstr>Žaloba na určení neplatnosti členství ve spolku</vt:lpstr>
      <vt:lpstr>Mezinárodní arbitráž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sportu v ČR</dc:title>
  <dc:creator>Ivan FOLTÝN</dc:creator>
  <cp:lastModifiedBy>Lenka Bučková</cp:lastModifiedBy>
  <cp:revision>86</cp:revision>
  <dcterms:created xsi:type="dcterms:W3CDTF">2018-09-17T18:24:18Z</dcterms:created>
  <dcterms:modified xsi:type="dcterms:W3CDTF">2022-11-08T08:52:00Z</dcterms:modified>
</cp:coreProperties>
</file>