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9" r:id="rId3"/>
    <p:sldId id="270" r:id="rId4"/>
    <p:sldId id="271" r:id="rId5"/>
    <p:sldId id="261" r:id="rId6"/>
    <p:sldId id="273" r:id="rId7"/>
    <p:sldId id="263" r:id="rId8"/>
    <p:sldId id="258" r:id="rId9"/>
    <p:sldId id="259" r:id="rId10"/>
    <p:sldId id="260" r:id="rId11"/>
    <p:sldId id="262" r:id="rId12"/>
    <p:sldId id="264" r:id="rId13"/>
    <p:sldId id="265" r:id="rId14"/>
    <p:sldId id="272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28.02.2023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D239E7-27CF-40C7-8F0A-BFE4D4394C35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9535A-A064-470E-AB26-E7F9E0FAA2CE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3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A97A77-74DD-4E76-8172-DB6859F6630F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1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8722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7830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5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30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E121A66-A1E7-4CF3-A514-5864B0060CFE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639098"/>
            <a:ext cx="6907757" cy="2027900"/>
          </a:xfrm>
        </p:spPr>
        <p:txBody>
          <a:bodyPr rtlCol="0">
            <a:normAutofit/>
          </a:bodyPr>
          <a:lstStyle/>
          <a:p>
            <a:pPr algn="ctr" rtl="0"/>
            <a:r>
              <a:rPr lang="cs" sz="5400" b="1" dirty="0">
                <a:solidFill>
                  <a:srgbClr val="FF0000"/>
                </a:solidFill>
              </a:rPr>
              <a:t>BIOENERGETIKA</a:t>
            </a:r>
            <a:br>
              <a:rPr lang="cs" sz="5400" b="1" dirty="0">
                <a:solidFill>
                  <a:srgbClr val="FF0000"/>
                </a:solidFill>
              </a:rPr>
            </a:br>
            <a:r>
              <a:rPr lang="cs" sz="5400" b="1" dirty="0">
                <a:solidFill>
                  <a:srgbClr val="FF0000"/>
                </a:solidFill>
              </a:rPr>
              <a:t> SVALU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4668D79-7746-49AF-BDF0-0B8081062745}"/>
              </a:ext>
            </a:extLst>
          </p:cNvPr>
          <p:cNvSpPr txBox="1"/>
          <p:nvPr/>
        </p:nvSpPr>
        <p:spPr>
          <a:xfrm>
            <a:off x="5067300" y="5391668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Ing. Mgr. Jana Juříková,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Ph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C0805-EA38-43E8-88FB-92404FAA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Molekuly ATP se vážou na hlavy myozinu, které mají </a:t>
            </a:r>
            <a:r>
              <a:rPr lang="cs-CZ" dirty="0" err="1"/>
              <a:t>ATPázovou</a:t>
            </a:r>
            <a:r>
              <a:rPr lang="cs-CZ" dirty="0"/>
              <a:t> aktivitu. </a:t>
            </a:r>
          </a:p>
          <a:p>
            <a:r>
              <a:rPr lang="cs-CZ" dirty="0"/>
              <a:t>V okamžiku napojení myozinové hlavy na aktinové vlákno se ATP rozštěpí na ADP + 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, myozinové hlavy se připojí k aktinovému vláknu a sklopí se o 40°, čímž se aktinová a myozinová vlákna vůči sobě posunou.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96159D-EEBD-45C5-AC7C-D82A5F02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650195-71D8-486B-8F8E-0D8D5303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5" y="3822700"/>
            <a:ext cx="2819762" cy="1803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9A9EAB-1A30-4DAE-90E8-67576DA5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63" y="3822700"/>
            <a:ext cx="4457697" cy="16001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9D71E41-0C85-4746-B3C0-160474C07F4E}"/>
              </a:ext>
            </a:extLst>
          </p:cNvPr>
          <p:cNvSpPr txBox="1"/>
          <p:nvPr/>
        </p:nvSpPr>
        <p:spPr>
          <a:xfrm>
            <a:off x="4271341" y="4000500"/>
            <a:ext cx="182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aktin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E7AD9C3-3802-4793-B7C3-8F0F6C86AAA8}"/>
              </a:ext>
            </a:extLst>
          </p:cNvPr>
          <p:cNvSpPr txBox="1"/>
          <p:nvPr/>
        </p:nvSpPr>
        <p:spPr>
          <a:xfrm>
            <a:off x="5352946" y="44630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myozin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03E2993-99D2-45B6-885F-E631EDCAECAE}"/>
              </a:ext>
            </a:extLst>
          </p:cNvPr>
          <p:cNvCxnSpPr>
            <a:endCxn id="9" idx="1"/>
          </p:cNvCxnSpPr>
          <p:nvPr/>
        </p:nvCxnSpPr>
        <p:spPr>
          <a:xfrm flipV="1">
            <a:off x="3213100" y="4185166"/>
            <a:ext cx="105824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9AC46DA-C941-472E-B77B-EBE02201F444}"/>
              </a:ext>
            </a:extLst>
          </p:cNvPr>
          <p:cNvCxnSpPr>
            <a:endCxn id="13" idx="1"/>
          </p:cNvCxnSpPr>
          <p:nvPr/>
        </p:nvCxnSpPr>
        <p:spPr>
          <a:xfrm flipV="1">
            <a:off x="3060700" y="4647711"/>
            <a:ext cx="2292246" cy="81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1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83018-E65D-420D-81D7-37899F97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vazbou a rozpadem další molekuly ATP se hlavice myozinu uvolní od aktinu a vrátí do původní polohy.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Asi po jedné minutě jsou vápenaté ionty pumpovány zpět do sarkoplazmatického retikula, aby zde byly uskladněny do příchodu dalšího akčního potenciálu.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33B0AD-0D78-4838-B9E3-8D18AAEA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8F8943-55A6-42C8-9C92-A7DCE6E4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55" y="2581156"/>
            <a:ext cx="3324689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C10EC7D-06C2-4723-AE41-54C0B54A4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9" y="173640"/>
            <a:ext cx="7580705" cy="5871559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1A6084-CC7F-4D17-9B45-9F7BAD96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319A1-15E0-4086-906D-865A367F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0B78BB2-95AA-41C2-833B-86DD05C73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1910"/>
            <a:ext cx="5930900" cy="5825164"/>
          </a:xfrm>
        </p:spPr>
      </p:pic>
    </p:spTree>
    <p:extLst>
      <p:ext uri="{BB962C8B-B14F-4D97-AF65-F5344CB8AC3E}">
        <p14:creationId xmlns:p14="http://schemas.microsoft.com/office/powerpoint/2010/main" val="427743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9CCDDA-7899-48FD-AB37-7901D31D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0A34D2-7341-4FC1-9EC3-22098B67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26" y="138572"/>
            <a:ext cx="5328074" cy="537322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F268486-39C0-47CB-9662-719D487A478A}"/>
              </a:ext>
            </a:extLst>
          </p:cNvPr>
          <p:cNvSpPr txBox="1"/>
          <p:nvPr/>
        </p:nvSpPr>
        <p:spPr>
          <a:xfrm>
            <a:off x="787400" y="5511800"/>
            <a:ext cx="109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Obr: Klouzání myozinový hlav po aktinové vlákně – umožňuje zasouvání vláken a vede ke kontrakci svalové buňky</a:t>
            </a:r>
          </a:p>
        </p:txBody>
      </p:sp>
    </p:spTree>
    <p:extLst>
      <p:ext uri="{BB962C8B-B14F-4D97-AF65-F5344CB8AC3E}">
        <p14:creationId xmlns:p14="http://schemas.microsoft.com/office/powerpoint/2010/main" val="328131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1E25B-4A04-4825-A9E4-CD53D4C4D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ATP ------ ADP + 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baseline="-25000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ATP = adenosintrifosfát</a:t>
            </a:r>
          </a:p>
          <a:p>
            <a:r>
              <a:rPr lang="cs-CZ" dirty="0"/>
              <a:t>ADP = adenosindifosfát</a:t>
            </a:r>
          </a:p>
          <a:p>
            <a:r>
              <a:rPr lang="cs-CZ" dirty="0"/>
              <a:t>AMP = adenosinmonofosfát</a:t>
            </a:r>
          </a:p>
          <a:p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 = fosfát = HPO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EF84B-37AF-4937-8F0A-84010E08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021AC2-B86B-4180-A93F-214C17CCFFAC}"/>
              </a:ext>
            </a:extLst>
          </p:cNvPr>
          <p:cNvSpPr txBox="1"/>
          <p:nvPr/>
        </p:nvSpPr>
        <p:spPr>
          <a:xfrm>
            <a:off x="2451100" y="226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4B1F046-D403-4DAA-B6A1-340D0900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87" y="1244600"/>
            <a:ext cx="5754069" cy="35861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528050-6388-4725-9BAE-22FD4AE3A459}"/>
              </a:ext>
            </a:extLst>
          </p:cNvPr>
          <p:cNvSpPr txBox="1"/>
          <p:nvPr/>
        </p:nvSpPr>
        <p:spPr>
          <a:xfrm>
            <a:off x="2082800" y="952212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ŠTĚPENÍ ATP</a:t>
            </a:r>
          </a:p>
        </p:txBody>
      </p:sp>
    </p:spTree>
    <p:extLst>
      <p:ext uri="{BB962C8B-B14F-4D97-AF65-F5344CB8AC3E}">
        <p14:creationId xmlns:p14="http://schemas.microsoft.com/office/powerpoint/2010/main" val="145403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B9896-11E6-4C59-9366-7CA7E2189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Molekula ATP není schopna sama od sebe tvořit zásoby z důvodu vysoké nestability.</a:t>
            </a:r>
          </a:p>
          <a:p>
            <a:r>
              <a:rPr lang="cs-CZ" dirty="0"/>
              <a:t> Rychlým zdrojem energie pro organismus je stabilnější molekula </a:t>
            </a:r>
            <a:r>
              <a:rPr lang="cs-CZ" dirty="0" err="1"/>
              <a:t>kreatinfosfát</a:t>
            </a:r>
            <a:r>
              <a:rPr lang="cs-CZ" dirty="0"/>
              <a:t> (CP), který tvoří komplex ATP-CP, jenž lze v případě potřeby snadno štěpit na molekuly ATP. </a:t>
            </a:r>
          </a:p>
          <a:p>
            <a:r>
              <a:rPr lang="cs-CZ" dirty="0" err="1"/>
              <a:t>Kreatinfosfát</a:t>
            </a:r>
            <a:r>
              <a:rPr lang="cs-CZ" dirty="0"/>
              <a:t> se tvoří při nadměrném množství energie a ukládá se do svalů. </a:t>
            </a:r>
          </a:p>
          <a:p>
            <a:r>
              <a:rPr lang="cs-CZ" dirty="0"/>
              <a:t>Pokud jeho okamžitá hodnota nestačí energeticky náročným procesům, organismus získává rychle dostupnou energii ze svalového či jaterního glykogenu.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3EB441-C5ED-4021-9F16-56CA57B2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D7D7D-D651-4965-B181-7E131636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Resyntéza</a:t>
            </a:r>
            <a:r>
              <a:rPr lang="cs-CZ" dirty="0"/>
              <a:t> </a:t>
            </a:r>
            <a:r>
              <a:rPr lang="cs-CZ" dirty="0" err="1"/>
              <a:t>atp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1501167-2F94-49D5-969C-2A1145CC9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75" y="2260600"/>
            <a:ext cx="9953170" cy="2309135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B4BC88-6FF7-4B8C-A05C-106EAE4C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5803BE4-EDD2-41D7-8A35-D2879939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69" y="3526182"/>
            <a:ext cx="3441429" cy="25272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E32F7C-9276-460C-B3B3-FE05557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Příčně pruhované svaly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AF5AF-125E-46C4-83C4-6D21B349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2" y="1853308"/>
            <a:ext cx="9787921" cy="3734245"/>
          </a:xfrm>
        </p:spPr>
        <p:txBody>
          <a:bodyPr>
            <a:normAutofit/>
          </a:bodyPr>
          <a:lstStyle/>
          <a:p>
            <a:r>
              <a:rPr lang="cs-CZ" dirty="0"/>
              <a:t>Jedna svalová buňka tvoří </a:t>
            </a:r>
            <a:r>
              <a:rPr lang="cs-CZ"/>
              <a:t>svalové vlákno.</a:t>
            </a:r>
            <a:endParaRPr lang="cs-CZ" dirty="0"/>
          </a:p>
          <a:p>
            <a:r>
              <a:rPr lang="cs-CZ" dirty="0"/>
              <a:t>Svalové vlákno je ohraničeno </a:t>
            </a:r>
            <a:r>
              <a:rPr lang="cs-CZ" b="1" dirty="0"/>
              <a:t>sarkolemou</a:t>
            </a:r>
            <a:r>
              <a:rPr lang="cs-CZ" dirty="0"/>
              <a:t>, která má na povrchu plášť tvořený vrstvou polysacharidů a kolagenních vláken přecházejících ve šlachu.</a:t>
            </a:r>
          </a:p>
          <a:p>
            <a:r>
              <a:rPr lang="cs-CZ" dirty="0"/>
              <a:t>Sarkolema se místy </a:t>
            </a:r>
            <a:r>
              <a:rPr lang="cs-CZ" dirty="0" err="1"/>
              <a:t>vchlipuje</a:t>
            </a:r>
            <a:r>
              <a:rPr lang="cs-CZ" dirty="0"/>
              <a:t> a tvoří transverzální tubuly (T-tubuly), které umožňují rychlejší přenos akčního potenciálu dovnitř buněk.</a:t>
            </a:r>
          </a:p>
          <a:p>
            <a:r>
              <a:rPr lang="cs-CZ" dirty="0"/>
              <a:t>Vlastním kontraktilním aparátem buňky jsou </a:t>
            </a:r>
            <a:r>
              <a:rPr lang="cs-CZ" b="1" dirty="0"/>
              <a:t>myofibrily</a:t>
            </a:r>
            <a:r>
              <a:rPr lang="cs-CZ" dirty="0"/>
              <a:t> – dlouhá vlákna tvořená aktinem a myozinem, jichž je ve svalové buňce velké množství.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C1578F-8827-4A00-AEF6-54E46D18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7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15B75BC-94DA-40A3-91BA-BD7D9CB4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85" y="3156413"/>
            <a:ext cx="3500715" cy="19939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7729F-2F45-4F03-AD34-2729F72D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3" y="484969"/>
            <a:ext cx="8922007" cy="5342889"/>
          </a:xfrm>
        </p:spPr>
        <p:txBody>
          <a:bodyPr>
            <a:normAutofit/>
          </a:bodyPr>
          <a:lstStyle/>
          <a:p>
            <a:r>
              <a:rPr lang="cs-CZ" dirty="0"/>
              <a:t>Jedna myofibrila obsahuje asi 1 500 aktinových a 3 000 myozinový vláken. J</a:t>
            </a:r>
          </a:p>
          <a:p>
            <a:r>
              <a:rPr lang="cs-CZ" dirty="0"/>
              <a:t>Myofibrily jsou uloženy v sarkoplazmě, která svým složením odpovídá cytoplazmě ostatních buněk.</a:t>
            </a:r>
          </a:p>
          <a:p>
            <a:r>
              <a:rPr lang="cs-CZ" dirty="0"/>
              <a:t>Aktinová a myozinová vlákna jsou vysoce polymerizované proteiny, které svým uspořádáním způsobují proužkování myofibril. Ve svalovém vlákně jsou stejné proužky uloženy vedle sebe, a proto vzniká proužkování svalových vláken viditelné v optickém mikroskopu – toto proužkování dalo kosternímu svalu název: PŘÍČNĚ PRUHOVANÝ SVAL.</a:t>
            </a:r>
          </a:p>
          <a:p>
            <a:r>
              <a:rPr lang="cs-CZ" dirty="0"/>
              <a:t>Funkční jednotkou příčně pruhovaného svalu je </a:t>
            </a:r>
            <a:r>
              <a:rPr lang="cs-CZ" b="1" dirty="0" err="1"/>
              <a:t>sarkomera</a:t>
            </a:r>
            <a:r>
              <a:rPr lang="cs-CZ" dirty="0"/>
              <a:t>. </a:t>
            </a:r>
            <a:r>
              <a:rPr lang="cs-CZ" dirty="0" err="1"/>
              <a:t>Sarkomera</a:t>
            </a:r>
            <a:r>
              <a:rPr lang="cs-CZ" dirty="0"/>
              <a:t> je z každé strany ohraničená Z-liniemi, do nichž se ukotvují aktinová vlákna.</a:t>
            </a:r>
          </a:p>
          <a:p>
            <a:r>
              <a:rPr lang="cs-CZ" dirty="0"/>
              <a:t>Rovnoběžně s aktinovými vlákny jsou uložena myozinová vlákna, která přecházejí přes střed </a:t>
            </a:r>
            <a:r>
              <a:rPr lang="cs-CZ" dirty="0" err="1"/>
              <a:t>sarkomery</a:t>
            </a:r>
            <a:r>
              <a:rPr lang="cs-CZ" dirty="0"/>
              <a:t> a jsou v něm fixována bílkovinou tvořící M-linii.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3284FA-830E-41A8-815C-28F0DBC9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C631B30-C770-4A87-9D80-7E2B09C5F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28" y="3806311"/>
            <a:ext cx="6068172" cy="219067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B9B33-50BA-4DCF-8C87-15C69536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79" y="861012"/>
            <a:ext cx="9603275" cy="5135975"/>
          </a:xfrm>
        </p:spPr>
        <p:txBody>
          <a:bodyPr/>
          <a:lstStyle/>
          <a:p>
            <a:r>
              <a:rPr lang="cs-CZ" dirty="0"/>
              <a:t>Aktinová a myozinová vlákna se částečně překrývají a vytvářejí tak </a:t>
            </a:r>
            <a:r>
              <a:rPr lang="cs-CZ" dirty="0" err="1"/>
              <a:t>použkování</a:t>
            </a:r>
            <a:r>
              <a:rPr lang="cs-CZ" dirty="0"/>
              <a:t> typické pro příčně pruhovaný sval.</a:t>
            </a:r>
          </a:p>
          <a:p>
            <a:r>
              <a:rPr lang="cs-CZ" dirty="0"/>
              <a:t>V místě, kde se vyskytují jen aktinová vlákna, je zóna stejnorodá (izotropní) = I-proužek.</a:t>
            </a:r>
          </a:p>
          <a:p>
            <a:r>
              <a:rPr lang="cs-CZ" dirty="0"/>
              <a:t>Uprostřed I-proužku se nachází Z-linie.</a:t>
            </a:r>
          </a:p>
          <a:p>
            <a:r>
              <a:rPr lang="cs-CZ" dirty="0"/>
              <a:t>V místě, kde se vyskytují jen myozinová vlákna, je H-zóna.</a:t>
            </a:r>
          </a:p>
          <a:p>
            <a:r>
              <a:rPr lang="cs-CZ" dirty="0"/>
              <a:t>V místě, kde se aktinová a myozinová vlákna překrývají, je zóna nestejnorodá (anizotropní) = A-proužek.</a:t>
            </a:r>
          </a:p>
          <a:p>
            <a:r>
              <a:rPr lang="cs-CZ" dirty="0"/>
              <a:t>H-zóna je součástí A-proužku a uprostřed je rozdělena M-linií.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9E334-4405-41DF-9A12-A8A679E6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A3C0-1629-4123-88C6-D203E265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Kontraktilní aparát svalu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46D90-6878-4EFF-8B08-EEF76EF5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Myozinové vlákno – tvoří myozinové molekuly, které jsou zapleteny jedna do druhé. Hlavy odstupující z myozinového vlákna mají </a:t>
            </a:r>
            <a:r>
              <a:rPr lang="cs-CZ" dirty="0" err="1"/>
              <a:t>ATPázovou</a:t>
            </a:r>
            <a:r>
              <a:rPr lang="cs-CZ" dirty="0"/>
              <a:t> aktivitu (jsou schopné štěpit ATP) a zajišťují energii pro svalový stah.</a:t>
            </a:r>
          </a:p>
          <a:p>
            <a:r>
              <a:rPr lang="cs-CZ" dirty="0"/>
              <a:t>Aktinové vlákno – je tvořeno komplexem aktinu, </a:t>
            </a:r>
            <a:r>
              <a:rPr lang="cs-CZ" dirty="0" err="1"/>
              <a:t>tropomyozinu</a:t>
            </a:r>
            <a:r>
              <a:rPr lang="cs-CZ" dirty="0"/>
              <a:t> a troponinu. Aktin je dvoušroubovice s aktivními místy krytými dvoušroubovicí </a:t>
            </a:r>
            <a:r>
              <a:rPr lang="cs-CZ" dirty="0" err="1"/>
              <a:t>tropomyozinu</a:t>
            </a:r>
            <a:r>
              <a:rPr lang="cs-CZ" dirty="0"/>
              <a:t>, která se otáčí mezi vlákny aktinu. Troponin je regulační bílkoviny spojující aktinové a </a:t>
            </a:r>
            <a:r>
              <a:rPr lang="cs-CZ" dirty="0" err="1"/>
              <a:t>tropomyozinové</a:t>
            </a:r>
            <a:r>
              <a:rPr lang="cs-CZ" dirty="0"/>
              <a:t> vlákno a umožňující po navázání vápenatých iontů aktivaci celého komplexu.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02965-4E13-4E7A-B233-785DAE3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0A25ED-D35A-44F2-9202-0B21245F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BD5064-AD92-4B08-B11A-F18A532BD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74" y="128201"/>
            <a:ext cx="4039164" cy="55347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21DEF6-9456-4F1F-B875-926BEC2C9ED6}"/>
              </a:ext>
            </a:extLst>
          </p:cNvPr>
          <p:cNvSpPr txBox="1"/>
          <p:nvPr/>
        </p:nvSpPr>
        <p:spPr>
          <a:xfrm>
            <a:off x="1282700" y="5651500"/>
            <a:ext cx="890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Obr: Struktura příčně pruhovaného svalu</a:t>
            </a:r>
          </a:p>
        </p:txBody>
      </p:sp>
    </p:spTree>
    <p:extLst>
      <p:ext uri="{BB962C8B-B14F-4D97-AF65-F5344CB8AC3E}">
        <p14:creationId xmlns:p14="http://schemas.microsoft.com/office/powerpoint/2010/main" val="102801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8A820-A026-4D3D-8BEA-A9C01171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Aktin a myozin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DE3269-EE9E-44F3-AC49-C0BF5C15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42" y="2016678"/>
            <a:ext cx="6020640" cy="3448531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890D4-892D-40B0-BC6D-45803E5E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3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C2B2C-60E5-4FDE-B007-19B743F6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79" y="520151"/>
            <a:ext cx="9603275" cy="1049235"/>
          </a:xfrm>
        </p:spPr>
        <p:txBody>
          <a:bodyPr/>
          <a:lstStyle/>
          <a:p>
            <a:pPr algn="ctr"/>
            <a:r>
              <a:rPr lang="cs-CZ" dirty="0"/>
              <a:t>Nervosvalový přenos a kontrakce kosterního svalu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FEF08-76C2-4641-8AEB-EDCB3D25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9" y="1914132"/>
            <a:ext cx="9603275" cy="3450613"/>
          </a:xfrm>
        </p:spPr>
        <p:txBody>
          <a:bodyPr/>
          <a:lstStyle/>
          <a:p>
            <a:r>
              <a:rPr lang="cs-CZ" dirty="0"/>
              <a:t>Pro vyvolání kontrakce kosterních svalů je nezbytná aktivita CNS.</a:t>
            </a:r>
          </a:p>
          <a:p>
            <a:r>
              <a:rPr lang="cs-CZ" dirty="0"/>
              <a:t>Neurony, které inervují kosterní svaly, se nazývají motoneurony.</a:t>
            </a:r>
          </a:p>
          <a:p>
            <a:r>
              <a:rPr lang="cs-CZ" dirty="0"/>
              <a:t>V zakončení motoneuronů se nachází váčky s neurotransmiterem acetylcholinem.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8E0964-55C2-45A2-8270-C68D6209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DA8632-427F-4125-8456-8CC329C0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62" y="3429000"/>
            <a:ext cx="39528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44753-4EDD-4E81-A203-1B6E793D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79" y="330370"/>
            <a:ext cx="9603275" cy="34506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Acetylcholin se vyplaví a naváže se na postsynaptické receptory.</a:t>
            </a:r>
          </a:p>
          <a:p>
            <a:r>
              <a:rPr lang="cs-CZ" dirty="0"/>
              <a:t>V postsynaptické membráně se otevřou kanály pro sodíkové ionty a vyvolá se tak vznik akčního potenciálu na svalové buňce.</a:t>
            </a:r>
          </a:p>
          <a:p>
            <a:endParaRPr lang="cs-CZ" dirty="0"/>
          </a:p>
          <a:p>
            <a:r>
              <a:rPr lang="cs-CZ" dirty="0"/>
              <a:t>Akční potenciál putuje po membráně, depolarizuje ji a dostává se vchlípeninami sarkolemy hluboko do vlákna.</a:t>
            </a:r>
          </a:p>
          <a:p>
            <a:r>
              <a:rPr lang="cs-CZ" dirty="0"/>
              <a:t>Způsobuje depolarizaci sarkoplazmatického retikula, které uvolní velké množství vápenatých iontů do sarkoplazmy.</a:t>
            </a:r>
          </a:p>
          <a:p>
            <a:r>
              <a:rPr lang="cs-CZ" dirty="0"/>
              <a:t>Vápenaté ionty se poté navážou na troponin, a tím zahájí proces svalové kontrakce.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072320-56B6-416B-937C-883B945D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28.02.2023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9B589C-0260-48F8-BABE-314B3344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5" y="3780983"/>
            <a:ext cx="4593021" cy="18959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A54AD1-A223-4BD7-9F95-BB1CE1CAC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40" y="3780983"/>
            <a:ext cx="3381560" cy="19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51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176</TotalTime>
  <Words>732</Words>
  <Application>Microsoft Office PowerPoint</Application>
  <PresentationFormat>Širokoúhlá obrazovka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Galerie</vt:lpstr>
      <vt:lpstr>BIOENERGETIKA  SVALU</vt:lpstr>
      <vt:lpstr>Příčně pruhované svaly</vt:lpstr>
      <vt:lpstr>Prezentace aplikace PowerPoint</vt:lpstr>
      <vt:lpstr>Prezentace aplikace PowerPoint</vt:lpstr>
      <vt:lpstr>Kontraktilní aparát svalu</vt:lpstr>
      <vt:lpstr>Prezentace aplikace PowerPoint</vt:lpstr>
      <vt:lpstr>Aktin a myozin</vt:lpstr>
      <vt:lpstr>Nervosvalový přenos a kontrakce kosterního svalu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Resyntéza atp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BIOENERGETIKA  SVALU</dc:title>
  <dc:creator>Jana Juříková</dc:creator>
  <cp:lastModifiedBy>Jana Juříková</cp:lastModifiedBy>
  <cp:revision>25</cp:revision>
  <dcterms:created xsi:type="dcterms:W3CDTF">2023-02-27T14:43:17Z</dcterms:created>
  <dcterms:modified xsi:type="dcterms:W3CDTF">2023-02-28T14:38:23Z</dcterms:modified>
</cp:coreProperties>
</file>