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64" r:id="rId12"/>
    <p:sldId id="265" r:id="rId13"/>
    <p:sldId id="266" r:id="rId14"/>
    <p:sldId id="289" r:id="rId15"/>
    <p:sldId id="290" r:id="rId16"/>
    <p:sldId id="267" r:id="rId17"/>
    <p:sldId id="278" r:id="rId18"/>
    <p:sldId id="277" r:id="rId19"/>
    <p:sldId id="279" r:id="rId20"/>
    <p:sldId id="280" r:id="rId21"/>
    <p:sldId id="288" r:id="rId22"/>
    <p:sldId id="268" r:id="rId23"/>
    <p:sldId id="271" r:id="rId24"/>
    <p:sldId id="273" r:id="rId25"/>
    <p:sldId id="274" r:id="rId26"/>
    <p:sldId id="275" r:id="rId27"/>
    <p:sldId id="281" r:id="rId28"/>
    <p:sldId id="287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879" autoAdjust="0"/>
  </p:normalViewPr>
  <p:slideViewPr>
    <p:cSldViewPr>
      <p:cViewPr>
        <p:scale>
          <a:sx n="102" d="100"/>
          <a:sy n="102" d="100"/>
        </p:scale>
        <p:origin x="-12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84180-AFA4-4BB1-9949-F9A2E794742D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D6468-5A89-4E76-A08D-CFE1293EF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27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48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769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49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24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61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230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770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049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75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700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346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6468-5A89-4E76-A08D-CFE1293EFB22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8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EBE6BF3-AAD1-4735-B3A4-809908B7B649}" type="datetimeFigureOut">
              <a:rPr lang="cs-CZ" smtClean="0"/>
              <a:t>16.12.13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B6A672F-E3E1-4B90-8717-BE5D7BE856D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arch.creativecommons.org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eativecommons.org/choose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Václav Stupka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24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Kolektivní správa autorských práv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Kolektivním správcem je právnická osoba sdružující autory s oprávněním od Ministerstva kultury</a:t>
            </a:r>
          </a:p>
          <a:p>
            <a:r>
              <a:rPr lang="cs-CZ" dirty="0" smtClean="0"/>
              <a:t>Účelem jejich činnosti je kolektivní uplatňování a kolektivní ochrana majetkových autorských práv</a:t>
            </a:r>
          </a:p>
          <a:p>
            <a:r>
              <a:rPr lang="cs-CZ" dirty="0" smtClean="0"/>
              <a:t>Některá práva kolektivní správce spravuje povinně (právo na odměnu za užití zvukového záznamu díla či uměleckého výkonu určeného k obchodním účelům, zhotovení rozmnoženiny záznamu i pro osobní potřebu, opětovný prodej, půjčování atp.)</a:t>
            </a:r>
          </a:p>
          <a:p>
            <a:r>
              <a:rPr lang="cs-CZ" dirty="0" smtClean="0"/>
              <a:t>Autor se nemůže kolektivní správy nijak zříci, i z děl zpřístupněných pod svobodnou licencí se odvádějí poplatky kolektivním správcům.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456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Užití autorského díla třetí osobou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Paradox </a:t>
            </a:r>
            <a:r>
              <a:rPr lang="en-US" dirty="0" err="1" smtClean="0"/>
              <a:t>autonomie</a:t>
            </a:r>
            <a:r>
              <a:rPr lang="en-US" dirty="0" smtClean="0"/>
              <a:t> v</a:t>
            </a:r>
            <a:r>
              <a:rPr lang="cs-CZ" dirty="0" smtClean="0"/>
              <a:t>ůle autora</a:t>
            </a:r>
          </a:p>
          <a:p>
            <a:r>
              <a:rPr lang="cs-CZ" dirty="0" smtClean="0"/>
              <a:t>Zákon předpokládá pro případ vykonávání majetkových práv autorských třetí osobou uzavření licenční smlouvy</a:t>
            </a:r>
          </a:p>
          <a:p>
            <a:r>
              <a:rPr lang="cs-CZ" dirty="0" smtClean="0"/>
              <a:t>Licenční smlouvou se práva nepřevádějí, nabyvatel licence získává právo dílo sjednaným způsobem užít</a:t>
            </a:r>
          </a:p>
          <a:p>
            <a:r>
              <a:rPr lang="cs-CZ" dirty="0" smtClean="0"/>
              <a:t>Užití díla třetí osobou je možné na základě:</a:t>
            </a:r>
          </a:p>
          <a:p>
            <a:pPr lvl="1"/>
            <a:r>
              <a:rPr lang="cs-CZ" dirty="0" smtClean="0"/>
              <a:t>Volného užití v souladu s Autorským zákonem</a:t>
            </a:r>
          </a:p>
          <a:p>
            <a:pPr lvl="1"/>
            <a:r>
              <a:rPr lang="cs-CZ" dirty="0" smtClean="0"/>
              <a:t>Zákonné licence vznikající ze zákona bez ohledu na vůli autora</a:t>
            </a:r>
          </a:p>
          <a:p>
            <a:pPr lvl="1"/>
            <a:r>
              <a:rPr lang="cs-CZ" dirty="0" smtClean="0"/>
              <a:t>Smluvní licencí uzavřenou mezi nabyvatelem a autorem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111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užití autorského díla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Zákonem umožněné </a:t>
            </a:r>
            <a:r>
              <a:rPr lang="cs-CZ" dirty="0" smtClean="0"/>
              <a:t>neúplatné užití </a:t>
            </a:r>
            <a:r>
              <a:rPr lang="cs-CZ" dirty="0" smtClean="0"/>
              <a:t>díla bez ohledu na autora nebo vykonavatele majetkových práv autorských</a:t>
            </a:r>
          </a:p>
          <a:p>
            <a:r>
              <a:rPr lang="cs-CZ" dirty="0" smtClean="0"/>
              <a:t>Je možné pro osobní potřebu člověka</a:t>
            </a:r>
          </a:p>
          <a:p>
            <a:r>
              <a:rPr lang="cs-CZ" dirty="0" smtClean="0"/>
              <a:t>Účelem </a:t>
            </a:r>
            <a:r>
              <a:rPr lang="cs-CZ" dirty="0" smtClean="0"/>
              <a:t>nesmí být přímý ani nepřímý zisk</a:t>
            </a:r>
          </a:p>
          <a:p>
            <a:r>
              <a:rPr lang="cs-CZ" dirty="0" smtClean="0"/>
              <a:t>Dílo je tak možné užít jakýmkoliv způsobem, zakázáno je pouze šíření díla (ani prostřednictvím p2p sítí)</a:t>
            </a:r>
          </a:p>
          <a:p>
            <a:r>
              <a:rPr lang="cs-CZ" dirty="0" smtClean="0"/>
              <a:t>Ušlý zisk se vykonavatelům majektových práv autorských kompenzují ze systému pevných plateb kolektivním správcům</a:t>
            </a:r>
          </a:p>
          <a:p>
            <a:r>
              <a:rPr lang="cs-CZ" dirty="0" smtClean="0"/>
              <a:t>Omezení třístupňovým testem</a:t>
            </a:r>
          </a:p>
          <a:p>
            <a:r>
              <a:rPr lang="cs-CZ" dirty="0" smtClean="0"/>
              <a:t>Netýká se </a:t>
            </a:r>
            <a:r>
              <a:rPr lang="cs-CZ" dirty="0" smtClean="0"/>
              <a:t>software, databází, notových zápisů, staveb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10782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Zákonné licence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Konstruované přímo zákonem</a:t>
            </a:r>
          </a:p>
          <a:p>
            <a:r>
              <a:rPr lang="cs-CZ" dirty="0" smtClean="0"/>
              <a:t>Umožňují určitým subjektům určité užití díla</a:t>
            </a:r>
          </a:p>
          <a:p>
            <a:r>
              <a:rPr lang="cs-CZ" dirty="0" smtClean="0"/>
              <a:t>Zákonné licence:</a:t>
            </a:r>
          </a:p>
          <a:p>
            <a:pPr lvl="1"/>
            <a:r>
              <a:rPr lang="cs-CZ" dirty="0" smtClean="0"/>
              <a:t>Rozmnoženiny na papír pro osobní potřebu FO nebo PO</a:t>
            </a:r>
          </a:p>
          <a:p>
            <a:pPr lvl="1"/>
            <a:r>
              <a:rPr lang="cs-CZ" dirty="0" smtClean="0"/>
              <a:t>Citace (výňatky nebo krátká díla) – musí být uveden autor, bez zisku</a:t>
            </a:r>
          </a:p>
          <a:p>
            <a:pPr lvl="1"/>
            <a:r>
              <a:rPr lang="cs-CZ" dirty="0" smtClean="0"/>
              <a:t>Propagace výstavy a prodeje děl</a:t>
            </a:r>
          </a:p>
          <a:p>
            <a:pPr lvl="1"/>
            <a:r>
              <a:rPr lang="cs-CZ" dirty="0" smtClean="0"/>
              <a:t>Zaznamenání nebo vyjádření díla na veřejném prostranství</a:t>
            </a:r>
          </a:p>
          <a:p>
            <a:pPr lvl="1"/>
            <a:r>
              <a:rPr lang="cs-CZ" dirty="0" smtClean="0"/>
              <a:t>Úřední a zpravodajská licence</a:t>
            </a:r>
          </a:p>
          <a:p>
            <a:pPr lvl="1"/>
            <a:r>
              <a:rPr lang="cs-CZ" dirty="0" smtClean="0"/>
              <a:t>Užití díla v rámci náboženských, úředních, nebo školních představení</a:t>
            </a:r>
          </a:p>
          <a:p>
            <a:pPr lvl="1"/>
            <a:r>
              <a:rPr lang="cs-CZ" dirty="0" smtClean="0"/>
              <a:t>Knihovní licence</a:t>
            </a:r>
          </a:p>
          <a:p>
            <a:pPr lvl="1"/>
            <a:r>
              <a:rPr lang="cs-CZ" dirty="0" smtClean="0"/>
              <a:t>Licence pro zdravotně postižené</a:t>
            </a:r>
          </a:p>
          <a:p>
            <a:pPr lvl="1"/>
            <a:r>
              <a:rPr lang="cs-CZ" dirty="0" smtClean="0"/>
              <a:t>Licence pro dočasné rozmnoženiny, fotografickou podobiznu</a:t>
            </a:r>
          </a:p>
          <a:p>
            <a:pPr lvl="1"/>
            <a:r>
              <a:rPr lang="cs-CZ" dirty="0" smtClean="0"/>
              <a:t>Nepodstatné vedlejší užití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367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Citace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Malá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kdokoliv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vý</a:t>
            </a:r>
            <a:r>
              <a:rPr lang="en-US" dirty="0" err="1" smtClean="0"/>
              <a:t>ňatky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zveřejněných</a:t>
            </a:r>
            <a:r>
              <a:rPr lang="en-US" dirty="0" smtClean="0"/>
              <a:t> </a:t>
            </a:r>
            <a:r>
              <a:rPr lang="en-US" dirty="0" err="1" smtClean="0"/>
              <a:t>děl</a:t>
            </a:r>
            <a:r>
              <a:rPr lang="en-US" dirty="0" smtClean="0"/>
              <a:t>, </a:t>
            </a:r>
          </a:p>
          <a:p>
            <a:pPr lvl="1"/>
            <a:r>
              <a:rPr lang="en-US" dirty="0" err="1" smtClean="0"/>
              <a:t>odůvodněná</a:t>
            </a:r>
            <a:r>
              <a:rPr lang="en-US" dirty="0" smtClean="0"/>
              <a:t> </a:t>
            </a:r>
            <a:r>
              <a:rPr lang="en-US" dirty="0" err="1" smtClean="0"/>
              <a:t>míra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Velká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vý</a:t>
            </a:r>
            <a:r>
              <a:rPr lang="en-US" dirty="0" err="1" smtClean="0"/>
              <a:t>ňatky</a:t>
            </a:r>
            <a:r>
              <a:rPr lang="en-US" dirty="0" smtClean="0"/>
              <a:t>,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drobná</a:t>
            </a:r>
            <a:r>
              <a:rPr lang="en-US" dirty="0" smtClean="0"/>
              <a:t> </a:t>
            </a:r>
            <a:r>
              <a:rPr lang="en-US" dirty="0" err="1" smtClean="0"/>
              <a:t>celá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ecenze</a:t>
            </a:r>
            <a:r>
              <a:rPr lang="en-US" dirty="0" smtClean="0"/>
              <a:t>, </a:t>
            </a:r>
            <a:r>
              <a:rPr lang="en-US" dirty="0" err="1" smtClean="0"/>
              <a:t>kritika</a:t>
            </a:r>
            <a:r>
              <a:rPr lang="en-US" dirty="0" smtClean="0"/>
              <a:t>, </a:t>
            </a:r>
            <a:r>
              <a:rPr lang="en-US" dirty="0" err="1" smtClean="0"/>
              <a:t>vědecká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odoborná</a:t>
            </a:r>
            <a:r>
              <a:rPr lang="en-US" dirty="0" smtClean="0"/>
              <a:t> </a:t>
            </a:r>
            <a:r>
              <a:rPr lang="en-US" dirty="0" err="1" smtClean="0"/>
              <a:t>tvorba</a:t>
            </a:r>
            <a:r>
              <a:rPr lang="en-US" dirty="0" smtClean="0"/>
              <a:t>,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souladu</a:t>
            </a:r>
            <a:r>
              <a:rPr lang="en-US" dirty="0" smtClean="0"/>
              <a:t> se </a:t>
            </a:r>
            <a:r>
              <a:rPr lang="en-US" dirty="0" err="1" smtClean="0"/>
              <a:t>zvyklostmi</a:t>
            </a:r>
            <a:r>
              <a:rPr lang="en-US" dirty="0" smtClean="0"/>
              <a:t>,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 </a:t>
            </a:r>
            <a:r>
              <a:rPr lang="en-US" dirty="0" err="1" smtClean="0"/>
              <a:t>vyžadovaném</a:t>
            </a:r>
            <a:r>
              <a:rPr lang="en-US" dirty="0" smtClean="0"/>
              <a:t> </a:t>
            </a:r>
            <a:r>
              <a:rPr lang="en-US" dirty="0" err="1" smtClean="0"/>
              <a:t>účelem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Vědecká</a:t>
            </a:r>
            <a:r>
              <a:rPr lang="en-US" dirty="0" smtClean="0"/>
              <a:t>, </a:t>
            </a:r>
            <a:r>
              <a:rPr lang="en-US" dirty="0" err="1" smtClean="0"/>
              <a:t>školní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ři</a:t>
            </a:r>
            <a:r>
              <a:rPr lang="en-US" dirty="0" smtClean="0"/>
              <a:t> </a:t>
            </a:r>
            <a:r>
              <a:rPr lang="en-US" dirty="0" err="1" smtClean="0"/>
              <a:t>vyučování</a:t>
            </a:r>
            <a:r>
              <a:rPr lang="en-US" dirty="0" smtClean="0"/>
              <a:t> pro </a:t>
            </a:r>
            <a:r>
              <a:rPr lang="en-US" dirty="0" err="1" smtClean="0"/>
              <a:t>ilustrační</a:t>
            </a:r>
            <a:r>
              <a:rPr lang="en-US" dirty="0" smtClean="0"/>
              <a:t> </a:t>
            </a:r>
            <a:r>
              <a:rPr lang="en-US" dirty="0" err="1" smtClean="0"/>
              <a:t>účel</a:t>
            </a:r>
            <a:r>
              <a:rPr lang="en-US" dirty="0" smtClean="0"/>
              <a:t>,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vědeckém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ú</a:t>
            </a:r>
            <a:r>
              <a:rPr lang="en-US" dirty="0" err="1" smtClean="0"/>
              <a:t>čelem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dosažení</a:t>
            </a:r>
            <a:r>
              <a:rPr lang="en-US" dirty="0" smtClean="0"/>
              <a:t> </a:t>
            </a:r>
            <a:r>
              <a:rPr lang="en-US" dirty="0" err="1" smtClean="0"/>
              <a:t>hospodářského</a:t>
            </a:r>
            <a:r>
              <a:rPr lang="en-US" dirty="0" smtClean="0"/>
              <a:t> </a:t>
            </a:r>
            <a:r>
              <a:rPr lang="en-US" dirty="0" err="1" smtClean="0"/>
              <a:t>prospěchu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oszah</a:t>
            </a:r>
            <a:r>
              <a:rPr lang="en-US" dirty="0" smtClean="0"/>
              <a:t> </a:t>
            </a:r>
            <a:r>
              <a:rPr lang="en-US" dirty="0" err="1" smtClean="0"/>
              <a:t>odpovídající</a:t>
            </a:r>
            <a:r>
              <a:rPr lang="en-US" dirty="0" smtClean="0"/>
              <a:t> </a:t>
            </a:r>
            <a:r>
              <a:rPr lang="en-US" dirty="0" err="1" smtClean="0"/>
              <a:t>účelu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Nutno</a:t>
            </a:r>
            <a:r>
              <a:rPr lang="en-US" dirty="0" smtClean="0"/>
              <a:t> </a:t>
            </a:r>
            <a:r>
              <a:rPr lang="en-US" dirty="0" err="1" smtClean="0"/>
              <a:t>uvést</a:t>
            </a:r>
            <a:r>
              <a:rPr lang="en-US" dirty="0" smtClean="0"/>
              <a:t> </a:t>
            </a:r>
            <a:r>
              <a:rPr lang="en-US" dirty="0" err="1" smtClean="0"/>
              <a:t>autora</a:t>
            </a:r>
            <a:r>
              <a:rPr lang="en-US" dirty="0" smtClean="0"/>
              <a:t>, </a:t>
            </a:r>
            <a:r>
              <a:rPr lang="en-US" dirty="0" err="1" smtClean="0"/>
              <a:t>název</a:t>
            </a:r>
            <a:r>
              <a:rPr lang="en-US" dirty="0" smtClean="0"/>
              <a:t> a </a:t>
            </a:r>
            <a:r>
              <a:rPr lang="en-US" dirty="0" err="1" smtClean="0"/>
              <a:t>pramen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340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Třístup</a:t>
            </a:r>
            <a:r>
              <a:rPr lang="en-US" dirty="0" err="1" smtClean="0"/>
              <a:t>ňový</a:t>
            </a:r>
            <a:r>
              <a:rPr lang="en-US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zvláštních</a:t>
            </a:r>
            <a:r>
              <a:rPr lang="en-US" dirty="0"/>
              <a:t> </a:t>
            </a:r>
            <a:r>
              <a:rPr lang="en-US" dirty="0" err="1"/>
              <a:t>případech</a:t>
            </a:r>
            <a:r>
              <a:rPr lang="en-US" dirty="0"/>
              <a:t> </a:t>
            </a:r>
            <a:r>
              <a:rPr lang="en-US" dirty="0" err="1"/>
              <a:t>stanovených</a:t>
            </a:r>
            <a:r>
              <a:rPr lang="en-US" dirty="0"/>
              <a:t> </a:t>
            </a:r>
            <a:r>
              <a:rPr lang="en-US" dirty="0" err="1"/>
              <a:t>zákonem</a:t>
            </a:r>
            <a:endParaRPr lang="en-US" dirty="0"/>
          </a:p>
          <a:p>
            <a:r>
              <a:rPr lang="en-US" dirty="0" err="1"/>
              <a:t>Užití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v </a:t>
            </a:r>
            <a:r>
              <a:rPr lang="en-US" dirty="0" err="1"/>
              <a:t>rozporu</a:t>
            </a:r>
            <a:r>
              <a:rPr lang="en-US" dirty="0"/>
              <a:t> s </a:t>
            </a:r>
            <a:r>
              <a:rPr lang="en-US" dirty="0" err="1"/>
              <a:t>běžným</a:t>
            </a:r>
            <a:r>
              <a:rPr lang="en-US" dirty="0"/>
              <a:t> </a:t>
            </a:r>
            <a:r>
              <a:rPr lang="en-US" dirty="0" err="1"/>
              <a:t>způsobem</a:t>
            </a:r>
            <a:r>
              <a:rPr lang="en-US" dirty="0"/>
              <a:t> </a:t>
            </a:r>
            <a:r>
              <a:rPr lang="en-US" dirty="0" err="1"/>
              <a:t>užitím</a:t>
            </a:r>
            <a:r>
              <a:rPr lang="en-US" dirty="0"/>
              <a:t> </a:t>
            </a:r>
            <a:r>
              <a:rPr lang="en-US" dirty="0" err="1"/>
              <a:t>díla</a:t>
            </a:r>
            <a:endParaRPr lang="en-US" dirty="0"/>
          </a:p>
          <a:p>
            <a:r>
              <a:rPr lang="en-US" dirty="0" err="1"/>
              <a:t>Užitím</a:t>
            </a:r>
            <a:r>
              <a:rPr lang="en-US" dirty="0"/>
              <a:t> </a:t>
            </a:r>
            <a:r>
              <a:rPr lang="en-US" dirty="0" err="1"/>
              <a:t>nejsou</a:t>
            </a:r>
            <a:r>
              <a:rPr lang="en-US" dirty="0"/>
              <a:t> </a:t>
            </a:r>
            <a:r>
              <a:rPr lang="en-US" dirty="0" err="1"/>
              <a:t>nepřiměřeně</a:t>
            </a:r>
            <a:r>
              <a:rPr lang="en-US" dirty="0"/>
              <a:t> </a:t>
            </a:r>
            <a:r>
              <a:rPr lang="en-US" dirty="0" err="1"/>
              <a:t>dotčeny</a:t>
            </a:r>
            <a:r>
              <a:rPr lang="en-US" dirty="0"/>
              <a:t> </a:t>
            </a:r>
            <a:r>
              <a:rPr lang="en-US" dirty="0" err="1"/>
              <a:t>oprávněné</a:t>
            </a:r>
            <a:r>
              <a:rPr lang="en-US" dirty="0"/>
              <a:t> </a:t>
            </a:r>
            <a:r>
              <a:rPr lang="en-US" dirty="0" err="1"/>
              <a:t>zájmy</a:t>
            </a:r>
            <a:r>
              <a:rPr lang="en-US" dirty="0"/>
              <a:t> </a:t>
            </a:r>
            <a:r>
              <a:rPr lang="en-US" dirty="0" err="1"/>
              <a:t>autora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103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smluvní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Předmětem je výkon majetkových práv autorských</a:t>
            </a:r>
          </a:p>
          <a:p>
            <a:r>
              <a:rPr lang="cs-CZ" dirty="0" smtClean="0"/>
              <a:t>Autor umožňuje nabyvateli užívat smluveným způsobem a ve smluveném rozsahu dílo</a:t>
            </a:r>
          </a:p>
          <a:p>
            <a:r>
              <a:rPr lang="cs-CZ" dirty="0" smtClean="0"/>
              <a:t>Úplatné </a:t>
            </a:r>
            <a:r>
              <a:rPr lang="cs-CZ" dirty="0"/>
              <a:t>X</a:t>
            </a:r>
            <a:r>
              <a:rPr lang="cs-CZ" dirty="0" smtClean="0"/>
              <a:t> </a:t>
            </a:r>
            <a:r>
              <a:rPr lang="cs-CZ" dirty="0" smtClean="0"/>
              <a:t>bezúplatné licence</a:t>
            </a:r>
          </a:p>
          <a:p>
            <a:r>
              <a:rPr lang="cs-CZ" dirty="0" smtClean="0"/>
              <a:t>Výhradní X nevýhradní licence</a:t>
            </a:r>
          </a:p>
          <a:p>
            <a:r>
              <a:rPr lang="cs-CZ" dirty="0" smtClean="0"/>
              <a:t>Písemná X ústní</a:t>
            </a:r>
          </a:p>
          <a:p>
            <a:r>
              <a:rPr lang="cs-CZ" dirty="0" smtClean="0"/>
              <a:t>Podlicence </a:t>
            </a:r>
            <a:endParaRPr lang="cs-CZ" dirty="0" smtClean="0"/>
          </a:p>
          <a:p>
            <a:r>
              <a:rPr lang="cs-CZ" dirty="0" smtClean="0"/>
              <a:t>Z důvodu paradoxu autonomie vůle autora začaly vznikat obecně uznávané typy licenčních smluv – volné licence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164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Ochrana autorského práva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Autorská práva jsou chráněna na třech úrovních:</a:t>
            </a:r>
          </a:p>
          <a:p>
            <a:pPr lvl="1"/>
            <a:r>
              <a:rPr lang="cs-CZ" dirty="0" smtClean="0"/>
              <a:t>Soukromoprávní ochrana</a:t>
            </a:r>
          </a:p>
          <a:p>
            <a:pPr lvl="2"/>
            <a:r>
              <a:rPr lang="cs-CZ" dirty="0" smtClean="0"/>
              <a:t>Vydání bezdůvodného obohacení</a:t>
            </a:r>
          </a:p>
          <a:p>
            <a:pPr lvl="2"/>
            <a:r>
              <a:rPr lang="cs-CZ" dirty="0" smtClean="0"/>
              <a:t>Náhrada škody</a:t>
            </a:r>
          </a:p>
          <a:p>
            <a:pPr lvl="2"/>
            <a:r>
              <a:rPr lang="cs-CZ" dirty="0" smtClean="0"/>
              <a:t>Zdržení se závadného jednání</a:t>
            </a:r>
          </a:p>
          <a:p>
            <a:pPr lvl="1"/>
            <a:r>
              <a:rPr lang="cs-CZ" dirty="0" smtClean="0"/>
              <a:t>Správněprávní ochrana</a:t>
            </a:r>
          </a:p>
          <a:p>
            <a:pPr lvl="2"/>
            <a:r>
              <a:rPr lang="cs-CZ" dirty="0" smtClean="0"/>
              <a:t>Přestupky v zákoně autorském, o přestupcích aj.</a:t>
            </a:r>
          </a:p>
          <a:p>
            <a:pPr lvl="1"/>
            <a:r>
              <a:rPr lang="cs-CZ" dirty="0" smtClean="0"/>
              <a:t>Trestněprávní ochrana</a:t>
            </a:r>
          </a:p>
          <a:p>
            <a:pPr lvl="2"/>
            <a:r>
              <a:rPr lang="cs-CZ" dirty="0" smtClean="0"/>
              <a:t>§ 270 a 271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727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právo a internet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autorských děl na internetu často nelze dohledat vykonavatele práv</a:t>
            </a:r>
          </a:p>
          <a:p>
            <a:r>
              <a:rPr lang="cs-CZ" dirty="0" smtClean="0"/>
              <a:t>Často jsou také zveřejňována díla nelegálně, taková nelze bez dalšího užívat (výjimka – volné užití)</a:t>
            </a:r>
          </a:p>
          <a:p>
            <a:r>
              <a:rPr lang="cs-CZ" dirty="0" smtClean="0"/>
              <a:t>Je třeba vždy zjistit právní režim díla a podle toho postupovat – získat licenci, využít zákonné licence, volě užít apod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4515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Autorská práva a výukové materiály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Nejčastější způsoby využití díla</a:t>
            </a:r>
          </a:p>
          <a:p>
            <a:pPr lvl="1"/>
            <a:r>
              <a:rPr lang="cs-CZ" dirty="0" smtClean="0"/>
              <a:t>Zařazení do celku</a:t>
            </a:r>
          </a:p>
          <a:p>
            <a:pPr lvl="1"/>
            <a:r>
              <a:rPr lang="cs-CZ" dirty="0" smtClean="0"/>
              <a:t>Zpracování (překlad)</a:t>
            </a:r>
          </a:p>
          <a:p>
            <a:pPr lvl="1"/>
            <a:r>
              <a:rPr lang="cs-CZ" dirty="0" smtClean="0"/>
              <a:t>Rozmnožování (v tištěné podobě, digitalizace, na nosič digitálních dat)</a:t>
            </a:r>
          </a:p>
          <a:p>
            <a:pPr lvl="1"/>
            <a:r>
              <a:rPr lang="cs-CZ" dirty="0" smtClean="0"/>
              <a:t>Rozšiřování díla</a:t>
            </a:r>
          </a:p>
          <a:p>
            <a:pPr lvl="1"/>
            <a:r>
              <a:rPr lang="cs-CZ" dirty="0" smtClean="0"/>
              <a:t>Sdělování veřejnosti</a:t>
            </a:r>
          </a:p>
          <a:p>
            <a:r>
              <a:rPr lang="cs-CZ" dirty="0" smtClean="0"/>
              <a:t>Ke všem těmto způsobům je třeba svolení autora či jiných nositelů majetkových práv autorských (licence), pokud nenastane některá z těchto situací:</a:t>
            </a:r>
          </a:p>
          <a:p>
            <a:pPr lvl="1"/>
            <a:r>
              <a:rPr lang="cs-CZ" dirty="0" smtClean="0"/>
              <a:t>Nejedná se o dílo ve smyslu AZ</a:t>
            </a:r>
          </a:p>
          <a:p>
            <a:pPr lvl="1"/>
            <a:r>
              <a:rPr lang="cs-CZ" dirty="0" smtClean="0"/>
              <a:t>Dílo je vyloučeno z ochrany z veřejného zájmu</a:t>
            </a:r>
          </a:p>
          <a:p>
            <a:pPr lvl="1"/>
            <a:r>
              <a:rPr lang="cs-CZ" dirty="0" smtClean="0"/>
              <a:t>Dílo je volným autorským dílem</a:t>
            </a:r>
          </a:p>
          <a:p>
            <a:pPr lvl="1"/>
            <a:r>
              <a:rPr lang="cs-CZ" dirty="0" smtClean="0"/>
              <a:t>Jedá se o volné užití díla</a:t>
            </a:r>
          </a:p>
          <a:p>
            <a:pPr lvl="1"/>
            <a:r>
              <a:rPr lang="cs-CZ" dirty="0" smtClean="0"/>
              <a:t>Jde o užití v rámci zákonné licence</a:t>
            </a:r>
          </a:p>
        </p:txBody>
      </p:sp>
    </p:spTree>
    <p:extLst>
      <p:ext uri="{BB962C8B-B14F-4D97-AF65-F5344CB8AC3E}">
        <p14:creationId xmlns:p14="http://schemas.microsoft.com/office/powerpoint/2010/main" val="359414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Pojem a předmět Autorského práva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zaměňován s pojmem právo duševního vlastnictví</a:t>
            </a:r>
          </a:p>
          <a:p>
            <a:r>
              <a:rPr lang="cs-CZ" dirty="0" smtClean="0"/>
              <a:t>Dva cíle:</a:t>
            </a:r>
          </a:p>
          <a:p>
            <a:pPr lvl="1"/>
            <a:r>
              <a:rPr lang="cs-CZ" dirty="0" smtClean="0"/>
              <a:t>Chránit investice tvůrců a podporovat jejich tvůrčí činnost</a:t>
            </a:r>
          </a:p>
          <a:p>
            <a:pPr lvl="1"/>
            <a:r>
              <a:rPr lang="cs-CZ" dirty="0" smtClean="0"/>
              <a:t>Přispívat k tomu, aby jejich tvorba mohla být prospěšná společnosti</a:t>
            </a:r>
          </a:p>
          <a:p>
            <a:r>
              <a:rPr lang="cs-CZ" dirty="0" smtClean="0"/>
              <a:t>Prostředky:</a:t>
            </a:r>
          </a:p>
          <a:p>
            <a:pPr lvl="1"/>
            <a:r>
              <a:rPr lang="cs-CZ" dirty="0" smtClean="0"/>
              <a:t>Autorům jsou poskytována výlučná práva k jejich výtvorům</a:t>
            </a:r>
          </a:p>
          <a:p>
            <a:pPr lvl="1"/>
            <a:r>
              <a:rPr lang="cs-CZ" dirty="0" smtClean="0"/>
              <a:t>Je stanovena řada výjimek a omezení těchto 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171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dílo užít?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Licenci je třeba získat od autora nebo vykonavatele majektových práv autorských ke konkrétnímu dílu (texty, výtvarná díla, učebnice, fotky, audiovizuální díla, databáze, software)</a:t>
            </a:r>
          </a:p>
          <a:p>
            <a:r>
              <a:rPr lang="cs-CZ" dirty="0" smtClean="0"/>
              <a:t>Je-li dílo spoluautorské, musí souhlasit všichni autoři – i například u překladu</a:t>
            </a:r>
          </a:p>
          <a:p>
            <a:r>
              <a:rPr lang="cs-CZ" dirty="0" smtClean="0"/>
              <a:t>Užívání pouze rozmnožováním a šířením hmotných rozmnoženit je možné po uzavření nakladatelské smlouvy</a:t>
            </a:r>
          </a:p>
          <a:p>
            <a:r>
              <a:rPr lang="cs-CZ" dirty="0" smtClean="0"/>
              <a:t>Označení vykonavatele práv je zpravidla uvedeno u díla, nebo na díle</a:t>
            </a:r>
          </a:p>
          <a:p>
            <a:r>
              <a:rPr lang="cs-CZ" dirty="0" smtClean="0"/>
              <a:t>U veřejných licencí je to jednodušší.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941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publikovat (na internetu)?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Dílo které není odvozené, ani neobsahuje jiná díla bez obav pod proprietární nebo některou volnou licencí.</a:t>
            </a:r>
          </a:p>
          <a:p>
            <a:r>
              <a:rPr lang="cs-CZ" dirty="0" smtClean="0"/>
              <a:t>Obsahuje-li dílo jiná díla, nebo jejich části v rozsahu zákonných licencí, či jsou-li volná, není třeba za splnění podmínek v zákoně žádat autora o svolení.</a:t>
            </a:r>
          </a:p>
          <a:p>
            <a:r>
              <a:rPr lang="cs-CZ" dirty="0" smtClean="0"/>
              <a:t>Obsahuje-li dílo jiná díla, která jsou licencována pod některou veřejnou volnou licencí, není třeba za splnění příslušných licenčních podmínek žádat autora o svolení.</a:t>
            </a:r>
          </a:p>
          <a:p>
            <a:r>
              <a:rPr lang="cs-CZ" dirty="0" smtClean="0"/>
              <a:t>Ve všech ostatních případech je třeba získat licenci od vykonavatele majetkových práv autorských.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553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licence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Reakce na relativní rigidnost právní úpravy</a:t>
            </a:r>
          </a:p>
          <a:p>
            <a:r>
              <a:rPr lang="cs-CZ" dirty="0" smtClean="0"/>
              <a:t>Veřejné návrhy licenční smluv</a:t>
            </a:r>
          </a:p>
          <a:p>
            <a:r>
              <a:rPr lang="cs-CZ" dirty="0" smtClean="0"/>
              <a:t>Uzavřít je může kdokoliv, kdo projeví zájem</a:t>
            </a:r>
          </a:p>
          <a:p>
            <a:r>
              <a:rPr lang="cs-CZ" dirty="0" smtClean="0"/>
              <a:t>Kvalita garantována nezávislou autoritou</a:t>
            </a:r>
          </a:p>
          <a:p>
            <a:r>
              <a:rPr lang="cs-CZ" dirty="0" smtClean="0"/>
              <a:t>Jednoduchá procedura jak pro autora, tak pro nabyvatele práv</a:t>
            </a:r>
          </a:p>
          <a:p>
            <a:r>
              <a:rPr lang="cs-CZ" dirty="0" smtClean="0"/>
              <a:t>X svobodné X volné licence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241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Uzavírání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Licenční smlouva = dvoustranný právní úkon</a:t>
            </a:r>
          </a:p>
          <a:p>
            <a:pPr lvl="1"/>
            <a:r>
              <a:rPr lang="cs-CZ" dirty="0" smtClean="0"/>
              <a:t>Poskytovatel licence = vykonavatel majetkových práv autorských</a:t>
            </a:r>
          </a:p>
          <a:p>
            <a:pPr lvl="1"/>
            <a:r>
              <a:rPr lang="cs-CZ" dirty="0" smtClean="0"/>
              <a:t>Nabyvatel licence = ten, kdo získává svolení dílo užít</a:t>
            </a:r>
          </a:p>
          <a:p>
            <a:pPr lvl="1"/>
            <a:r>
              <a:rPr lang="cs-CZ" dirty="0" smtClean="0"/>
              <a:t>Nabídka (oferta) </a:t>
            </a:r>
            <a:r>
              <a:rPr lang="en-US" dirty="0" smtClean="0"/>
              <a:t>+</a:t>
            </a:r>
            <a:r>
              <a:rPr lang="cs-CZ" dirty="0" smtClean="0"/>
              <a:t> přijetí (akceptace) – i konkludentně bez informování poskytovatele licence</a:t>
            </a:r>
          </a:p>
          <a:p>
            <a:r>
              <a:rPr lang="cs-CZ" dirty="0" smtClean="0"/>
              <a:t>Pro platnou licenci musí smlouva obsahovat:</a:t>
            </a:r>
          </a:p>
          <a:p>
            <a:pPr lvl="1"/>
            <a:r>
              <a:rPr lang="cs-CZ" dirty="0" smtClean="0"/>
              <a:t>Smluvní strany licence (kdo a komu)</a:t>
            </a:r>
          </a:p>
          <a:p>
            <a:pPr lvl="1"/>
            <a:r>
              <a:rPr lang="cs-CZ" dirty="0" smtClean="0"/>
              <a:t>Předmět licence (co)</a:t>
            </a:r>
          </a:p>
          <a:p>
            <a:pPr lvl="1"/>
            <a:r>
              <a:rPr lang="cs-CZ" dirty="0" smtClean="0"/>
              <a:t>Rozsah a způsob užití díla (jak)</a:t>
            </a:r>
          </a:p>
          <a:p>
            <a:pPr lvl="1"/>
            <a:r>
              <a:rPr lang="cs-CZ" dirty="0" smtClean="0"/>
              <a:t>Úplatnost licence (za kolik)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566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Licence</a:t>
            </a:r>
            <a:r>
              <a:rPr lang="en-US" dirty="0" smtClean="0"/>
              <a:t> Creative commons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Tvořeny neziskovou organizací Creative commons</a:t>
            </a:r>
          </a:p>
          <a:p>
            <a:r>
              <a:rPr lang="en-US" dirty="0" err="1" smtClean="0"/>
              <a:t>Nejz</a:t>
            </a:r>
            <a:r>
              <a:rPr lang="cs-CZ" dirty="0" smtClean="0"/>
              <a:t>námější a nejpoužívanější typ veřejných licencí</a:t>
            </a:r>
          </a:p>
          <a:p>
            <a:r>
              <a:rPr lang="cs-CZ" dirty="0" smtClean="0"/>
              <a:t>Díla zpřístupňovaná pod těmito licencemi lze užívat s minimálními omezeními</a:t>
            </a:r>
          </a:p>
          <a:p>
            <a:r>
              <a:rPr lang="cs-CZ" dirty="0" smtClean="0"/>
              <a:t>Konkrétní omezení pro přehlednost určují tzv. Licenční prvky</a:t>
            </a:r>
          </a:p>
          <a:p>
            <a:r>
              <a:rPr lang="cs-CZ" dirty="0" smtClean="0"/>
              <a:t>Obsah licencí ve třech základních vrstvách:</a:t>
            </a:r>
          </a:p>
          <a:p>
            <a:pPr lvl="1"/>
            <a:r>
              <a:rPr lang="cs-CZ" dirty="0" smtClean="0"/>
              <a:t>Legal code – kompletní text licence</a:t>
            </a:r>
          </a:p>
          <a:p>
            <a:pPr lvl="1"/>
            <a:r>
              <a:rPr lang="cs-CZ" dirty="0" smtClean="0"/>
              <a:t>Commons deed – společný základ všech verzí</a:t>
            </a:r>
          </a:p>
          <a:p>
            <a:pPr lvl="1"/>
            <a:r>
              <a:rPr lang="cs-CZ" dirty="0" smtClean="0"/>
              <a:t>Machine readable – strojově čitelné oprávnění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://s</a:t>
            </a:r>
            <a:r>
              <a:rPr lang="cs-CZ" dirty="0" smtClean="0">
                <a:hlinkClick r:id="rId2"/>
              </a:rPr>
              <a:t>earch.creativecommons.org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230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licencovat dílo pomocí CC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Základním předpokladem je se s podmínkami CC licencí seznámit</a:t>
            </a:r>
          </a:p>
          <a:p>
            <a:r>
              <a:rPr lang="cs-CZ" dirty="0" smtClean="0"/>
              <a:t>Následně můžeme využít generátoru </a:t>
            </a:r>
            <a:r>
              <a:rPr lang="cs-CZ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://www.creativecommons.org/choose</a:t>
            </a:r>
            <a:r>
              <a:rPr lang="en-US" dirty="0" smtClean="0"/>
              <a:t> a </a:t>
            </a:r>
            <a:r>
              <a:rPr lang="en-US" dirty="0" err="1" smtClean="0"/>
              <a:t>vygenerovat</a:t>
            </a:r>
            <a:r>
              <a:rPr lang="en-US" dirty="0" smtClean="0"/>
              <a:t> </a:t>
            </a:r>
            <a:r>
              <a:rPr lang="en-US" dirty="0" err="1" smtClean="0"/>
              <a:t>licenci</a:t>
            </a:r>
            <a:r>
              <a:rPr lang="en-US" dirty="0" smtClean="0"/>
              <a:t> s </a:t>
            </a:r>
            <a:r>
              <a:rPr lang="en-US" dirty="0" err="1" smtClean="0"/>
              <a:t>vhodn</a:t>
            </a:r>
            <a:r>
              <a:rPr lang="cs-CZ" dirty="0" smtClean="0"/>
              <a:t>ými podmínkami</a:t>
            </a:r>
          </a:p>
          <a:p>
            <a:r>
              <a:rPr lang="cs-CZ" dirty="0" smtClean="0"/>
              <a:t>Licencujeme-li dílo zejména pro českou republiku, je vhodné zvolit portovanou variantu</a:t>
            </a:r>
          </a:p>
          <a:p>
            <a:r>
              <a:rPr lang="cs-CZ" dirty="0" smtClean="0"/>
              <a:t>Následně ke zveřejněnému dílu vhodně umístíme odkaz na licenci</a:t>
            </a:r>
          </a:p>
        </p:txBody>
      </p:sp>
    </p:spTree>
    <p:extLst>
      <p:ext uri="{BB962C8B-B14F-4D97-AF65-F5344CB8AC3E}">
        <p14:creationId xmlns:p14="http://schemas.microsoft.com/office/powerpoint/2010/main" val="1512494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licence CC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Sdílení dovoleno</a:t>
            </a:r>
          </a:p>
          <a:p>
            <a:r>
              <a:rPr lang="cs-CZ" dirty="0" smtClean="0"/>
              <a:t>Zpracování dovoleno</a:t>
            </a:r>
          </a:p>
          <a:p>
            <a:r>
              <a:rPr lang="cs-CZ" dirty="0" smtClean="0"/>
              <a:t>Uveďte autora</a:t>
            </a:r>
          </a:p>
          <a:p>
            <a:r>
              <a:rPr lang="cs-CZ" dirty="0" smtClean="0"/>
              <a:t>Nezasahujte do díla (ND)</a:t>
            </a:r>
          </a:p>
          <a:p>
            <a:r>
              <a:rPr lang="cs-CZ" dirty="0" smtClean="0"/>
              <a:t>Zachovejte licenci (SA)</a:t>
            </a:r>
          </a:p>
          <a:p>
            <a:r>
              <a:rPr lang="cs-CZ" dirty="0" smtClean="0"/>
              <a:t>Neužívejte komerčně (NC)</a:t>
            </a:r>
          </a:p>
        </p:txBody>
      </p:sp>
    </p:spTree>
    <p:extLst>
      <p:ext uri="{BB962C8B-B14F-4D97-AF65-F5344CB8AC3E}">
        <p14:creationId xmlns:p14="http://schemas.microsoft.com/office/powerpoint/2010/main" val="36673904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licencí CC</a:t>
            </a:r>
            <a:endParaRPr lang="cs-CZ" dirty="0"/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7082556" cy="443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057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Václav Stupka</a:t>
            </a:r>
          </a:p>
          <a:p>
            <a:r>
              <a:rPr lang="cs-CZ" dirty="0" err="1"/>
              <a:t>v</a:t>
            </a:r>
            <a:r>
              <a:rPr lang="cs-CZ" dirty="0" err="1" smtClean="0"/>
              <a:t>aclav.stupka</a:t>
            </a:r>
            <a:r>
              <a:rPr lang="en-US" dirty="0" smtClean="0"/>
              <a:t>@</a:t>
            </a:r>
            <a:r>
              <a:rPr lang="cs-CZ" dirty="0" smtClean="0"/>
              <a:t>law.muni.cz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82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normy autorského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Hlavními prameny</a:t>
            </a:r>
          </a:p>
          <a:p>
            <a:pPr lvl="1"/>
            <a:r>
              <a:rPr lang="cs-CZ" dirty="0" smtClean="0"/>
              <a:t>Česká zákonná úprava</a:t>
            </a:r>
          </a:p>
          <a:p>
            <a:pPr lvl="2"/>
            <a:r>
              <a:rPr lang="cs-CZ" dirty="0" smtClean="0"/>
              <a:t>Zákon č. 121/2000 Sb. o právu autorském, o právech souvisejících s právem autorským a o změně některých zákonů (Autorský zákon) a jeho novely</a:t>
            </a:r>
          </a:p>
          <a:p>
            <a:pPr lvl="1"/>
            <a:r>
              <a:rPr lang="cs-CZ" dirty="0" smtClean="0"/>
              <a:t>Mezinárodní smlouvy</a:t>
            </a:r>
          </a:p>
          <a:p>
            <a:pPr lvl="2"/>
            <a:r>
              <a:rPr lang="cs-CZ" dirty="0" smtClean="0"/>
              <a:t>Vytváření právní rámec do kterého je zasazena česká právní úprava</a:t>
            </a:r>
          </a:p>
          <a:p>
            <a:pPr lvl="2"/>
            <a:r>
              <a:rPr lang="cs-CZ" dirty="0" smtClean="0"/>
              <a:t>Bernská úmluva o ochraně literárních a uměleckých děl z roku 1886</a:t>
            </a:r>
          </a:p>
          <a:p>
            <a:pPr lvl="2"/>
            <a:r>
              <a:rPr lang="cs-CZ" dirty="0" smtClean="0"/>
              <a:t>Mezinárodní úmluva o ochranně výkonných umělců, výrobců zvukových záznamů a rozhlasových a televizních organizací z roku 1961</a:t>
            </a:r>
          </a:p>
          <a:p>
            <a:pPr lvl="2"/>
            <a:r>
              <a:rPr lang="cs-CZ" dirty="0" smtClean="0"/>
              <a:t>Smlouva světové organizace duševního vlastnictví o autorském právu z roku 1996</a:t>
            </a:r>
          </a:p>
          <a:p>
            <a:pPr lvl="2"/>
            <a:r>
              <a:rPr lang="cs-CZ" dirty="0" smtClean="0"/>
              <a:t>Smlouva světové organizace duševního vlastnictví o výkonech výkonných umělců a o zvukových záznamech z roku 1996</a:t>
            </a:r>
          </a:p>
          <a:p>
            <a:pPr lvl="1"/>
            <a:r>
              <a:rPr lang="cs-CZ" dirty="0" smtClean="0"/>
              <a:t>Právo Evropské unie</a:t>
            </a:r>
          </a:p>
          <a:p>
            <a:pPr lvl="2"/>
            <a:r>
              <a:rPr lang="cs-CZ" dirty="0" smtClean="0"/>
              <a:t>Směrnice, které členským státům stanovují, jak mají autorské právo upravit.</a:t>
            </a:r>
          </a:p>
          <a:p>
            <a:pPr lvl="2"/>
            <a:r>
              <a:rPr lang="cs-CZ" dirty="0" smtClean="0"/>
              <a:t>Směrnice o právní ochraně počítačových programů</a:t>
            </a:r>
          </a:p>
          <a:p>
            <a:pPr lvl="2"/>
            <a:r>
              <a:rPr lang="cs-CZ" dirty="0" smtClean="0"/>
              <a:t>Směrnice harmonizující dobu ochrany práv</a:t>
            </a:r>
          </a:p>
          <a:p>
            <a:pPr lvl="2"/>
            <a:r>
              <a:rPr lang="cs-CZ" dirty="0" smtClean="0"/>
              <a:t>Směrnice o právní ochraně databází</a:t>
            </a:r>
          </a:p>
          <a:p>
            <a:pPr lvl="2"/>
            <a:r>
              <a:rPr lang="cs-CZ" dirty="0" smtClean="0"/>
              <a:t>Směrnice o určitých aspektech autorského práva v informační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355177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„jedinečný (popř. původní) výsledek tvůrčí činnosti autora vyjádřené v jakékoli objektivně vnímatelné podobě“ § 2 odst. 1 AZ</a:t>
            </a:r>
          </a:p>
          <a:p>
            <a:r>
              <a:rPr lang="cs-CZ" dirty="0" smtClean="0"/>
              <a:t>Autorský zákon nabízí demonstrativní výčet těchto děl: Díla slovesná, hudební, dramatická, choreografická, kinematografická, výtvarná, kartografická apod.</a:t>
            </a:r>
          </a:p>
          <a:p>
            <a:r>
              <a:rPr lang="cs-CZ" dirty="0" smtClean="0"/>
              <a:t>Původnost (nikoliv jedinečnost) se vyžaduje u software, databází a </a:t>
            </a:r>
            <a:r>
              <a:rPr lang="cs-CZ" dirty="0" smtClean="0"/>
              <a:t>fotografií</a:t>
            </a:r>
            <a:endParaRPr lang="cs-CZ" dirty="0" smtClean="0"/>
          </a:p>
          <a:p>
            <a:r>
              <a:rPr lang="cs-CZ" dirty="0" smtClean="0"/>
              <a:t>Chráněny </a:t>
            </a:r>
            <a:r>
              <a:rPr lang="cs-CZ" dirty="0" smtClean="0"/>
              <a:t>i vývojové fáze díla, nedokončené dílo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539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Kterákoliv fyzická osoba, která dílo vytvořila (§ 5 odst. 1 AZ)</a:t>
            </a:r>
          </a:p>
          <a:p>
            <a:r>
              <a:rPr lang="cs-CZ" dirty="0" smtClean="0"/>
              <a:t>Zákonná domněnka </a:t>
            </a:r>
            <a:r>
              <a:rPr lang="cs-CZ" dirty="0" smtClean="0"/>
              <a:t>autorství (§ 6)</a:t>
            </a:r>
            <a:endParaRPr lang="cs-CZ" dirty="0" smtClean="0"/>
          </a:p>
          <a:p>
            <a:r>
              <a:rPr lang="cs-CZ" dirty="0"/>
              <a:t>Dílo souborné </a:t>
            </a:r>
            <a:r>
              <a:rPr lang="cs-CZ" dirty="0" err="1"/>
              <a:t>x</a:t>
            </a:r>
            <a:r>
              <a:rPr lang="cs-CZ" dirty="0"/>
              <a:t> dílo spoluautorské </a:t>
            </a:r>
            <a:endParaRPr lang="cs-CZ" dirty="0" smtClean="0"/>
          </a:p>
          <a:p>
            <a:r>
              <a:rPr lang="cs-CZ" dirty="0" smtClean="0"/>
              <a:t>Spoluautoři </a:t>
            </a:r>
            <a:r>
              <a:rPr lang="cs-CZ" dirty="0" smtClean="0"/>
              <a:t>disponují dílem společně a nerozdílně X podíl na výnosech v závislosti na </a:t>
            </a:r>
            <a:r>
              <a:rPr lang="cs-CZ" dirty="0" smtClean="0"/>
              <a:t>příspěvku (nebo smluvně)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11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k autorskému dílu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vznik není třeba žádného administrativního úkonu ani sdělení veřejnosti</a:t>
            </a:r>
          </a:p>
          <a:p>
            <a:r>
              <a:rPr lang="cs-CZ" dirty="0" smtClean="0"/>
              <a:t>Práva vznikají objektivně se vznikem díla, bez ohledu na vůli autora</a:t>
            </a:r>
          </a:p>
          <a:p>
            <a:r>
              <a:rPr lang="cs-CZ" dirty="0" smtClean="0"/>
              <a:t>Paradox autorského práva: autor se těchto práv nemůže jednostranně vzdát</a:t>
            </a:r>
          </a:p>
          <a:p>
            <a:r>
              <a:rPr lang="cs-CZ" dirty="0" smtClean="0"/>
              <a:t>Dělí se na:</a:t>
            </a:r>
          </a:p>
          <a:p>
            <a:pPr lvl="1"/>
            <a:r>
              <a:rPr lang="cs-CZ" dirty="0" smtClean="0"/>
              <a:t>Osobnostní práva k autorskému dílu</a:t>
            </a:r>
          </a:p>
          <a:p>
            <a:pPr lvl="1"/>
            <a:r>
              <a:rPr lang="cs-CZ" dirty="0" smtClean="0"/>
              <a:t>Majetková práva k autorskému dílu</a:t>
            </a:r>
          </a:p>
        </p:txBody>
      </p:sp>
    </p:spTree>
    <p:extLst>
      <p:ext uri="{BB962C8B-B14F-4D97-AF65-F5344CB8AC3E}">
        <p14:creationId xmlns:p14="http://schemas.microsoft.com/office/powerpoint/2010/main" val="1306561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práva k autorskému dílu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Váží se vždy k osobě autora</a:t>
            </a:r>
          </a:p>
          <a:p>
            <a:r>
              <a:rPr lang="cs-CZ" dirty="0" smtClean="0"/>
              <a:t>Řadíme mezi ně:</a:t>
            </a:r>
          </a:p>
          <a:p>
            <a:pPr lvl="1"/>
            <a:r>
              <a:rPr lang="cs-CZ" dirty="0" smtClean="0"/>
              <a:t>Právo na explicitní autorství</a:t>
            </a:r>
          </a:p>
          <a:p>
            <a:pPr lvl="2"/>
            <a:r>
              <a:rPr lang="cs-CZ" dirty="0" smtClean="0"/>
              <a:t>Právo být uveden jako autor </a:t>
            </a:r>
          </a:p>
          <a:p>
            <a:pPr lvl="2"/>
            <a:r>
              <a:rPr lang="cs-CZ" dirty="0" smtClean="0"/>
              <a:t>Nemusí tohoto práva využít a za autora se může označit někdo jiný</a:t>
            </a:r>
          </a:p>
          <a:p>
            <a:pPr lvl="2"/>
            <a:r>
              <a:rPr lang="cs-CZ" dirty="0" smtClean="0"/>
              <a:t>V případě zaměstnaneckého díla musí autor zásah do tohoto práva strpět</a:t>
            </a:r>
          </a:p>
          <a:p>
            <a:pPr lvl="1"/>
            <a:r>
              <a:rPr lang="cs-CZ" dirty="0" smtClean="0"/>
              <a:t>Právo na technickou a morální integritu díla</a:t>
            </a:r>
          </a:p>
          <a:p>
            <a:pPr lvl="2"/>
            <a:r>
              <a:rPr lang="cs-CZ" dirty="0" smtClean="0"/>
              <a:t>Technická integrita = autor rozhoduje zda může být dílo doplněno či změněno, autor může také pověřit jiného k dokončení díla</a:t>
            </a:r>
          </a:p>
          <a:p>
            <a:pPr lvl="2"/>
            <a:r>
              <a:rPr lang="cs-CZ" dirty="0" smtClean="0"/>
              <a:t>Morální integrita = právo autora aby bylo dílo využíváno tak, aby nebyla snižována jeho vážnost</a:t>
            </a:r>
          </a:p>
          <a:p>
            <a:pPr lvl="1"/>
            <a:r>
              <a:rPr lang="cs-CZ" dirty="0" smtClean="0"/>
              <a:t>Právo na rozhodnutí ohledně toho, zda bude dílo zveřejněno</a:t>
            </a:r>
          </a:p>
          <a:p>
            <a:pPr lvl="2"/>
            <a:r>
              <a:rPr lang="cs-CZ" dirty="0" smtClean="0"/>
              <a:t>X samotné právo dílo zveřejnit</a:t>
            </a:r>
          </a:p>
          <a:p>
            <a:r>
              <a:rPr lang="cs-CZ" dirty="0" smtClean="0"/>
              <a:t>Tato práva zanikají smrtí autora, ti kteří na tom mají zájem se však mohou domáhat jejich ochrany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04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Majetková práva k autorskému dílu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Práva dílo v nejrůznějších formách užít</a:t>
            </a:r>
          </a:p>
          <a:p>
            <a:r>
              <a:rPr lang="cs-CZ" dirty="0" smtClean="0"/>
              <a:t>Užitím díla je prakticky cokoliv, co se s ním může dít. Například rozmnožování, distribuce, zpřístupnění veřejnosti, vysílání ve sdělovacím prostředku</a:t>
            </a:r>
          </a:p>
          <a:p>
            <a:r>
              <a:rPr lang="cs-CZ" dirty="0" smtClean="0"/>
              <a:t>Trvají 70 let po smrti autora</a:t>
            </a:r>
          </a:p>
          <a:p>
            <a:r>
              <a:rPr lang="cs-CZ" dirty="0" smtClean="0"/>
              <a:t>Po uplynutí se dílo stává volným (public </a:t>
            </a:r>
            <a:r>
              <a:rPr lang="cs-CZ" dirty="0" err="1" smtClean="0"/>
              <a:t>domain</a:t>
            </a:r>
            <a:r>
              <a:rPr lang="cs-CZ" dirty="0" smtClean="0"/>
              <a:t>), autorovi za jeho užití nenáleží odměna a není třeba licence</a:t>
            </a:r>
          </a:p>
          <a:p>
            <a:r>
              <a:rPr lang="cs-CZ" dirty="0" smtClean="0"/>
              <a:t>Autor má právo za užití díla třetí osobou požadovat odměnu a může také rozhodovat kdo a jak může dílo užít </a:t>
            </a:r>
          </a:p>
          <a:p>
            <a:r>
              <a:rPr lang="cs-CZ" dirty="0" smtClean="0"/>
              <a:t>Restriktivní složka autorských práv: při nedovoleném užití může autor požadovat náhradu a ukončení užívání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17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Zvláštní majetková autorská práva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Zaměstnanecké dílo</a:t>
            </a:r>
          </a:p>
          <a:p>
            <a:pPr lvl="1"/>
            <a:r>
              <a:rPr lang="cs-CZ" dirty="0" smtClean="0"/>
              <a:t>Autorská díla vytvořená autory v rámci pracovního poměru</a:t>
            </a:r>
          </a:p>
          <a:p>
            <a:pPr lvl="1"/>
            <a:r>
              <a:rPr lang="cs-CZ" dirty="0" smtClean="0"/>
              <a:t>Ze zákona vykonává k těmto dílům majetková práva autorská exkluzivně zaměstnavatel</a:t>
            </a:r>
          </a:p>
          <a:p>
            <a:pPr lvl="1"/>
            <a:r>
              <a:rPr lang="cs-CZ" dirty="0" smtClean="0"/>
              <a:t>Zaměstnavatel se také uvádí jako autor díla a rozhoduje o zveřejnění či změnách díla (právní domněnka autorova souhlasu se strpěním zásahu do osobnostních práv)</a:t>
            </a:r>
          </a:p>
          <a:p>
            <a:r>
              <a:rPr lang="cs-CZ" dirty="0" smtClean="0"/>
              <a:t>Školní dílo</a:t>
            </a:r>
          </a:p>
          <a:p>
            <a:pPr lvl="1"/>
            <a:r>
              <a:rPr lang="cs-CZ" dirty="0" smtClean="0"/>
              <a:t>Dílo žáka nebo studenta v rámci výuky – majetková práva vykonává autor, lektor nebo učitel se za něj nepovažuje</a:t>
            </a:r>
          </a:p>
          <a:p>
            <a:pPr lvl="1"/>
            <a:r>
              <a:rPr lang="cs-CZ" dirty="0" smtClean="0"/>
              <a:t>Autor však nesmí výkonem práv omezit zájmy vzdělávacího zařízení a musí strpět využití díla školou pro vnitřní potřebu</a:t>
            </a:r>
          </a:p>
          <a:p>
            <a:pPr lvl="1"/>
            <a:r>
              <a:rPr lang="cs-CZ" dirty="0" smtClean="0"/>
              <a:t>Škola má nárok na podíl na zisku z díla až do výše investovaných prostředků</a:t>
            </a:r>
          </a:p>
          <a:p>
            <a:pPr lvl="1"/>
            <a:r>
              <a:rPr lang="cs-CZ" dirty="0" smtClean="0"/>
              <a:t>Vysokoškolské kvalifikační práce naví škola zveřejňuje, nemůže je však licencovat nebo vydávat</a:t>
            </a:r>
          </a:p>
        </p:txBody>
      </p:sp>
    </p:spTree>
    <p:extLst>
      <p:ext uri="{BB962C8B-B14F-4D97-AF65-F5344CB8AC3E}">
        <p14:creationId xmlns:p14="http://schemas.microsoft.com/office/powerpoint/2010/main" val="1827653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676</TotalTime>
  <Words>1817</Words>
  <Application>Microsoft Macintosh PowerPoint</Application>
  <PresentationFormat>On-screen Show (4:3)</PresentationFormat>
  <Paragraphs>228</Paragraphs>
  <Slides>28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Decatur</vt:lpstr>
      <vt:lpstr>Autorské právo</vt:lpstr>
      <vt:lpstr>Pojem a předmět Autorského práva</vt:lpstr>
      <vt:lpstr>Právní normy autorského práva</vt:lpstr>
      <vt:lpstr>Autorské dílo</vt:lpstr>
      <vt:lpstr>Autor</vt:lpstr>
      <vt:lpstr>Práva k autorskému dílu</vt:lpstr>
      <vt:lpstr>Osobnostní práva k autorskému dílu</vt:lpstr>
      <vt:lpstr>Majetková práva k autorskému dílu</vt:lpstr>
      <vt:lpstr>Zvláštní majetková autorská práva</vt:lpstr>
      <vt:lpstr>Kolektivní správa autorských práv</vt:lpstr>
      <vt:lpstr>Užití autorského díla třetí osobou</vt:lpstr>
      <vt:lpstr>Volné užití autorského díla</vt:lpstr>
      <vt:lpstr>Zákonné licence</vt:lpstr>
      <vt:lpstr>Citace</vt:lpstr>
      <vt:lpstr>Třístupňový test</vt:lpstr>
      <vt:lpstr>Licence smluvní</vt:lpstr>
      <vt:lpstr>Ochrana autorského práva</vt:lpstr>
      <vt:lpstr>Autorské právo a internet</vt:lpstr>
      <vt:lpstr>Autorská práva a výukové materiály</vt:lpstr>
      <vt:lpstr>Jak dílo užít?</vt:lpstr>
      <vt:lpstr>Jak publikovat (na internetu)?</vt:lpstr>
      <vt:lpstr>Veřejné licence</vt:lpstr>
      <vt:lpstr>Uzavírání</vt:lpstr>
      <vt:lpstr>Licence Creative commons</vt:lpstr>
      <vt:lpstr>Jak licencovat dílo pomocí CC</vt:lpstr>
      <vt:lpstr>Prvky licence CC</vt:lpstr>
      <vt:lpstr>Typy licencí CC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</dc:title>
  <dc:creator>Stupka</dc:creator>
  <cp:lastModifiedBy>Vaclav Stupka</cp:lastModifiedBy>
  <cp:revision>40</cp:revision>
  <dcterms:created xsi:type="dcterms:W3CDTF">2013-03-20T13:06:06Z</dcterms:created>
  <dcterms:modified xsi:type="dcterms:W3CDTF">2013-12-16T11:13:32Z</dcterms:modified>
</cp:coreProperties>
</file>