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96" r:id="rId3"/>
    <p:sldId id="257" r:id="rId4"/>
    <p:sldId id="259" r:id="rId5"/>
    <p:sldId id="260" r:id="rId6"/>
    <p:sldId id="287" r:id="rId7"/>
    <p:sldId id="298" r:id="rId8"/>
    <p:sldId id="302" r:id="rId9"/>
    <p:sldId id="280" r:id="rId10"/>
    <p:sldId id="261" r:id="rId11"/>
    <p:sldId id="271" r:id="rId12"/>
    <p:sldId id="281" r:id="rId13"/>
    <p:sldId id="282" r:id="rId14"/>
    <p:sldId id="283" r:id="rId15"/>
    <p:sldId id="285" r:id="rId16"/>
    <p:sldId id="286" r:id="rId17"/>
    <p:sldId id="284" r:id="rId18"/>
    <p:sldId id="279" r:id="rId19"/>
    <p:sldId id="292" r:id="rId20"/>
    <p:sldId id="275" r:id="rId21"/>
    <p:sldId id="276" r:id="rId22"/>
    <p:sldId id="277" r:id="rId23"/>
    <p:sldId id="278" r:id="rId24"/>
    <p:sldId id="294" r:id="rId25"/>
    <p:sldId id="289" r:id="rId26"/>
    <p:sldId id="290" r:id="rId27"/>
    <p:sldId id="264" r:id="rId28"/>
    <p:sldId id="269" r:id="rId29"/>
    <p:sldId id="293" r:id="rId30"/>
    <p:sldId id="270" r:id="rId31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gr. Jana Cacková" initials="MJC" lastIdx="1" clrIdx="0">
    <p:extLst>
      <p:ext uri="{19B8F6BF-5375-455C-9EA6-DF929625EA0E}">
        <p15:presenceInfo xmlns:p15="http://schemas.microsoft.com/office/powerpoint/2012/main" userId="Mgr. Jana Cac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3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9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9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7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1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5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8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2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2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6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avid.fi/technology/design/effectivenes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Eccentric training: theory, application and periodization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Jan Cacek, FSpS MU, Brno, Czech </a:t>
            </a:r>
            <a:r>
              <a:rPr lang="cs-CZ" dirty="0" err="1" smtClean="0"/>
              <a:t>republic</a:t>
            </a:r>
            <a:endParaRPr lang="cs-CZ" dirty="0" smtClean="0"/>
          </a:p>
          <a:p>
            <a:r>
              <a:rPr lang="cs-CZ" dirty="0" smtClean="0"/>
              <a:t>jan.cacek@gmail.com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5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Effect of Eccentric Exercise = Structural Damage to Muscle and Reduction of Functionality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155" y="1736822"/>
            <a:ext cx="10131425" cy="4954923"/>
          </a:xfrm>
        </p:spPr>
        <p:txBody>
          <a:bodyPr>
            <a:normAutofit/>
          </a:bodyPr>
          <a:lstStyle/>
          <a:p>
            <a:r>
              <a:rPr lang="cs-CZ" dirty="0" smtClean="0"/>
              <a:t>At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in:</a:t>
            </a:r>
            <a:endParaRPr lang="cs-CZ" dirty="0" smtClean="0"/>
          </a:p>
          <a:p>
            <a:pPr lvl="1"/>
            <a:r>
              <a:rPr lang="cs-CZ" dirty="0" err="1" smtClean="0"/>
              <a:t>Reducing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strength</a:t>
            </a:r>
            <a:endParaRPr lang="cs-CZ" dirty="0" smtClean="0"/>
          </a:p>
          <a:p>
            <a:pPr lvl="1"/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optimal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length</a:t>
            </a:r>
            <a:endParaRPr lang="cs-CZ" dirty="0" smtClean="0"/>
          </a:p>
          <a:p>
            <a:pPr lvl="1"/>
            <a:r>
              <a:rPr lang="cs-CZ" dirty="0" err="1" smtClean="0"/>
              <a:t>increase</a:t>
            </a:r>
            <a:r>
              <a:rPr lang="cs-CZ" dirty="0" smtClean="0"/>
              <a:t> in </a:t>
            </a:r>
            <a:r>
              <a:rPr lang="cs-CZ" dirty="0" err="1" smtClean="0"/>
              <a:t>passive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tension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delayed</a:t>
            </a:r>
            <a:r>
              <a:rPr lang="cs-CZ" dirty="0" smtClean="0"/>
              <a:t> </a:t>
            </a:r>
            <a:r>
              <a:rPr lang="cs-CZ" dirty="0" err="1" smtClean="0"/>
              <a:t>onset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muscular</a:t>
            </a:r>
            <a:r>
              <a:rPr lang="cs-CZ" dirty="0" smtClean="0"/>
              <a:t> </a:t>
            </a:r>
            <a:r>
              <a:rPr lang="cs-CZ" dirty="0" err="1" smtClean="0"/>
              <a:t>serenses</a:t>
            </a:r>
            <a:r>
              <a:rPr lang="cs-CZ" dirty="0" smtClean="0"/>
              <a:t> (DOMS)</a:t>
            </a:r>
          </a:p>
          <a:p>
            <a:pPr lvl="1"/>
            <a:r>
              <a:rPr lang="cs-CZ" dirty="0" err="1" smtClean="0"/>
              <a:t>increasing</a:t>
            </a:r>
            <a:r>
              <a:rPr lang="cs-CZ" dirty="0" smtClean="0"/>
              <a:t> </a:t>
            </a:r>
            <a:r>
              <a:rPr lang="cs-CZ" dirty="0" err="1" smtClean="0"/>
              <a:t>serum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protein,</a:t>
            </a:r>
          </a:p>
          <a:p>
            <a:pPr lvl="1"/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edema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chronology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damage</a:t>
            </a:r>
            <a:r>
              <a:rPr lang="cs-CZ" dirty="0" smtClean="0"/>
              <a:t> - </a:t>
            </a:r>
            <a:r>
              <a:rPr lang="cs-CZ" dirty="0" err="1" smtClean="0"/>
              <a:t>different</a:t>
            </a:r>
            <a:r>
              <a:rPr lang="cs-CZ" dirty="0" smtClean="0"/>
              <a:t>,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 = </a:t>
            </a:r>
            <a:r>
              <a:rPr lang="cs-CZ" dirty="0" err="1" smtClean="0"/>
              <a:t>reduces</a:t>
            </a:r>
            <a:r>
              <a:rPr lang="cs-CZ" dirty="0" smtClean="0"/>
              <a:t> performance and </a:t>
            </a:r>
            <a:r>
              <a:rPr lang="cs-CZ" dirty="0" err="1" smtClean="0"/>
              <a:t>increases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risk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8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Benefits of eccentric training for athletes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muscle strength</a:t>
            </a:r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Injury prevention - hamstrings</a:t>
            </a:r>
          </a:p>
          <a:p>
            <a:endParaRPr lang="cs-CZ" dirty="0" smtClean="0"/>
          </a:p>
          <a:p>
            <a:r>
              <a:rPr lang="en-US" dirty="0" smtClean="0"/>
              <a:t>Positive effect on tendons and bone tissue</a:t>
            </a:r>
          </a:p>
          <a:p>
            <a:endParaRPr lang="cs-CZ" dirty="0" smtClean="0"/>
          </a:p>
          <a:p>
            <a:r>
              <a:rPr lang="en-US" dirty="0" smtClean="0"/>
              <a:t>Minimizing symptoms of delayed onset of muscle pain (DOMS)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4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Increase</a:t>
            </a:r>
            <a:r>
              <a:rPr lang="cs-CZ" b="1" dirty="0" smtClean="0"/>
              <a:t> in </a:t>
            </a:r>
            <a:r>
              <a:rPr lang="cs-CZ" b="1" dirty="0" err="1" smtClean="0"/>
              <a:t>muscle</a:t>
            </a:r>
            <a:r>
              <a:rPr lang="cs-CZ" b="1" dirty="0" smtClean="0"/>
              <a:t> </a:t>
            </a:r>
            <a:r>
              <a:rPr lang="cs-CZ" b="1" dirty="0" err="1" smtClean="0"/>
              <a:t>strength</a:t>
            </a:r>
            <a:r>
              <a:rPr lang="cs-CZ" b="1" dirty="0" smtClean="0"/>
              <a:t> </a:t>
            </a:r>
            <a:r>
              <a:rPr lang="cs-CZ" sz="1200" dirty="0" smtClean="0"/>
              <a:t>Baroni</a:t>
            </a:r>
            <a:r>
              <a:rPr lang="cs-CZ" sz="1200" dirty="0"/>
              <a:t>, B. M. et al (2014)</a:t>
            </a:r>
            <a:br>
              <a:rPr lang="cs-CZ" sz="1200" dirty="0"/>
            </a:br>
            <a:r>
              <a:rPr lang="cs-CZ" b="1" dirty="0" smtClean="0"/>
              <a:t> 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5346"/>
            <a:ext cx="10913918" cy="535131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Eccentric Training - Progress of Eccentric </a:t>
            </a:r>
            <a:r>
              <a:rPr lang="cs-CZ" dirty="0" err="1" smtClean="0"/>
              <a:t>Strength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10-60</a:t>
            </a:r>
            <a:r>
              <a:rPr lang="en-US" dirty="0">
                <a:solidFill>
                  <a:srgbClr val="FF0000"/>
                </a:solidFill>
              </a:rPr>
              <a:t>% (0.5% to 3.5% / Training Unit</a:t>
            </a:r>
            <a:r>
              <a:rPr lang="en-US" dirty="0"/>
              <a:t>)</a:t>
            </a:r>
          </a:p>
          <a:p>
            <a:r>
              <a:rPr lang="en-US" dirty="0"/>
              <a:t>Significant 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by </a:t>
            </a:r>
            <a:r>
              <a:rPr lang="cs-CZ" dirty="0" err="1" smtClean="0"/>
              <a:t>concentric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en-US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en-US" dirty="0" smtClean="0"/>
              <a:t>half-intervention studies</a:t>
            </a:r>
            <a:r>
              <a:rPr lang="cs-CZ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The increase in strength depended on: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Intervention </a:t>
            </a:r>
            <a:r>
              <a:rPr lang="cs-CZ" dirty="0" smtClean="0">
                <a:solidFill>
                  <a:srgbClr val="FF0000"/>
                </a:solidFill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esign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Frequency</a:t>
            </a:r>
            <a:r>
              <a:rPr lang="en-US" dirty="0"/>
              <a:t> - there is no difference between </a:t>
            </a:r>
            <a:r>
              <a:rPr lang="en-US" dirty="0" smtClean="0"/>
              <a:t>4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session</a:t>
            </a:r>
            <a:r>
              <a:rPr lang="en-US" dirty="0" smtClean="0"/>
              <a:t> </a:t>
            </a:r>
            <a:r>
              <a:rPr lang="en-US" dirty="0"/>
              <a:t>/ week and 2 - 3 </a:t>
            </a:r>
            <a:r>
              <a:rPr lang="cs-CZ" dirty="0" smtClean="0"/>
              <a:t>session</a:t>
            </a:r>
            <a:r>
              <a:rPr lang="en-US" dirty="0" smtClean="0"/>
              <a:t> </a:t>
            </a:r>
            <a:r>
              <a:rPr lang="en-US" dirty="0"/>
              <a:t>/ week</a:t>
            </a:r>
          </a:p>
          <a:p>
            <a:pPr lvl="1"/>
            <a:r>
              <a:rPr lang="cs-CZ" dirty="0" err="1" smtClean="0">
                <a:solidFill>
                  <a:srgbClr val="FF0000"/>
                </a:solidFill>
              </a:rPr>
              <a:t>duration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of intervention program </a:t>
            </a:r>
            <a:r>
              <a:rPr lang="en-US" dirty="0"/>
              <a:t>(4-8 weeks = 2.16% / </a:t>
            </a:r>
            <a:r>
              <a:rPr lang="en-US" dirty="0" smtClean="0"/>
              <a:t>T</a:t>
            </a:r>
            <a:r>
              <a:rPr lang="cs-CZ" dirty="0" smtClean="0"/>
              <a:t>S</a:t>
            </a:r>
            <a:r>
              <a:rPr lang="en-US" dirty="0" smtClean="0"/>
              <a:t>; </a:t>
            </a:r>
            <a:r>
              <a:rPr lang="en-US" dirty="0"/>
              <a:t>9-12 weeks = 1.49% / </a:t>
            </a:r>
            <a:r>
              <a:rPr lang="en-US" dirty="0" smtClean="0"/>
              <a:t>T</a:t>
            </a:r>
            <a:r>
              <a:rPr lang="cs-CZ" dirty="0" smtClean="0"/>
              <a:t>S</a:t>
            </a:r>
            <a:r>
              <a:rPr lang="en-US" dirty="0" smtClean="0"/>
              <a:t>; </a:t>
            </a:r>
            <a:r>
              <a:rPr lang="en-US" dirty="0"/>
              <a:t>greater than 12 weeks = 0.78% / </a:t>
            </a:r>
            <a:r>
              <a:rPr lang="en-US" dirty="0" smtClean="0"/>
              <a:t>T</a:t>
            </a:r>
            <a:r>
              <a:rPr lang="cs-CZ" dirty="0" smtClean="0"/>
              <a:t>S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volume, intensity </a:t>
            </a:r>
            <a:r>
              <a:rPr lang="en-US" dirty="0"/>
              <a:t>- 3 - 5 series, 6 - 10 reps, 2 - 4 times a week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angular velocity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Exercise type</a:t>
            </a:r>
            <a:r>
              <a:rPr lang="en-US" dirty="0"/>
              <a:t> - isotonic exercise showing higher progression of strength than isokinetic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Mobility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of joints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Muscle groups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Entry level of strength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Gender</a:t>
            </a:r>
            <a:r>
              <a:rPr lang="en-US" dirty="0"/>
              <a:t> (men more </a:t>
            </a:r>
            <a:r>
              <a:rPr lang="en-US" dirty="0" smtClean="0"/>
              <a:t>than </a:t>
            </a:r>
            <a:r>
              <a:rPr lang="en-US" dirty="0"/>
              <a:t>women)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Ages</a:t>
            </a:r>
            <a:r>
              <a:rPr lang="en-US" dirty="0"/>
              <a:t> (young men higher than older men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4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Neuromuscular</a:t>
            </a:r>
            <a:r>
              <a:rPr lang="cs-CZ" dirty="0"/>
              <a:t> </a:t>
            </a:r>
            <a:r>
              <a:rPr lang="cs-CZ" dirty="0" err="1"/>
              <a:t>adaptation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ability to </a:t>
            </a:r>
            <a:r>
              <a:rPr lang="cs-CZ" dirty="0" err="1" smtClean="0">
                <a:solidFill>
                  <a:srgbClr val="FF0000"/>
                </a:solidFill>
              </a:rPr>
              <a:t>activation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agonist muscles</a:t>
            </a:r>
          </a:p>
          <a:p>
            <a:r>
              <a:rPr lang="en-US" dirty="0"/>
              <a:t>improving </a:t>
            </a:r>
            <a:r>
              <a:rPr lang="en-US" dirty="0">
                <a:solidFill>
                  <a:srgbClr val="FF0000"/>
                </a:solidFill>
              </a:rPr>
              <a:t>inter-muscle coordination</a:t>
            </a:r>
          </a:p>
          <a:p>
            <a:r>
              <a:rPr lang="en-US" dirty="0">
                <a:solidFill>
                  <a:srgbClr val="FF0000"/>
                </a:solidFill>
              </a:rPr>
              <a:t>reduction of antagonist muscle activation </a:t>
            </a:r>
            <a:r>
              <a:rPr lang="en-US" dirty="0"/>
              <a:t>- inconsistent conclusions </a:t>
            </a:r>
            <a:r>
              <a:rPr lang="en-US" dirty="0" smtClean="0"/>
              <a:t>(Stability Of Joints</a:t>
            </a:r>
            <a:r>
              <a:rPr lang="cs-CZ" dirty="0" smtClean="0"/>
              <a:t> versus </a:t>
            </a:r>
            <a:r>
              <a:rPr lang="cs-CZ" dirty="0" err="1" smtClean="0"/>
              <a:t>Peak</a:t>
            </a:r>
            <a:r>
              <a:rPr lang="cs-CZ" dirty="0" smtClean="0"/>
              <a:t> </a:t>
            </a:r>
            <a:r>
              <a:rPr lang="cs-CZ" dirty="0" err="1" smtClean="0"/>
              <a:t>torque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higher capacity for </a:t>
            </a:r>
            <a:r>
              <a:rPr lang="en-US" dirty="0">
                <a:solidFill>
                  <a:srgbClr val="FF0000"/>
                </a:solidFill>
              </a:rPr>
              <a:t>activation of motor units in eccentric contraction </a:t>
            </a:r>
            <a:r>
              <a:rPr lang="en-US" dirty="0"/>
              <a:t>(NO for concentric) = specificity for type of contraction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62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679" y="0"/>
            <a:ext cx="10131425" cy="1456267"/>
          </a:xfrm>
        </p:spPr>
        <p:txBody>
          <a:bodyPr/>
          <a:lstStyle/>
          <a:p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adaptation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2535" y="1251751"/>
            <a:ext cx="10131425" cy="4341181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 theory</a:t>
            </a:r>
          </a:p>
          <a:p>
            <a:r>
              <a:rPr lang="en-US" dirty="0"/>
              <a:t>the muscle adapts by changing its resting length</a:t>
            </a:r>
          </a:p>
          <a:p>
            <a:r>
              <a:rPr lang="en-US" dirty="0"/>
              <a:t>the number of </a:t>
            </a:r>
            <a:r>
              <a:rPr lang="en-US" dirty="0" err="1"/>
              <a:t>sarcomers</a:t>
            </a:r>
            <a:r>
              <a:rPr lang="en-US" dirty="0"/>
              <a:t> increases in series and the muscle is more prolonged (Brockett et al., 2001).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Second theory:</a:t>
            </a:r>
          </a:p>
          <a:p>
            <a:r>
              <a:rPr lang="en-US" dirty="0"/>
              <a:t>after the first intensive stage of eccentric exercise, the weak fibers are reduced</a:t>
            </a:r>
          </a:p>
          <a:p>
            <a:r>
              <a:rPr lang="en-US" dirty="0"/>
              <a:t>stronger and more resilient fibers remain and have a protective effect (Armstrong et al. In. </a:t>
            </a:r>
            <a:r>
              <a:rPr lang="en-US" dirty="0" err="1"/>
              <a:t>LaStayo</a:t>
            </a:r>
            <a:r>
              <a:rPr lang="en-US" dirty="0"/>
              <a:t> et al., 2003).</a:t>
            </a:r>
          </a:p>
          <a:p>
            <a:r>
              <a:rPr lang="en-US" dirty="0"/>
              <a:t>Chronic eccentric load causes more muscle fiber strength. This strength is important in stretching the muscle, where it protects the muscle from excessive damage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Exc. training increases the amount of muscle mass - leads to an increase in muscle fiber cross-section - associated with the growth of both the number and cross-section of myofibrils - the role of satellite cells</a:t>
            </a:r>
          </a:p>
          <a:p>
            <a:r>
              <a:rPr lang="en-US" dirty="0"/>
              <a:t>It is not yet known what volume of work, exercise intensity and rest intervals are optimal for hypertrophy</a:t>
            </a:r>
            <a:endParaRPr lang="cs-CZ" dirty="0" smtClean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4417" y="5278073"/>
            <a:ext cx="7191687" cy="135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46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82891" y="3108763"/>
            <a:ext cx="3609109" cy="3649133"/>
          </a:xfrm>
        </p:spPr>
        <p:txBody>
          <a:bodyPr/>
          <a:lstStyle/>
          <a:p>
            <a:r>
              <a:rPr lang="cs-CZ" dirty="0"/>
              <a:t>Baroni, B. M. et al (2014)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197427"/>
            <a:ext cx="8045595" cy="6560469"/>
          </a:xfrm>
          <a:prstGeom prst="rect">
            <a:avLst/>
          </a:prstGeom>
        </p:spPr>
      </p:pic>
      <p:sp>
        <p:nvSpPr>
          <p:cNvPr id="5" name="Šipka nahoru 4"/>
          <p:cNvSpPr/>
          <p:nvPr/>
        </p:nvSpPr>
        <p:spPr>
          <a:xfrm rot="4122337">
            <a:off x="2488729" y="615889"/>
            <a:ext cx="259773" cy="5262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5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1665" y="1882295"/>
            <a:ext cx="10131425" cy="3649133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1" y="155865"/>
            <a:ext cx="10210800" cy="6594330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0134890" y="2065867"/>
            <a:ext cx="198812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Baroni, B. M. et al (2014)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8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Effect of eccentric training on speed and explosive power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935332"/>
            <a:ext cx="10667999" cy="471484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Cook et al. 2013: Comparison of 4 training programs, (3 weeks, 20 rugby, squats, bench): eccentric, concentric, eccentric + </a:t>
            </a:r>
            <a:r>
              <a:rPr lang="en-US" dirty="0" err="1"/>
              <a:t>overspeed</a:t>
            </a:r>
            <a:r>
              <a:rPr lang="en-US" dirty="0"/>
              <a:t>, concentric + </a:t>
            </a:r>
            <a:r>
              <a:rPr lang="en-US" dirty="0" err="1" smtClean="0"/>
              <a:t>overspeed</a:t>
            </a:r>
            <a:endParaRPr lang="cs-CZ" dirty="0" smtClean="0"/>
          </a:p>
          <a:p>
            <a:endParaRPr lang="en-US" dirty="0"/>
          </a:p>
          <a:p>
            <a:pPr lvl="1"/>
            <a:r>
              <a:rPr lang="en-US" dirty="0"/>
              <a:t>the biggest effect on speed and explosive power = Exc. + </a:t>
            </a:r>
            <a:r>
              <a:rPr lang="en-US" dirty="0" err="1"/>
              <a:t>overspeed</a:t>
            </a:r>
            <a:endParaRPr lang="en-US" dirty="0"/>
          </a:p>
          <a:p>
            <a:pPr lvl="1"/>
            <a:r>
              <a:rPr lang="en-US" dirty="0"/>
              <a:t>Only the eccentric training </a:t>
            </a:r>
            <a:r>
              <a:rPr lang="en-US" dirty="0" smtClean="0"/>
              <a:t>improved </a:t>
            </a:r>
            <a:r>
              <a:rPr lang="en-US" dirty="0" err="1"/>
              <a:t>only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maximum power</a:t>
            </a:r>
          </a:p>
          <a:p>
            <a:pPr lvl="1"/>
            <a:r>
              <a:rPr lang="en-US" dirty="0"/>
              <a:t>CONCLUSION: a combination of resistive eccentric training with training in which there are incentives for explosive strength and speed is recommended</a:t>
            </a:r>
          </a:p>
          <a:p>
            <a:endParaRPr lang="en-US" dirty="0"/>
          </a:p>
          <a:p>
            <a:r>
              <a:rPr lang="en-US" dirty="0"/>
              <a:t>Wirth et al. (2015) examined the effects of eccentric training on maximum and explosive strength in untrained (6 weeks, unilateral </a:t>
            </a:r>
            <a:r>
              <a:rPr lang="en-US" dirty="0" err="1"/>
              <a:t>legpress</a:t>
            </a:r>
            <a:r>
              <a:rPr lang="en-US" dirty="0"/>
              <a:t> in eccentric phase</a:t>
            </a:r>
            <a:r>
              <a:rPr lang="en-US" dirty="0" smtClean="0"/>
              <a:t>)</a:t>
            </a:r>
            <a:endParaRPr lang="cs-CZ" dirty="0" smtClean="0"/>
          </a:p>
          <a:p>
            <a:endParaRPr lang="en-US" dirty="0"/>
          </a:p>
          <a:p>
            <a:pPr lvl="1"/>
            <a:r>
              <a:rPr lang="en-US" dirty="0"/>
              <a:t>31.1% maximum strength improvement</a:t>
            </a:r>
          </a:p>
          <a:p>
            <a:pPr lvl="1"/>
            <a:r>
              <a:rPr lang="en-US" dirty="0"/>
              <a:t>the improvement in explosive power (jump with counter-motion) was </a:t>
            </a:r>
            <a:r>
              <a:rPr lang="cs-CZ" dirty="0" smtClean="0"/>
              <a:t>non</a:t>
            </a:r>
            <a:r>
              <a:rPr lang="en-US" dirty="0" smtClean="0"/>
              <a:t>significant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Wirth study supports Cook's </a:t>
            </a:r>
            <a:r>
              <a:rPr lang="en-US" dirty="0" smtClean="0"/>
              <a:t>results</a:t>
            </a:r>
            <a:endParaRPr lang="cs-CZ" dirty="0" smtClean="0"/>
          </a:p>
          <a:p>
            <a:endParaRPr lang="en-US" dirty="0"/>
          </a:p>
          <a:p>
            <a:pPr lvl="1"/>
            <a:r>
              <a:rPr lang="en-US" dirty="0" smtClean="0"/>
              <a:t>eccentric </a:t>
            </a:r>
            <a:r>
              <a:rPr lang="en-US" dirty="0"/>
              <a:t>training with resistances alone will not cause positive changes in speed and explosive force indicators</a:t>
            </a:r>
          </a:p>
          <a:p>
            <a:pPr lvl="1"/>
            <a:r>
              <a:rPr lang="en-US" dirty="0"/>
              <a:t>Exc. training with specific exercises in terms of mechanics (speed, angles…)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Injury prevention and </a:t>
            </a:r>
            <a:r>
              <a:rPr lang="en-US" dirty="0" smtClean="0"/>
              <a:t>performance</a:t>
            </a:r>
            <a:r>
              <a:rPr lang="cs-CZ" dirty="0" smtClean="0"/>
              <a:t> </a:t>
            </a:r>
            <a:r>
              <a:rPr lang="en-US" dirty="0" smtClean="0"/>
              <a:t>- </a:t>
            </a:r>
            <a:r>
              <a:rPr lang="en-US" dirty="0"/>
              <a:t>hamstrings</a:t>
            </a:r>
            <a:r>
              <a:rPr lang="cs-CZ" dirty="0">
                <a:solidFill>
                  <a:srgbClr val="92D050"/>
                </a:solidFill>
              </a:rPr>
              <a:t/>
            </a:r>
            <a:br>
              <a:rPr lang="cs-CZ" dirty="0">
                <a:solidFill>
                  <a:srgbClr val="92D050"/>
                </a:solidFill>
              </a:rPr>
            </a:b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frequent injuries of hamstrings arise at the </a:t>
            </a:r>
            <a:r>
              <a:rPr lang="cs-CZ" dirty="0" err="1" smtClean="0">
                <a:solidFill>
                  <a:srgbClr val="FF0000"/>
                </a:solidFill>
              </a:rPr>
              <a:t>initial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contact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with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ground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Guex</a:t>
            </a:r>
            <a:r>
              <a:rPr lang="en-US" dirty="0" smtClean="0"/>
              <a:t> </a:t>
            </a:r>
            <a:r>
              <a:rPr lang="en-US" dirty="0"/>
              <a:t>et al, 2016)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ratio of flexors to knee extensors</a:t>
            </a:r>
          </a:p>
          <a:p>
            <a:pPr lvl="1"/>
            <a:r>
              <a:rPr lang="en-US" dirty="0"/>
              <a:t>Problem = mostly hamstrings</a:t>
            </a:r>
          </a:p>
          <a:p>
            <a:pPr lvl="1"/>
            <a:r>
              <a:rPr lang="en-US" dirty="0"/>
              <a:t>especially for sprinters</a:t>
            </a:r>
          </a:p>
          <a:p>
            <a:pPr lvl="1"/>
            <a:r>
              <a:rPr lang="en-US" dirty="0" err="1"/>
              <a:t>Lysholma</a:t>
            </a:r>
            <a:r>
              <a:rPr lang="en-US" dirty="0"/>
              <a:t> and </a:t>
            </a:r>
            <a:r>
              <a:rPr lang="en-US" dirty="0" err="1"/>
              <a:t>Wiklander</a:t>
            </a:r>
            <a:r>
              <a:rPr lang="en-US" dirty="0"/>
              <a:t> (1987) report injured hamstrings = 11% of running injuries</a:t>
            </a:r>
          </a:p>
          <a:p>
            <a:pPr lvl="1"/>
            <a:r>
              <a:rPr lang="en-US" dirty="0"/>
              <a:t>except for muscle injuries, the tendon hamstring is also overloaded</a:t>
            </a:r>
            <a:endParaRPr lang="cs-CZ" dirty="0"/>
          </a:p>
        </p:txBody>
      </p:sp>
      <p:sp>
        <p:nvSpPr>
          <p:cNvPr id="16386" name="AutoShape 2" descr="Výsledek obrázku pro terminal swing ph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88" name="Picture 4" descr="Výsledek obrázku pro terminal swing ph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2237397"/>
            <a:ext cx="5095875" cy="1600200"/>
          </a:xfrm>
          <a:prstGeom prst="rect">
            <a:avLst/>
          </a:prstGeom>
          <a:noFill/>
        </p:spPr>
      </p:pic>
      <p:sp>
        <p:nvSpPr>
          <p:cNvPr id="6" name="Šipka doprava 5"/>
          <p:cNvSpPr/>
          <p:nvPr/>
        </p:nvSpPr>
        <p:spPr>
          <a:xfrm rot="3321119">
            <a:off x="10923629" y="2779345"/>
            <a:ext cx="576654" cy="1382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129978" y="4030363"/>
            <a:ext cx="2843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https://www.google.cz/search?q=terminal+swing+phase&amp;client=firefox-b-ab&amp;biw=1540&amp;bih=822&amp;source=lnms&amp;tbm=isch&amp;sa=X&amp;ved=0ahUKEwizh7mLsMLQAhUHBsAKHaxMAEwQ_AUIBigB#imgrc=scF5srkGLW1dGM%3A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8879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1555" y="-60865"/>
            <a:ext cx="10515600" cy="1325563"/>
          </a:xfrm>
        </p:spPr>
        <p:txBody>
          <a:bodyPr/>
          <a:lstStyle/>
          <a:p>
            <a:r>
              <a:rPr lang="cs-CZ" dirty="0" err="1"/>
              <a:t>Hamstrings</a:t>
            </a:r>
            <a:r>
              <a:rPr lang="cs-CZ" dirty="0"/>
              <a:t> and Performance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81" y="1138892"/>
            <a:ext cx="10131425" cy="2514268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en-US" dirty="0"/>
              <a:t/>
            </a:r>
            <a:br>
              <a:rPr lang="en-US" dirty="0"/>
            </a:br>
            <a:r>
              <a:rPr lang="en-US" dirty="0"/>
              <a:t>288/5000</a:t>
            </a:r>
          </a:p>
          <a:p>
            <a:r>
              <a:rPr lang="en-US" dirty="0"/>
              <a:t>As the speed increases, the importance of the ratio between hamstrings and quadriceps </a:t>
            </a:r>
            <a:r>
              <a:rPr lang="en-US" dirty="0" smtClean="0"/>
              <a:t>increases</a:t>
            </a:r>
            <a:endParaRPr lang="cs-CZ" dirty="0" smtClean="0"/>
          </a:p>
          <a:p>
            <a:r>
              <a:rPr lang="en-US" dirty="0" smtClean="0"/>
              <a:t> H</a:t>
            </a:r>
            <a:r>
              <a:rPr lang="cs-CZ" dirty="0" smtClean="0"/>
              <a:t>/Q</a:t>
            </a:r>
            <a:r>
              <a:rPr lang="en-US" dirty="0" smtClean="0"/>
              <a:t> </a:t>
            </a:r>
            <a:r>
              <a:rPr lang="en-US" dirty="0"/>
              <a:t>ratio is </a:t>
            </a:r>
            <a:r>
              <a:rPr lang="en-US" dirty="0" smtClean="0"/>
              <a:t>associated </a:t>
            </a:r>
            <a:r>
              <a:rPr lang="en-US" dirty="0"/>
              <a:t>with a </a:t>
            </a:r>
            <a:r>
              <a:rPr lang="en-US" dirty="0" smtClean="0"/>
              <a:t>good</a:t>
            </a:r>
            <a:r>
              <a:rPr lang="cs-CZ" dirty="0" smtClean="0"/>
              <a:t>/</a:t>
            </a:r>
            <a:r>
              <a:rPr lang="cs-CZ" dirty="0" err="1" smtClean="0"/>
              <a:t>bad</a:t>
            </a:r>
            <a:r>
              <a:rPr lang="en-US" dirty="0" smtClean="0"/>
              <a:t> </a:t>
            </a:r>
            <a:r>
              <a:rPr lang="en-US" dirty="0"/>
              <a:t>running economy (</a:t>
            </a:r>
            <a:r>
              <a:rPr lang="en-US" dirty="0" err="1"/>
              <a:t>Sundby</a:t>
            </a:r>
            <a:r>
              <a:rPr lang="en-US" dirty="0"/>
              <a:t> and </a:t>
            </a:r>
            <a:r>
              <a:rPr lang="en-US" dirty="0" err="1"/>
              <a:t>Gorelick</a:t>
            </a:r>
            <a:r>
              <a:rPr lang="en-US" dirty="0"/>
              <a:t>, </a:t>
            </a:r>
            <a:r>
              <a:rPr lang="en-US" dirty="0" smtClean="0"/>
              <a:t>2014)</a:t>
            </a:r>
            <a:endParaRPr lang="cs-CZ" dirty="0"/>
          </a:p>
          <a:p>
            <a:r>
              <a:rPr lang="en-US" dirty="0" smtClean="0"/>
              <a:t>it </a:t>
            </a:r>
            <a:r>
              <a:rPr lang="en-US" dirty="0"/>
              <a:t>is therefore recommended, in particular for sprinters, to include eccentric hamstring exercises to improve their </a:t>
            </a:r>
            <a:r>
              <a:rPr lang="cs-CZ" dirty="0" smtClean="0"/>
              <a:t>H/Q</a:t>
            </a:r>
            <a:r>
              <a:rPr lang="en-US" dirty="0" smtClean="0"/>
              <a:t> </a:t>
            </a:r>
            <a:r>
              <a:rPr lang="en-US" dirty="0"/>
              <a:t>ratio</a:t>
            </a:r>
          </a:p>
          <a:p>
            <a:pPr lvl="1"/>
            <a:endParaRPr lang="cs-CZ" dirty="0" smtClean="0"/>
          </a:p>
        </p:txBody>
      </p:sp>
      <p:pic>
        <p:nvPicPr>
          <p:cNvPr id="48130" name="Picture 2" descr="Výsledek obrázku pro hamstring activation in run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5742" y="3653159"/>
            <a:ext cx="5397623" cy="3204839"/>
          </a:xfrm>
          <a:prstGeom prst="rect">
            <a:avLst/>
          </a:prstGeom>
          <a:noFill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3741" y="4017029"/>
            <a:ext cx="3036941" cy="24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598083" y="-130876"/>
            <a:ext cx="199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Schache</a:t>
            </a:r>
            <a:r>
              <a:rPr lang="cs-CZ" dirty="0" smtClean="0"/>
              <a:t> et al, 2013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 smtClean="0"/>
              <a:t>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68948" y="1644807"/>
            <a:ext cx="6651129" cy="472169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Jan Cacek</a:t>
            </a:r>
          </a:p>
          <a:p>
            <a:endParaRPr lang="cs-CZ" dirty="0"/>
          </a:p>
          <a:p>
            <a:pPr lvl="1"/>
            <a:r>
              <a:rPr lang="cs-CZ" dirty="0"/>
              <a:t>my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 smtClean="0"/>
              <a:t>career</a:t>
            </a:r>
            <a:r>
              <a:rPr lang="cs-CZ" dirty="0" smtClean="0"/>
              <a:t>:</a:t>
            </a:r>
          </a:p>
          <a:p>
            <a:pPr lvl="2"/>
            <a:r>
              <a:rPr lang="cs-CZ" dirty="0" err="1" smtClean="0"/>
              <a:t>runner</a:t>
            </a:r>
            <a:r>
              <a:rPr lang="cs-CZ" dirty="0" smtClean="0"/>
              <a:t> </a:t>
            </a:r>
            <a:r>
              <a:rPr lang="cs-CZ" dirty="0"/>
              <a:t>800 a 1500 </a:t>
            </a:r>
            <a:r>
              <a:rPr lang="cs-CZ" dirty="0" smtClean="0"/>
              <a:t>m, </a:t>
            </a:r>
            <a:r>
              <a:rPr lang="cs-CZ" dirty="0" err="1" smtClean="0"/>
              <a:t>soccer</a:t>
            </a:r>
            <a:r>
              <a:rPr lang="cs-CZ" dirty="0" smtClean="0"/>
              <a:t> </a:t>
            </a:r>
            <a:r>
              <a:rPr lang="cs-CZ" dirty="0" err="1" smtClean="0"/>
              <a:t>player</a:t>
            </a:r>
            <a:r>
              <a:rPr lang="cs-CZ" dirty="0" smtClean="0"/>
              <a:t>,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r>
              <a:rPr lang="cs-CZ" dirty="0" smtClean="0"/>
              <a:t> </a:t>
            </a:r>
            <a:r>
              <a:rPr lang="cs-CZ" dirty="0" err="1" smtClean="0"/>
              <a:t>player</a:t>
            </a:r>
            <a:r>
              <a:rPr lang="cs-CZ" dirty="0" smtClean="0"/>
              <a:t>  </a:t>
            </a:r>
          </a:p>
          <a:p>
            <a:pPr lvl="2"/>
            <a:r>
              <a:rPr lang="cs-CZ" dirty="0" smtClean="0"/>
              <a:t>3 </a:t>
            </a:r>
            <a:r>
              <a:rPr lang="cs-CZ" dirty="0" err="1" smtClean="0"/>
              <a:t>children</a:t>
            </a:r>
            <a:r>
              <a:rPr lang="cs-CZ" dirty="0" smtClean="0"/>
              <a:t> </a:t>
            </a:r>
            <a:r>
              <a:rPr lang="cs-CZ" dirty="0"/>
              <a:t>(17 – </a:t>
            </a:r>
            <a:r>
              <a:rPr lang="cs-CZ" dirty="0" smtClean="0"/>
              <a:t>14 </a:t>
            </a:r>
            <a:r>
              <a:rPr lang="cs-CZ" dirty="0"/>
              <a:t>– 11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)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smtClean="0"/>
              <a:t>Vice </a:t>
            </a:r>
            <a:r>
              <a:rPr lang="cs-CZ" dirty="0" err="1" smtClean="0"/>
              <a:t>dean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and science FSpS </a:t>
            </a:r>
            <a:r>
              <a:rPr lang="cs-CZ" dirty="0"/>
              <a:t>MU</a:t>
            </a:r>
          </a:p>
          <a:p>
            <a:pPr lvl="1"/>
            <a:r>
              <a:rPr lang="en-US" dirty="0"/>
              <a:t>Chairman of the National Association of </a:t>
            </a:r>
            <a:r>
              <a:rPr lang="cs-CZ" dirty="0" err="1"/>
              <a:t>S</a:t>
            </a:r>
            <a:r>
              <a:rPr lang="cs-CZ" dirty="0" err="1" smtClean="0"/>
              <a:t>trength</a:t>
            </a:r>
            <a:r>
              <a:rPr lang="en-US" dirty="0" smtClean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Conditioning</a:t>
            </a:r>
            <a:r>
              <a:rPr lang="cs-CZ" dirty="0" smtClean="0"/>
              <a:t> </a:t>
            </a:r>
            <a:r>
              <a:rPr lang="cs-CZ" dirty="0" err="1" smtClean="0"/>
              <a:t>Trainers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Czech </a:t>
            </a:r>
            <a:r>
              <a:rPr lang="en-US" dirty="0" smtClean="0"/>
              <a:t>Republic</a:t>
            </a:r>
            <a:endParaRPr lang="cs-CZ" dirty="0" smtClean="0"/>
          </a:p>
          <a:p>
            <a:pPr lvl="1"/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Track and </a:t>
            </a:r>
            <a:r>
              <a:rPr lang="cs-CZ" dirty="0" err="1" smtClean="0"/>
              <a:t>Field</a:t>
            </a:r>
            <a:r>
              <a:rPr lang="cs-CZ" dirty="0" smtClean="0"/>
              <a:t> FSpS </a:t>
            </a:r>
            <a:r>
              <a:rPr lang="cs-CZ" dirty="0"/>
              <a:t>MU</a:t>
            </a:r>
          </a:p>
          <a:p>
            <a:pPr lvl="1"/>
            <a:r>
              <a:rPr lang="cs-CZ" dirty="0" smtClean="0"/>
              <a:t>Study </a:t>
            </a:r>
            <a:r>
              <a:rPr lang="cs-CZ" dirty="0"/>
              <a:t>program </a:t>
            </a:r>
            <a:r>
              <a:rPr lang="cs-CZ" dirty="0" err="1" smtClean="0"/>
              <a:t>guarantor</a:t>
            </a:r>
            <a:r>
              <a:rPr lang="cs-CZ" dirty="0" smtClean="0"/>
              <a:t> „</a:t>
            </a:r>
            <a:r>
              <a:rPr lang="cs-CZ" dirty="0" err="1" smtClean="0"/>
              <a:t>Personal</a:t>
            </a:r>
            <a:r>
              <a:rPr lang="cs-CZ" dirty="0" smtClean="0"/>
              <a:t> and </a:t>
            </a:r>
            <a:r>
              <a:rPr lang="cs-CZ" dirty="0" err="1" smtClean="0"/>
              <a:t>Strength</a:t>
            </a:r>
            <a:r>
              <a:rPr lang="cs-CZ" dirty="0" smtClean="0"/>
              <a:t> and </a:t>
            </a:r>
            <a:r>
              <a:rPr lang="cs-CZ" dirty="0" err="1" smtClean="0"/>
              <a:t>Conditioning</a:t>
            </a:r>
            <a:r>
              <a:rPr lang="cs-CZ" dirty="0" smtClean="0"/>
              <a:t> </a:t>
            </a:r>
            <a:r>
              <a:rPr lang="cs-CZ" dirty="0" err="1" smtClean="0"/>
              <a:t>Trainer</a:t>
            </a:r>
            <a:r>
              <a:rPr lang="cs-CZ" dirty="0" smtClean="0"/>
              <a:t>“</a:t>
            </a:r>
          </a:p>
          <a:p>
            <a:pPr lvl="1"/>
            <a:r>
              <a:rPr lang="cs-CZ" dirty="0" err="1" smtClean="0"/>
              <a:t>Chief</a:t>
            </a:r>
            <a:r>
              <a:rPr lang="cs-CZ" dirty="0" smtClean="0"/>
              <a:t> editor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Journal</a:t>
            </a:r>
            <a:r>
              <a:rPr lang="cs-CZ" dirty="0" smtClean="0"/>
              <a:t> Studia </a:t>
            </a:r>
            <a:r>
              <a:rPr lang="cs-CZ" dirty="0" err="1"/>
              <a:t>Sportiva</a:t>
            </a:r>
            <a:endParaRPr lang="cs-CZ" dirty="0"/>
          </a:p>
          <a:p>
            <a:pPr lvl="1"/>
            <a:r>
              <a:rPr lang="cs-CZ" dirty="0" smtClean="0"/>
              <a:t>M</a:t>
            </a:r>
            <a:r>
              <a:rPr lang="en-US" dirty="0" smtClean="0"/>
              <a:t>ember </a:t>
            </a:r>
            <a:r>
              <a:rPr lang="en-US" dirty="0"/>
              <a:t>of the Methodological Committee of the </a:t>
            </a:r>
            <a:r>
              <a:rPr lang="cs-CZ" dirty="0" smtClean="0"/>
              <a:t>Czech </a:t>
            </a:r>
            <a:r>
              <a:rPr lang="cs-CZ" dirty="0" err="1"/>
              <a:t>A</a:t>
            </a:r>
            <a:r>
              <a:rPr lang="cs-CZ" dirty="0" err="1" smtClean="0"/>
              <a:t>thletic</a:t>
            </a:r>
            <a:r>
              <a:rPr lang="cs-CZ" dirty="0" smtClean="0"/>
              <a:t> </a:t>
            </a:r>
            <a:r>
              <a:rPr lang="cs-CZ" dirty="0" err="1"/>
              <a:t>F</a:t>
            </a:r>
            <a:r>
              <a:rPr lang="cs-CZ" dirty="0" err="1" smtClean="0"/>
              <a:t>ederation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cs-CZ" dirty="0" err="1" smtClean="0"/>
              <a:t>Rowing</a:t>
            </a:r>
            <a:r>
              <a:rPr lang="cs-CZ" dirty="0" smtClean="0"/>
              <a:t> </a:t>
            </a:r>
            <a:r>
              <a:rPr lang="cs-CZ" dirty="0" err="1" smtClean="0"/>
              <a:t>federation</a:t>
            </a:r>
            <a:endParaRPr lang="cs-CZ" dirty="0" smtClean="0"/>
          </a:p>
          <a:p>
            <a:pPr lvl="1"/>
            <a:r>
              <a:rPr lang="cs-CZ" dirty="0" smtClean="0"/>
              <a:t>Track and </a:t>
            </a:r>
            <a:r>
              <a:rPr lang="cs-CZ" dirty="0" err="1"/>
              <a:t>F</a:t>
            </a:r>
            <a:r>
              <a:rPr lang="cs-CZ" dirty="0" err="1" smtClean="0"/>
              <a:t>ield</a:t>
            </a:r>
            <a:r>
              <a:rPr lang="cs-CZ" dirty="0" smtClean="0"/>
              <a:t> and </a:t>
            </a:r>
            <a:r>
              <a:rPr lang="cs-CZ" dirty="0" err="1" smtClean="0"/>
              <a:t>Strength</a:t>
            </a:r>
            <a:r>
              <a:rPr lang="cs-CZ" dirty="0" smtClean="0"/>
              <a:t> and </a:t>
            </a:r>
            <a:r>
              <a:rPr lang="cs-CZ" dirty="0" err="1" smtClean="0"/>
              <a:t>Conditioning</a:t>
            </a:r>
            <a:r>
              <a:rPr lang="cs-CZ" dirty="0" smtClean="0"/>
              <a:t> </a:t>
            </a:r>
            <a:r>
              <a:rPr lang="cs-CZ" dirty="0" err="1" smtClean="0"/>
              <a:t>trainer</a:t>
            </a:r>
            <a:endParaRPr lang="cs-CZ" dirty="0"/>
          </a:p>
          <a:p>
            <a:pPr lvl="2"/>
            <a:r>
              <a:rPr lang="cs-CZ" dirty="0" err="1" smtClean="0"/>
              <a:t>Coach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many </a:t>
            </a:r>
            <a:r>
              <a:rPr lang="cs-CZ" dirty="0" err="1" smtClean="0"/>
              <a:t>elite</a:t>
            </a:r>
            <a:r>
              <a:rPr lang="cs-CZ" dirty="0" smtClean="0"/>
              <a:t> </a:t>
            </a:r>
            <a:r>
              <a:rPr lang="cs-CZ" dirty="0" err="1" smtClean="0"/>
              <a:t>athletes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disciplines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26" y="2849130"/>
            <a:ext cx="1057819" cy="327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8981" y="91970"/>
            <a:ext cx="10515600" cy="1325563"/>
          </a:xfrm>
        </p:spPr>
        <p:txBody>
          <a:bodyPr/>
          <a:lstStyle/>
          <a:p>
            <a:r>
              <a:rPr lang="cs-CZ" dirty="0" err="1" smtClean="0"/>
              <a:t>Hamstring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and </a:t>
            </a:r>
            <a:r>
              <a:rPr lang="cs-CZ" dirty="0" err="1" smtClean="0"/>
              <a:t>eccentric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384917"/>
            <a:ext cx="10131425" cy="440628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Askling</a:t>
            </a:r>
            <a:r>
              <a:rPr lang="en-US" dirty="0"/>
              <a:t>, </a:t>
            </a:r>
            <a:r>
              <a:rPr lang="en-US" dirty="0" err="1"/>
              <a:t>Karlsson</a:t>
            </a:r>
            <a:r>
              <a:rPr lang="en-US" dirty="0"/>
              <a:t> and </a:t>
            </a:r>
            <a:r>
              <a:rPr lang="en-US" dirty="0" err="1"/>
              <a:t>Thorstensson</a:t>
            </a:r>
            <a:r>
              <a:rPr lang="en-US" dirty="0"/>
              <a:t> (2002) investigate the effect of an eccentric </a:t>
            </a:r>
            <a:r>
              <a:rPr lang="cs-CZ" dirty="0" err="1" smtClean="0"/>
              <a:t>strength</a:t>
            </a:r>
            <a:r>
              <a:rPr lang="en-US" dirty="0" smtClean="0"/>
              <a:t> </a:t>
            </a:r>
            <a:r>
              <a:rPr lang="en-US" dirty="0"/>
              <a:t>program on the incidence and severity of hamstring injury (n = 30)</a:t>
            </a:r>
          </a:p>
          <a:p>
            <a:pPr lvl="1"/>
            <a:r>
              <a:rPr lang="en-US" dirty="0"/>
              <a:t>The experimental group </a:t>
            </a:r>
            <a:r>
              <a:rPr lang="cs-CZ" dirty="0" err="1" smtClean="0"/>
              <a:t>realiz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/>
              <a:t>eccentric hamstring training (1-2 times per week, 10 weeks) using a special </a:t>
            </a:r>
            <a:r>
              <a:rPr lang="cs-CZ" dirty="0" err="1" smtClean="0"/>
              <a:t>devices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Diagnosed</a:t>
            </a:r>
          </a:p>
          <a:p>
            <a:pPr lvl="1"/>
            <a:r>
              <a:rPr lang="en-US" dirty="0"/>
              <a:t>isokinetic strength of hamstrings before and after the intervention program</a:t>
            </a:r>
          </a:p>
          <a:p>
            <a:pPr lvl="1"/>
            <a:r>
              <a:rPr lang="en-US" dirty="0"/>
              <a:t>all hamstring injuries 10 months after the end of the intervention.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the incidence of hamstring injury was clearly lower in the training group (3/15) vs. the control group (10/15)</a:t>
            </a:r>
          </a:p>
          <a:p>
            <a:pPr lvl="1"/>
            <a:r>
              <a:rPr lang="en-US" dirty="0"/>
              <a:t>there was a significant increase in strength and speed in the training group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616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Positive </a:t>
            </a:r>
            <a:r>
              <a:rPr lang="cs-CZ" b="1" dirty="0" err="1"/>
              <a:t>effect</a:t>
            </a:r>
            <a:r>
              <a:rPr lang="cs-CZ" b="1" dirty="0"/>
              <a:t> on </a:t>
            </a:r>
            <a:r>
              <a:rPr lang="cs-CZ" b="1" dirty="0" err="1"/>
              <a:t>tendons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802167"/>
            <a:ext cx="10131425" cy="3989033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cs-CZ" dirty="0" err="1" smtClean="0"/>
              <a:t>Eccentric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en-US" dirty="0" smtClean="0"/>
              <a:t>=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action </a:t>
            </a:r>
            <a:r>
              <a:rPr lang="en-US" dirty="0"/>
              <a:t>of large forces on muscle-tendon </a:t>
            </a:r>
            <a:r>
              <a:rPr lang="en-US" dirty="0" smtClean="0"/>
              <a:t>transition</a:t>
            </a:r>
            <a:endParaRPr lang="cs-CZ" dirty="0" smtClean="0"/>
          </a:p>
          <a:p>
            <a:pPr fontAlgn="t"/>
            <a:r>
              <a:rPr lang="en-US" dirty="0" smtClean="0"/>
              <a:t>When </a:t>
            </a:r>
            <a:r>
              <a:rPr lang="en-US" dirty="0"/>
              <a:t>the acting force is greater than the muscle itself can create, there is a risk of damage to muscle, tendon, insertion</a:t>
            </a:r>
            <a:br>
              <a:rPr lang="en-US" dirty="0"/>
            </a:br>
            <a:endParaRPr lang="cs-CZ" dirty="0" smtClean="0"/>
          </a:p>
          <a:p>
            <a:pPr fontAlgn="t"/>
            <a:r>
              <a:rPr lang="en-US" dirty="0" smtClean="0"/>
              <a:t>Eccentric </a:t>
            </a:r>
            <a:r>
              <a:rPr lang="en-US" dirty="0"/>
              <a:t>training has a positive effect on muscle and tendon status = treatment of </a:t>
            </a:r>
            <a:r>
              <a:rPr lang="en-US" dirty="0" err="1" smtClean="0"/>
              <a:t>tendopathies</a:t>
            </a:r>
            <a:endParaRPr lang="cs-CZ" dirty="0"/>
          </a:p>
          <a:p>
            <a:pPr fontAlgn="t"/>
            <a:r>
              <a:rPr lang="en-US" dirty="0" smtClean="0"/>
              <a:t>Adaptation </a:t>
            </a:r>
            <a:r>
              <a:rPr lang="en-US" dirty="0"/>
              <a:t>to eccentric </a:t>
            </a:r>
            <a:r>
              <a:rPr lang="en-US" dirty="0" smtClean="0"/>
              <a:t>training</a:t>
            </a:r>
            <a:endParaRPr lang="cs-CZ" dirty="0" smtClean="0"/>
          </a:p>
          <a:p>
            <a:pPr lvl="1" fontAlgn="t"/>
            <a:r>
              <a:rPr lang="en-US" dirty="0" smtClean="0"/>
              <a:t>stimulation </a:t>
            </a:r>
            <a:r>
              <a:rPr lang="en-US" dirty="0"/>
              <a:t>by eccentric exercise leads to collagen formation and increased fibroblastic activity - tendon hypertrophy (better muscle-tendon transfer)</a:t>
            </a:r>
            <a:br>
              <a:rPr lang="en-US" dirty="0"/>
            </a:br>
            <a:endParaRPr lang="cs-CZ" dirty="0" smtClean="0"/>
          </a:p>
          <a:p>
            <a:pPr lvl="1" fontAlgn="t"/>
            <a:r>
              <a:rPr lang="en-US" dirty="0" smtClean="0"/>
              <a:t>tendon </a:t>
            </a:r>
            <a:r>
              <a:rPr lang="en-US" dirty="0"/>
              <a:t>becomes stronger in tension - normalization of glycosaminoglycan levels</a:t>
            </a:r>
            <a:br>
              <a:rPr lang="en-US" dirty="0"/>
            </a:br>
            <a:endParaRPr lang="cs-CZ" smtClean="0"/>
          </a:p>
          <a:p>
            <a:pPr lvl="1" fontAlgn="t"/>
            <a:r>
              <a:rPr lang="en-US" smtClean="0"/>
              <a:t>increasing </a:t>
            </a:r>
            <a:r>
              <a:rPr lang="en-US" dirty="0"/>
              <a:t>the energy absorbing capacity of the muscle - reducing the risk of excessive stretching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8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tendinopathy of Achilles tendon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2" y="1633490"/>
            <a:ext cx="5413158" cy="487384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 </a:t>
            </a:r>
            <a:r>
              <a:rPr lang="cs-CZ" b="1" dirty="0" smtClean="0"/>
              <a:t>P</a:t>
            </a:r>
            <a:r>
              <a:rPr lang="en-US" b="1" dirty="0" err="1" smtClean="0"/>
              <a:t>ainful</a:t>
            </a:r>
            <a:r>
              <a:rPr lang="en-US" b="1" dirty="0" smtClean="0"/>
              <a:t> </a:t>
            </a:r>
            <a:r>
              <a:rPr lang="en-US" b="1" dirty="0"/>
              <a:t>tendon thickening</a:t>
            </a:r>
          </a:p>
          <a:p>
            <a:endParaRPr lang="en-US" dirty="0"/>
          </a:p>
          <a:p>
            <a:r>
              <a:rPr lang="en-US" dirty="0"/>
              <a:t>Especially for </a:t>
            </a:r>
            <a:r>
              <a:rPr lang="en-US" dirty="0">
                <a:solidFill>
                  <a:srgbClr val="FF0000"/>
                </a:solidFill>
              </a:rPr>
              <a:t>runners</a:t>
            </a:r>
            <a:r>
              <a:rPr lang="en-US" dirty="0"/>
              <a:t> due to tendon overload = degenerative process</a:t>
            </a:r>
          </a:p>
          <a:p>
            <a:endParaRPr lang="en-US" dirty="0"/>
          </a:p>
          <a:p>
            <a:r>
              <a:rPr lang="cs-CZ" dirty="0" smtClean="0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ymptoms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increased level of </a:t>
            </a:r>
            <a:r>
              <a:rPr lang="en-US" dirty="0" err="1"/>
              <a:t>glycosaminoglycans</a:t>
            </a:r>
            <a:r>
              <a:rPr lang="en-US" dirty="0"/>
              <a:t>, </a:t>
            </a:r>
            <a:endParaRPr lang="cs-CZ" dirty="0" smtClean="0"/>
          </a:p>
          <a:p>
            <a:r>
              <a:rPr lang="en-US" dirty="0" smtClean="0"/>
              <a:t>irregular </a:t>
            </a:r>
            <a:r>
              <a:rPr lang="en-US" dirty="0"/>
              <a:t>structure and arrangement of fibers, no </a:t>
            </a:r>
            <a:r>
              <a:rPr lang="en-US" dirty="0" smtClean="0"/>
              <a:t>inflammation</a:t>
            </a:r>
            <a:endParaRPr lang="en-US" dirty="0"/>
          </a:p>
          <a:p>
            <a:r>
              <a:rPr lang="en-US" dirty="0"/>
              <a:t>morning stiffness</a:t>
            </a:r>
          </a:p>
          <a:p>
            <a:r>
              <a:rPr lang="en-US" dirty="0"/>
              <a:t>pain limiting movement - the greatest after exercise</a:t>
            </a:r>
          </a:p>
          <a:p>
            <a:r>
              <a:rPr lang="en-US" dirty="0"/>
              <a:t>new formation of blood vessels</a:t>
            </a:r>
            <a:endParaRPr lang="cs-CZ" dirty="0" smtClean="0"/>
          </a:p>
        </p:txBody>
      </p:sp>
      <p:pic>
        <p:nvPicPr>
          <p:cNvPr id="13314" name="Picture 2" descr="Achilles Tendon Inj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6237" y="1101634"/>
            <a:ext cx="4170912" cy="180689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564427" y="2290439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 smtClean="0"/>
              <a:t>Mumbleau</a:t>
            </a:r>
            <a:r>
              <a:rPr lang="cs-CZ" sz="1400" i="1" dirty="0" smtClean="0"/>
              <a:t>, 2013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10671" y="4826675"/>
            <a:ext cx="51431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Recommendation:</a:t>
            </a:r>
          </a:p>
          <a:p>
            <a:r>
              <a:rPr lang="en-US" b="1" dirty="0"/>
              <a:t>  </a:t>
            </a:r>
            <a:r>
              <a:rPr lang="en-US" b="1" dirty="0" err="1"/>
              <a:t>Alfredson's</a:t>
            </a:r>
            <a:r>
              <a:rPr lang="en-US" b="1" dirty="0"/>
              <a:t> exercise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  12 weeks, 3 x 15 reps, 2 times a </a:t>
            </a:r>
            <a:r>
              <a:rPr lang="en-US" b="1" dirty="0" smtClean="0"/>
              <a:t>day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with </a:t>
            </a:r>
            <a:r>
              <a:rPr lang="en-US" b="1" dirty="0"/>
              <a:t>straight and bent </a:t>
            </a:r>
            <a:r>
              <a:rPr lang="en-US" b="1" dirty="0" smtClean="0"/>
              <a:t>knee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exercise </a:t>
            </a:r>
            <a:r>
              <a:rPr lang="en-US" b="1" dirty="0"/>
              <a:t>is slow, 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we </a:t>
            </a:r>
            <a:r>
              <a:rPr lang="en-US" b="1" dirty="0"/>
              <a:t>increase intensity when exercise is pain free (</a:t>
            </a:r>
            <a:r>
              <a:rPr lang="en-US" b="1" dirty="0" err="1"/>
              <a:t>Habets</a:t>
            </a:r>
            <a:r>
              <a:rPr lang="en-US" b="1" dirty="0"/>
              <a:t> et al, 2015)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3316" name="Picture 4" descr="http://www.anatomy-physiotherapy.com/images/articles/p3/f446/Publication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1206" y="3218847"/>
            <a:ext cx="4901925" cy="153267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1071041" y="4737517"/>
            <a:ext cx="923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 smtClean="0"/>
              <a:t>Cuff</a:t>
            </a:r>
            <a:r>
              <a:rPr lang="cs-CZ" sz="1400" i="1" dirty="0" smtClean="0"/>
              <a:t>, 2014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2914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171" y="674704"/>
            <a:ext cx="10249055" cy="577936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Langsberg</a:t>
            </a:r>
            <a:r>
              <a:rPr lang="en-US" dirty="0"/>
              <a:t> et al. - 12 </a:t>
            </a:r>
            <a:r>
              <a:rPr lang="cs-CZ" dirty="0" err="1" smtClean="0"/>
              <a:t>soccer</a:t>
            </a:r>
            <a:r>
              <a:rPr lang="en-US" dirty="0" smtClean="0"/>
              <a:t> </a:t>
            </a:r>
            <a:r>
              <a:rPr lang="en-US" dirty="0"/>
              <a:t>players (6 healthy controls, 6 with Achilles tendon, 12 weeks eccentric exercise</a:t>
            </a:r>
            <a:r>
              <a:rPr lang="en-US" dirty="0" smtClean="0"/>
              <a:t>)</a:t>
            </a:r>
            <a:endParaRPr lang="cs-CZ" dirty="0" smtClean="0"/>
          </a:p>
          <a:p>
            <a:endParaRPr lang="en-US" dirty="0"/>
          </a:p>
          <a:p>
            <a:pPr lvl="1"/>
            <a:r>
              <a:rPr lang="en-US" dirty="0"/>
              <a:t>confirmed the effectiveness of this type of treatment - eccentric exercise stimulates the synthesis of type I collagen in the area of ​​the damaged tendon.</a:t>
            </a:r>
          </a:p>
          <a:p>
            <a:pPr lvl="1"/>
            <a:r>
              <a:rPr lang="en-US" dirty="0"/>
              <a:t>as a result of the improvement of the tendon structure, pain </a:t>
            </a:r>
            <a:r>
              <a:rPr lang="cs-CZ" dirty="0" err="1" smtClean="0"/>
              <a:t>increase</a:t>
            </a:r>
            <a:r>
              <a:rPr lang="en-US" dirty="0" smtClean="0"/>
              <a:t> </a:t>
            </a:r>
            <a:r>
              <a:rPr lang="en-US" dirty="0"/>
              <a:t>and tendon adaptation to the load also occur</a:t>
            </a:r>
          </a:p>
          <a:p>
            <a:endParaRPr lang="en-US" dirty="0"/>
          </a:p>
          <a:p>
            <a:r>
              <a:rPr lang="en-US" dirty="0" err="1"/>
              <a:t>Fahlström</a:t>
            </a:r>
            <a:r>
              <a:rPr lang="en-US" dirty="0"/>
              <a:t> et al. (2003) combination of eccentric exercise and stretching - application of 12 weeks to patients with pain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pPr lvl="1"/>
            <a:r>
              <a:rPr lang="en-US" dirty="0"/>
              <a:t>middle part of the Achilles tendon (78 patients, 101 affected tendons)</a:t>
            </a:r>
          </a:p>
          <a:p>
            <a:pPr lvl="1"/>
            <a:r>
              <a:rPr lang="en-US" dirty="0"/>
              <a:t>with tendon pain of this tendon (30 patients, 31 affected tendons)</a:t>
            </a:r>
          </a:p>
          <a:p>
            <a:pPr lvl="1"/>
            <a:r>
              <a:rPr lang="en-US" dirty="0"/>
              <a:t>in the group of middle tendon pain, 89% of them experienced pain relief after treatment, and returned to an earlier stage of activity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remaining 11% </a:t>
            </a:r>
            <a:r>
              <a:rPr lang="en-US" dirty="0"/>
              <a:t>= women, higher BMI</a:t>
            </a:r>
          </a:p>
          <a:p>
            <a:pPr lvl="1"/>
            <a:r>
              <a:rPr lang="en-US" dirty="0"/>
              <a:t>In patients with tendon </a:t>
            </a:r>
            <a:r>
              <a:rPr lang="en-US" dirty="0" err="1"/>
              <a:t>tendon</a:t>
            </a:r>
            <a:r>
              <a:rPr lang="en-US" dirty="0"/>
              <a:t> pain - 32% tendons improved</a:t>
            </a:r>
          </a:p>
          <a:p>
            <a:endParaRPr lang="en-US" dirty="0"/>
          </a:p>
          <a:p>
            <a:pPr lvl="1"/>
            <a:r>
              <a:rPr lang="en-US" dirty="0"/>
              <a:t>the difference in the results of this group may be due to the different source of pain (bursa, bone) and not the tendon (</a:t>
            </a:r>
            <a:r>
              <a:rPr lang="en-US" dirty="0" err="1"/>
              <a:t>Fahlström</a:t>
            </a:r>
            <a:r>
              <a:rPr lang="en-US" dirty="0"/>
              <a:t> et al., 2003).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355" y="3208867"/>
            <a:ext cx="10131425" cy="364913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Bahr, et al. (2006) compared the effects of surgical treatment with eccentric training of patellar tendinopathy</a:t>
            </a:r>
          </a:p>
          <a:p>
            <a:pPr lvl="1"/>
            <a:r>
              <a:rPr lang="en-US" dirty="0"/>
              <a:t>35 patients, divided into two groups</a:t>
            </a:r>
          </a:p>
          <a:p>
            <a:pPr lvl="1"/>
            <a:r>
              <a:rPr lang="en-US" dirty="0"/>
              <a:t>1. </a:t>
            </a:r>
            <a:r>
              <a:rPr lang="cs-CZ" dirty="0" err="1" smtClean="0"/>
              <a:t>gr</a:t>
            </a:r>
            <a:r>
              <a:rPr lang="en-US" dirty="0" smtClean="0"/>
              <a:t>. </a:t>
            </a:r>
            <a:r>
              <a:rPr lang="en-US" dirty="0"/>
              <a:t>surgical treatment with subsequent rehabilitation</a:t>
            </a:r>
          </a:p>
          <a:p>
            <a:pPr lvl="1"/>
            <a:r>
              <a:rPr lang="en-US" dirty="0"/>
              <a:t>2. </a:t>
            </a:r>
            <a:r>
              <a:rPr lang="cs-CZ" dirty="0" err="1" smtClean="0"/>
              <a:t>gr</a:t>
            </a:r>
            <a:r>
              <a:rPr lang="en-US" dirty="0" smtClean="0"/>
              <a:t>. </a:t>
            </a:r>
            <a:r>
              <a:rPr lang="en-US" dirty="0"/>
              <a:t>eccentric strength training - squats on 25 ° inclined plate (3x15 - 2x daily, 12 weeks)</a:t>
            </a:r>
          </a:p>
          <a:p>
            <a:r>
              <a:rPr lang="en-US" dirty="0"/>
              <a:t>The Victorian Institute of Sport Assessment (VISA) - (range 0 - 100), based on questionnaire responses</a:t>
            </a:r>
          </a:p>
          <a:p>
            <a:r>
              <a:rPr lang="en-US" dirty="0"/>
              <a:t>specially developed for patellar tendinopathy. three, six and twelve months of follow-up</a:t>
            </a:r>
          </a:p>
          <a:p>
            <a:endParaRPr lang="en-US" dirty="0"/>
          </a:p>
          <a:p>
            <a:r>
              <a:rPr lang="en-US" dirty="0"/>
              <a:t>both improvement groups (p &lt;0.001)</a:t>
            </a:r>
          </a:p>
          <a:p>
            <a:r>
              <a:rPr lang="en-US" dirty="0"/>
              <a:t>the mean VISA score for both groups increased from 30 to 49 (95% CI, 42 to 55) at three months, 58 (95% CI, 51 to 65) at six months, and 70 (95% CI, 62-78) for twelve months</a:t>
            </a:r>
          </a:p>
          <a:p>
            <a:r>
              <a:rPr lang="en-US" dirty="0"/>
              <a:t>there was no superior efficacy of surgical treatment compared to eccentric strength training</a:t>
            </a:r>
            <a:endParaRPr lang="cs-CZ" dirty="0"/>
          </a:p>
        </p:txBody>
      </p:sp>
      <p:pic>
        <p:nvPicPr>
          <p:cNvPr id="4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97" y="221942"/>
            <a:ext cx="4352925" cy="2973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Jumpers</a:t>
            </a:r>
            <a:r>
              <a:rPr lang="cs-CZ" dirty="0" smtClean="0"/>
              <a:t> </a:t>
            </a:r>
            <a:r>
              <a:rPr lang="cs-CZ" dirty="0" err="1"/>
              <a:t>knee</a:t>
            </a:r>
            <a:r>
              <a:rPr lang="cs-CZ" dirty="0"/>
              <a:t> - </a:t>
            </a:r>
            <a:r>
              <a:rPr lang="cs-CZ" dirty="0" err="1"/>
              <a:t>Patellar</a:t>
            </a:r>
            <a:r>
              <a:rPr lang="cs-CZ" dirty="0"/>
              <a:t> </a:t>
            </a:r>
            <a:r>
              <a:rPr lang="cs-CZ" dirty="0" err="1"/>
              <a:t>tendinopathy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817" y="1677881"/>
            <a:ext cx="8715652" cy="491822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Typical of jumpers and sprinters - high demands on knee extensors</a:t>
            </a:r>
          </a:p>
          <a:p>
            <a:pPr lvl="1"/>
            <a:r>
              <a:rPr lang="en-US" dirty="0"/>
              <a:t>Occurrence can be up to 50%</a:t>
            </a:r>
          </a:p>
          <a:p>
            <a:r>
              <a:rPr lang="en-US" dirty="0"/>
              <a:t>Symptoms</a:t>
            </a:r>
          </a:p>
          <a:p>
            <a:pPr lvl="1"/>
            <a:r>
              <a:rPr lang="en-US" dirty="0"/>
              <a:t>pain under the paw - especially after exercise (walking up stairs, jumps, squats)</a:t>
            </a:r>
          </a:p>
          <a:p>
            <a:pPr lvl="1"/>
            <a:r>
              <a:rPr lang="en-US" dirty="0"/>
              <a:t>In the advanced stage of pain, the workload is disabled</a:t>
            </a:r>
          </a:p>
          <a:p>
            <a:pPr lvl="1"/>
            <a:r>
              <a:rPr lang="en-US" dirty="0"/>
              <a:t>changes in tendon structure and vessel formation,</a:t>
            </a:r>
          </a:p>
          <a:p>
            <a:pPr lvl="1"/>
            <a:r>
              <a:rPr lang="en-US" dirty="0"/>
              <a:t>inflammatory origin not proven</a:t>
            </a:r>
          </a:p>
          <a:p>
            <a:endParaRPr lang="en-US" dirty="0"/>
          </a:p>
          <a:p>
            <a:r>
              <a:rPr lang="en-US" dirty="0"/>
              <a:t>Cause</a:t>
            </a:r>
          </a:p>
          <a:p>
            <a:pPr lvl="1"/>
            <a:r>
              <a:rPr lang="en-US" dirty="0"/>
              <a:t>excessive tendon stress (high intensity exercise)</a:t>
            </a:r>
          </a:p>
          <a:p>
            <a:endParaRPr lang="en-US" dirty="0"/>
          </a:p>
          <a:p>
            <a:r>
              <a:rPr lang="en-US" dirty="0" err="1"/>
              <a:t>Jonsson</a:t>
            </a:r>
            <a:r>
              <a:rPr lang="en-US" dirty="0"/>
              <a:t> and </a:t>
            </a:r>
            <a:r>
              <a:rPr lang="en-US" dirty="0" err="1"/>
              <a:t>Alfredson</a:t>
            </a:r>
            <a:r>
              <a:rPr lang="en-US" dirty="0"/>
              <a:t> (2005) looked at the different efficacy of eccentric and concentric training in 15 patients with long-term </a:t>
            </a:r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patelae</a:t>
            </a:r>
            <a:r>
              <a:rPr lang="en-US" dirty="0"/>
              <a:t> involvement. Training unit twice a day for 12 weeks)</a:t>
            </a:r>
          </a:p>
          <a:p>
            <a:pPr lvl="1"/>
            <a:r>
              <a:rPr lang="en-US" dirty="0"/>
              <a:t>Eccentric and concentric training, one exercise, three series, 15 reps</a:t>
            </a:r>
          </a:p>
          <a:p>
            <a:pPr lvl="1"/>
            <a:r>
              <a:rPr lang="en-US" dirty="0"/>
              <a:t>after 6 weeks the work of the concentric group was interrupted - without positive results</a:t>
            </a:r>
          </a:p>
          <a:p>
            <a:pPr lvl="1"/>
            <a:r>
              <a:rPr lang="en-US" dirty="0"/>
              <a:t>eccentric training -l relieving pain and allowing a return to previous (pre-trauma) training activity in 90% of patients.</a:t>
            </a:r>
          </a:p>
          <a:p>
            <a:pPr lvl="1"/>
            <a:r>
              <a:rPr lang="en-US" dirty="0"/>
              <a:t>long-term effect after less than 3 years</a:t>
            </a:r>
            <a:endParaRPr lang="cs-CZ" dirty="0"/>
          </a:p>
        </p:txBody>
      </p:sp>
      <p:pic>
        <p:nvPicPr>
          <p:cNvPr id="50178" name="Picture 2" descr="Patellar tendinitis refers to pain and inflammation of the patellar tendon in the knee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6887" y="1509712"/>
            <a:ext cx="2762250" cy="44767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108490" y="6211669"/>
            <a:ext cx="2885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aidmyachilles.com</a:t>
            </a:r>
            <a:r>
              <a:rPr lang="cs-CZ" sz="1200" dirty="0" smtClean="0"/>
              <a:t>/</a:t>
            </a:r>
            <a:r>
              <a:rPr lang="cs-CZ" sz="1200" dirty="0" err="1" smtClean="0"/>
              <a:t>tendon</a:t>
            </a:r>
            <a:r>
              <a:rPr lang="cs-CZ" sz="1200" dirty="0" smtClean="0"/>
              <a:t>-</a:t>
            </a:r>
            <a:r>
              <a:rPr lang="cs-CZ" sz="1200" dirty="0" err="1" smtClean="0"/>
              <a:t>muscle</a:t>
            </a:r>
            <a:r>
              <a:rPr lang="cs-CZ" sz="1200" dirty="0" smtClean="0"/>
              <a:t>-</a:t>
            </a:r>
            <a:r>
              <a:rPr lang="cs-CZ" sz="1200" dirty="0" err="1" smtClean="0"/>
              <a:t>injuries</a:t>
            </a:r>
            <a:r>
              <a:rPr lang="cs-CZ" sz="1200" dirty="0" smtClean="0"/>
              <a:t>-in-</a:t>
            </a:r>
            <a:r>
              <a:rPr lang="cs-CZ" sz="1200" dirty="0" err="1" smtClean="0"/>
              <a:t>the</a:t>
            </a:r>
            <a:r>
              <a:rPr lang="cs-CZ" sz="1200" dirty="0" smtClean="0"/>
              <a:t>-leg/</a:t>
            </a:r>
            <a:r>
              <a:rPr lang="cs-CZ" sz="1200" dirty="0" err="1" smtClean="0"/>
              <a:t>tendinitis</a:t>
            </a:r>
            <a:r>
              <a:rPr lang="cs-CZ" sz="1200" dirty="0" smtClean="0"/>
              <a:t>-of-</a:t>
            </a:r>
            <a:r>
              <a:rPr lang="cs-CZ" sz="1200" dirty="0" err="1" smtClean="0"/>
              <a:t>the</a:t>
            </a:r>
            <a:r>
              <a:rPr lang="cs-CZ" sz="1200" dirty="0" smtClean="0"/>
              <a:t>-</a:t>
            </a:r>
            <a:r>
              <a:rPr lang="cs-CZ" sz="1200" dirty="0" err="1" smtClean="0"/>
              <a:t>patellar</a:t>
            </a:r>
            <a:r>
              <a:rPr lang="cs-CZ" sz="1200" dirty="0" smtClean="0"/>
              <a:t>-</a:t>
            </a:r>
            <a:r>
              <a:rPr lang="cs-CZ" sz="1200" dirty="0" err="1" smtClean="0"/>
              <a:t>tendon.php</a:t>
            </a:r>
            <a:endParaRPr lang="cs-CZ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3792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Minimizing symptoms of </a:t>
            </a:r>
            <a:r>
              <a:rPr lang="cs-CZ" sz="3200" b="1" dirty="0" smtClean="0"/>
              <a:t>D</a:t>
            </a:r>
            <a:r>
              <a:rPr lang="en-US" sz="3200" b="1" dirty="0" err="1" smtClean="0"/>
              <a:t>elayed</a:t>
            </a:r>
            <a:r>
              <a:rPr lang="en-US" sz="3200" b="1" dirty="0" smtClean="0"/>
              <a:t> </a:t>
            </a:r>
            <a:r>
              <a:rPr lang="en-US" sz="3200" b="1" dirty="0"/>
              <a:t>onset </a:t>
            </a:r>
            <a:r>
              <a:rPr lang="en-US" sz="3200" b="1" dirty="0" smtClean="0"/>
              <a:t>muscle </a:t>
            </a:r>
            <a:r>
              <a:rPr lang="cs-CZ" sz="3200" b="1" dirty="0" err="1" smtClean="0"/>
              <a:t>soreness</a:t>
            </a:r>
            <a:r>
              <a:rPr lang="cs-CZ" sz="3200" b="1" dirty="0" smtClean="0"/>
              <a:t> </a:t>
            </a:r>
            <a:r>
              <a:rPr lang="en-US" sz="3200" b="1" dirty="0" smtClean="0"/>
              <a:t>(DOMS</a:t>
            </a:r>
            <a:r>
              <a:rPr lang="en-US" sz="3200" b="1" dirty="0"/>
              <a:t>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757779"/>
            <a:ext cx="10131425" cy="510022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Appears when the </a:t>
            </a:r>
            <a:r>
              <a:rPr lang="en-US" b="1" dirty="0"/>
              <a:t>intensity or volume of an eccentric exercise suddenly increases</a:t>
            </a:r>
            <a:r>
              <a:rPr lang="en-US" dirty="0"/>
              <a:t>, or an </a:t>
            </a:r>
            <a:r>
              <a:rPr lang="en-US" b="1" dirty="0"/>
              <a:t>unusual high intensity movement is performed</a:t>
            </a:r>
            <a:r>
              <a:rPr lang="en-US" dirty="0"/>
              <a:t> (</a:t>
            </a:r>
            <a:r>
              <a:rPr lang="en-US" dirty="0" err="1"/>
              <a:t>Nosaka</a:t>
            </a:r>
            <a:r>
              <a:rPr lang="en-US" dirty="0"/>
              <a:t>, Newton, 2002</a:t>
            </a:r>
            <a:r>
              <a:rPr lang="en-US" dirty="0" smtClean="0"/>
              <a:t>)</a:t>
            </a:r>
            <a:endParaRPr lang="cs-CZ" dirty="0" smtClean="0"/>
          </a:p>
          <a:p>
            <a:endParaRPr lang="en-US" dirty="0"/>
          </a:p>
          <a:p>
            <a:pPr lvl="1"/>
            <a:r>
              <a:rPr lang="en-US" dirty="0"/>
              <a:t>In athletics </a:t>
            </a:r>
            <a:r>
              <a:rPr lang="en-US" dirty="0" smtClean="0"/>
              <a:t>typically</a:t>
            </a:r>
            <a:r>
              <a:rPr lang="cs-CZ" dirty="0" smtClean="0"/>
              <a:t> - d</a:t>
            </a:r>
            <a:r>
              <a:rPr lang="en-US" dirty="0" err="1" smtClean="0"/>
              <a:t>ownhill</a:t>
            </a:r>
            <a:r>
              <a:rPr lang="en-US" dirty="0" smtClean="0"/>
              <a:t> running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overspeed</a:t>
            </a:r>
            <a:r>
              <a:rPr lang="en-US" dirty="0"/>
              <a:t>, endurance runs in the </a:t>
            </a:r>
            <a:r>
              <a:rPr lang="en-US" dirty="0" smtClean="0"/>
              <a:t>field</a:t>
            </a:r>
            <a:endParaRPr lang="en-US" dirty="0"/>
          </a:p>
          <a:p>
            <a:pPr lvl="1"/>
            <a:r>
              <a:rPr lang="en-US" dirty="0"/>
              <a:t>Plyometric training</a:t>
            </a:r>
          </a:p>
          <a:p>
            <a:pPr lvl="1"/>
            <a:r>
              <a:rPr lang="en-US" dirty="0"/>
              <a:t>Eccentric training for beginners</a:t>
            </a:r>
          </a:p>
          <a:p>
            <a:r>
              <a:rPr lang="en-US" b="1" dirty="0"/>
              <a:t>Cause</a:t>
            </a:r>
          </a:p>
          <a:p>
            <a:pPr lvl="1"/>
            <a:r>
              <a:rPr lang="en-US" dirty="0"/>
              <a:t>disrupting the sarcomere structure and damaging the excitation-contraction coupling mechanism (Warren et al. in </a:t>
            </a:r>
            <a:r>
              <a:rPr lang="en-US" dirty="0" err="1"/>
              <a:t>Proske</a:t>
            </a:r>
            <a:r>
              <a:rPr lang="en-US" dirty="0"/>
              <a:t>, Morgan, 2001, p. 333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endParaRPr lang="en-US" dirty="0"/>
          </a:p>
          <a:p>
            <a:r>
              <a:rPr lang="en-US" b="1" dirty="0"/>
              <a:t>Typical symptoms</a:t>
            </a:r>
          </a:p>
          <a:p>
            <a:pPr lvl="1"/>
            <a:r>
              <a:rPr lang="en-US" dirty="0"/>
              <a:t>decreased muscle strength</a:t>
            </a:r>
          </a:p>
          <a:p>
            <a:pPr lvl="1"/>
            <a:r>
              <a:rPr lang="en-US" dirty="0"/>
              <a:t>increase in serum </a:t>
            </a:r>
            <a:r>
              <a:rPr lang="en-US" dirty="0" err="1"/>
              <a:t>creatine</a:t>
            </a:r>
            <a:r>
              <a:rPr lang="en-US" dirty="0"/>
              <a:t> kinase,</a:t>
            </a:r>
          </a:p>
          <a:p>
            <a:pPr lvl="1"/>
            <a:r>
              <a:rPr lang="en-US" dirty="0"/>
              <a:t>damage to the muscle fiber structure,</a:t>
            </a:r>
          </a:p>
          <a:p>
            <a:pPr lvl="1"/>
            <a:r>
              <a:rPr lang="en-US" dirty="0" smtClean="0"/>
              <a:t>Inflammation</a:t>
            </a:r>
            <a:r>
              <a:rPr lang="en-US" dirty="0"/>
              <a:t>,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/>
              <a:t>the activity of proteolytic enzymes and pains (</a:t>
            </a:r>
            <a:r>
              <a:rPr lang="en-US" dirty="0" err="1"/>
              <a:t>Stupka</a:t>
            </a:r>
            <a:r>
              <a:rPr lang="en-US" dirty="0"/>
              <a:t> et al., 2001).</a:t>
            </a:r>
          </a:p>
          <a:p>
            <a:r>
              <a:rPr lang="en-US" dirty="0"/>
              <a:t>  </a:t>
            </a:r>
          </a:p>
          <a:p>
            <a:r>
              <a:rPr lang="en-US" b="1" dirty="0"/>
              <a:t>minimization = eccentric exercise </a:t>
            </a:r>
            <a:r>
              <a:rPr lang="en-US" dirty="0"/>
              <a:t>performed according to the principles of adequacy and sequence (low intensity at the start of stimulation)</a:t>
            </a:r>
          </a:p>
          <a:p>
            <a:r>
              <a:rPr lang="en-US" dirty="0"/>
              <a:t>symptoms of pain = result of poorly controlled training</a:t>
            </a:r>
            <a:endParaRPr lang="cs-CZ" dirty="0" smtClean="0"/>
          </a:p>
        </p:txBody>
      </p:sp>
      <p:pic>
        <p:nvPicPr>
          <p:cNvPr id="49154" name="Picture 2" descr="http://1.bp.blogspot.com/-XvaPVCZM460/VLi9i4kI6oI/AAAAAAAAAgE/UfCLPxaM4vg/s1600/DO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8881" y="3729731"/>
            <a:ext cx="3048000" cy="21526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913615" y="3729731"/>
            <a:ext cx="1278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http://rbhfitness.blogspot.cz/2015/01/delayed-onset-muscle-soreness-doms.html</a:t>
            </a:r>
            <a:endParaRPr lang="cs-CZ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577" y="183471"/>
            <a:ext cx="10131425" cy="1456267"/>
          </a:xfrm>
        </p:spPr>
        <p:txBody>
          <a:bodyPr/>
          <a:lstStyle/>
          <a:p>
            <a:r>
              <a:rPr lang="cs-CZ" dirty="0" smtClean="0"/>
              <a:t>RISKS OF ECCENTRIC TRAINING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660124"/>
            <a:ext cx="10131425" cy="482945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Acute injury</a:t>
            </a:r>
          </a:p>
          <a:p>
            <a:pPr lvl="1"/>
            <a:r>
              <a:rPr lang="en-US" b="1" dirty="0"/>
              <a:t>Exercise technique = 2/1, jumps</a:t>
            </a:r>
          </a:p>
          <a:p>
            <a:pPr lvl="1"/>
            <a:r>
              <a:rPr lang="en-US" b="1" dirty="0"/>
              <a:t>If the muscle produces the same torque at both concentric and eccentric contractions, fewer motor units are involved in eccentric contraction.</a:t>
            </a:r>
          </a:p>
          <a:p>
            <a:pPr lvl="1"/>
            <a:r>
              <a:rPr lang="en-US" b="1" dirty="0"/>
              <a:t>greater risk of muscle and other connective tissue damage - fewer muscle units produce a given strength, overload and easier injury to muscle (McHugh, 2003).</a:t>
            </a:r>
          </a:p>
          <a:p>
            <a:endParaRPr lang="cs-CZ" b="1" dirty="0" smtClean="0"/>
          </a:p>
          <a:p>
            <a:pPr lvl="1"/>
            <a:r>
              <a:rPr lang="en-US" b="1" dirty="0" smtClean="0"/>
              <a:t>More </a:t>
            </a:r>
            <a:r>
              <a:rPr lang="en-US" b="1" dirty="0"/>
              <a:t>frequent damage = fast muscle fibers (</a:t>
            </a:r>
            <a:r>
              <a:rPr lang="en-US" b="1" dirty="0" err="1"/>
              <a:t>Fridén</a:t>
            </a:r>
            <a:r>
              <a:rPr lang="en-US" b="1" dirty="0"/>
              <a:t> et al. In McHugh, 2003).</a:t>
            </a:r>
          </a:p>
          <a:p>
            <a:endParaRPr lang="en-US" b="1" dirty="0"/>
          </a:p>
          <a:p>
            <a:r>
              <a:rPr lang="en-US" b="1" dirty="0"/>
              <a:t>Chronic injuries</a:t>
            </a:r>
          </a:p>
          <a:p>
            <a:pPr lvl="1"/>
            <a:r>
              <a:rPr lang="en-US" b="1" dirty="0"/>
              <a:t>Spine</a:t>
            </a:r>
          </a:p>
          <a:p>
            <a:pPr lvl="1"/>
            <a:r>
              <a:rPr lang="en-US" b="1" dirty="0"/>
              <a:t>Joints</a:t>
            </a:r>
          </a:p>
          <a:p>
            <a:r>
              <a:rPr lang="en-US" b="1" dirty="0"/>
              <a:t>Overload</a:t>
            </a:r>
          </a:p>
          <a:p>
            <a:pPr lvl="1"/>
            <a:r>
              <a:rPr lang="en-US" b="1" dirty="0"/>
              <a:t>DOMS,</a:t>
            </a:r>
          </a:p>
          <a:p>
            <a:pPr lvl="1"/>
            <a:r>
              <a:rPr lang="en-US" b="1" dirty="0"/>
              <a:t>Non-respect of training principles</a:t>
            </a:r>
          </a:p>
          <a:p>
            <a:r>
              <a:rPr lang="en-US" b="1" dirty="0"/>
              <a:t>Overtraining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7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1211" y="174594"/>
            <a:ext cx="10131425" cy="1456267"/>
          </a:xfrm>
        </p:spPr>
        <p:txBody>
          <a:bodyPr>
            <a:normAutofit/>
          </a:bodyPr>
          <a:lstStyle/>
          <a:p>
            <a:r>
              <a:rPr lang="en-US" sz="3200" dirty="0"/>
              <a:t>Trends and possibilities of using eccentric training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414" y="5788241"/>
            <a:ext cx="9953236" cy="1703905"/>
          </a:xfrm>
        </p:spPr>
        <p:txBody>
          <a:bodyPr>
            <a:normAutofit/>
          </a:bodyPr>
          <a:lstStyle/>
          <a:p>
            <a:r>
              <a:rPr lang="en-US" sz="1300" dirty="0"/>
              <a:t>Types of eccentric training according to </a:t>
            </a:r>
            <a:r>
              <a:rPr lang="cs-CZ" sz="1300" dirty="0" smtClean="0"/>
              <a:t>Mike</a:t>
            </a:r>
            <a:r>
              <a:rPr lang="cs-CZ" sz="1300" dirty="0"/>
              <a:t>, </a:t>
            </a:r>
            <a:r>
              <a:rPr lang="cs-CZ" sz="1300" dirty="0" err="1"/>
              <a:t>Kerksick</a:t>
            </a:r>
            <a:r>
              <a:rPr lang="cs-CZ" sz="1300" dirty="0"/>
              <a:t> a </a:t>
            </a:r>
            <a:r>
              <a:rPr lang="cs-CZ" sz="1300" dirty="0" err="1"/>
              <a:t>Kravitz</a:t>
            </a:r>
            <a:r>
              <a:rPr lang="cs-CZ" sz="1300" dirty="0"/>
              <a:t> In: Horák, (2016</a:t>
            </a:r>
            <a:r>
              <a:rPr lang="cs-CZ" sz="1300" dirty="0" smtClean="0"/>
              <a:t>)</a:t>
            </a:r>
          </a:p>
          <a:p>
            <a:r>
              <a:rPr lang="cs-CZ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The recovery time between training </a:t>
            </a:r>
            <a:r>
              <a:rPr lang="cs-CZ" sz="2000" dirty="0" err="1" smtClean="0">
                <a:solidFill>
                  <a:srgbClr val="FF0000"/>
                </a:solidFill>
              </a:rPr>
              <a:t>sessions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should be at least 24-48 hours (</a:t>
            </a:r>
            <a:r>
              <a:rPr lang="en-US" sz="2000" dirty="0" err="1">
                <a:solidFill>
                  <a:srgbClr val="FF0000"/>
                </a:solidFill>
              </a:rPr>
              <a:t>Nosaka</a:t>
            </a:r>
            <a:r>
              <a:rPr lang="en-US" sz="2000" dirty="0">
                <a:solidFill>
                  <a:srgbClr val="FF0000"/>
                </a:solidFill>
              </a:rPr>
              <a:t>, Newton, 2002).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29" y="1150629"/>
            <a:ext cx="7680552" cy="4637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3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0188" y="1690688"/>
            <a:ext cx="10131425" cy="36491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Most Effective Eccentric Exercise For Progress For Athletes = </a:t>
            </a:r>
            <a:endParaRPr lang="cs-CZ" dirty="0" smtClean="0"/>
          </a:p>
          <a:p>
            <a:pPr lvl="1"/>
            <a:r>
              <a:rPr lang="en-US" dirty="0" smtClean="0"/>
              <a:t>Isotonic</a:t>
            </a:r>
            <a:r>
              <a:rPr lang="en-US" dirty="0"/>
              <a:t>, </a:t>
            </a:r>
            <a:endParaRPr lang="cs-CZ" dirty="0" smtClean="0"/>
          </a:p>
          <a:p>
            <a:pPr lvl="1"/>
            <a:r>
              <a:rPr lang="en-US" dirty="0" smtClean="0"/>
              <a:t>Less </a:t>
            </a:r>
            <a:r>
              <a:rPr lang="en-US" dirty="0"/>
              <a:t>Effective Isokinetic, </a:t>
            </a:r>
            <a:endParaRPr lang="cs-CZ" dirty="0" smtClean="0"/>
          </a:p>
          <a:p>
            <a:pPr lvl="1"/>
            <a:r>
              <a:rPr lang="en-US" dirty="0" smtClean="0"/>
              <a:t>Least </a:t>
            </a:r>
            <a:r>
              <a:rPr lang="en-US" dirty="0"/>
              <a:t>Effective Isometric</a:t>
            </a:r>
          </a:p>
          <a:p>
            <a:endParaRPr lang="en-US" dirty="0"/>
          </a:p>
          <a:p>
            <a:r>
              <a:rPr lang="en-US" dirty="0"/>
              <a:t>Bridgeman et al. recommends using SSC exercises for athletes whose performance </a:t>
            </a:r>
            <a:r>
              <a:rPr lang="cs-CZ" dirty="0" smtClean="0"/>
              <a:t>has</a:t>
            </a:r>
            <a:r>
              <a:rPr lang="en-US" dirty="0" smtClean="0"/>
              <a:t> </a:t>
            </a:r>
            <a:r>
              <a:rPr lang="en-US" dirty="0"/>
              <a:t>SSC character - drop jump</a:t>
            </a:r>
          </a:p>
          <a:p>
            <a:pPr lvl="1"/>
            <a:r>
              <a:rPr lang="en-US" dirty="0"/>
              <a:t>the length of contact with the pad should correspond optimally with the length of contact in the competition conditions during the exercises</a:t>
            </a:r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sk-SK" dirty="0" err="1"/>
              <a:t>L</a:t>
            </a:r>
            <a:r>
              <a:rPr lang="sk-SK" dirty="0" err="1" smtClean="0"/>
              <a:t>ecture</a:t>
            </a:r>
            <a:r>
              <a:rPr lang="sk-SK" dirty="0" smtClean="0"/>
              <a:t> </a:t>
            </a:r>
            <a:r>
              <a:rPr lang="sk-SK" dirty="0" err="1"/>
              <a:t>structure</a:t>
            </a:r>
            <a:r>
              <a:rPr lang="sk-SK" dirty="0"/>
              <a:t/>
            </a:r>
            <a:br>
              <a:rPr lang="sk-SK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sk-SK" sz="2000" dirty="0" smtClean="0"/>
          </a:p>
          <a:p>
            <a:pPr lvl="1"/>
            <a:r>
              <a:rPr lang="sk-SK" sz="2000" dirty="0" err="1" smtClean="0"/>
              <a:t>Theory</a:t>
            </a:r>
            <a:r>
              <a:rPr lang="sk-SK" sz="2000" dirty="0" smtClean="0"/>
              <a:t>:</a:t>
            </a:r>
          </a:p>
          <a:p>
            <a:pPr lvl="1"/>
            <a:endParaRPr lang="sk-SK" sz="2000" dirty="0" smtClean="0"/>
          </a:p>
          <a:p>
            <a:pPr lvl="2"/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eccentric training </a:t>
            </a:r>
            <a:endParaRPr lang="cs-CZ" dirty="0" smtClean="0"/>
          </a:p>
          <a:p>
            <a:pPr lvl="2"/>
            <a:r>
              <a:rPr lang="cs-CZ" dirty="0"/>
              <a:t>P</a:t>
            </a:r>
            <a:r>
              <a:rPr lang="en-US" dirty="0" err="1" smtClean="0"/>
              <a:t>ossibilities</a:t>
            </a:r>
            <a:r>
              <a:rPr lang="en-US" dirty="0" smtClean="0"/>
              <a:t> of using eccentric training</a:t>
            </a:r>
          </a:p>
          <a:p>
            <a:pPr lvl="2"/>
            <a:r>
              <a:rPr lang="cs-CZ" dirty="0"/>
              <a:t>B</a:t>
            </a:r>
            <a:r>
              <a:rPr lang="en-US" dirty="0" err="1" smtClean="0"/>
              <a:t>enefits</a:t>
            </a:r>
            <a:r>
              <a:rPr lang="en-US" dirty="0" smtClean="0"/>
              <a:t> of eccentric training</a:t>
            </a:r>
          </a:p>
          <a:p>
            <a:pPr lvl="2"/>
            <a:r>
              <a:rPr lang="cs-CZ" dirty="0"/>
              <a:t>R</a:t>
            </a:r>
            <a:r>
              <a:rPr lang="en-US" dirty="0" err="1" smtClean="0"/>
              <a:t>isks</a:t>
            </a:r>
            <a:r>
              <a:rPr lang="en-US" dirty="0" smtClean="0"/>
              <a:t> of eccentric training in preparation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970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err="1"/>
              <a:t>Conclusion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660124"/>
            <a:ext cx="10131425" cy="4589755"/>
          </a:xfrm>
        </p:spPr>
        <p:txBody>
          <a:bodyPr>
            <a:normAutofit fontScale="62500" lnSpcReduction="20000"/>
          </a:bodyPr>
          <a:lstStyle/>
          <a:p>
            <a:r>
              <a:rPr lang="sk-SK" b="1" dirty="0"/>
              <a:t> </a:t>
            </a:r>
            <a:endParaRPr lang="cs-CZ" dirty="0"/>
          </a:p>
          <a:p>
            <a:r>
              <a:rPr lang="en-US" dirty="0"/>
              <a:t>significant physiological adaptations due to eccentric loading are manifested in both concentric and eccentric muscle activities</a:t>
            </a:r>
          </a:p>
          <a:p>
            <a:endParaRPr lang="en-US" dirty="0"/>
          </a:p>
          <a:p>
            <a:r>
              <a:rPr lang="en-US" dirty="0"/>
              <a:t>for sprinters to combine with training speed or supramaximal speed</a:t>
            </a:r>
          </a:p>
          <a:p>
            <a:endParaRPr lang="en-US" dirty="0"/>
          </a:p>
          <a:p>
            <a:r>
              <a:rPr lang="en-US" dirty="0"/>
              <a:t>Specific performance requires specific adaptation and that specific stimulus = mechanics, energy, coordination</a:t>
            </a:r>
          </a:p>
          <a:p>
            <a:endParaRPr lang="en-US" dirty="0"/>
          </a:p>
          <a:p>
            <a:r>
              <a:rPr lang="en-US" dirty="0"/>
              <a:t>Eccentric training increases tendon strength and positively stimulates skeletal minerals</a:t>
            </a:r>
          </a:p>
          <a:p>
            <a:endParaRPr lang="en-US" dirty="0"/>
          </a:p>
          <a:p>
            <a:r>
              <a:rPr lang="en-US" dirty="0"/>
              <a:t>Exc. Training acts as a prevention of hamstring injury, reduction of DOMS manifestations, therapeutic effects on patellar tendinopathy and </a:t>
            </a:r>
            <a:r>
              <a:rPr lang="en-US" dirty="0" err="1"/>
              <a:t>tendonopathy</a:t>
            </a:r>
            <a:r>
              <a:rPr lang="en-US" dirty="0"/>
              <a:t> of Achilles tendon.</a:t>
            </a:r>
          </a:p>
          <a:p>
            <a:endParaRPr lang="en-US" dirty="0"/>
          </a:p>
          <a:p>
            <a:r>
              <a:rPr lang="en-US" dirty="0"/>
              <a:t>Eccentric Exercises are recommended to include </a:t>
            </a:r>
            <a:r>
              <a:rPr lang="en-US" dirty="0" smtClean="0"/>
              <a:t>-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prerequisite for the application of eccentric training is excellent strength </a:t>
            </a:r>
            <a:r>
              <a:rPr lang="cs-CZ" dirty="0" err="1" smtClean="0"/>
              <a:t>preparation</a:t>
            </a:r>
            <a:r>
              <a:rPr lang="cs-CZ" dirty="0" smtClean="0"/>
              <a:t> (</a:t>
            </a:r>
            <a:r>
              <a:rPr lang="cs-CZ" dirty="0" err="1" smtClean="0"/>
              <a:t>concentric</a:t>
            </a:r>
            <a:r>
              <a:rPr lang="cs-CZ" dirty="0" smtClean="0"/>
              <a:t> 1RM </a:t>
            </a:r>
            <a:r>
              <a:rPr lang="cs-CZ" dirty="0" err="1" smtClean="0"/>
              <a:t>training</a:t>
            </a:r>
            <a:r>
              <a:rPr lang="cs-CZ" dirty="0" smtClean="0"/>
              <a:t>)</a:t>
            </a:r>
            <a:r>
              <a:rPr lang="en-US" dirty="0" smtClean="0"/>
              <a:t>, </a:t>
            </a:r>
            <a:r>
              <a:rPr lang="en-US" dirty="0"/>
              <a:t>technical </a:t>
            </a:r>
            <a:r>
              <a:rPr lang="cs-CZ" dirty="0" err="1" smtClean="0"/>
              <a:t>level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part </a:t>
            </a:r>
            <a:r>
              <a:rPr lang="en-US" dirty="0"/>
              <a:t>of the RTC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6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eccentric training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15736"/>
            <a:ext cx="7387937" cy="532710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1882</a:t>
            </a:r>
            <a:r>
              <a:rPr lang="cs-CZ" dirty="0" smtClean="0"/>
              <a:t> -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Fick</a:t>
            </a:r>
            <a:r>
              <a:rPr lang="en-US" dirty="0" smtClean="0"/>
              <a:t> found that the eccentric contraction muscle could </a:t>
            </a:r>
            <a:r>
              <a:rPr lang="en-US" b="1" dirty="0" smtClean="0"/>
              <a:t>produce more strength than concentric </a:t>
            </a:r>
            <a:r>
              <a:rPr lang="en-US" dirty="0" smtClean="0"/>
              <a:t>muscle contraction.</a:t>
            </a:r>
          </a:p>
          <a:p>
            <a:r>
              <a:rPr lang="en-US" dirty="0" smtClean="0"/>
              <a:t> </a:t>
            </a:r>
            <a:r>
              <a:rPr lang="en-US" b="1" dirty="0" smtClean="0">
                <a:solidFill>
                  <a:srgbClr val="FF0000"/>
                </a:solidFill>
              </a:rPr>
              <a:t>A.V. Hill </a:t>
            </a:r>
            <a:r>
              <a:rPr lang="en-US" dirty="0" smtClean="0"/>
              <a:t>- The body has a </a:t>
            </a:r>
            <a:r>
              <a:rPr lang="en-US" b="1" dirty="0" smtClean="0"/>
              <a:t>lower energy consumption in eccentric muscle activity</a:t>
            </a:r>
            <a:r>
              <a:rPr lang="en-US" dirty="0" smtClean="0"/>
              <a:t> compared to concentric muscle work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1953</a:t>
            </a:r>
            <a:r>
              <a:rPr lang="cs-CZ" b="1" dirty="0" smtClean="0">
                <a:solidFill>
                  <a:srgbClr val="FF0000"/>
                </a:solidFill>
              </a:rPr>
              <a:t> -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Asmussen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introduced the concept of eccentric exercise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term "eccentric</a:t>
            </a:r>
            <a:r>
              <a:rPr lang="en-US" dirty="0" smtClean="0"/>
              <a:t>", with "ex" meaning </a:t>
            </a:r>
            <a:r>
              <a:rPr lang="cs-CZ" dirty="0" smtClean="0"/>
              <a:t>„</a:t>
            </a:r>
            <a:r>
              <a:rPr lang="en-US" dirty="0" smtClean="0"/>
              <a:t>away from</a:t>
            </a:r>
            <a:r>
              <a:rPr lang="cs-CZ" dirty="0" smtClean="0"/>
              <a:t>“</a:t>
            </a:r>
            <a:r>
              <a:rPr lang="en-US" dirty="0" smtClean="0"/>
              <a:t> </a:t>
            </a:r>
            <a:r>
              <a:rPr lang="cs-CZ" dirty="0" smtClean="0"/>
              <a:t>and</a:t>
            </a:r>
            <a:r>
              <a:rPr lang="en-US" dirty="0" smtClean="0"/>
              <a:t> "centric" = exercise away from the center of the muscle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Lindstedt</a:t>
            </a:r>
            <a:r>
              <a:rPr lang="en-US" b="1" dirty="0" smtClean="0">
                <a:solidFill>
                  <a:srgbClr val="FF0000"/>
                </a:solidFill>
              </a:rPr>
              <a:t> et al. </a:t>
            </a:r>
            <a:r>
              <a:rPr lang="en-US" dirty="0" smtClean="0"/>
              <a:t>-  In eccentric contraction, we talk about negative work.</a:t>
            </a:r>
            <a:endParaRPr lang="cs-CZ" dirty="0" smtClean="0"/>
          </a:p>
          <a:p>
            <a:pPr lvl="1"/>
            <a:r>
              <a:rPr lang="en-US" dirty="0" smtClean="0"/>
              <a:t> function is creating braking force</a:t>
            </a:r>
          </a:p>
          <a:p>
            <a:r>
              <a:rPr lang="en-US" dirty="0" smtClean="0"/>
              <a:t>Mechanical Work in Muscle Activity E = F (-∆L)</a:t>
            </a:r>
          </a:p>
          <a:p>
            <a:r>
              <a:rPr lang="en-US" dirty="0" smtClean="0"/>
              <a:t>F = force</a:t>
            </a:r>
          </a:p>
          <a:p>
            <a:r>
              <a:rPr lang="en-US" dirty="0" smtClean="0"/>
              <a:t>∆L = change in muscle length</a:t>
            </a:r>
          </a:p>
          <a:p>
            <a:r>
              <a:rPr lang="en-US" dirty="0" smtClean="0"/>
              <a:t>  </a:t>
            </a:r>
            <a:r>
              <a:rPr lang="en-US" b="1" dirty="0" smtClean="0">
                <a:solidFill>
                  <a:srgbClr val="FF0000"/>
                </a:solidFill>
              </a:rPr>
              <a:t>Concentric work </a:t>
            </a:r>
            <a:r>
              <a:rPr lang="en-US" dirty="0" smtClean="0"/>
              <a:t>- the muscle shortens - ∆L is therefore negative and the final work is positive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Eccentric activity </a:t>
            </a:r>
            <a:r>
              <a:rPr lang="en-US" dirty="0" smtClean="0"/>
              <a:t>- muscle extends, ∆L is positive and resultant work negative (negative)</a:t>
            </a:r>
            <a:endParaRPr lang="cs-CZ" dirty="0"/>
          </a:p>
        </p:txBody>
      </p:sp>
      <p:pic>
        <p:nvPicPr>
          <p:cNvPr id="26626" name="Picture 2" descr="http://4.bp.blogspot.com/-P_UuFJat-Oc/VV-ZSsVgVfI/AAAAAAAABdk/N5u0P0Gfidc/s1600/FV%2Bcurve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3533" y="2069507"/>
            <a:ext cx="4777531" cy="3583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48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Eccentric</a:t>
            </a:r>
            <a:r>
              <a:rPr lang="cs-CZ" dirty="0" smtClean="0"/>
              <a:t> </a:t>
            </a:r>
            <a:r>
              <a:rPr lang="cs-CZ" dirty="0" err="1" smtClean="0"/>
              <a:t>contraction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128" y="1908699"/>
            <a:ext cx="9486899" cy="494930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M</a:t>
            </a:r>
            <a:r>
              <a:rPr lang="en-US" b="1" dirty="0" err="1" smtClean="0"/>
              <a:t>uscle</a:t>
            </a:r>
            <a:r>
              <a:rPr lang="en-US" b="1" dirty="0" smtClean="0"/>
              <a:t> is prolonged when the muscle load is greater than the force produced </a:t>
            </a:r>
            <a:r>
              <a:rPr lang="en-US" dirty="0" smtClean="0"/>
              <a:t>(Hamill, </a:t>
            </a:r>
            <a:r>
              <a:rPr lang="en-US" dirty="0" err="1" smtClean="0"/>
              <a:t>Knutzen</a:t>
            </a:r>
            <a:r>
              <a:rPr lang="en-US" dirty="0" smtClean="0"/>
              <a:t>, 2006).</a:t>
            </a:r>
          </a:p>
          <a:p>
            <a:r>
              <a:rPr lang="en-US" dirty="0" smtClean="0"/>
              <a:t>The reason for the load may be: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gravitation,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supramaximal loads with values exceeding 1RM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antagonist activity</a:t>
            </a:r>
          </a:p>
          <a:p>
            <a:r>
              <a:rPr lang="en-US" dirty="0" smtClean="0"/>
              <a:t>E</a:t>
            </a:r>
            <a:r>
              <a:rPr lang="cs-CZ" dirty="0" smtClean="0"/>
              <a:t>c</a:t>
            </a:r>
            <a:r>
              <a:rPr lang="en-US" dirty="0" smtClean="0"/>
              <a:t>centric contraction load moves downward (in the direction of gravity)</a:t>
            </a:r>
          </a:p>
          <a:p>
            <a:r>
              <a:rPr lang="en-US" dirty="0" smtClean="0"/>
              <a:t>Muscles brake and control movement down, not </a:t>
            </a:r>
            <a:r>
              <a:rPr lang="en-US" dirty="0" err="1" smtClean="0"/>
              <a:t>initiat</a:t>
            </a:r>
            <a:r>
              <a:rPr lang="cs-CZ" dirty="0" err="1" smtClean="0"/>
              <a:t>ing</a:t>
            </a:r>
            <a:r>
              <a:rPr lang="en-US" dirty="0" smtClean="0"/>
              <a:t> </a:t>
            </a:r>
            <a:r>
              <a:rPr lang="en-US" dirty="0" smtClean="0"/>
              <a:t>movement (deceleration)</a:t>
            </a:r>
          </a:p>
          <a:p>
            <a:r>
              <a:rPr lang="en-US" dirty="0" smtClean="0"/>
              <a:t>The eccentric load requires only </a:t>
            </a:r>
            <a:r>
              <a:rPr lang="en-US" b="1" dirty="0" smtClean="0"/>
              <a:t>about 1/6 - 1/7 of the amount of O2 than </a:t>
            </a:r>
            <a:r>
              <a:rPr lang="en-US" b="1" dirty="0" smtClean="0"/>
              <a:t>in </a:t>
            </a:r>
            <a:r>
              <a:rPr lang="en-US" b="1" dirty="0" smtClean="0"/>
              <a:t>concentric </a:t>
            </a:r>
            <a:r>
              <a:rPr lang="en-US" dirty="0" smtClean="0"/>
              <a:t>mode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en-US" b="1" dirty="0" smtClean="0"/>
              <a:t>the </a:t>
            </a:r>
            <a:r>
              <a:rPr lang="en-US" b="1" dirty="0"/>
              <a:t>same load </a:t>
            </a:r>
            <a:r>
              <a:rPr lang="en-US" dirty="0" smtClean="0"/>
              <a:t>(</a:t>
            </a:r>
            <a:r>
              <a:rPr lang="en-US" dirty="0" err="1" smtClean="0"/>
              <a:t>Bigland</a:t>
            </a:r>
            <a:r>
              <a:rPr lang="en-US" dirty="0" smtClean="0"/>
              <a:t>-Ritchie &amp; Woods in </a:t>
            </a:r>
            <a:r>
              <a:rPr lang="en-US" dirty="0" err="1" smtClean="0"/>
              <a:t>Lastayo</a:t>
            </a:r>
            <a:r>
              <a:rPr lang="en-US" dirty="0" smtClean="0"/>
              <a:t> et al, 1999)</a:t>
            </a:r>
          </a:p>
          <a:p>
            <a:r>
              <a:rPr lang="en-US" dirty="0" smtClean="0"/>
              <a:t>Eccentric exercise requires a lower level of control</a:t>
            </a:r>
            <a:endParaRPr lang="cs-CZ" dirty="0"/>
          </a:p>
        </p:txBody>
      </p:sp>
      <p:pic>
        <p:nvPicPr>
          <p:cNvPr id="25602" name="Picture 2" descr="Contentric and Eccentric Bicep Cu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707" y="106028"/>
            <a:ext cx="3084774" cy="256653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693730" y="3218155"/>
            <a:ext cx="166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Brady, D., 2012)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5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Eccentric</a:t>
            </a:r>
            <a:r>
              <a:rPr lang="cs-CZ" dirty="0" smtClean="0"/>
              <a:t> </a:t>
            </a:r>
            <a:r>
              <a:rPr lang="cs-CZ" dirty="0" err="1" smtClean="0"/>
              <a:t>contraction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2" y="2142067"/>
            <a:ext cx="6824708" cy="44362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prolonged muscle absorbs mechanical energy which: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it can be dispensed in the form of heat</a:t>
            </a:r>
          </a:p>
          <a:p>
            <a:pPr lvl="1"/>
            <a:r>
              <a:rPr lang="en-US" dirty="0" smtClean="0"/>
              <a:t>it is temporarily stored as a back energy potential of the so-called deformation (elastic) energy and subsequently used</a:t>
            </a:r>
            <a:endParaRPr lang="cs-CZ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 </a:t>
            </a:r>
            <a:r>
              <a:rPr lang="en-US" dirty="0" err="1" smtClean="0"/>
              <a:t>strech</a:t>
            </a:r>
            <a:r>
              <a:rPr lang="en-US" dirty="0" smtClean="0"/>
              <a:t>-shortening cycle improves muscle </a:t>
            </a:r>
            <a:r>
              <a:rPr lang="cs-CZ" dirty="0" err="1" smtClean="0"/>
              <a:t>work</a:t>
            </a:r>
            <a:r>
              <a:rPr lang="en-US" dirty="0" smtClean="0"/>
              <a:t> economy by up to 50% (Hamill, </a:t>
            </a:r>
            <a:r>
              <a:rPr lang="en-US" dirty="0" err="1" smtClean="0"/>
              <a:t>Knutzen</a:t>
            </a:r>
            <a:r>
              <a:rPr lang="en-US" dirty="0" smtClean="0"/>
              <a:t>, 1995, p. 87-89)</a:t>
            </a:r>
            <a:endParaRPr lang="cs-CZ" dirty="0" smtClean="0"/>
          </a:p>
        </p:txBody>
      </p:sp>
      <p:pic>
        <p:nvPicPr>
          <p:cNvPr id="1026" name="Picture 2" descr="Výsledek obrázku pro enoka 1996 ju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3169" y="1171683"/>
            <a:ext cx="3538615" cy="424486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975324" y="5637320"/>
            <a:ext cx="140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Enoka</a:t>
            </a:r>
            <a:r>
              <a:rPr lang="cs-CZ" dirty="0" smtClean="0"/>
              <a:t>, 1996)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7615" y="5881255"/>
            <a:ext cx="5321185" cy="1277312"/>
          </a:xfrm>
        </p:spPr>
        <p:txBody>
          <a:bodyPr>
            <a:norm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Polach, D. </a:t>
            </a:r>
          </a:p>
          <a:p>
            <a:r>
              <a:rPr lang="cs-CZ" sz="1200" dirty="0">
                <a:solidFill>
                  <a:srgbClr val="FF0000"/>
                </a:solidFill>
              </a:rPr>
              <a:t>http://davidpotach.com/stretch-shortening-cycle/</a:t>
            </a:r>
          </a:p>
        </p:txBody>
      </p:sp>
      <p:pic>
        <p:nvPicPr>
          <p:cNvPr id="3074" name="Picture 2" descr="http://davidpotach.com/wp-content/uploads/2012/09/SSC1-1024x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45474"/>
            <a:ext cx="8760806" cy="60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18803" y="3548845"/>
            <a:ext cx="2603615" cy="89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956" y="2008161"/>
            <a:ext cx="3912629" cy="36152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Electromyography: Characteristics of </a:t>
            </a:r>
            <a:r>
              <a:rPr lang="cs-CZ" dirty="0"/>
              <a:t>P</a:t>
            </a:r>
            <a:r>
              <a:rPr lang="en-US" dirty="0" err="1" smtClean="0"/>
              <a:t>roduced</a:t>
            </a:r>
            <a:r>
              <a:rPr lang="en-US" dirty="0" smtClean="0"/>
              <a:t> Strength of Lower Leg </a:t>
            </a:r>
            <a:r>
              <a:rPr lang="en-US" dirty="0" err="1" smtClean="0"/>
              <a:t>Extrensors</a:t>
            </a:r>
            <a:r>
              <a:rPr lang="en-US" dirty="0" smtClean="0"/>
              <a:t> in Elite Weightlifters During Isometric, Concentric and Variable SSC Cycle</a:t>
            </a:r>
            <a:endParaRPr lang="cs-CZ" dirty="0" smtClean="0"/>
          </a:p>
          <a:p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 err="1" smtClean="0">
                <a:solidFill>
                  <a:srgbClr val="FF0000"/>
                </a:solidFill>
              </a:rPr>
              <a:t>Häkkinen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K</a:t>
            </a:r>
            <a:r>
              <a:rPr lang="cs-CZ" dirty="0">
                <a:solidFill>
                  <a:srgbClr val="FF0000"/>
                </a:solidFill>
              </a:rPr>
              <a:t>; </a:t>
            </a:r>
            <a:r>
              <a:rPr lang="cs-CZ" dirty="0" err="1">
                <a:solidFill>
                  <a:srgbClr val="FF0000"/>
                </a:solidFill>
              </a:rPr>
              <a:t>Komi</a:t>
            </a:r>
            <a:r>
              <a:rPr lang="cs-CZ" dirty="0">
                <a:solidFill>
                  <a:srgbClr val="FF0000"/>
                </a:solidFill>
              </a:rPr>
              <a:t> P V; </a:t>
            </a:r>
            <a:r>
              <a:rPr lang="cs-CZ" dirty="0" err="1">
                <a:solidFill>
                  <a:srgbClr val="FF0000"/>
                </a:solidFill>
              </a:rPr>
              <a:t>Kauhanen</a:t>
            </a:r>
            <a:r>
              <a:rPr lang="cs-CZ" dirty="0">
                <a:solidFill>
                  <a:srgbClr val="FF0000"/>
                </a:solidFill>
              </a:rPr>
              <a:t> H., 1989. International </a:t>
            </a:r>
            <a:r>
              <a:rPr lang="cs-CZ" dirty="0" err="1">
                <a:solidFill>
                  <a:srgbClr val="FF0000"/>
                </a:solidFill>
              </a:rPr>
              <a:t>journal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sports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medicine</a:t>
            </a:r>
            <a:r>
              <a:rPr lang="cs-CZ" dirty="0">
                <a:solidFill>
                  <a:srgbClr val="FF0000"/>
                </a:solidFill>
              </a:rPr>
              <a:t> 1986;7(3):144-51 In: </a:t>
            </a:r>
            <a:r>
              <a:rPr lang="cs-CZ" dirty="0">
                <a:solidFill>
                  <a:srgbClr val="FF0000"/>
                </a:solidFill>
                <a:hlinkClick r:id="rId2"/>
              </a:rPr>
              <a:t>https://www.david.fi/technology/design/effectiveness</a:t>
            </a:r>
            <a:r>
              <a:rPr lang="cs-CZ" dirty="0" smtClean="0">
                <a:solidFill>
                  <a:srgbClr val="FF0000"/>
                </a:solidFill>
                <a:hlinkClick r:id="rId2"/>
              </a:rPr>
              <a:t>/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www.david.fi/assets/uploads/2017/01/s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49" y="1460962"/>
            <a:ext cx="8138772" cy="50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844534" y="20782"/>
            <a:ext cx="3561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Stretching </a:t>
            </a:r>
            <a:r>
              <a:rPr lang="en-US" dirty="0"/>
              <a:t>phase longer than 0.9s - concentric phase = lower power </a:t>
            </a:r>
            <a:r>
              <a:rPr lang="en-US" dirty="0" smtClean="0"/>
              <a:t>production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11045537" y="685800"/>
            <a:ext cx="196893" cy="2514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734428" y="64252"/>
            <a:ext cx="60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SSC</a:t>
            </a:r>
            <a:endParaRPr lang="cs-CZ" dirty="0"/>
          </a:p>
        </p:txBody>
      </p:sp>
      <p:sp>
        <p:nvSpPr>
          <p:cNvPr id="8" name="Šipka dolů 7"/>
          <p:cNvSpPr/>
          <p:nvPr/>
        </p:nvSpPr>
        <p:spPr>
          <a:xfrm>
            <a:off x="4926703" y="416984"/>
            <a:ext cx="205951" cy="288106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 flipH="1">
            <a:off x="7983416" y="871375"/>
            <a:ext cx="211359" cy="16588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2963" y="47652"/>
            <a:ext cx="272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concentric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3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Mechanisms associated with force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increase in eccentric contraction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4237" y="2161309"/>
            <a:ext cx="10190746" cy="4696691"/>
          </a:xfrm>
        </p:spPr>
        <p:txBody>
          <a:bodyPr>
            <a:normAutofit fontScale="92500" lnSpcReduction="20000"/>
          </a:bodyPr>
          <a:lstStyle/>
          <a:p>
            <a:pPr marL="285750" lvl="1"/>
            <a:r>
              <a:rPr lang="cs-CZ" dirty="0" err="1" smtClean="0">
                <a:solidFill>
                  <a:srgbClr val="FF0000"/>
                </a:solidFill>
              </a:rPr>
              <a:t>Exist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three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theories</a:t>
            </a:r>
            <a:r>
              <a:rPr lang="cs-CZ" dirty="0" smtClean="0">
                <a:solidFill>
                  <a:srgbClr val="FF0000"/>
                </a:solidFill>
              </a:rPr>
              <a:t> but </a:t>
            </a:r>
            <a:r>
              <a:rPr lang="cs-CZ" dirty="0" err="1" smtClean="0">
                <a:solidFill>
                  <a:srgbClr val="FF0000"/>
                </a:solidFill>
              </a:rPr>
              <a:t>they</a:t>
            </a:r>
            <a:r>
              <a:rPr lang="cs-CZ" dirty="0" smtClean="0">
                <a:solidFill>
                  <a:srgbClr val="FF0000"/>
                </a:solidFill>
              </a:rPr>
              <a:t> are not </a:t>
            </a:r>
            <a:r>
              <a:rPr lang="cs-CZ" dirty="0" err="1" smtClean="0">
                <a:solidFill>
                  <a:srgbClr val="FF0000"/>
                </a:solidFill>
              </a:rPr>
              <a:t>explored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enough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pPr marL="285750" lvl="1"/>
            <a:endParaRPr lang="cs-CZ" dirty="0" smtClean="0">
              <a:solidFill>
                <a:srgbClr val="FF0000"/>
              </a:solidFill>
            </a:endParaRPr>
          </a:p>
          <a:p>
            <a:pPr marL="285750" lvl="1"/>
            <a:r>
              <a:rPr lang="en-US" dirty="0" smtClean="0">
                <a:solidFill>
                  <a:srgbClr val="FF0000"/>
                </a:solidFill>
              </a:rPr>
              <a:t>Proprioceptive </a:t>
            </a:r>
            <a:r>
              <a:rPr lang="en-US" dirty="0" err="1" smtClean="0">
                <a:solidFill>
                  <a:srgbClr val="FF0000"/>
                </a:solidFill>
              </a:rPr>
              <a:t>afferentation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(</a:t>
            </a:r>
            <a:r>
              <a:rPr lang="en-US" dirty="0" smtClean="0"/>
              <a:t>transfer of information to the </a:t>
            </a:r>
            <a:r>
              <a:rPr lang="cs-CZ" dirty="0" smtClean="0"/>
              <a:t>Brain)</a:t>
            </a:r>
            <a:r>
              <a:rPr lang="en-US" dirty="0" smtClean="0"/>
              <a:t> the threshold of alpha </a:t>
            </a:r>
            <a:r>
              <a:rPr lang="en-US" dirty="0" err="1" smtClean="0"/>
              <a:t>motoneuron</a:t>
            </a:r>
            <a:r>
              <a:rPr lang="en-US" dirty="0" smtClean="0"/>
              <a:t> irritation decreases and therefore eccentric contraction is sometimes referred to as the contraction with the most powerful recruitment of motor units</a:t>
            </a:r>
            <a:endParaRPr lang="cs-CZ" dirty="0" smtClean="0"/>
          </a:p>
          <a:p>
            <a:pPr marL="285750" lvl="1"/>
            <a:endParaRPr lang="en-US" dirty="0" smtClean="0"/>
          </a:p>
          <a:p>
            <a:pPr marL="285750" lvl="1"/>
            <a:r>
              <a:rPr lang="en-US" dirty="0" smtClean="0"/>
              <a:t>irritation </a:t>
            </a:r>
            <a:r>
              <a:rPr lang="en-US" dirty="0" smtClean="0"/>
              <a:t>of both </a:t>
            </a:r>
            <a:r>
              <a:rPr lang="cs-CZ" b="1" dirty="0" smtClean="0"/>
              <a:t>M</a:t>
            </a:r>
            <a:r>
              <a:rPr lang="en-US" b="1" dirty="0" err="1" smtClean="0"/>
              <a:t>uscle</a:t>
            </a:r>
            <a:r>
              <a:rPr lang="en-US" b="1" dirty="0" smtClean="0"/>
              <a:t> spindles </a:t>
            </a:r>
            <a:r>
              <a:rPr lang="en-US" dirty="0" smtClean="0"/>
              <a:t>(muscle lengthens) and </a:t>
            </a:r>
            <a:r>
              <a:rPr lang="en-US" b="1" dirty="0" smtClean="0"/>
              <a:t>Golgi </a:t>
            </a:r>
            <a:r>
              <a:rPr lang="cs-CZ" b="1" dirty="0" err="1" smtClean="0"/>
              <a:t>muscle</a:t>
            </a:r>
            <a:r>
              <a:rPr lang="cs-CZ" b="1" dirty="0" smtClean="0"/>
              <a:t> </a:t>
            </a:r>
            <a:r>
              <a:rPr lang="en-US" b="1" dirty="0" smtClean="0"/>
              <a:t>tendon </a:t>
            </a:r>
            <a:r>
              <a:rPr lang="en-US" dirty="0" smtClean="0"/>
              <a:t>(muscle develops tension and therefore increases tension at the transition of muscle and tendon)</a:t>
            </a:r>
          </a:p>
          <a:p>
            <a:pPr marL="742950" lvl="2"/>
            <a:r>
              <a:rPr lang="en-US" b="1" dirty="0" smtClean="0"/>
              <a:t>Concentration contraction </a:t>
            </a:r>
            <a:r>
              <a:rPr lang="en-US" dirty="0" smtClean="0"/>
              <a:t>does not maintain increased </a:t>
            </a:r>
            <a:r>
              <a:rPr lang="en-US" dirty="0" err="1" smtClean="0"/>
              <a:t>afferentation</a:t>
            </a:r>
            <a:r>
              <a:rPr lang="en-US" dirty="0" smtClean="0"/>
              <a:t> from both receptor types</a:t>
            </a:r>
          </a:p>
          <a:p>
            <a:pPr marL="285750" lvl="1"/>
            <a:endParaRPr lang="en-US" dirty="0" smtClean="0"/>
          </a:p>
          <a:p>
            <a:pPr marL="285750" lvl="1"/>
            <a:endParaRPr lang="en-US" dirty="0" smtClean="0"/>
          </a:p>
          <a:p>
            <a:pPr marL="285750" lvl="1"/>
            <a:r>
              <a:rPr lang="en-US" dirty="0" smtClean="0"/>
              <a:t>motor unit recruitment is in reverse order to concentric contraction</a:t>
            </a:r>
            <a:r>
              <a:rPr lang="cs-CZ" dirty="0" smtClean="0"/>
              <a:t> - </a:t>
            </a:r>
            <a:r>
              <a:rPr lang="en-US" b="1" dirty="0" smtClean="0">
                <a:solidFill>
                  <a:srgbClr val="FF0000"/>
                </a:solidFill>
              </a:rPr>
              <a:t>clearly not proven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8e774310-ab97-4145-8e12-ee5463233207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2274</Words>
  <Application>Microsoft Office PowerPoint</Application>
  <PresentationFormat>Širokoúhlá obrazovka</PresentationFormat>
  <Paragraphs>300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 3</vt:lpstr>
      <vt:lpstr>Motiv Office</vt:lpstr>
      <vt:lpstr>Eccentric training: theory, application and periodization</vt:lpstr>
      <vt:lpstr>Something about me</vt:lpstr>
      <vt:lpstr> Lecture structure </vt:lpstr>
      <vt:lpstr>History of eccentric training   </vt:lpstr>
      <vt:lpstr>Eccentric contraction</vt:lpstr>
      <vt:lpstr>Eccentric contraction</vt:lpstr>
      <vt:lpstr>Prezentace aplikace PowerPoint</vt:lpstr>
      <vt:lpstr>Prezentace aplikace PowerPoint</vt:lpstr>
      <vt:lpstr>Mechanisms associated with force  increase in eccentric contraction</vt:lpstr>
      <vt:lpstr>Acute Effect of Eccentric Exercise = Structural Damage to Muscle and Reduction of Functionality </vt:lpstr>
      <vt:lpstr>Benefits of eccentric training for athletes</vt:lpstr>
      <vt:lpstr>Increase in muscle strength Baroni, B. M. et al (2014)    </vt:lpstr>
      <vt:lpstr>Neuromuscular adaptation</vt:lpstr>
      <vt:lpstr>Structural adaptation</vt:lpstr>
      <vt:lpstr>Prezentace aplikace PowerPoint</vt:lpstr>
      <vt:lpstr>Prezentace aplikace PowerPoint</vt:lpstr>
      <vt:lpstr>Effect of eccentric training on speed and explosive power</vt:lpstr>
      <vt:lpstr>Injury prevention and performance - hamstrings </vt:lpstr>
      <vt:lpstr>Hamstrings and Performance</vt:lpstr>
      <vt:lpstr>Hamstring injury and eccentric training</vt:lpstr>
      <vt:lpstr>Positive effect on tendons</vt:lpstr>
      <vt:lpstr>Chronic tendinopathy of Achilles tendon </vt:lpstr>
      <vt:lpstr>Prezentace aplikace PowerPoint</vt:lpstr>
      <vt:lpstr>Prezentace aplikace PowerPoint</vt:lpstr>
      <vt:lpstr>Jumpers knee - Patellar tendinopathy </vt:lpstr>
      <vt:lpstr>Minimizing symptoms of Delayed onset muscle soreness (DOMS)</vt:lpstr>
      <vt:lpstr>RISKS OF ECCENTRIC TRAINING</vt:lpstr>
      <vt:lpstr>Trends and possibilities of using eccentric training</vt:lpstr>
      <vt:lpstr>Prezentace aplikace PowerPoint</vt:lpstr>
      <vt:lpstr>Conclusion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Jana Cacková</dc:creator>
  <cp:lastModifiedBy>Mgr. Jana Cacková</cp:lastModifiedBy>
  <cp:revision>121</cp:revision>
  <dcterms:created xsi:type="dcterms:W3CDTF">2016-11-21T19:33:21Z</dcterms:created>
  <dcterms:modified xsi:type="dcterms:W3CDTF">2019-04-03T18:30:36Z</dcterms:modified>
</cp:coreProperties>
</file>