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4" r:id="rId1"/>
  </p:sldMasterIdLst>
  <p:sldIdLst>
    <p:sldId id="265" r:id="rId2"/>
    <p:sldId id="308" r:id="rId3"/>
    <p:sldId id="273" r:id="rId4"/>
    <p:sldId id="324" r:id="rId5"/>
    <p:sldId id="325" r:id="rId6"/>
    <p:sldId id="326" r:id="rId7"/>
    <p:sldId id="328" r:id="rId8"/>
    <p:sldId id="327" r:id="rId9"/>
    <p:sldId id="315" r:id="rId10"/>
    <p:sldId id="309" r:id="rId11"/>
    <p:sldId id="316" r:id="rId12"/>
    <p:sldId id="299" r:id="rId13"/>
    <p:sldId id="307" r:id="rId14"/>
    <p:sldId id="289" r:id="rId15"/>
    <p:sldId id="319" r:id="rId16"/>
    <p:sldId id="314" r:id="rId17"/>
    <p:sldId id="320" r:id="rId18"/>
    <p:sldId id="304" r:id="rId19"/>
    <p:sldId id="323" r:id="rId20"/>
    <p:sldId id="305" r:id="rId21"/>
    <p:sldId id="321" r:id="rId22"/>
    <p:sldId id="322" r:id="rId23"/>
    <p:sldId id="311" r:id="rId24"/>
    <p:sldId id="283" r:id="rId25"/>
    <p:sldId id="285" r:id="rId26"/>
    <p:sldId id="313" r:id="rId27"/>
    <p:sldId id="310" r:id="rId28"/>
    <p:sldId id="312" r:id="rId29"/>
    <p:sldId id="317" r:id="rId30"/>
    <p:sldId id="32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D24E4FDA-30E4-4B51-9235-857EF6CB16EC}">
          <p14:sldIdLst>
            <p14:sldId id="265"/>
            <p14:sldId id="308"/>
            <p14:sldId id="273"/>
            <p14:sldId id="324"/>
            <p14:sldId id="325"/>
            <p14:sldId id="326"/>
            <p14:sldId id="328"/>
            <p14:sldId id="327"/>
            <p14:sldId id="315"/>
            <p14:sldId id="309"/>
            <p14:sldId id="316"/>
            <p14:sldId id="299"/>
          </p14:sldIdLst>
        </p14:section>
        <p14:section name="Oddíl bez názvu" id="{4531882E-DCD5-4FFE-B7AD-3F666C8ED949}">
          <p14:sldIdLst>
            <p14:sldId id="307"/>
            <p14:sldId id="289"/>
            <p14:sldId id="319"/>
            <p14:sldId id="314"/>
            <p14:sldId id="320"/>
            <p14:sldId id="304"/>
            <p14:sldId id="323"/>
            <p14:sldId id="305"/>
            <p14:sldId id="321"/>
            <p14:sldId id="322"/>
            <p14:sldId id="311"/>
            <p14:sldId id="283"/>
            <p14:sldId id="285"/>
            <p14:sldId id="313"/>
            <p14:sldId id="310"/>
            <p14:sldId id="312"/>
            <p14:sldId id="317"/>
            <p14:sldId id="3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 Cacek" initials="JC" lastIdx="1" clrIdx="0">
    <p:extLst>
      <p:ext uri="{19B8F6BF-5375-455C-9EA6-DF929625EA0E}">
        <p15:presenceInfo xmlns:p15="http://schemas.microsoft.com/office/powerpoint/2012/main" userId="Jan Cace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00"/>
    <a:srgbClr val="FFFFCC"/>
    <a:srgbClr val="FFFF66"/>
    <a:srgbClr val="99FF66"/>
    <a:srgbClr val="FFFF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1-17T10:03:11.847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EEA6AFBD-50A8-4768-BC34-A98B9D2E028A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25066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69FC6DE-1402-4E0E-ACD0-088C65D29EED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7191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69FC6DE-1402-4E0E-ACD0-088C65D29EED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5022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69FC6DE-1402-4E0E-ACD0-088C65D29EED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29853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69FC6DE-1402-4E0E-ACD0-088C65D29EED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1246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69FC6DE-1402-4E0E-ACD0-088C65D29EED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38406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3FA1-2F56-4324-97CD-2D56FB9DF4B9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3166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13AA-12AC-492C-86F4-2A055B480170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43704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C90181A-5D84-4D93-9A58-EA70A59C7E5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8116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038BB73-37D6-44E8-8F09-830ED91C591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2440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C6DE-1402-4E0E-ACD0-088C65D29EED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2306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EEACB66-6212-4616-B936-63E2EB5E3566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43798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C8E25FF-BBB1-47AA-889C-BD6A2B0D8AE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95154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908CCAE-BC69-44CE-A4B8-86DD474C15FB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65831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C6DE-1402-4E0E-ACD0-088C65D29EED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7695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DF973-7261-4C50-984B-66A53183A735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804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8786-85E3-4563-B334-0FD239CC2896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15874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7184F09-096F-43DE-A7A8-ACE842B4421A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41340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69FC6DE-1402-4E0E-ACD0-088C65D29EED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7578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  <p:sldLayoutId id="2147484196" r:id="rId12"/>
    <p:sldLayoutId id="2147484197" r:id="rId13"/>
    <p:sldLayoutId id="2147484198" r:id="rId14"/>
    <p:sldLayoutId id="2147484199" r:id="rId15"/>
    <p:sldLayoutId id="2147484200" r:id="rId16"/>
    <p:sldLayoutId id="2147484201" r:id="rId17"/>
    <p:sldLayoutId id="2147484202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andersnedergaard.dk/en/kropblog/sarcoplasmic-hypertrophy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92696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cs-CZ" dirty="0">
                <a:effectLst/>
              </a:rPr>
              <a:t> </a:t>
            </a:r>
            <a:r>
              <a:rPr lang="en-US" dirty="0"/>
              <a:t>Muscle hypertrophy:  theory, application and periodization</a:t>
            </a:r>
            <a:br>
              <a:rPr lang="en-US" dirty="0"/>
            </a:br>
            <a:endParaRPr lang="cs-CZ" altLang="cs-CZ" b="1" dirty="0">
              <a:solidFill>
                <a:srgbClr val="FFFF00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8306" name="Picture 2" descr="VÃ½sledek obrÃ¡zku pro bodybuilder powerlifter and">
            <a:extLst>
              <a:ext uri="{FF2B5EF4-FFF2-40B4-BE49-F238E27FC236}">
                <a16:creationId xmlns="" xmlns:a16="http://schemas.microsoft.com/office/drawing/2014/main" id="{3B27C849-039A-407F-8502-EA11BFB2A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62630"/>
            <a:ext cx="6250856" cy="339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264555"/>
            <a:ext cx="6400800" cy="1230746"/>
          </a:xfrm>
        </p:spPr>
        <p:txBody>
          <a:bodyPr>
            <a:normAutofit/>
          </a:bodyPr>
          <a:lstStyle/>
          <a:p>
            <a:r>
              <a:rPr lang="cs-CZ" sz="1050" dirty="0">
                <a:solidFill>
                  <a:srgbClr val="FF0000"/>
                </a:solidFill>
              </a:rPr>
              <a:t>Cooper, 2018 (https://www.12amlabs.com/</a:t>
            </a:r>
            <a:r>
              <a:rPr lang="cs-CZ" sz="1050" dirty="0" err="1">
                <a:solidFill>
                  <a:srgbClr val="FF0000"/>
                </a:solidFill>
              </a:rPr>
              <a:t>blogs</a:t>
            </a:r>
            <a:r>
              <a:rPr lang="cs-CZ" sz="1050" dirty="0">
                <a:solidFill>
                  <a:srgbClr val="FF0000"/>
                </a:solidFill>
              </a:rPr>
              <a:t>/</a:t>
            </a:r>
            <a:r>
              <a:rPr lang="cs-CZ" sz="1050" dirty="0" err="1">
                <a:solidFill>
                  <a:srgbClr val="FF0000"/>
                </a:solidFill>
              </a:rPr>
              <a:t>news</a:t>
            </a:r>
            <a:r>
              <a:rPr lang="cs-CZ" sz="1050" dirty="0">
                <a:solidFill>
                  <a:srgbClr val="FF0000"/>
                </a:solidFill>
              </a:rPr>
              <a:t>/</a:t>
            </a:r>
            <a:r>
              <a:rPr lang="cs-CZ" sz="1050" dirty="0" err="1">
                <a:solidFill>
                  <a:srgbClr val="FF0000"/>
                </a:solidFill>
              </a:rPr>
              <a:t>shock-method-plyometric-training-for-elite-athleticism</a:t>
            </a:r>
            <a:r>
              <a:rPr lang="cs-CZ" sz="1050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1026" name="Picture 2" descr="nick cur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02" y="1706706"/>
            <a:ext cx="7255995" cy="474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953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977" y="1052736"/>
            <a:ext cx="7397731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42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 dirty="0">
              <a:solidFill>
                <a:srgbClr val="FF0000"/>
              </a:solidFill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268413"/>
            <a:ext cx="8507413" cy="1036637"/>
          </a:xfrm>
        </p:spPr>
        <p:txBody>
          <a:bodyPr/>
          <a:lstStyle/>
          <a:p>
            <a:r>
              <a:rPr lang="cs-CZ" altLang="cs-CZ" sz="2800" dirty="0"/>
              <a:t> </a:t>
            </a:r>
            <a:r>
              <a:rPr lang="cs-CZ" altLang="cs-CZ" sz="2800" b="1" dirty="0" err="1"/>
              <a:t>Henneman's</a:t>
            </a:r>
            <a:r>
              <a:rPr lang="cs-CZ" altLang="cs-CZ" sz="2800" b="1" dirty="0"/>
              <a:t> </a:t>
            </a:r>
            <a:r>
              <a:rPr lang="cs-CZ" altLang="cs-CZ" sz="2800" b="1" dirty="0" err="1" smtClean="0"/>
              <a:t>principle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of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size</a:t>
            </a:r>
            <a:endParaRPr lang="cs-CZ" altLang="cs-CZ" sz="2800" dirty="0">
              <a:solidFill>
                <a:srgbClr val="FFFF00"/>
              </a:solidFill>
            </a:endParaRPr>
          </a:p>
          <a:p>
            <a:endParaRPr lang="cs-CZ" altLang="cs-CZ" sz="2800" dirty="0"/>
          </a:p>
        </p:txBody>
      </p:sp>
      <p:graphicFrame>
        <p:nvGraphicFramePr>
          <p:cNvPr id="8806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227138" y="2205038"/>
          <a:ext cx="6042025" cy="446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56" name="CorelPhotoPaint.Image.9" r:id="rId3" imgW="34514286" imgH="25498413" progId="CorelPhotoPaint.Image.9">
                  <p:embed/>
                </p:oleObj>
              </mc:Choice>
              <mc:Fallback>
                <p:oleObj name="CorelPhotoPaint.Image.9" r:id="rId3" imgW="34514286" imgH="25498413" progId="CorelPhotoPaint.Image.9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138" y="2205038"/>
                        <a:ext cx="6042025" cy="446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Hypertrophy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 - increasing the cross-section of muscle fibers</a:t>
            </a:r>
          </a:p>
          <a:p>
            <a:r>
              <a:rPr lang="en-US" dirty="0"/>
              <a:t>Sarcoplasmic and </a:t>
            </a:r>
            <a:r>
              <a:rPr lang="en-US" dirty="0" err="1"/>
              <a:t>Myofibrillary</a:t>
            </a:r>
            <a:endParaRPr lang="en-US" dirty="0"/>
          </a:p>
          <a:p>
            <a:r>
              <a:rPr lang="en-US" dirty="0" err="1"/>
              <a:t>Zatsiorsky</a:t>
            </a:r>
            <a:r>
              <a:rPr lang="en-US" dirty="0"/>
              <a:t> (5 - 60s</a:t>
            </a:r>
            <a:r>
              <a:rPr lang="en-US" dirty="0" smtClean="0"/>
              <a:t>)</a:t>
            </a:r>
            <a:endParaRPr lang="cs-CZ" dirty="0" smtClean="0"/>
          </a:p>
          <a:p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://andersnedergaard.dk/en/kropblog/sarcoplasmic-hypertrophy/</a:t>
            </a: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0498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2584450" y="2486025"/>
            <a:ext cx="3975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cs-CZ"/>
          </a:p>
        </p:txBody>
      </p:sp>
      <p:pic>
        <p:nvPicPr>
          <p:cNvPr id="89090" name="Picture 2" descr="Uddrag fra bogen &quot;power to the people&quot;">
            <a:extLst>
              <a:ext uri="{FF2B5EF4-FFF2-40B4-BE49-F238E27FC236}">
                <a16:creationId xmlns="" xmlns:a16="http://schemas.microsoft.com/office/drawing/2014/main" id="{628C9720-F8D2-4108-AB9C-4D52A2190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052" y="3164680"/>
            <a:ext cx="3685948" cy="36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415D563C-CD48-4ED1-8675-096F20BA7650}"/>
              </a:ext>
            </a:extLst>
          </p:cNvPr>
          <p:cNvSpPr txBox="1"/>
          <p:nvPr/>
        </p:nvSpPr>
        <p:spPr>
          <a:xfrm>
            <a:off x="5912359" y="362367"/>
            <a:ext cx="30243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>
                <a:solidFill>
                  <a:srgbClr val="FF0000"/>
                </a:solidFill>
              </a:rPr>
              <a:t>?????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>
                <a:solidFill>
                  <a:srgbClr val="FF0000"/>
                </a:solidFill>
              </a:rPr>
              <a:t>hypertrophic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err="1">
                <a:solidFill>
                  <a:srgbClr val="FF0000"/>
                </a:solidFill>
              </a:rPr>
              <a:t>progress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err="1">
                <a:solidFill>
                  <a:srgbClr val="FF0000"/>
                </a:solidFill>
              </a:rPr>
              <a:t>over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smtClean="0">
                <a:solidFill>
                  <a:srgbClr val="FF0000"/>
                </a:solidFill>
              </a:rPr>
              <a:t>100 %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="" xmlns:a16="http://schemas.microsoft.com/office/drawing/2014/main" id="{E37AC167-5E61-4A86-B32A-C9C13E78D8FF}"/>
              </a:ext>
            </a:extLst>
          </p:cNvPr>
          <p:cNvSpPr txBox="1"/>
          <p:nvPr/>
        </p:nvSpPr>
        <p:spPr>
          <a:xfrm>
            <a:off x="1091762" y="3339645"/>
            <a:ext cx="48965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muscle</a:t>
            </a:r>
            <a:r>
              <a:rPr lang="cs-CZ" dirty="0"/>
              <a:t> </a:t>
            </a:r>
            <a:r>
              <a:rPr lang="cs-CZ" dirty="0" err="1"/>
              <a:t>fibers</a:t>
            </a:r>
            <a:r>
              <a:rPr lang="cs-CZ" dirty="0"/>
              <a:t> </a:t>
            </a:r>
            <a:r>
              <a:rPr lang="cs-CZ" dirty="0" err="1"/>
              <a:t>composed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:</a:t>
            </a:r>
          </a:p>
          <a:p>
            <a:endParaRPr lang="cs-CZ" dirty="0"/>
          </a:p>
          <a:p>
            <a:r>
              <a:rPr lang="cs-CZ" dirty="0" err="1"/>
              <a:t>myofibrils</a:t>
            </a:r>
            <a:r>
              <a:rPr lang="cs-CZ" dirty="0"/>
              <a:t> - 85-90%</a:t>
            </a:r>
          </a:p>
          <a:p>
            <a:r>
              <a:rPr lang="cs-CZ" dirty="0" err="1"/>
              <a:t>residue</a:t>
            </a:r>
            <a:endParaRPr lang="cs-CZ" dirty="0"/>
          </a:p>
          <a:p>
            <a:r>
              <a:rPr lang="cs-CZ" dirty="0" err="1"/>
              <a:t>extracellular</a:t>
            </a:r>
            <a:r>
              <a:rPr lang="cs-CZ" dirty="0"/>
              <a:t> </a:t>
            </a:r>
            <a:r>
              <a:rPr lang="cs-CZ" dirty="0" err="1"/>
              <a:t>connective</a:t>
            </a:r>
            <a:r>
              <a:rPr lang="cs-CZ" dirty="0"/>
              <a:t> </a:t>
            </a:r>
            <a:r>
              <a:rPr lang="cs-CZ" dirty="0" err="1"/>
              <a:t>tissue</a:t>
            </a:r>
            <a:endParaRPr lang="cs-CZ" dirty="0"/>
          </a:p>
          <a:p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vessels</a:t>
            </a:r>
            <a:endParaRPr lang="cs-CZ" dirty="0"/>
          </a:p>
          <a:p>
            <a:r>
              <a:rPr lang="cs-CZ" dirty="0" err="1"/>
              <a:t>mitochondria</a:t>
            </a:r>
            <a:r>
              <a:rPr lang="cs-CZ" dirty="0"/>
              <a:t>,</a:t>
            </a:r>
          </a:p>
          <a:p>
            <a:r>
              <a:rPr lang="cs-CZ" dirty="0" err="1"/>
              <a:t>glycogen</a:t>
            </a:r>
            <a:r>
              <a:rPr lang="cs-CZ" dirty="0"/>
              <a:t> 5-10% 15-20%</a:t>
            </a:r>
          </a:p>
          <a:p>
            <a:r>
              <a:rPr lang="cs-CZ" dirty="0" err="1"/>
              <a:t>membrane</a:t>
            </a:r>
            <a:r>
              <a:rPr lang="cs-CZ" dirty="0"/>
              <a:t> </a:t>
            </a:r>
            <a:r>
              <a:rPr lang="cs-CZ" dirty="0" err="1"/>
              <a:t>invagination</a:t>
            </a:r>
            <a:r>
              <a:rPr lang="cs-CZ" dirty="0"/>
              <a:t> - </a:t>
            </a:r>
            <a:r>
              <a:rPr lang="cs-CZ" dirty="0" err="1"/>
              <a:t>serves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propagation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electrical</a:t>
            </a:r>
            <a:r>
              <a:rPr lang="cs-CZ" dirty="0"/>
              <a:t> </a:t>
            </a:r>
            <a:r>
              <a:rPr lang="cs-CZ" dirty="0" err="1"/>
              <a:t>signals</a:t>
            </a:r>
            <a:endParaRPr lang="cs-CZ" dirty="0"/>
          </a:p>
          <a:p>
            <a:r>
              <a:rPr lang="cs-CZ" dirty="0"/>
              <a:t>Sarkoplasma 0.5-2%</a:t>
            </a:r>
          </a:p>
          <a:p>
            <a:pPr lvl="1"/>
            <a:r>
              <a:rPr lang="cs-CZ" dirty="0"/>
              <a:t>(</a:t>
            </a:r>
            <a:r>
              <a:rPr lang="cs-CZ" dirty="0" err="1"/>
              <a:t>Macdougall</a:t>
            </a:r>
            <a:r>
              <a:rPr lang="cs-CZ" dirty="0"/>
              <a:t> et al., 1982) </a:t>
            </a:r>
          </a:p>
        </p:txBody>
      </p:sp>
      <p:sp>
        <p:nvSpPr>
          <p:cNvPr id="4" name="Šipka: doprava 3">
            <a:extLst>
              <a:ext uri="{FF2B5EF4-FFF2-40B4-BE49-F238E27FC236}">
                <a16:creationId xmlns="" xmlns:a16="http://schemas.microsoft.com/office/drawing/2014/main" id="{E113F937-CB40-4329-A45D-41A5EF898350}"/>
              </a:ext>
            </a:extLst>
          </p:cNvPr>
          <p:cNvSpPr/>
          <p:nvPr/>
        </p:nvSpPr>
        <p:spPr>
          <a:xfrm>
            <a:off x="4285014" y="5306069"/>
            <a:ext cx="39228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Kříž 4">
            <a:extLst>
              <a:ext uri="{FF2B5EF4-FFF2-40B4-BE49-F238E27FC236}">
                <a16:creationId xmlns="" xmlns:a16="http://schemas.microsoft.com/office/drawing/2014/main" id="{FCB41493-A882-4C55-BCBA-626E69F20649}"/>
              </a:ext>
            </a:extLst>
          </p:cNvPr>
          <p:cNvSpPr/>
          <p:nvPr/>
        </p:nvSpPr>
        <p:spPr>
          <a:xfrm>
            <a:off x="251520" y="5004670"/>
            <a:ext cx="216024" cy="216024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7282" name="Picture 2" descr="VÃ½sledek obrÃ¡zku pro sarcoplasmic vs myofibril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990"/>
            <a:ext cx="571500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540034" y="2443080"/>
            <a:ext cx="18822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sz="1200" dirty="0" err="1">
                <a:solidFill>
                  <a:srgbClr val="FF0000"/>
                </a:solidFill>
              </a:rPr>
              <a:t>Fares</a:t>
            </a:r>
            <a:r>
              <a:rPr lang="cs-CZ" sz="1200" dirty="0">
                <a:solidFill>
                  <a:srgbClr val="FF0000"/>
                </a:solidFill>
              </a:rPr>
              <a:t> D. </a:t>
            </a:r>
            <a:r>
              <a:rPr lang="cs-CZ" sz="1200" dirty="0" err="1" smtClean="0">
                <a:solidFill>
                  <a:srgbClr val="FF0000"/>
                </a:solidFill>
              </a:rPr>
              <a:t>Alahmar</a:t>
            </a:r>
            <a:r>
              <a:rPr lang="cs-CZ" sz="1200" dirty="0" smtClean="0">
                <a:solidFill>
                  <a:srgbClr val="FF0000"/>
                </a:solidFill>
              </a:rPr>
              <a:t>, 2015</a:t>
            </a:r>
            <a:endParaRPr lang="cs-CZ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A57BE03-BB5A-4CF5-A7CF-2848E6F04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5892" y="188640"/>
            <a:ext cx="2771800" cy="1280890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Sarkoplas</a:t>
            </a:r>
            <a:r>
              <a:rPr lang="cs-CZ" dirty="0"/>
              <a:t>. </a:t>
            </a:r>
            <a:r>
              <a:rPr lang="cs-CZ" dirty="0" err="1" smtClean="0"/>
              <a:t>hypertroph</a:t>
            </a:r>
            <a:r>
              <a:rPr lang="cs-CZ" dirty="0" err="1"/>
              <a:t>y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B820F8AD-DB33-444B-AD4D-33CDAA59D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584" y="1540188"/>
            <a:ext cx="2728787" cy="469712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Research shows TBW increase of about 3 l / 12 weeks (beginners)</a:t>
            </a:r>
          </a:p>
          <a:p>
            <a:r>
              <a:rPr lang="en-US" dirty="0" err="1"/>
              <a:t>Intracelular</a:t>
            </a:r>
            <a:r>
              <a:rPr lang="en-US" dirty="0"/>
              <a:t> = about 1 kg </a:t>
            </a:r>
            <a:r>
              <a:rPr lang="cs-CZ" dirty="0" smtClean="0"/>
              <a:t>(</a:t>
            </a:r>
            <a:r>
              <a:rPr lang="en-US" dirty="0" smtClean="0"/>
              <a:t>in </a:t>
            </a:r>
            <a:r>
              <a:rPr lang="en-US" dirty="0" err="1" smtClean="0"/>
              <a:t>sarkoplasma</a:t>
            </a:r>
            <a:r>
              <a:rPr lang="cs-CZ" dirty="0" smtClean="0"/>
              <a:t>)</a:t>
            </a:r>
            <a:endParaRPr lang="en-US" dirty="0"/>
          </a:p>
          <a:p>
            <a:r>
              <a:rPr lang="en-US" dirty="0"/>
              <a:t>muscles increase only 4% in 12 weeks</a:t>
            </a:r>
          </a:p>
          <a:p>
            <a:r>
              <a:rPr lang="en-US" dirty="0"/>
              <a:t>But in the body up to 3 liters of fluid outside the extra muscles - </a:t>
            </a:r>
            <a:r>
              <a:rPr lang="en-US" b="1" dirty="0">
                <a:solidFill>
                  <a:srgbClr val="FF0000"/>
                </a:solidFill>
              </a:rPr>
              <a:t>where are they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  <a:endParaRPr lang="cs-CZ" b="1" dirty="0" smtClean="0">
              <a:solidFill>
                <a:srgbClr val="FF0000"/>
              </a:solidFill>
            </a:endParaRPr>
          </a:p>
          <a:p>
            <a:endParaRPr lang="cs-CZ" b="1" dirty="0">
              <a:solidFill>
                <a:srgbClr val="FF0000"/>
              </a:solidFill>
            </a:endParaRPr>
          </a:p>
          <a:p>
            <a:r>
              <a:rPr lang="cs-CZ" dirty="0" err="1" smtClean="0"/>
              <a:t>Ribeiro</a:t>
            </a:r>
            <a:r>
              <a:rPr lang="cs-CZ" dirty="0" smtClean="0"/>
              <a:t> </a:t>
            </a:r>
            <a:r>
              <a:rPr lang="cs-CZ" dirty="0"/>
              <a:t>et al. 2014</a:t>
            </a:r>
          </a:p>
        </p:txBody>
      </p:sp>
      <p:pic>
        <p:nvPicPr>
          <p:cNvPr id="90114" name="Picture 2" descr="Changes in body water in Ribeiro et al 2014">
            <a:extLst>
              <a:ext uri="{FF2B5EF4-FFF2-40B4-BE49-F238E27FC236}">
                <a16:creationId xmlns="" xmlns:a16="http://schemas.microsoft.com/office/drawing/2014/main" id="{06ADEAEB-9C56-4DF9-8D23-6147838B0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371" y="0"/>
            <a:ext cx="6206629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824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5493" y="6208600"/>
            <a:ext cx="9557456" cy="1130300"/>
          </a:xfrm>
        </p:spPr>
        <p:txBody>
          <a:bodyPr>
            <a:noAutofit/>
          </a:bodyPr>
          <a:lstStyle/>
          <a:p>
            <a:r>
              <a:rPr lang="en-US" sz="2400" dirty="0"/>
              <a:t>Effect of different forms of strength training on </a:t>
            </a:r>
            <a:r>
              <a:rPr lang="en-US" sz="2400" dirty="0" err="1"/>
              <a:t>Fmax</a:t>
            </a:r>
            <a:r>
              <a:rPr lang="en-US" sz="2400" dirty="0"/>
              <a:t> and RDF</a:t>
            </a:r>
            <a:r>
              <a:rPr lang="cs-CZ" sz="2800" dirty="0"/>
              <a:t/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5493" y="2902352"/>
            <a:ext cx="2338275" cy="1196752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/>
              <a:t>Hypertrophy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maximum </a:t>
            </a:r>
            <a:r>
              <a:rPr lang="cs-CZ" dirty="0" err="1" smtClean="0"/>
              <a:t>strength</a:t>
            </a:r>
            <a:endParaRPr lang="cs-CZ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3RM </a:t>
            </a:r>
            <a:r>
              <a:rPr lang="cs-CZ" dirty="0" err="1">
                <a:solidFill>
                  <a:srgbClr val="FF0000"/>
                </a:solidFill>
              </a:rPr>
              <a:t>vs</a:t>
            </a:r>
            <a:r>
              <a:rPr lang="cs-CZ" dirty="0">
                <a:solidFill>
                  <a:srgbClr val="FF0000"/>
                </a:solidFill>
              </a:rPr>
              <a:t> 10RM</a:t>
            </a:r>
          </a:p>
        </p:txBody>
      </p:sp>
      <p:pic>
        <p:nvPicPr>
          <p:cNvPr id="12290" name="Picture 2" descr="Heavy loads for improving RF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1885"/>
            <a:ext cx="6210484" cy="621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62608" y="1639561"/>
            <a:ext cx="2177144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>
                <a:solidFill>
                  <a:srgbClr val="FF0000"/>
                </a:solidFill>
              </a:rPr>
              <a:t>https://www.strengthandconditioningresearch.com/perspectives/strength-training-sprinting</a:t>
            </a:r>
            <a:r>
              <a:rPr lang="cs-CZ" sz="1350" dirty="0"/>
              <a:t>/</a:t>
            </a:r>
          </a:p>
          <a:p>
            <a:endParaRPr lang="cs-CZ" sz="1350" dirty="0"/>
          </a:p>
        </p:txBody>
      </p:sp>
    </p:spTree>
    <p:extLst>
      <p:ext uri="{BB962C8B-B14F-4D97-AF65-F5344CB8AC3E}">
        <p14:creationId xmlns:p14="http://schemas.microsoft.com/office/powerpoint/2010/main" val="45853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FFA2614-2233-440C-9C3E-7B16F2498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584" y="1196752"/>
            <a:ext cx="8435363" cy="2262781"/>
          </a:xfrm>
        </p:spPr>
        <p:txBody>
          <a:bodyPr/>
          <a:lstStyle/>
          <a:p>
            <a:r>
              <a:rPr lang="cs-CZ" dirty="0"/>
              <a:t>HYPERTROFICAL TRAINING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6ED78FC2-D5FC-4A3B-8B4C-2BF52B5E89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7673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260350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fr-FR" altLang="cs-CZ" sz="3200" b="1" dirty="0"/>
              <a:t>Manipulable Variables - Influence on Hypertrophic Processes</a:t>
            </a:r>
            <a:r>
              <a:rPr lang="cs-CZ" altLang="cs-CZ" sz="3200" b="1" dirty="0"/>
              <a:t/>
            </a:r>
            <a:br>
              <a:rPr lang="cs-CZ" altLang="cs-CZ" sz="3200" b="1" dirty="0"/>
            </a:br>
            <a:endParaRPr lang="cs-CZ" altLang="cs-CZ" sz="3200" b="1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49974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cs-CZ" sz="2000" dirty="0" smtClean="0">
                <a:solidFill>
                  <a:schemeClr val="tx2"/>
                </a:solidFill>
              </a:rPr>
              <a:t>the </a:t>
            </a:r>
            <a:r>
              <a:rPr lang="en-US" altLang="cs-CZ" sz="2000" dirty="0">
                <a:solidFill>
                  <a:schemeClr val="tx2"/>
                </a:solidFill>
              </a:rPr>
              <a:t>weight of </a:t>
            </a:r>
            <a:r>
              <a:rPr lang="cs-CZ" altLang="cs-CZ" sz="2000" dirty="0" smtClean="0">
                <a:solidFill>
                  <a:schemeClr val="tx2"/>
                </a:solidFill>
              </a:rPr>
              <a:t>resistence - </a:t>
            </a:r>
            <a:r>
              <a:rPr lang="en-US" altLang="cs-CZ" sz="2000" dirty="0" smtClean="0">
                <a:solidFill>
                  <a:schemeClr val="tx2"/>
                </a:solidFill>
              </a:rPr>
              <a:t>the </a:t>
            </a:r>
            <a:r>
              <a:rPr lang="en-US" altLang="cs-CZ" sz="2000" dirty="0">
                <a:solidFill>
                  <a:schemeClr val="tx2"/>
                </a:solidFill>
              </a:rPr>
              <a:t>load</a:t>
            </a:r>
          </a:p>
          <a:p>
            <a:pPr>
              <a:lnSpc>
                <a:spcPct val="80000"/>
              </a:lnSpc>
            </a:pPr>
            <a:endParaRPr lang="en-US" altLang="cs-CZ" sz="20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cs-CZ" sz="2000" dirty="0" smtClean="0">
                <a:solidFill>
                  <a:schemeClr val="tx2"/>
                </a:solidFill>
              </a:rPr>
              <a:t>number </a:t>
            </a:r>
            <a:r>
              <a:rPr lang="en-US" altLang="cs-CZ" sz="2000" dirty="0">
                <a:solidFill>
                  <a:schemeClr val="tx2"/>
                </a:solidFill>
              </a:rPr>
              <a:t>of repetitions</a:t>
            </a:r>
          </a:p>
          <a:p>
            <a:pPr>
              <a:lnSpc>
                <a:spcPct val="80000"/>
              </a:lnSpc>
            </a:pPr>
            <a:endParaRPr lang="en-US" altLang="cs-CZ" sz="20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cs-CZ" sz="2000" dirty="0" smtClean="0">
                <a:solidFill>
                  <a:schemeClr val="tx2"/>
                </a:solidFill>
              </a:rPr>
              <a:t>number </a:t>
            </a:r>
            <a:r>
              <a:rPr lang="en-US" altLang="cs-CZ" sz="2000" dirty="0">
                <a:solidFill>
                  <a:schemeClr val="tx2"/>
                </a:solidFill>
              </a:rPr>
              <a:t>of </a:t>
            </a:r>
            <a:r>
              <a:rPr lang="en-US" altLang="cs-CZ" sz="2000" dirty="0" smtClean="0">
                <a:solidFill>
                  <a:schemeClr val="tx2"/>
                </a:solidFill>
              </a:rPr>
              <a:t>se</a:t>
            </a:r>
            <a:r>
              <a:rPr lang="cs-CZ" altLang="cs-CZ" sz="2000" dirty="0" err="1" smtClean="0">
                <a:solidFill>
                  <a:schemeClr val="tx2"/>
                </a:solidFill>
              </a:rPr>
              <a:t>ts</a:t>
            </a:r>
            <a:endParaRPr lang="en-US" altLang="cs-CZ" sz="20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endParaRPr lang="en-US" altLang="cs-CZ" sz="20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sz="2000" dirty="0" smtClean="0">
                <a:solidFill>
                  <a:schemeClr val="tx2"/>
                </a:solidFill>
              </a:rPr>
              <a:t>r</a:t>
            </a:r>
            <a:r>
              <a:rPr lang="en-US" altLang="cs-CZ" sz="2000" dirty="0" err="1" smtClean="0">
                <a:solidFill>
                  <a:schemeClr val="tx2"/>
                </a:solidFill>
              </a:rPr>
              <a:t>est</a:t>
            </a:r>
            <a:r>
              <a:rPr lang="en-US" altLang="cs-CZ" sz="2000" dirty="0" smtClean="0">
                <a:solidFill>
                  <a:schemeClr val="tx2"/>
                </a:solidFill>
              </a:rPr>
              <a:t> </a:t>
            </a:r>
            <a:r>
              <a:rPr lang="en-US" altLang="cs-CZ" sz="2000" dirty="0">
                <a:solidFill>
                  <a:schemeClr val="tx2"/>
                </a:solidFill>
              </a:rPr>
              <a:t>time between </a:t>
            </a:r>
            <a:r>
              <a:rPr lang="en-US" altLang="cs-CZ" sz="2000" dirty="0" smtClean="0">
                <a:solidFill>
                  <a:schemeClr val="tx2"/>
                </a:solidFill>
              </a:rPr>
              <a:t>se</a:t>
            </a:r>
            <a:r>
              <a:rPr lang="cs-CZ" altLang="cs-CZ" sz="2000" dirty="0" err="1" smtClean="0">
                <a:solidFill>
                  <a:schemeClr val="tx2"/>
                </a:solidFill>
              </a:rPr>
              <a:t>ts</a:t>
            </a:r>
            <a:endParaRPr lang="en-US" altLang="cs-CZ" sz="20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endParaRPr lang="en-US" altLang="cs-CZ" sz="20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cs-CZ" sz="2000" dirty="0">
                <a:solidFill>
                  <a:schemeClr val="tx2"/>
                </a:solidFill>
              </a:rPr>
              <a:t> </a:t>
            </a:r>
            <a:r>
              <a:rPr lang="en-US" altLang="cs-CZ" sz="2000" dirty="0" smtClean="0">
                <a:solidFill>
                  <a:schemeClr val="tx2"/>
                </a:solidFill>
              </a:rPr>
              <a:t>exercise </a:t>
            </a:r>
            <a:r>
              <a:rPr lang="cs-CZ" altLang="cs-CZ" sz="2000" dirty="0" err="1" smtClean="0">
                <a:solidFill>
                  <a:schemeClr val="tx2"/>
                </a:solidFill>
              </a:rPr>
              <a:t>velocity</a:t>
            </a:r>
            <a:endParaRPr lang="en-US" altLang="cs-CZ" sz="20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endParaRPr lang="en-US" altLang="cs-CZ" sz="20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cs-CZ" sz="2000" dirty="0">
                <a:solidFill>
                  <a:schemeClr val="tx2"/>
                </a:solidFill>
              </a:rPr>
              <a:t> </a:t>
            </a:r>
            <a:r>
              <a:rPr lang="cs-CZ" altLang="cs-CZ" sz="2000" dirty="0" smtClean="0">
                <a:solidFill>
                  <a:schemeClr val="tx2"/>
                </a:solidFill>
              </a:rPr>
              <a:t>type </a:t>
            </a:r>
            <a:r>
              <a:rPr lang="en-US" altLang="cs-CZ" sz="2000" dirty="0" smtClean="0">
                <a:solidFill>
                  <a:schemeClr val="tx2"/>
                </a:solidFill>
              </a:rPr>
              <a:t>of </a:t>
            </a:r>
            <a:r>
              <a:rPr lang="en-US" altLang="cs-CZ" sz="2000" dirty="0">
                <a:solidFill>
                  <a:schemeClr val="tx2"/>
                </a:solidFill>
              </a:rPr>
              <a:t>rest</a:t>
            </a:r>
            <a:endParaRPr lang="cs-CZ" altLang="cs-CZ" sz="20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endParaRPr lang="cs-CZ" altLang="cs-CZ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54B2DEC-F5C1-4773-BDE0-E10C154E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263" y="369460"/>
            <a:ext cx="4733154" cy="1259894"/>
          </a:xfrm>
        </p:spPr>
        <p:txBody>
          <a:bodyPr>
            <a:normAutofit/>
          </a:bodyPr>
          <a:lstStyle/>
          <a:p>
            <a:r>
              <a:rPr lang="cs-CZ" sz="2800" dirty="0" err="1"/>
              <a:t>Functional</a:t>
            </a:r>
            <a:r>
              <a:rPr lang="cs-CZ" sz="2800" dirty="0"/>
              <a:t> </a:t>
            </a:r>
            <a:r>
              <a:rPr lang="cs-CZ" sz="2800" dirty="0" err="1"/>
              <a:t>hypertrophy</a:t>
            </a:r>
            <a:endParaRPr lang="cs-CZ" sz="2800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2593DC1D-58F9-451E-A9CD-C8639E762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358" y="562649"/>
            <a:ext cx="2737709" cy="3759253"/>
          </a:xfrm>
        </p:spPr>
        <p:txBody>
          <a:bodyPr>
            <a:normAutofit/>
          </a:bodyPr>
          <a:lstStyle/>
          <a:p>
            <a:r>
              <a:rPr lang="cs-CZ" dirty="0" err="1"/>
              <a:t>Vanderka</a:t>
            </a:r>
            <a:r>
              <a:rPr lang="cs-CZ" dirty="0"/>
              <a:t> (2016)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2D451238-7E7B-4731-8EB6-1B2215444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182382"/>
            <a:ext cx="7638211" cy="5461320"/>
          </a:xfrm>
          <a:prstGeom prst="rect">
            <a:avLst/>
          </a:prstGeom>
        </p:spPr>
      </p:pic>
      <p:sp>
        <p:nvSpPr>
          <p:cNvPr id="13" name="Freeform 11">
            <a:extLst>
              <a:ext uri="{FF2B5EF4-FFF2-40B4-BE49-F238E27FC236}">
                <a16:creationId xmlns=""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061223"/>
            <a:ext cx="77852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52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Something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 smtClean="0"/>
              <a:t>me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4947" y="1644807"/>
            <a:ext cx="6651129" cy="4721696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Jan Cacek</a:t>
            </a:r>
          </a:p>
          <a:p>
            <a:endParaRPr lang="cs-CZ" dirty="0"/>
          </a:p>
          <a:p>
            <a:pPr lvl="1"/>
            <a:r>
              <a:rPr lang="cs-CZ" dirty="0"/>
              <a:t>my </a:t>
            </a:r>
            <a:r>
              <a:rPr lang="cs-CZ" dirty="0" err="1"/>
              <a:t>sports</a:t>
            </a:r>
            <a:r>
              <a:rPr lang="cs-CZ" dirty="0"/>
              <a:t> </a:t>
            </a:r>
            <a:r>
              <a:rPr lang="cs-CZ" dirty="0" err="1" smtClean="0"/>
              <a:t>career</a:t>
            </a:r>
            <a:r>
              <a:rPr lang="cs-CZ" dirty="0" smtClean="0"/>
              <a:t>:</a:t>
            </a:r>
          </a:p>
          <a:p>
            <a:pPr lvl="2"/>
            <a:r>
              <a:rPr lang="cs-CZ" dirty="0" err="1" smtClean="0"/>
              <a:t>runner</a:t>
            </a:r>
            <a:r>
              <a:rPr lang="cs-CZ" dirty="0" smtClean="0"/>
              <a:t> </a:t>
            </a:r>
            <a:r>
              <a:rPr lang="cs-CZ" dirty="0"/>
              <a:t>800 a 1500 </a:t>
            </a:r>
            <a:r>
              <a:rPr lang="cs-CZ" dirty="0" smtClean="0"/>
              <a:t>m, </a:t>
            </a:r>
            <a:r>
              <a:rPr lang="cs-CZ" dirty="0" err="1" smtClean="0"/>
              <a:t>soccer</a:t>
            </a:r>
            <a:r>
              <a:rPr lang="cs-CZ" dirty="0" smtClean="0"/>
              <a:t> </a:t>
            </a:r>
            <a:r>
              <a:rPr lang="cs-CZ" dirty="0" err="1" smtClean="0"/>
              <a:t>player</a:t>
            </a:r>
            <a:r>
              <a:rPr lang="cs-CZ" dirty="0" smtClean="0"/>
              <a:t>, </a:t>
            </a:r>
            <a:r>
              <a:rPr lang="cs-CZ" dirty="0" err="1" smtClean="0"/>
              <a:t>ice</a:t>
            </a:r>
            <a:r>
              <a:rPr lang="cs-CZ" dirty="0" smtClean="0"/>
              <a:t> </a:t>
            </a:r>
            <a:r>
              <a:rPr lang="cs-CZ" dirty="0" err="1" smtClean="0"/>
              <a:t>hockey</a:t>
            </a:r>
            <a:r>
              <a:rPr lang="cs-CZ" dirty="0" smtClean="0"/>
              <a:t> </a:t>
            </a:r>
            <a:r>
              <a:rPr lang="cs-CZ" dirty="0" err="1" smtClean="0"/>
              <a:t>player</a:t>
            </a:r>
            <a:r>
              <a:rPr lang="cs-CZ" dirty="0" smtClean="0"/>
              <a:t>  </a:t>
            </a:r>
          </a:p>
          <a:p>
            <a:pPr lvl="2"/>
            <a:r>
              <a:rPr lang="cs-CZ" dirty="0" smtClean="0"/>
              <a:t>3 </a:t>
            </a:r>
            <a:r>
              <a:rPr lang="cs-CZ" dirty="0" err="1" smtClean="0"/>
              <a:t>children</a:t>
            </a:r>
            <a:r>
              <a:rPr lang="cs-CZ" dirty="0" smtClean="0"/>
              <a:t> </a:t>
            </a:r>
            <a:r>
              <a:rPr lang="cs-CZ" dirty="0"/>
              <a:t>(17 – </a:t>
            </a:r>
            <a:r>
              <a:rPr lang="cs-CZ" dirty="0" smtClean="0"/>
              <a:t>14 </a:t>
            </a:r>
            <a:r>
              <a:rPr lang="cs-CZ" dirty="0"/>
              <a:t>– 11 </a:t>
            </a:r>
            <a:r>
              <a:rPr lang="cs-CZ" dirty="0" err="1" smtClean="0"/>
              <a:t>years</a:t>
            </a:r>
            <a:r>
              <a:rPr lang="cs-CZ" dirty="0" smtClean="0"/>
              <a:t> </a:t>
            </a:r>
            <a:r>
              <a:rPr lang="cs-CZ" dirty="0" err="1" smtClean="0"/>
              <a:t>old</a:t>
            </a:r>
            <a:r>
              <a:rPr lang="cs-CZ" dirty="0" smtClean="0"/>
              <a:t>)</a:t>
            </a:r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 smtClean="0"/>
              <a:t>Vice </a:t>
            </a:r>
            <a:r>
              <a:rPr lang="cs-CZ" dirty="0" err="1" smtClean="0"/>
              <a:t>dean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research</a:t>
            </a:r>
            <a:r>
              <a:rPr lang="cs-CZ" dirty="0" smtClean="0"/>
              <a:t> and science FSpS </a:t>
            </a:r>
            <a:r>
              <a:rPr lang="cs-CZ" dirty="0"/>
              <a:t>MU</a:t>
            </a:r>
          </a:p>
          <a:p>
            <a:pPr lvl="1"/>
            <a:r>
              <a:rPr lang="en-US" dirty="0"/>
              <a:t>Chairman of the National Association of </a:t>
            </a:r>
            <a:r>
              <a:rPr lang="cs-CZ" dirty="0" err="1"/>
              <a:t>S</a:t>
            </a:r>
            <a:r>
              <a:rPr lang="cs-CZ" dirty="0" err="1" smtClean="0"/>
              <a:t>trength</a:t>
            </a:r>
            <a:r>
              <a:rPr lang="en-US" dirty="0" smtClean="0"/>
              <a:t> </a:t>
            </a:r>
            <a:r>
              <a:rPr lang="cs-CZ" dirty="0" smtClean="0"/>
              <a:t>and </a:t>
            </a:r>
            <a:r>
              <a:rPr lang="cs-CZ" dirty="0" err="1" smtClean="0"/>
              <a:t>Conditioning</a:t>
            </a:r>
            <a:r>
              <a:rPr lang="cs-CZ" dirty="0" smtClean="0"/>
              <a:t> </a:t>
            </a:r>
            <a:r>
              <a:rPr lang="cs-CZ" dirty="0" err="1" smtClean="0"/>
              <a:t>Trainers</a:t>
            </a:r>
            <a:r>
              <a:rPr lang="cs-CZ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the Czech </a:t>
            </a:r>
            <a:r>
              <a:rPr lang="en-US" dirty="0" smtClean="0"/>
              <a:t>Republic</a:t>
            </a:r>
            <a:endParaRPr lang="cs-CZ" dirty="0" smtClean="0"/>
          </a:p>
          <a:p>
            <a:pPr lvl="1"/>
            <a:r>
              <a:rPr lang="cs-CZ" dirty="0" err="1" smtClean="0"/>
              <a:t>Head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division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Track and </a:t>
            </a:r>
            <a:r>
              <a:rPr lang="cs-CZ" dirty="0" err="1" smtClean="0"/>
              <a:t>Field</a:t>
            </a:r>
            <a:r>
              <a:rPr lang="cs-CZ" dirty="0" smtClean="0"/>
              <a:t> FSpS </a:t>
            </a:r>
            <a:r>
              <a:rPr lang="cs-CZ" dirty="0"/>
              <a:t>MU</a:t>
            </a:r>
          </a:p>
          <a:p>
            <a:pPr lvl="1"/>
            <a:r>
              <a:rPr lang="cs-CZ" dirty="0" smtClean="0"/>
              <a:t>Study </a:t>
            </a:r>
            <a:r>
              <a:rPr lang="cs-CZ" dirty="0"/>
              <a:t>program </a:t>
            </a:r>
            <a:r>
              <a:rPr lang="cs-CZ" dirty="0" err="1" smtClean="0"/>
              <a:t>guarantor</a:t>
            </a:r>
            <a:r>
              <a:rPr lang="cs-CZ" dirty="0" smtClean="0"/>
              <a:t> „</a:t>
            </a:r>
            <a:r>
              <a:rPr lang="cs-CZ" dirty="0" err="1" smtClean="0"/>
              <a:t>Personal</a:t>
            </a:r>
            <a:r>
              <a:rPr lang="cs-CZ" dirty="0" smtClean="0"/>
              <a:t> and </a:t>
            </a:r>
            <a:r>
              <a:rPr lang="cs-CZ" dirty="0" err="1" smtClean="0"/>
              <a:t>Strength</a:t>
            </a:r>
            <a:r>
              <a:rPr lang="cs-CZ" dirty="0" smtClean="0"/>
              <a:t> and </a:t>
            </a:r>
            <a:r>
              <a:rPr lang="cs-CZ" dirty="0" err="1" smtClean="0"/>
              <a:t>Conditioning</a:t>
            </a:r>
            <a:r>
              <a:rPr lang="cs-CZ" dirty="0" smtClean="0"/>
              <a:t> </a:t>
            </a:r>
            <a:r>
              <a:rPr lang="cs-CZ" dirty="0" err="1" smtClean="0"/>
              <a:t>Trainer</a:t>
            </a:r>
            <a:r>
              <a:rPr lang="cs-CZ" dirty="0" smtClean="0"/>
              <a:t>“</a:t>
            </a:r>
          </a:p>
          <a:p>
            <a:pPr lvl="1"/>
            <a:r>
              <a:rPr lang="cs-CZ" dirty="0" err="1" smtClean="0"/>
              <a:t>Chief</a:t>
            </a:r>
            <a:r>
              <a:rPr lang="cs-CZ" dirty="0" smtClean="0"/>
              <a:t> editor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 smtClean="0"/>
              <a:t>Journal</a:t>
            </a:r>
            <a:r>
              <a:rPr lang="cs-CZ" dirty="0" smtClean="0"/>
              <a:t> Studia </a:t>
            </a:r>
            <a:r>
              <a:rPr lang="cs-CZ" dirty="0" err="1"/>
              <a:t>Sportiva</a:t>
            </a:r>
            <a:endParaRPr lang="cs-CZ" dirty="0"/>
          </a:p>
          <a:p>
            <a:pPr lvl="1"/>
            <a:r>
              <a:rPr lang="cs-CZ" dirty="0" smtClean="0"/>
              <a:t>M</a:t>
            </a:r>
            <a:r>
              <a:rPr lang="en-US" dirty="0" smtClean="0"/>
              <a:t>ember </a:t>
            </a:r>
            <a:r>
              <a:rPr lang="en-US" dirty="0"/>
              <a:t>of the Methodological Committee of the </a:t>
            </a:r>
            <a:r>
              <a:rPr lang="cs-CZ" dirty="0" smtClean="0"/>
              <a:t>Czech </a:t>
            </a:r>
            <a:r>
              <a:rPr lang="cs-CZ" dirty="0" err="1"/>
              <a:t>A</a:t>
            </a:r>
            <a:r>
              <a:rPr lang="cs-CZ" dirty="0" err="1" smtClean="0"/>
              <a:t>thletic</a:t>
            </a:r>
            <a:r>
              <a:rPr lang="cs-CZ" dirty="0" smtClean="0"/>
              <a:t> </a:t>
            </a:r>
            <a:r>
              <a:rPr lang="cs-CZ" dirty="0" err="1"/>
              <a:t>F</a:t>
            </a:r>
            <a:r>
              <a:rPr lang="cs-CZ" dirty="0" err="1" smtClean="0"/>
              <a:t>ederation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cs-CZ" dirty="0" err="1" smtClean="0"/>
              <a:t>Rowing</a:t>
            </a:r>
            <a:r>
              <a:rPr lang="cs-CZ" dirty="0" smtClean="0"/>
              <a:t> </a:t>
            </a:r>
            <a:r>
              <a:rPr lang="cs-CZ" dirty="0" err="1" smtClean="0"/>
              <a:t>federation</a:t>
            </a:r>
            <a:endParaRPr lang="cs-CZ" dirty="0" smtClean="0"/>
          </a:p>
          <a:p>
            <a:pPr lvl="1"/>
            <a:r>
              <a:rPr lang="cs-CZ" dirty="0" smtClean="0"/>
              <a:t>Track and </a:t>
            </a:r>
            <a:r>
              <a:rPr lang="cs-CZ" dirty="0" err="1"/>
              <a:t>F</a:t>
            </a:r>
            <a:r>
              <a:rPr lang="cs-CZ" dirty="0" err="1" smtClean="0"/>
              <a:t>ield</a:t>
            </a:r>
            <a:r>
              <a:rPr lang="cs-CZ" dirty="0" smtClean="0"/>
              <a:t> and </a:t>
            </a:r>
            <a:r>
              <a:rPr lang="cs-CZ" dirty="0" err="1" smtClean="0"/>
              <a:t>Strength</a:t>
            </a:r>
            <a:r>
              <a:rPr lang="cs-CZ" dirty="0" smtClean="0"/>
              <a:t> and </a:t>
            </a:r>
            <a:r>
              <a:rPr lang="cs-CZ" dirty="0" err="1" smtClean="0"/>
              <a:t>Conditioning</a:t>
            </a:r>
            <a:r>
              <a:rPr lang="cs-CZ" dirty="0" smtClean="0"/>
              <a:t> </a:t>
            </a:r>
            <a:r>
              <a:rPr lang="cs-CZ" dirty="0" err="1" smtClean="0"/>
              <a:t>trainer</a:t>
            </a:r>
            <a:endParaRPr lang="cs-CZ" dirty="0"/>
          </a:p>
          <a:p>
            <a:pPr lvl="2"/>
            <a:r>
              <a:rPr lang="cs-CZ" dirty="0" err="1" smtClean="0"/>
              <a:t>Coach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many </a:t>
            </a:r>
            <a:r>
              <a:rPr lang="cs-CZ" dirty="0" err="1" smtClean="0"/>
              <a:t>elite</a:t>
            </a:r>
            <a:r>
              <a:rPr lang="cs-CZ" dirty="0" smtClean="0"/>
              <a:t> </a:t>
            </a:r>
            <a:r>
              <a:rPr lang="cs-CZ" dirty="0" err="1" smtClean="0"/>
              <a:t>athletes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different</a:t>
            </a:r>
            <a:r>
              <a:rPr lang="cs-CZ" dirty="0" smtClean="0"/>
              <a:t> </a:t>
            </a:r>
            <a:r>
              <a:rPr lang="cs-CZ" dirty="0" err="1" smtClean="0"/>
              <a:t>sports</a:t>
            </a:r>
            <a:r>
              <a:rPr lang="cs-CZ" dirty="0" smtClean="0"/>
              <a:t> </a:t>
            </a:r>
            <a:r>
              <a:rPr lang="cs-CZ" dirty="0" err="1" smtClean="0"/>
              <a:t>disciplines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076" y="1613359"/>
            <a:ext cx="967137" cy="299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65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475656" y="692696"/>
            <a:ext cx="7560840" cy="2952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2000" b="1" dirty="0" smtClean="0">
                <a:solidFill>
                  <a:srgbClr val="FF0000"/>
                </a:solidFill>
              </a:rPr>
              <a:t>A</a:t>
            </a:r>
            <a:r>
              <a:rPr lang="en-US" altLang="cs-CZ" sz="2000" b="1" dirty="0" err="1" smtClean="0">
                <a:solidFill>
                  <a:srgbClr val="FF0000"/>
                </a:solidFill>
              </a:rPr>
              <a:t>ssessment</a:t>
            </a:r>
            <a:r>
              <a:rPr lang="en-US" altLang="cs-CZ" sz="2000" b="1" dirty="0" smtClean="0">
                <a:solidFill>
                  <a:srgbClr val="FF0000"/>
                </a:solidFill>
              </a:rPr>
              <a:t> </a:t>
            </a:r>
            <a:r>
              <a:rPr lang="en-US" altLang="cs-CZ" sz="2000" b="1" dirty="0">
                <a:solidFill>
                  <a:srgbClr val="FF0000"/>
                </a:solidFill>
              </a:rPr>
              <a:t>of exercise intensity</a:t>
            </a:r>
          </a:p>
          <a:p>
            <a:pPr marL="0" indent="0">
              <a:buNone/>
            </a:pPr>
            <a:endParaRPr lang="en-US" altLang="cs-CZ" sz="2000" b="1" dirty="0">
              <a:solidFill>
                <a:srgbClr val="FF0000"/>
              </a:solidFill>
            </a:endParaRPr>
          </a:p>
          <a:p>
            <a:r>
              <a:rPr lang="en-US" altLang="cs-CZ" sz="2000" dirty="0">
                <a:solidFill>
                  <a:schemeClr val="tx2"/>
                </a:solidFill>
              </a:rPr>
              <a:t>by calculating the training volume</a:t>
            </a:r>
          </a:p>
          <a:p>
            <a:pPr marL="0" indent="0">
              <a:buNone/>
            </a:pPr>
            <a:endParaRPr lang="en-US" altLang="cs-CZ" sz="2000" dirty="0">
              <a:solidFill>
                <a:schemeClr val="tx2"/>
              </a:solidFill>
            </a:endParaRPr>
          </a:p>
          <a:p>
            <a:r>
              <a:rPr lang="en-US" altLang="cs-CZ" sz="2000" dirty="0">
                <a:solidFill>
                  <a:schemeClr val="tx2"/>
                </a:solidFill>
              </a:rPr>
              <a:t>calculating training intensity</a:t>
            </a:r>
          </a:p>
          <a:p>
            <a:pPr lvl="1"/>
            <a:r>
              <a:rPr lang="en-US" altLang="cs-CZ" dirty="0">
                <a:solidFill>
                  <a:schemeClr val="tx2"/>
                </a:solidFill>
              </a:rPr>
              <a:t>Intensity vs Effort</a:t>
            </a:r>
          </a:p>
          <a:p>
            <a:pPr lvl="1"/>
            <a:r>
              <a:rPr lang="en-US" altLang="cs-CZ" dirty="0" smtClean="0">
                <a:solidFill>
                  <a:schemeClr val="tx2"/>
                </a:solidFill>
              </a:rPr>
              <a:t>Background </a:t>
            </a:r>
            <a:r>
              <a:rPr lang="en-US" altLang="cs-CZ" dirty="0">
                <a:solidFill>
                  <a:schemeClr val="tx2"/>
                </a:solidFill>
              </a:rPr>
              <a:t>1 RM</a:t>
            </a:r>
            <a:endParaRPr lang="cs-CZ" altLang="cs-CZ" dirty="0">
              <a:solidFill>
                <a:schemeClr val="tx1"/>
              </a:solidFill>
            </a:endParaRPr>
          </a:p>
          <a:p>
            <a:endParaRPr lang="cs-CZ" altLang="cs-CZ" dirty="0"/>
          </a:p>
        </p:txBody>
      </p:sp>
      <p:pic>
        <p:nvPicPr>
          <p:cNvPr id="91138" name="Picture 2" descr="https://www.scienceforsport.com/wp-content/uploads/2017/08/Figure-1-Fluctuations-in-1RM-1.png">
            <a:extLst>
              <a:ext uri="{FF2B5EF4-FFF2-40B4-BE49-F238E27FC236}">
                <a16:creationId xmlns="" xmlns:a16="http://schemas.microsoft.com/office/drawing/2014/main" id="{26C09A4F-C2F9-4AEE-8389-C7E8CB58B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770537"/>
            <a:ext cx="5441231" cy="30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84A73FE-FA84-4B2E-8045-539BAE9D5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877" y="197755"/>
            <a:ext cx="7229103" cy="616205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Intensity and </a:t>
            </a:r>
            <a:r>
              <a:rPr lang="cs-CZ" sz="2800" dirty="0" err="1" smtClean="0"/>
              <a:t>velocity</a:t>
            </a:r>
            <a:r>
              <a:rPr lang="en-US" sz="2800" dirty="0" smtClean="0"/>
              <a:t> </a:t>
            </a:r>
            <a:r>
              <a:rPr lang="en-US" sz="2800" dirty="0"/>
              <a:t>when </a:t>
            </a:r>
            <a:r>
              <a:rPr lang="cs-CZ" sz="2800" dirty="0" err="1" smtClean="0"/>
              <a:t>exercise</a:t>
            </a:r>
            <a:r>
              <a:rPr lang="en-US" sz="2800" dirty="0" smtClean="0"/>
              <a:t> </a:t>
            </a:r>
            <a:r>
              <a:rPr lang="en-US" sz="2800" dirty="0"/>
              <a:t>to failure</a:t>
            </a:r>
            <a:endParaRPr lang="cs-CZ" sz="28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FE0F0AAE-18BF-4601-BE8B-6C1956939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071" y="813960"/>
            <a:ext cx="7422714" cy="128088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Decrease in intensity</a:t>
            </a:r>
          </a:p>
          <a:p>
            <a:pPr lvl="1"/>
            <a:r>
              <a:rPr lang="en-US" dirty="0"/>
              <a:t>decrease in repetition rate in </a:t>
            </a:r>
            <a:r>
              <a:rPr lang="en-US" dirty="0" smtClean="0"/>
              <a:t>series</a:t>
            </a:r>
            <a:endParaRPr lang="cs-CZ" dirty="0" smtClean="0"/>
          </a:p>
          <a:p>
            <a:pPr lvl="1"/>
            <a:r>
              <a:rPr lang="en-US" dirty="0" smtClean="0"/>
              <a:t>reducing </a:t>
            </a:r>
            <a:r>
              <a:rPr lang="en-US" dirty="0"/>
              <a:t>the amount of resistance between </a:t>
            </a:r>
            <a:r>
              <a:rPr lang="en-US" dirty="0" smtClean="0"/>
              <a:t>se</a:t>
            </a:r>
            <a:r>
              <a:rPr lang="cs-CZ" dirty="0" err="1" smtClean="0"/>
              <a:t>ts</a:t>
            </a:r>
            <a:r>
              <a:rPr lang="en-US" dirty="0" smtClean="0"/>
              <a:t> </a:t>
            </a:r>
            <a:r>
              <a:rPr lang="en-US" dirty="0"/>
              <a:t>at the same number of times</a:t>
            </a:r>
          </a:p>
          <a:p>
            <a:pPr lvl="1"/>
            <a:r>
              <a:rPr lang="cs-CZ" dirty="0" smtClean="0"/>
              <a:t>r</a:t>
            </a:r>
            <a:r>
              <a:rPr lang="en-US" dirty="0" smtClean="0"/>
              <a:t>educing </a:t>
            </a:r>
            <a:r>
              <a:rPr lang="en-US" dirty="0"/>
              <a:t>the number of repetitions between </a:t>
            </a:r>
            <a:r>
              <a:rPr lang="cs-CZ" dirty="0" err="1" smtClean="0"/>
              <a:t>sets</a:t>
            </a:r>
            <a:r>
              <a:rPr lang="en-US" dirty="0" smtClean="0"/>
              <a:t> </a:t>
            </a:r>
            <a:r>
              <a:rPr lang="en-US" dirty="0"/>
              <a:t>with the same resistance</a:t>
            </a:r>
            <a:endParaRPr lang="cs-CZ" dirty="0"/>
          </a:p>
        </p:txBody>
      </p:sp>
      <p:pic>
        <p:nvPicPr>
          <p:cNvPr id="92162" name="Picture 2" descr="https://www.scienceforsport.com/wp-content/uploads/2017/11/Table-4.png">
            <a:extLst>
              <a:ext uri="{FF2B5EF4-FFF2-40B4-BE49-F238E27FC236}">
                <a16:creationId xmlns="" xmlns:a16="http://schemas.microsoft.com/office/drawing/2014/main" id="{3E2E6DA7-E00F-46A8-B343-F22FB134D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05" y="2226133"/>
            <a:ext cx="7877175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0F7FD213-5DB3-4594-8FEE-EC65C1F69FAC}"/>
              </a:ext>
            </a:extLst>
          </p:cNvPr>
          <p:cNvSpPr txBox="1"/>
          <p:nvPr/>
        </p:nvSpPr>
        <p:spPr>
          <a:xfrm>
            <a:off x="4104708" y="5912756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FF0000"/>
                </a:solidFill>
              </a:rPr>
              <a:t>https://www.scienceforsport.com/velocity-based-training/?fbclid=IwAR2sIYHLNdDEQ4F2dqXS64BaMtN4Zbz1pU6RnONzBlkKt72xL0O76l8XjlU</a:t>
            </a:r>
          </a:p>
        </p:txBody>
      </p:sp>
    </p:spTree>
    <p:extLst>
      <p:ext uri="{BB962C8B-B14F-4D97-AF65-F5344CB8AC3E}">
        <p14:creationId xmlns:p14="http://schemas.microsoft.com/office/powerpoint/2010/main" val="520747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ECED2436-334A-4901-938E-D667AE22C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0"/>
            <a:ext cx="7488832" cy="3777622"/>
          </a:xfrm>
        </p:spPr>
        <p:txBody>
          <a:bodyPr/>
          <a:lstStyle/>
          <a:p>
            <a:r>
              <a:rPr lang="en-US" dirty="0"/>
              <a:t>Metabolic Fatigue (LA - increases linearly)</a:t>
            </a:r>
          </a:p>
          <a:p>
            <a:r>
              <a:rPr lang="en-US" dirty="0"/>
              <a:t>Neuromuscular fatigue </a:t>
            </a:r>
            <a:r>
              <a:rPr lang="en-US" dirty="0" smtClean="0"/>
              <a:t>(</a:t>
            </a:r>
            <a:r>
              <a:rPr lang="cs-CZ" dirty="0" err="1" smtClean="0"/>
              <a:t>increases</a:t>
            </a:r>
            <a:r>
              <a:rPr lang="en-US" dirty="0" smtClean="0"/>
              <a:t> </a:t>
            </a:r>
            <a:r>
              <a:rPr lang="en-US" dirty="0"/>
              <a:t>in the shape of a curve)</a:t>
            </a:r>
          </a:p>
          <a:p>
            <a:endParaRPr lang="en-US" dirty="0"/>
          </a:p>
          <a:p>
            <a:pPr lvl="1"/>
            <a:r>
              <a:rPr lang="en-US" dirty="0"/>
              <a:t>To </a:t>
            </a:r>
            <a:r>
              <a:rPr lang="en-US" b="1" dirty="0">
                <a:solidFill>
                  <a:srgbClr val="FF0000"/>
                </a:solidFill>
              </a:rPr>
              <a:t>increase muscle mass </a:t>
            </a:r>
            <a:r>
              <a:rPr lang="en-US" dirty="0"/>
              <a:t>(not necessarily related to body fluid) </a:t>
            </a:r>
            <a:endParaRPr lang="cs-CZ" dirty="0" smtClean="0"/>
          </a:p>
          <a:p>
            <a:pPr lvl="2"/>
            <a:r>
              <a:rPr lang="en-US" dirty="0" smtClean="0"/>
              <a:t>it </a:t>
            </a:r>
            <a:r>
              <a:rPr lang="en-US" dirty="0"/>
              <a:t>is not necessary to practice to failure, on the contrary, </a:t>
            </a:r>
            <a:endParaRPr lang="cs-CZ" dirty="0" smtClean="0"/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it </a:t>
            </a:r>
            <a:r>
              <a:rPr lang="en-US" b="1" dirty="0">
                <a:solidFill>
                  <a:srgbClr val="FF0000"/>
                </a:solidFill>
              </a:rPr>
              <a:t>is necessary to exercise in large </a:t>
            </a:r>
            <a:r>
              <a:rPr lang="en-US" b="1" dirty="0" smtClean="0">
                <a:solidFill>
                  <a:srgbClr val="FF0000"/>
                </a:solidFill>
              </a:rPr>
              <a:t>volume</a:t>
            </a:r>
            <a:r>
              <a:rPr lang="cs-CZ" b="1" dirty="0" smtClean="0">
                <a:solidFill>
                  <a:srgbClr val="FF0000"/>
                </a:solidFill>
              </a:rPr>
              <a:t>.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??? Is this also true for bodybuilders ???? = "Sarcoplasmic hypertrophy"</a:t>
            </a:r>
            <a:endParaRPr lang="cs-CZ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93186" name="Picture 2" descr="https://www.scienceforsport.com/wp-content/uploads/2017/11/Figures-6-and-7.png">
            <a:extLst>
              <a:ext uri="{FF2B5EF4-FFF2-40B4-BE49-F238E27FC236}">
                <a16:creationId xmlns="" xmlns:a16="http://schemas.microsoft.com/office/drawing/2014/main" id="{8D65E34B-BEC4-4DB4-9265-469B56406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5" y="2859367"/>
            <a:ext cx="8856984" cy="399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1D44B71F-ABDF-4F7E-8627-57E2095A3180}"/>
              </a:ext>
            </a:extLst>
          </p:cNvPr>
          <p:cNvSpPr txBox="1"/>
          <p:nvPr/>
        </p:nvSpPr>
        <p:spPr>
          <a:xfrm>
            <a:off x="4689137" y="2536201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FF0000"/>
                </a:solidFill>
              </a:rPr>
              <a:t>https://www.scienceforsport.com/velocity-based-training/?fbclid=IwAR2sIYHLNdDEQ4F2dqXS64BaMtN4Zbz1pU6RnONzBlkKt72xL0O76l8XjlU</a:t>
            </a:r>
          </a:p>
        </p:txBody>
      </p:sp>
    </p:spTree>
    <p:extLst>
      <p:ext uri="{BB962C8B-B14F-4D97-AF65-F5344CB8AC3E}">
        <p14:creationId xmlns:p14="http://schemas.microsoft.com/office/powerpoint/2010/main" val="1116270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848" y="4391859"/>
            <a:ext cx="3896288" cy="1347009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Concentric</a:t>
            </a:r>
            <a:r>
              <a:rPr lang="cs-CZ" dirty="0"/>
              <a:t> versus </a:t>
            </a:r>
            <a:r>
              <a:rPr lang="cs-CZ" dirty="0" err="1"/>
              <a:t>eccentric</a:t>
            </a:r>
            <a:r>
              <a:rPr lang="cs-CZ" dirty="0"/>
              <a:t> </a:t>
            </a:r>
            <a:r>
              <a:rPr lang="cs-CZ" dirty="0" err="1"/>
              <a:t>training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6111" y="1473525"/>
            <a:ext cx="4007858" cy="3777622"/>
          </a:xfrm>
        </p:spPr>
        <p:txBody>
          <a:bodyPr/>
          <a:lstStyle/>
          <a:p>
            <a:r>
              <a:rPr lang="en-US" dirty="0"/>
              <a:t>Concentric and eccentric </a:t>
            </a:r>
            <a:r>
              <a:rPr lang="cs-CZ" dirty="0" err="1" smtClean="0"/>
              <a:t>strength</a:t>
            </a:r>
            <a:endParaRPr lang="en-US" dirty="0"/>
          </a:p>
          <a:p>
            <a:r>
              <a:rPr lang="en-US" dirty="0"/>
              <a:t>Do we develop both components?</a:t>
            </a:r>
          </a:p>
          <a:p>
            <a:r>
              <a:rPr lang="en-US" dirty="0"/>
              <a:t>Do we know </a:t>
            </a:r>
            <a:r>
              <a:rPr lang="cs-CZ" dirty="0" err="1" smtClean="0"/>
              <a:t>how</a:t>
            </a:r>
            <a:r>
              <a:rPr lang="cs-CZ" dirty="0" smtClean="0"/>
              <a:t> to </a:t>
            </a:r>
            <a:r>
              <a:rPr lang="cs-CZ" dirty="0" err="1" smtClean="0"/>
              <a:t>develop</a:t>
            </a:r>
            <a:r>
              <a:rPr lang="cs-CZ" dirty="0" smtClean="0"/>
              <a:t>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types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strength</a:t>
            </a:r>
            <a:r>
              <a:rPr lang="en-US" dirty="0" smtClean="0"/>
              <a:t>?</a:t>
            </a:r>
            <a:endParaRPr lang="en-US" dirty="0"/>
          </a:p>
          <a:p>
            <a:endParaRPr lang="en-US" dirty="0"/>
          </a:p>
          <a:p>
            <a:r>
              <a:rPr lang="en-US" dirty="0"/>
              <a:t>Absence of research!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5122" name="Picture 2" descr="Eccentric specif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800" y="980728"/>
            <a:ext cx="5048765" cy="504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43664" y="5465054"/>
            <a:ext cx="3780692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>
                <a:solidFill>
                  <a:srgbClr val="FF0000"/>
                </a:solidFill>
              </a:rPr>
              <a:t>https://www.strengthandconditioningresearch.com/perspectives/strength-training-sprinting</a:t>
            </a:r>
            <a:r>
              <a:rPr lang="cs-CZ" sz="1350" dirty="0"/>
              <a:t>/</a:t>
            </a:r>
          </a:p>
          <a:p>
            <a:endParaRPr lang="cs-CZ" sz="1350" dirty="0"/>
          </a:p>
        </p:txBody>
      </p:sp>
    </p:spTree>
    <p:extLst>
      <p:ext uri="{BB962C8B-B14F-4D97-AF65-F5344CB8AC3E}">
        <p14:creationId xmlns:p14="http://schemas.microsoft.com/office/powerpoint/2010/main" val="435284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5431" y="672473"/>
            <a:ext cx="7598569" cy="1092200"/>
          </a:xfrm>
        </p:spPr>
        <p:txBody>
          <a:bodyPr/>
          <a:lstStyle/>
          <a:p>
            <a:r>
              <a:rPr lang="cs-CZ" dirty="0" err="1"/>
              <a:t>Structural</a:t>
            </a:r>
            <a:r>
              <a:rPr lang="cs-CZ" dirty="0"/>
              <a:t> </a:t>
            </a:r>
            <a:r>
              <a:rPr lang="cs-CZ" dirty="0" err="1"/>
              <a:t>adaptation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1010" y="1796063"/>
            <a:ext cx="8371470" cy="36559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Eccentric training increases the amount of muscle mass 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causes </a:t>
            </a:r>
            <a:r>
              <a:rPr lang="en-US" dirty="0">
                <a:solidFill>
                  <a:schemeClr val="tx1"/>
                </a:solidFill>
              </a:rPr>
              <a:t>an increase in the cross-section of muscle fibers - associated with the growth of the number and cross-section of myofibrils - the role of satellite cells</a:t>
            </a:r>
          </a:p>
          <a:p>
            <a:r>
              <a:rPr lang="en-US" dirty="0">
                <a:solidFill>
                  <a:schemeClr val="tx1"/>
                </a:solidFill>
              </a:rPr>
              <a:t>It is not yet known what volume of work, exercise intensity and rest intervals are optimal for hypertrophy</a:t>
            </a:r>
            <a:endParaRPr lang="cs-CZ" dirty="0">
              <a:solidFill>
                <a:schemeClr val="tx1"/>
              </a:solidFill>
            </a:endParaRPr>
          </a:p>
          <a:p>
            <a:pPr lvl="2"/>
            <a:r>
              <a:rPr lang="cs-CZ" dirty="0" err="1">
                <a:solidFill>
                  <a:schemeClr val="tx1"/>
                </a:solidFill>
              </a:rPr>
              <a:t>Wernbom</a:t>
            </a:r>
            <a:r>
              <a:rPr lang="cs-CZ" dirty="0">
                <a:solidFill>
                  <a:schemeClr val="tx1"/>
                </a:solidFill>
              </a:rPr>
              <a:t> et al., In. Brady 2012 </a:t>
            </a: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5452009"/>
            <a:ext cx="6120680" cy="115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Šipka: doleva 3">
            <a:extLst>
              <a:ext uri="{FF2B5EF4-FFF2-40B4-BE49-F238E27FC236}">
                <a16:creationId xmlns="" xmlns:a16="http://schemas.microsoft.com/office/drawing/2014/main" id="{0B43EB31-389D-4703-A044-7A081DD5C9B1}"/>
              </a:ext>
            </a:extLst>
          </p:cNvPr>
          <p:cNvSpPr/>
          <p:nvPr/>
        </p:nvSpPr>
        <p:spPr>
          <a:xfrm>
            <a:off x="6457918" y="6010881"/>
            <a:ext cx="1268723" cy="3085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466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97708" y="0"/>
            <a:ext cx="1606314" cy="2736850"/>
          </a:xfrm>
        </p:spPr>
        <p:txBody>
          <a:bodyPr/>
          <a:lstStyle/>
          <a:p>
            <a:r>
              <a:rPr lang="cs-CZ" sz="1400" dirty="0"/>
              <a:t>Baroni, B. M. et al (2014)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948" y="594432"/>
            <a:ext cx="7746452" cy="6316545"/>
          </a:xfrm>
          <a:prstGeom prst="rect">
            <a:avLst/>
          </a:prstGeom>
        </p:spPr>
      </p:pic>
      <p:sp>
        <p:nvSpPr>
          <p:cNvPr id="5" name="Šipka nahoru 4"/>
          <p:cNvSpPr/>
          <p:nvPr/>
        </p:nvSpPr>
        <p:spPr>
          <a:xfrm rot="4122337">
            <a:off x="1866547" y="1319167"/>
            <a:ext cx="194830" cy="39465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16935805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xfrm>
            <a:off x="1259632" y="534555"/>
            <a:ext cx="8280919" cy="1280890"/>
          </a:xfrm>
        </p:spPr>
        <p:txBody>
          <a:bodyPr>
            <a:normAutofit/>
          </a:bodyPr>
          <a:lstStyle/>
          <a:p>
            <a:r>
              <a:rPr lang="cs-CZ" altLang="cs-CZ" sz="3200" dirty="0" err="1" smtClean="0">
                <a:solidFill>
                  <a:srgbClr val="7B9899"/>
                </a:solidFill>
              </a:rPr>
              <a:t>Perodization</a:t>
            </a:r>
            <a:r>
              <a:rPr lang="cs-CZ" altLang="cs-CZ" sz="3200" dirty="0" smtClean="0">
                <a:solidFill>
                  <a:srgbClr val="7B9899"/>
                </a:solidFill>
              </a:rPr>
              <a:t> </a:t>
            </a:r>
            <a:r>
              <a:rPr lang="cs-CZ" altLang="cs-CZ" sz="3200" dirty="0" err="1">
                <a:solidFill>
                  <a:srgbClr val="7B9899"/>
                </a:solidFill>
              </a:rPr>
              <a:t>of</a:t>
            </a:r>
            <a:r>
              <a:rPr lang="cs-CZ" altLang="cs-CZ" sz="3200" dirty="0">
                <a:solidFill>
                  <a:srgbClr val="7B9899"/>
                </a:solidFill>
              </a:rPr>
              <a:t> </a:t>
            </a:r>
            <a:r>
              <a:rPr lang="cs-CZ" altLang="cs-CZ" sz="3200" dirty="0" err="1" smtClean="0">
                <a:solidFill>
                  <a:srgbClr val="7B9899"/>
                </a:solidFill>
              </a:rPr>
              <a:t>strength</a:t>
            </a:r>
            <a:r>
              <a:rPr lang="cs-CZ" altLang="cs-CZ" sz="3200" dirty="0" smtClean="0">
                <a:solidFill>
                  <a:srgbClr val="7B9899"/>
                </a:solidFill>
              </a:rPr>
              <a:t> </a:t>
            </a:r>
            <a:r>
              <a:rPr lang="cs-CZ" altLang="cs-CZ" sz="3200" dirty="0" err="1">
                <a:solidFill>
                  <a:srgbClr val="7B9899"/>
                </a:solidFill>
              </a:rPr>
              <a:t>development</a:t>
            </a:r>
            <a:endParaRPr lang="cs-CZ" altLang="cs-CZ" sz="3200" dirty="0">
              <a:solidFill>
                <a:srgbClr val="7B9899"/>
              </a:solidFill>
            </a:endParaRPr>
          </a:p>
        </p:txBody>
      </p:sp>
      <p:sp>
        <p:nvSpPr>
          <p:cNvPr id="1945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3046239" cy="4572000"/>
          </a:xfrm>
        </p:spPr>
        <p:txBody>
          <a:bodyPr>
            <a:normAutofit lnSpcReduction="10000"/>
          </a:bodyPr>
          <a:lstStyle/>
          <a:p>
            <a:r>
              <a:rPr lang="en-US" altLang="cs-CZ" dirty="0"/>
              <a:t>Planning an annual training plan - basic principles</a:t>
            </a:r>
          </a:p>
          <a:p>
            <a:endParaRPr lang="en-US" altLang="cs-CZ" dirty="0"/>
          </a:p>
          <a:p>
            <a:r>
              <a:rPr lang="en-US" altLang="cs-CZ" dirty="0"/>
              <a:t>continuity</a:t>
            </a:r>
          </a:p>
          <a:p>
            <a:endParaRPr lang="en-US" altLang="cs-CZ" dirty="0"/>
          </a:p>
          <a:p>
            <a:r>
              <a:rPr lang="en-US" altLang="cs-CZ" dirty="0"/>
              <a:t>sequence</a:t>
            </a:r>
          </a:p>
          <a:p>
            <a:endParaRPr lang="en-US" altLang="cs-CZ" dirty="0"/>
          </a:p>
          <a:p>
            <a:r>
              <a:rPr lang="en-US" altLang="cs-CZ" dirty="0"/>
              <a:t>adequacy</a:t>
            </a:r>
          </a:p>
          <a:p>
            <a:endParaRPr lang="en-US" altLang="cs-CZ" dirty="0"/>
          </a:p>
          <a:p>
            <a:r>
              <a:rPr lang="en-US" altLang="cs-CZ" dirty="0"/>
              <a:t>individualization</a:t>
            </a:r>
          </a:p>
          <a:p>
            <a:endParaRPr lang="en-US" altLang="cs-CZ" dirty="0"/>
          </a:p>
          <a:p>
            <a:r>
              <a:rPr lang="en-US" altLang="cs-CZ" dirty="0"/>
              <a:t>specificity</a:t>
            </a:r>
            <a:endParaRPr lang="cs-CZ" altLang="cs-CZ" sz="2400" dirty="0"/>
          </a:p>
          <a:p>
            <a:pPr eaLnBrk="1" hangingPunct="1"/>
            <a:endParaRPr lang="cs-CZ" altLang="cs-CZ" sz="2400" dirty="0"/>
          </a:p>
        </p:txBody>
      </p:sp>
      <p:sp>
        <p:nvSpPr>
          <p:cNvPr id="4" name="Šrafovaná šipka doprava 3"/>
          <p:cNvSpPr/>
          <p:nvPr/>
        </p:nvSpPr>
        <p:spPr>
          <a:xfrm>
            <a:off x="2327189" y="3527432"/>
            <a:ext cx="931862" cy="29845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cs-CZ"/>
          </a:p>
        </p:txBody>
      </p:sp>
      <p:pic>
        <p:nvPicPr>
          <p:cNvPr id="19461" name="Obrázek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0520" y="1340769"/>
            <a:ext cx="5329794" cy="4031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Šipka dolů 5"/>
          <p:cNvSpPr/>
          <p:nvPr/>
        </p:nvSpPr>
        <p:spPr>
          <a:xfrm>
            <a:off x="6732588" y="4365625"/>
            <a:ext cx="142875" cy="136683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cs-CZ"/>
          </a:p>
        </p:txBody>
      </p:sp>
      <p:sp>
        <p:nvSpPr>
          <p:cNvPr id="19463" name="TextovéPole 6"/>
          <p:cNvSpPr txBox="1">
            <a:spLocks noChangeArrowheads="1"/>
          </p:cNvSpPr>
          <p:nvPr/>
        </p:nvSpPr>
        <p:spPr bwMode="auto">
          <a:xfrm>
            <a:off x="5899770" y="5537870"/>
            <a:ext cx="324423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cs-CZ" sz="1200" dirty="0"/>
              <a:t>                       </a:t>
            </a:r>
            <a:r>
              <a:rPr lang="cs-CZ" sz="1200" dirty="0">
                <a:solidFill>
                  <a:srgbClr val="FF0000"/>
                </a:solidFill>
              </a:rPr>
              <a:t>(Andersen, přednáška)</a:t>
            </a:r>
          </a:p>
          <a:p>
            <a:pPr eaLnBrk="0" hangingPunct="0">
              <a:buFont typeface="Arial" charset="0"/>
              <a:buChar char="•"/>
            </a:pPr>
            <a:r>
              <a:rPr lang="cs-CZ" sz="1200" dirty="0"/>
              <a:t> ZVÝŠENÉ RIZIKO PORANĚNÍ</a:t>
            </a:r>
          </a:p>
          <a:p>
            <a:pPr eaLnBrk="0" hangingPunct="0">
              <a:buFont typeface="Arial" charset="0"/>
              <a:buChar char="•"/>
            </a:pPr>
            <a:r>
              <a:rPr lang="cs-CZ" sz="1200" dirty="0"/>
              <a:t> SNÍŽENÝ VÝKONNOSTNÍ POTENCIÁL</a:t>
            </a:r>
          </a:p>
        </p:txBody>
      </p:sp>
    </p:spTree>
    <p:extLst>
      <p:ext uri="{BB962C8B-B14F-4D97-AF65-F5344CB8AC3E}">
        <p14:creationId xmlns:p14="http://schemas.microsoft.com/office/powerpoint/2010/main" val="301938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35696" y="310931"/>
            <a:ext cx="6589199" cy="1280890"/>
          </a:xfrm>
        </p:spPr>
        <p:txBody>
          <a:bodyPr/>
          <a:lstStyle/>
          <a:p>
            <a:r>
              <a:rPr lang="cs-CZ" dirty="0" smtClean="0"/>
              <a:t>Specificity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3159" y="1371600"/>
            <a:ext cx="3639997" cy="4721696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Structure of </a:t>
            </a:r>
            <a:r>
              <a:rPr lang="cs-CZ" b="1" dirty="0" err="1" smtClean="0">
                <a:solidFill>
                  <a:srgbClr val="FF0000"/>
                </a:solidFill>
              </a:rPr>
              <a:t>strength</a:t>
            </a:r>
            <a:r>
              <a:rPr lang="cs-CZ" b="1" dirty="0" smtClean="0">
                <a:solidFill>
                  <a:srgbClr val="FF0000"/>
                </a:solidFill>
              </a:rPr>
              <a:t> performance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cs-CZ" b="1" dirty="0" err="1" smtClean="0">
                <a:solidFill>
                  <a:srgbClr val="FF0000"/>
                </a:solidFill>
              </a:rPr>
              <a:t>Velocity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Type of contraction</a:t>
            </a:r>
          </a:p>
          <a:p>
            <a:r>
              <a:rPr lang="cs-CZ" b="1" dirty="0" err="1" smtClean="0">
                <a:solidFill>
                  <a:srgbClr val="FF0000"/>
                </a:solidFill>
              </a:rPr>
              <a:t>Force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vector</a:t>
            </a:r>
          </a:p>
          <a:p>
            <a:r>
              <a:rPr lang="en-US" b="1" dirty="0">
                <a:solidFill>
                  <a:srgbClr val="FF0000"/>
                </a:solidFill>
              </a:rPr>
              <a:t>Muscle group</a:t>
            </a:r>
          </a:p>
          <a:p>
            <a:r>
              <a:rPr lang="en-US" b="1" dirty="0">
                <a:solidFill>
                  <a:srgbClr val="FF0000"/>
                </a:solidFill>
              </a:rPr>
              <a:t>Power peak in relation to range of motion (angle) and speed</a:t>
            </a:r>
          </a:p>
          <a:p>
            <a:r>
              <a:rPr lang="en-US" b="1" dirty="0">
                <a:solidFill>
                  <a:srgbClr val="FF0000"/>
                </a:solidFill>
              </a:rPr>
              <a:t>Stability 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cs-CZ" b="1" dirty="0" err="1" smtClean="0">
                <a:solidFill>
                  <a:srgbClr val="FF0000"/>
                </a:solidFill>
              </a:rPr>
              <a:t>groud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Range of motion</a:t>
            </a:r>
          </a:p>
          <a:p>
            <a:r>
              <a:rPr lang="en-US" b="1" dirty="0">
                <a:solidFill>
                  <a:srgbClr val="FF0000"/>
                </a:solidFill>
              </a:rPr>
              <a:t>Metabolic coverage</a:t>
            </a:r>
          </a:p>
          <a:p>
            <a:r>
              <a:rPr lang="en-US" b="1" dirty="0">
                <a:solidFill>
                  <a:srgbClr val="FF0000"/>
                </a:solidFill>
              </a:rPr>
              <a:t>One vs multi-joint exercise</a:t>
            </a:r>
            <a:endParaRPr lang="cs-CZ" dirty="0"/>
          </a:p>
        </p:txBody>
      </p:sp>
      <p:pic>
        <p:nvPicPr>
          <p:cNvPr id="2050" name="Picture 2" descr="Strength is specif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228" y="1268422"/>
            <a:ext cx="5184913" cy="518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79536" y="6100968"/>
            <a:ext cx="3780692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>
                <a:solidFill>
                  <a:srgbClr val="FF0000"/>
                </a:solidFill>
              </a:rPr>
              <a:t>https://www.strengthandconditioningresearch.com/perspectives/strength-training-sprinting</a:t>
            </a:r>
            <a:r>
              <a:rPr lang="cs-CZ" sz="1350" dirty="0"/>
              <a:t>/</a:t>
            </a:r>
          </a:p>
          <a:p>
            <a:endParaRPr lang="cs-CZ" sz="1350" dirty="0"/>
          </a:p>
        </p:txBody>
      </p:sp>
    </p:spTree>
    <p:extLst>
      <p:ext uri="{BB962C8B-B14F-4D97-AF65-F5344CB8AC3E}">
        <p14:creationId xmlns:p14="http://schemas.microsoft.com/office/powerpoint/2010/main" val="31281298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>
                <a:solidFill>
                  <a:srgbClr val="7B9899"/>
                </a:solidFill>
              </a:rPr>
              <a:t>F</a:t>
            </a:r>
            <a:r>
              <a:rPr lang="cs-CZ" altLang="cs-CZ" u="sng" dirty="0" err="1">
                <a:solidFill>
                  <a:srgbClr val="7B9899"/>
                </a:solidFill>
              </a:rPr>
              <a:t>max</a:t>
            </a:r>
            <a:r>
              <a:rPr lang="cs-CZ" altLang="cs-CZ" dirty="0">
                <a:solidFill>
                  <a:srgbClr val="7B9899"/>
                </a:solidFill>
              </a:rPr>
              <a:t> </a:t>
            </a:r>
            <a:r>
              <a:rPr lang="cs-CZ" altLang="cs-CZ" dirty="0" smtClean="0">
                <a:solidFill>
                  <a:srgbClr val="7B9899"/>
                </a:solidFill>
              </a:rPr>
              <a:t>and speed</a:t>
            </a:r>
            <a:endParaRPr lang="cs-CZ" altLang="cs-CZ" dirty="0">
              <a:solidFill>
                <a:srgbClr val="7B9899"/>
              </a:solidFill>
            </a:endParaRPr>
          </a:p>
        </p:txBody>
      </p:sp>
      <p:pic>
        <p:nvPicPr>
          <p:cNvPr id="16387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70388" y="2308225"/>
            <a:ext cx="4729162" cy="3995738"/>
          </a:xfrm>
        </p:spPr>
      </p:pic>
      <p:pic>
        <p:nvPicPr>
          <p:cNvPr id="16388" name="Obrázek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62" y="2308225"/>
            <a:ext cx="4379913" cy="39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24194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278719"/>
            <a:ext cx="6589199" cy="1280890"/>
          </a:xfrm>
        </p:spPr>
        <p:txBody>
          <a:bodyPr/>
          <a:lstStyle/>
          <a:p>
            <a:r>
              <a:rPr lang="cs-CZ" dirty="0" smtClean="0"/>
              <a:t>Type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periodization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84168" y="4509120"/>
            <a:ext cx="2195462" cy="2711450"/>
          </a:xfrm>
        </p:spPr>
        <p:txBody>
          <a:bodyPr>
            <a:normAutofit/>
          </a:bodyPr>
          <a:lstStyle/>
          <a:p>
            <a:r>
              <a:rPr lang="cs-CZ" sz="1050" dirty="0">
                <a:solidFill>
                  <a:srgbClr val="FF0000"/>
                </a:solidFill>
              </a:rPr>
              <a:t>https://breakingmuscle.com/fitness/a-simple-guide-to-periodization-for-strength-training</a:t>
            </a:r>
          </a:p>
        </p:txBody>
      </p:sp>
      <p:pic>
        <p:nvPicPr>
          <p:cNvPr id="11266" name="Picture 2" descr="A Simple Guide to Periodization for Strength Training - Fitness, programming, strength training, progress, periodization, conjugate, linear, bl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79044"/>
            <a:ext cx="4286250" cy="307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A Simple Guide to Periodization for Strength Training - Fitness, programming, strength training, progress, periodization, conjugate, linear, bl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050" y="1052736"/>
            <a:ext cx="4286250" cy="318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499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4000" b="1" dirty="0" err="1"/>
              <a:t>Determinants</a:t>
            </a:r>
            <a:r>
              <a:rPr lang="cs-CZ" altLang="cs-CZ" sz="4000" b="1" dirty="0"/>
              <a:t> </a:t>
            </a:r>
            <a:r>
              <a:rPr lang="cs-CZ" altLang="cs-CZ" sz="4000" b="1" dirty="0" err="1" smtClean="0"/>
              <a:t>of</a:t>
            </a:r>
            <a:r>
              <a:rPr lang="cs-CZ" altLang="cs-CZ" sz="4000" b="1" dirty="0" smtClean="0"/>
              <a:t> </a:t>
            </a:r>
            <a:r>
              <a:rPr lang="cs-CZ" altLang="cs-CZ" sz="4000" b="1" dirty="0" err="1" smtClean="0"/>
              <a:t>strength</a:t>
            </a:r>
            <a:r>
              <a:rPr lang="cs-CZ" altLang="cs-CZ" sz="4000" b="1" dirty="0" smtClean="0"/>
              <a:t> and </a:t>
            </a:r>
            <a:r>
              <a:rPr lang="cs-CZ" altLang="cs-CZ" sz="4000" b="1" dirty="0" err="1" smtClean="0"/>
              <a:t>power</a:t>
            </a:r>
            <a:endParaRPr lang="cs-CZ" altLang="cs-CZ" sz="4000" b="1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427913" cy="3197225"/>
          </a:xfrm>
        </p:spPr>
        <p:txBody>
          <a:bodyPr>
            <a:normAutofit fontScale="92500" lnSpcReduction="20000"/>
          </a:bodyPr>
          <a:lstStyle/>
          <a:p>
            <a:endParaRPr lang="cs-CZ" altLang="cs-CZ" sz="2800" dirty="0"/>
          </a:p>
          <a:p>
            <a:r>
              <a:rPr lang="en-US" altLang="cs-CZ" sz="2800" dirty="0"/>
              <a:t>total amount and composition of muscle fibers</a:t>
            </a:r>
          </a:p>
          <a:p>
            <a:r>
              <a:rPr lang="en-US" altLang="cs-CZ" sz="2800" dirty="0"/>
              <a:t>muscular architecture</a:t>
            </a:r>
          </a:p>
          <a:p>
            <a:r>
              <a:rPr lang="en-US" altLang="cs-CZ" sz="2800" dirty="0"/>
              <a:t>hormonal profile</a:t>
            </a:r>
          </a:p>
          <a:p>
            <a:r>
              <a:rPr lang="en-US" altLang="cs-CZ" sz="2800" dirty="0"/>
              <a:t>polymorphism</a:t>
            </a:r>
          </a:p>
          <a:p>
            <a:r>
              <a:rPr lang="en-US" altLang="cs-CZ" sz="2800" dirty="0"/>
              <a:t>neuromuscular factors</a:t>
            </a:r>
            <a:endParaRPr lang="cs-CZ" altLang="cs-CZ" sz="28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B2E1EAE-7FF9-4ABD-81D9-3F19D99EF5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Thank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attention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F5F309CE-9AFE-4823-947F-94F9A02E5D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719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=""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BD937C9-271A-47E1-B421-03AECA905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918" y="645106"/>
            <a:ext cx="2737709" cy="1259894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C63D04B0-3677-4C0B-8190-ECEBF9E0C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263" y="6025575"/>
            <a:ext cx="2737709" cy="3759253"/>
          </a:xfrm>
        </p:spPr>
        <p:txBody>
          <a:bodyPr>
            <a:normAutofit/>
          </a:bodyPr>
          <a:lstStyle/>
          <a:p>
            <a:r>
              <a:rPr lang="cs-CZ" sz="1200" dirty="0">
                <a:solidFill>
                  <a:srgbClr val="FF0000"/>
                </a:solidFill>
              </a:rPr>
              <a:t>https://trmorrisnd.com/2013/11/11/a-recent-va-study-published-in-jama-indi/</a:t>
            </a:r>
          </a:p>
        </p:txBody>
      </p:sp>
      <p:pic>
        <p:nvPicPr>
          <p:cNvPr id="94210" name="Picture 2" descr="Testosterone_functions">
            <a:extLst>
              <a:ext uri="{FF2B5EF4-FFF2-40B4-BE49-F238E27FC236}">
                <a16:creationId xmlns="" xmlns:a16="http://schemas.microsoft.com/office/drawing/2014/main" id="{83E552B6-01F0-45C7-8DED-A1EE85A51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932" y="2471212"/>
            <a:ext cx="6057648" cy="433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 11">
            <a:extLst>
              <a:ext uri="{FF2B5EF4-FFF2-40B4-BE49-F238E27FC236}">
                <a16:creationId xmlns=""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061223"/>
            <a:ext cx="77852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Šipka: doprava 3">
            <a:extLst>
              <a:ext uri="{FF2B5EF4-FFF2-40B4-BE49-F238E27FC236}">
                <a16:creationId xmlns="" xmlns:a16="http://schemas.microsoft.com/office/drawing/2014/main" id="{58CD8959-660F-4B09-89CC-1055AFC8EF46}"/>
              </a:ext>
            </a:extLst>
          </p:cNvPr>
          <p:cNvSpPr/>
          <p:nvPr/>
        </p:nvSpPr>
        <p:spPr>
          <a:xfrm rot="15118878">
            <a:off x="8525861" y="6357086"/>
            <a:ext cx="504864" cy="34445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: doprava 8">
            <a:extLst>
              <a:ext uri="{FF2B5EF4-FFF2-40B4-BE49-F238E27FC236}">
                <a16:creationId xmlns="" xmlns:a16="http://schemas.microsoft.com/office/drawing/2014/main" id="{AA469D44-D387-4F36-ACE9-116A98B75C9F}"/>
              </a:ext>
            </a:extLst>
          </p:cNvPr>
          <p:cNvSpPr/>
          <p:nvPr/>
        </p:nvSpPr>
        <p:spPr>
          <a:xfrm>
            <a:off x="2603956" y="3843028"/>
            <a:ext cx="629482" cy="34445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doprava 9">
            <a:extLst>
              <a:ext uri="{FF2B5EF4-FFF2-40B4-BE49-F238E27FC236}">
                <a16:creationId xmlns="" xmlns:a16="http://schemas.microsoft.com/office/drawing/2014/main" id="{09B8BDEA-65FF-4A2F-BFC5-A8A21F814825}"/>
              </a:ext>
            </a:extLst>
          </p:cNvPr>
          <p:cNvSpPr/>
          <p:nvPr/>
        </p:nvSpPr>
        <p:spPr>
          <a:xfrm>
            <a:off x="2603956" y="4380475"/>
            <a:ext cx="550976" cy="34445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: doprava 10">
            <a:extLst>
              <a:ext uri="{FF2B5EF4-FFF2-40B4-BE49-F238E27FC236}">
                <a16:creationId xmlns="" xmlns:a16="http://schemas.microsoft.com/office/drawing/2014/main" id="{42F8F851-58C6-45A5-BAD2-DF3463ADA904}"/>
              </a:ext>
            </a:extLst>
          </p:cNvPr>
          <p:cNvSpPr/>
          <p:nvPr/>
        </p:nvSpPr>
        <p:spPr>
          <a:xfrm>
            <a:off x="2777797" y="5639598"/>
            <a:ext cx="550976" cy="34445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4212" name="Picture 4" descr="VÃ½sledek obrÃ¡zku pro testosterone hypertrophy training">
            <a:extLst>
              <a:ext uri="{FF2B5EF4-FFF2-40B4-BE49-F238E27FC236}">
                <a16:creationId xmlns="" xmlns:a16="http://schemas.microsoft.com/office/drawing/2014/main" id="{2952AA6D-E814-47A7-9EEA-0F8657AA4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5" y="-2306"/>
            <a:ext cx="3423300" cy="352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F63CC5BF-539D-47B4-B65A-FA98028AC59F}"/>
              </a:ext>
            </a:extLst>
          </p:cNvPr>
          <p:cNvSpPr txBox="1"/>
          <p:nvPr/>
        </p:nvSpPr>
        <p:spPr>
          <a:xfrm>
            <a:off x="3830821" y="30317"/>
            <a:ext cx="54591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stimulates GH secretion and increases the presence of neurotransmitters on muscle fibers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helps activate muscle tissue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leads to protein synthesis.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033F6F8A-4E72-480C-80CF-2EF4635FC660}"/>
              </a:ext>
            </a:extLst>
          </p:cNvPr>
          <p:cNvSpPr txBox="1"/>
          <p:nvPr/>
        </p:nvSpPr>
        <p:spPr>
          <a:xfrm>
            <a:off x="3993273" y="2062402"/>
            <a:ext cx="5269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srgbClr val="FF0000"/>
                </a:solidFill>
              </a:rPr>
              <a:t>https://www.precisionnutrition.com/anabolic-hormones-and-muscle</a:t>
            </a:r>
          </a:p>
        </p:txBody>
      </p:sp>
    </p:spTree>
    <p:extLst>
      <p:ext uri="{BB962C8B-B14F-4D97-AF65-F5344CB8AC3E}">
        <p14:creationId xmlns:p14="http://schemas.microsoft.com/office/powerpoint/2010/main" val="1985727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28019" y="260350"/>
            <a:ext cx="4114800" cy="1139825"/>
          </a:xfrm>
        </p:spPr>
        <p:txBody>
          <a:bodyPr>
            <a:normAutofit fontScale="90000"/>
          </a:bodyPr>
          <a:lstStyle/>
          <a:p>
            <a:r>
              <a:rPr lang="cs-CZ" altLang="cs-CZ" sz="4000" b="1" dirty="0" err="1" smtClean="0"/>
              <a:t>Muscle</a:t>
            </a:r>
            <a:r>
              <a:rPr lang="cs-CZ" altLang="cs-CZ" sz="4000" b="1" dirty="0" smtClean="0"/>
              <a:t> </a:t>
            </a:r>
            <a:r>
              <a:rPr lang="cs-CZ" altLang="cs-CZ" sz="4000" b="1" dirty="0" err="1"/>
              <a:t>architecture</a:t>
            </a:r>
            <a:endParaRPr lang="cs-CZ" altLang="cs-CZ" sz="4000" b="1" dirty="0">
              <a:effectLst/>
            </a:endParaRPr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3052763" y="1117600"/>
            <a:ext cx="304006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cs-CZ"/>
          </a:p>
        </p:txBody>
      </p:sp>
      <p:pic>
        <p:nvPicPr>
          <p:cNvPr id="76804" name="Picture 4" descr="Architektur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426" y="627832"/>
            <a:ext cx="4604930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21" name="Text Box 21"/>
          <p:cNvSpPr txBox="1">
            <a:spLocks noChangeArrowheads="1"/>
          </p:cNvSpPr>
          <p:nvPr/>
        </p:nvSpPr>
        <p:spPr bwMode="auto">
          <a:xfrm>
            <a:off x="0" y="4843463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 altLang="cs-CZ"/>
          </a:p>
        </p:txBody>
      </p:sp>
      <p:sp>
        <p:nvSpPr>
          <p:cNvPr id="76828" name="Text Box 28"/>
          <p:cNvSpPr txBox="1">
            <a:spLocks noChangeArrowheads="1"/>
          </p:cNvSpPr>
          <p:nvPr/>
        </p:nvSpPr>
        <p:spPr bwMode="auto">
          <a:xfrm>
            <a:off x="250825" y="4575175"/>
            <a:ext cx="8237538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400" b="1" dirty="0" err="1" smtClean="0">
                <a:solidFill>
                  <a:schemeClr val="tx2"/>
                </a:solidFill>
              </a:rPr>
              <a:t>Fusiform</a:t>
            </a:r>
            <a:r>
              <a:rPr lang="cs-CZ" altLang="cs-CZ" sz="2400" b="1" dirty="0" smtClean="0">
                <a:solidFill>
                  <a:schemeClr val="tx2"/>
                </a:solidFill>
              </a:rPr>
              <a:t> </a:t>
            </a:r>
            <a:r>
              <a:rPr lang="cs-CZ" altLang="cs-CZ" sz="2400" b="1" dirty="0" err="1" smtClean="0">
                <a:solidFill>
                  <a:schemeClr val="tx2"/>
                </a:solidFill>
              </a:rPr>
              <a:t>muscle</a:t>
            </a:r>
            <a:r>
              <a:rPr lang="cs-CZ" altLang="cs-CZ" sz="2400" b="1" dirty="0" smtClean="0">
                <a:solidFill>
                  <a:schemeClr val="tx2"/>
                </a:solidFill>
              </a:rPr>
              <a:t> </a:t>
            </a:r>
            <a:r>
              <a:rPr lang="cs-CZ" altLang="cs-CZ" dirty="0" smtClean="0"/>
              <a:t>(biceps</a:t>
            </a:r>
            <a:r>
              <a:rPr lang="cs-CZ" altLang="cs-CZ" dirty="0"/>
              <a:t>)</a:t>
            </a:r>
          </a:p>
          <a:p>
            <a:r>
              <a:rPr lang="cs-CZ" altLang="cs-CZ" dirty="0"/>
              <a:t>X</a:t>
            </a:r>
          </a:p>
          <a:p>
            <a:r>
              <a:rPr lang="cs-CZ" altLang="cs-CZ" sz="2400" b="1" dirty="0" err="1">
                <a:solidFill>
                  <a:schemeClr val="tx2"/>
                </a:solidFill>
              </a:rPr>
              <a:t>Penniform</a:t>
            </a:r>
            <a:r>
              <a:rPr lang="cs-CZ" altLang="cs-CZ" sz="2400" b="1" dirty="0">
                <a:solidFill>
                  <a:schemeClr val="tx2"/>
                </a:solidFill>
              </a:rPr>
              <a:t> </a:t>
            </a:r>
            <a:r>
              <a:rPr lang="cs-CZ" altLang="cs-CZ" sz="2400" b="1" dirty="0" err="1" smtClean="0">
                <a:solidFill>
                  <a:schemeClr val="tx2"/>
                </a:solidFill>
              </a:rPr>
              <a:t>muscles</a:t>
            </a:r>
            <a:r>
              <a:rPr lang="cs-CZ" altLang="cs-CZ" sz="2400" b="1" dirty="0" smtClean="0">
                <a:solidFill>
                  <a:schemeClr val="tx2"/>
                </a:solidFill>
              </a:rPr>
              <a:t> </a:t>
            </a:r>
            <a:r>
              <a:rPr lang="cs-CZ" altLang="cs-CZ" b="1" dirty="0" smtClean="0"/>
              <a:t>(</a:t>
            </a:r>
            <a:r>
              <a:rPr lang="cs-CZ" altLang="cs-CZ" i="1" dirty="0" err="1" smtClean="0"/>
              <a:t>vastus</a:t>
            </a:r>
            <a:r>
              <a:rPr lang="cs-CZ" altLang="cs-CZ" i="1" dirty="0" smtClean="0"/>
              <a:t> </a:t>
            </a:r>
            <a:r>
              <a:rPr lang="cs-CZ" altLang="cs-CZ" i="1" dirty="0" err="1"/>
              <a:t>lateralis</a:t>
            </a:r>
            <a:r>
              <a:rPr lang="cs-CZ" altLang="cs-CZ" dirty="0"/>
              <a:t>)</a:t>
            </a:r>
          </a:p>
          <a:p>
            <a:r>
              <a:rPr lang="cs-CZ" altLang="cs-CZ" sz="2400" dirty="0"/>
              <a:t> </a:t>
            </a:r>
          </a:p>
          <a:p>
            <a:endParaRPr lang="cs-CZ" altLang="cs-CZ" sz="2400" dirty="0"/>
          </a:p>
          <a:p>
            <a:endParaRPr lang="cs-CZ" altLang="cs-CZ" sz="2400" dirty="0"/>
          </a:p>
        </p:txBody>
      </p:sp>
      <p:sp>
        <p:nvSpPr>
          <p:cNvPr id="76829" name="AutoShape 29"/>
          <p:cNvSpPr>
            <a:spLocks noChangeArrowheads="1"/>
          </p:cNvSpPr>
          <p:nvPr/>
        </p:nvSpPr>
        <p:spPr bwMode="auto">
          <a:xfrm>
            <a:off x="839337" y="3165175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6127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04" name="Rectangle 36"/>
          <p:cNvSpPr>
            <a:spLocks noChangeArrowheads="1"/>
          </p:cNvSpPr>
          <p:nvPr/>
        </p:nvSpPr>
        <p:spPr bwMode="auto">
          <a:xfrm>
            <a:off x="0" y="1814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58408" name="Text Box 40"/>
          <p:cNvSpPr txBox="1">
            <a:spLocks noChangeArrowheads="1"/>
          </p:cNvSpPr>
          <p:nvPr/>
        </p:nvSpPr>
        <p:spPr bwMode="auto">
          <a:xfrm>
            <a:off x="4788024" y="5084672"/>
            <a:ext cx="45005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cs-CZ" sz="2400" dirty="0">
                <a:solidFill>
                  <a:schemeClr val="folHlink"/>
                </a:solidFill>
              </a:rPr>
              <a:t>potential for muscle hypertrophy </a:t>
            </a:r>
            <a:r>
              <a:rPr lang="en-US" altLang="cs-CZ" sz="2400" dirty="0" smtClean="0">
                <a:solidFill>
                  <a:schemeClr val="folHlink"/>
                </a:solidFill>
              </a:rPr>
              <a:t>-</a:t>
            </a:r>
            <a:r>
              <a:rPr lang="cs-CZ" altLang="cs-CZ" sz="2400" dirty="0" smtClean="0">
                <a:solidFill>
                  <a:schemeClr val="folHlink"/>
                </a:solidFill>
              </a:rPr>
              <a:t> </a:t>
            </a:r>
            <a:r>
              <a:rPr lang="en-US" altLang="cs-CZ" sz="2400" dirty="0" smtClean="0">
                <a:solidFill>
                  <a:schemeClr val="folHlink"/>
                </a:solidFill>
              </a:rPr>
              <a:t>limited </a:t>
            </a:r>
            <a:r>
              <a:rPr lang="en-US" altLang="cs-CZ" sz="2400" dirty="0">
                <a:solidFill>
                  <a:schemeClr val="folHlink"/>
                </a:solidFill>
              </a:rPr>
              <a:t>by muscle length</a:t>
            </a:r>
            <a:endParaRPr lang="cs-CZ" altLang="cs-CZ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32" y="4642495"/>
            <a:ext cx="4505325" cy="218122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2507"/>
            <a:ext cx="764857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82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EC81515-2719-42E7-982B-9E8C206B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260648"/>
            <a:ext cx="6589199" cy="1280890"/>
          </a:xfrm>
        </p:spPr>
        <p:txBody>
          <a:bodyPr/>
          <a:lstStyle/>
          <a:p>
            <a:r>
              <a:rPr lang="cs-CZ" dirty="0" err="1"/>
              <a:t>Polymorphism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DE864507-0A61-4DE3-936B-3FE7D6160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879" y="1264433"/>
            <a:ext cx="8856984" cy="561662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dirty="0" err="1">
                <a:solidFill>
                  <a:srgbClr val="FF0000"/>
                </a:solidFill>
              </a:rPr>
              <a:t>Interleukin</a:t>
            </a:r>
            <a:r>
              <a:rPr lang="cs-CZ" dirty="0">
                <a:solidFill>
                  <a:srgbClr val="FF0000"/>
                </a:solidFill>
              </a:rPr>
              <a:t> 6 (IL-6) gene -174 G / C</a:t>
            </a:r>
          </a:p>
          <a:p>
            <a:pPr lvl="1"/>
            <a:r>
              <a:rPr lang="cs-CZ" dirty="0" err="1">
                <a:solidFill>
                  <a:schemeClr val="tx1"/>
                </a:solidFill>
              </a:rPr>
              <a:t>studies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demonstrate</a:t>
            </a:r>
            <a:r>
              <a:rPr lang="cs-CZ" dirty="0">
                <a:solidFill>
                  <a:schemeClr val="tx1"/>
                </a:solidFill>
              </a:rPr>
              <a:t> a </a:t>
            </a:r>
            <a:r>
              <a:rPr lang="cs-CZ" dirty="0" err="1">
                <a:solidFill>
                  <a:schemeClr val="tx1"/>
                </a:solidFill>
              </a:rPr>
              <a:t>pivotal</a:t>
            </a:r>
            <a:r>
              <a:rPr lang="cs-CZ" dirty="0">
                <a:solidFill>
                  <a:schemeClr val="tx1"/>
                </a:solidFill>
              </a:rPr>
              <a:t> role in post-</a:t>
            </a:r>
            <a:r>
              <a:rPr lang="cs-CZ" dirty="0" err="1">
                <a:solidFill>
                  <a:schemeClr val="tx1"/>
                </a:solidFill>
              </a:rPr>
              <a:t>exercise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hypertrophy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processes</a:t>
            </a:r>
            <a:r>
              <a:rPr lang="cs-CZ" dirty="0">
                <a:solidFill>
                  <a:schemeClr val="tx1"/>
                </a:solidFill>
              </a:rPr>
              <a:t> (</a:t>
            </a:r>
            <a:r>
              <a:rPr lang="cs-CZ" dirty="0" err="1">
                <a:solidFill>
                  <a:schemeClr val="tx1"/>
                </a:solidFill>
              </a:rPr>
              <a:t>Ruiz</a:t>
            </a:r>
            <a:r>
              <a:rPr lang="cs-CZ" dirty="0">
                <a:solidFill>
                  <a:schemeClr val="tx1"/>
                </a:solidFill>
              </a:rPr>
              <a:t>, 2010)</a:t>
            </a:r>
          </a:p>
          <a:p>
            <a:pPr lvl="1"/>
            <a:r>
              <a:rPr lang="cs-CZ" dirty="0" err="1">
                <a:solidFill>
                  <a:schemeClr val="tx1"/>
                </a:solidFill>
              </a:rPr>
              <a:t>power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athletes</a:t>
            </a:r>
            <a:r>
              <a:rPr lang="cs-CZ" dirty="0">
                <a:solidFill>
                  <a:schemeClr val="tx1"/>
                </a:solidFill>
              </a:rPr>
              <a:t> had a </a:t>
            </a:r>
            <a:r>
              <a:rPr lang="cs-CZ" dirty="0" err="1">
                <a:solidFill>
                  <a:schemeClr val="tx1"/>
                </a:solidFill>
              </a:rPr>
              <a:t>higher</a:t>
            </a:r>
            <a:r>
              <a:rPr lang="cs-CZ" dirty="0">
                <a:solidFill>
                  <a:schemeClr val="tx1"/>
                </a:solidFill>
              </a:rPr>
              <a:t> incidence </a:t>
            </a:r>
            <a:r>
              <a:rPr lang="cs-CZ" dirty="0" err="1">
                <a:solidFill>
                  <a:schemeClr val="tx1"/>
                </a:solidFill>
              </a:rPr>
              <a:t>of</a:t>
            </a:r>
            <a:r>
              <a:rPr lang="cs-CZ" dirty="0">
                <a:solidFill>
                  <a:schemeClr val="tx1"/>
                </a:solidFill>
              </a:rPr>
              <a:t> G.</a:t>
            </a:r>
          </a:p>
          <a:p>
            <a:pPr lvl="0"/>
            <a:endParaRPr lang="cs-CZ" dirty="0">
              <a:solidFill>
                <a:schemeClr val="tx1"/>
              </a:solidFill>
            </a:endParaRPr>
          </a:p>
          <a:p>
            <a:pPr lvl="0"/>
            <a:r>
              <a:rPr lang="cs-CZ" dirty="0">
                <a:solidFill>
                  <a:srgbClr val="FF0000"/>
                </a:solidFill>
              </a:rPr>
              <a:t>Gene </a:t>
            </a:r>
            <a:r>
              <a:rPr lang="cs-CZ" dirty="0" err="1">
                <a:solidFill>
                  <a:srgbClr val="FF0000"/>
                </a:solidFill>
              </a:rPr>
              <a:t>for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hypoxia-induced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factor</a:t>
            </a:r>
            <a:r>
              <a:rPr lang="cs-CZ" dirty="0">
                <a:solidFill>
                  <a:srgbClr val="FF0000"/>
                </a:solidFill>
              </a:rPr>
              <a:t> 1</a:t>
            </a:r>
            <a:r>
              <a:rPr lang="el-GR" dirty="0">
                <a:solidFill>
                  <a:srgbClr val="FF0000"/>
                </a:solidFill>
              </a:rPr>
              <a:t>α (</a:t>
            </a:r>
            <a:r>
              <a:rPr lang="cs-CZ" dirty="0">
                <a:solidFill>
                  <a:srgbClr val="FF0000"/>
                </a:solidFill>
              </a:rPr>
              <a:t>HIF1A) - Pro582Ser</a:t>
            </a:r>
          </a:p>
          <a:p>
            <a:pPr lvl="1"/>
            <a:r>
              <a:rPr lang="cs-CZ" dirty="0" err="1">
                <a:solidFill>
                  <a:schemeClr val="tx1"/>
                </a:solidFill>
              </a:rPr>
              <a:t>detection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of</a:t>
            </a:r>
            <a:r>
              <a:rPr lang="cs-CZ" dirty="0">
                <a:solidFill>
                  <a:schemeClr val="tx1"/>
                </a:solidFill>
              </a:rPr>
              <a:t> HIF1A variant - Pro582Ser in </a:t>
            </a:r>
            <a:r>
              <a:rPr lang="cs-CZ" dirty="0" err="1">
                <a:solidFill>
                  <a:schemeClr val="tx1"/>
                </a:solidFill>
              </a:rPr>
              <a:t>Russian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power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athletes</a:t>
            </a:r>
            <a:r>
              <a:rPr lang="cs-CZ" dirty="0">
                <a:solidFill>
                  <a:schemeClr val="tx1"/>
                </a:solidFill>
              </a:rPr>
              <a:t> (</a:t>
            </a:r>
            <a:r>
              <a:rPr lang="cs-CZ" dirty="0" err="1">
                <a:solidFill>
                  <a:schemeClr val="tx1"/>
                </a:solidFill>
              </a:rPr>
              <a:t>weightlifters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wrestlers</a:t>
            </a:r>
            <a:r>
              <a:rPr lang="cs-CZ" dirty="0">
                <a:solidFill>
                  <a:schemeClr val="tx1"/>
                </a:solidFill>
              </a:rPr>
              <a:t>) </a:t>
            </a:r>
            <a:r>
              <a:rPr lang="cs-CZ" dirty="0" err="1">
                <a:solidFill>
                  <a:schemeClr val="tx1"/>
                </a:solidFill>
              </a:rPr>
              <a:t>at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regional</a:t>
            </a:r>
            <a:r>
              <a:rPr lang="cs-CZ" dirty="0">
                <a:solidFill>
                  <a:schemeClr val="tx1"/>
                </a:solidFill>
              </a:rPr>
              <a:t> and </a:t>
            </a:r>
            <a:r>
              <a:rPr lang="cs-CZ" dirty="0" err="1">
                <a:solidFill>
                  <a:schemeClr val="tx1"/>
                </a:solidFill>
              </a:rPr>
              <a:t>national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level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vs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control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group</a:t>
            </a:r>
            <a:endParaRPr lang="cs-CZ" dirty="0">
              <a:solidFill>
                <a:schemeClr val="tx1"/>
              </a:solidFill>
            </a:endParaRPr>
          </a:p>
          <a:p>
            <a:pPr lvl="0"/>
            <a:endParaRPr lang="cs-CZ" dirty="0">
              <a:solidFill>
                <a:schemeClr val="tx1"/>
              </a:solidFill>
            </a:endParaRPr>
          </a:p>
          <a:p>
            <a:pPr lvl="0"/>
            <a:r>
              <a:rPr lang="cs-CZ" dirty="0">
                <a:solidFill>
                  <a:srgbClr val="FF0000"/>
                </a:solidFill>
              </a:rPr>
              <a:t>Gene </a:t>
            </a:r>
            <a:r>
              <a:rPr lang="cs-CZ" dirty="0" err="1">
                <a:solidFill>
                  <a:srgbClr val="FF0000"/>
                </a:solidFill>
              </a:rPr>
              <a:t>for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creatine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kinase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muscle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isoform</a:t>
            </a:r>
            <a:r>
              <a:rPr lang="cs-CZ" dirty="0">
                <a:solidFill>
                  <a:srgbClr val="FF0000"/>
                </a:solidFill>
              </a:rPr>
              <a:t> (CKM) - rs8111989 A / G</a:t>
            </a:r>
          </a:p>
          <a:p>
            <a:pPr lvl="1"/>
            <a:r>
              <a:rPr lang="cs-CZ" dirty="0" err="1">
                <a:solidFill>
                  <a:schemeClr val="tx1"/>
                </a:solidFill>
              </a:rPr>
              <a:t>Alea</a:t>
            </a:r>
            <a:r>
              <a:rPr lang="cs-CZ" dirty="0">
                <a:solidFill>
                  <a:schemeClr val="tx1"/>
                </a:solidFill>
              </a:rPr>
              <a:t> G </a:t>
            </a:r>
            <a:r>
              <a:rPr lang="cs-CZ" dirty="0" err="1">
                <a:solidFill>
                  <a:schemeClr val="tx1"/>
                </a:solidFill>
              </a:rPr>
              <a:t>is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associated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with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power</a:t>
            </a:r>
            <a:r>
              <a:rPr lang="cs-CZ" dirty="0">
                <a:solidFill>
                  <a:schemeClr val="tx1"/>
                </a:solidFill>
              </a:rPr>
              <a:t> output. </a:t>
            </a:r>
            <a:r>
              <a:rPr lang="cs-CZ" dirty="0" err="1">
                <a:solidFill>
                  <a:schemeClr val="tx1"/>
                </a:solidFill>
              </a:rPr>
              <a:t>Significant</a:t>
            </a:r>
            <a:r>
              <a:rPr lang="cs-CZ" dirty="0">
                <a:solidFill>
                  <a:schemeClr val="tx1"/>
                </a:solidFill>
              </a:rPr>
              <a:t> incidence </a:t>
            </a:r>
            <a:r>
              <a:rPr lang="cs-CZ" dirty="0" err="1">
                <a:solidFill>
                  <a:schemeClr val="tx1"/>
                </a:solidFill>
              </a:rPr>
              <a:t>was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found</a:t>
            </a:r>
            <a:r>
              <a:rPr lang="cs-CZ" dirty="0">
                <a:solidFill>
                  <a:schemeClr val="tx1"/>
                </a:solidFill>
              </a:rPr>
              <a:t> in </a:t>
            </a:r>
            <a:r>
              <a:rPr lang="cs-CZ" dirty="0" err="1" smtClean="0">
                <a:solidFill>
                  <a:schemeClr val="tx1"/>
                </a:solidFill>
              </a:rPr>
              <a:t>power-oriented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athletes</a:t>
            </a:r>
            <a:r>
              <a:rPr lang="cs-CZ" dirty="0">
                <a:solidFill>
                  <a:schemeClr val="tx1"/>
                </a:solidFill>
              </a:rPr>
              <a:t>  </a:t>
            </a:r>
            <a:r>
              <a:rPr lang="cs-CZ" dirty="0" smtClean="0">
                <a:solidFill>
                  <a:schemeClr val="tx1"/>
                </a:solidFill>
              </a:rPr>
              <a:t>(</a:t>
            </a:r>
            <a:r>
              <a:rPr lang="cs-CZ" dirty="0" err="1" smtClean="0">
                <a:solidFill>
                  <a:schemeClr val="tx1"/>
                </a:solidFill>
              </a:rPr>
              <a:t>Chen</a:t>
            </a:r>
            <a:r>
              <a:rPr lang="cs-CZ" dirty="0" smtClean="0">
                <a:solidFill>
                  <a:schemeClr val="tx1"/>
                </a:solidFill>
              </a:rPr>
              <a:t>, 2017</a:t>
            </a:r>
            <a:r>
              <a:rPr lang="cs-CZ" dirty="0">
                <a:solidFill>
                  <a:schemeClr val="tx1"/>
                </a:solidFill>
              </a:rPr>
              <a:t>).</a:t>
            </a:r>
          </a:p>
          <a:p>
            <a:pPr lvl="0"/>
            <a:endParaRPr lang="cs-CZ" dirty="0">
              <a:solidFill>
                <a:srgbClr val="FF0000"/>
              </a:solidFill>
            </a:endParaRPr>
          </a:p>
          <a:p>
            <a:pPr lvl="0"/>
            <a:r>
              <a:rPr lang="cs-CZ" dirty="0" err="1">
                <a:solidFill>
                  <a:srgbClr val="FF0000"/>
                </a:solidFill>
              </a:rPr>
              <a:t>Angiotensinogen</a:t>
            </a:r>
            <a:r>
              <a:rPr lang="cs-CZ" dirty="0">
                <a:solidFill>
                  <a:srgbClr val="FF0000"/>
                </a:solidFill>
              </a:rPr>
              <a:t> Gene (AGT) - Met235Thr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The AG2 </a:t>
            </a:r>
            <a:r>
              <a:rPr lang="cs-CZ" dirty="0" err="1">
                <a:solidFill>
                  <a:schemeClr val="tx1"/>
                </a:solidFill>
              </a:rPr>
              <a:t>polymorphism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of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the</a:t>
            </a:r>
            <a:r>
              <a:rPr lang="cs-CZ" dirty="0">
                <a:solidFill>
                  <a:schemeClr val="tx1"/>
                </a:solidFill>
              </a:rPr>
              <a:t> Met235Thr gene </a:t>
            </a:r>
            <a:r>
              <a:rPr lang="cs-CZ" dirty="0" err="1">
                <a:solidFill>
                  <a:schemeClr val="tx1"/>
                </a:solidFill>
              </a:rPr>
              <a:t>can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be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considered</a:t>
            </a:r>
            <a:r>
              <a:rPr lang="cs-CZ" dirty="0">
                <a:solidFill>
                  <a:schemeClr val="tx1"/>
                </a:solidFill>
              </a:rPr>
              <a:t> a </a:t>
            </a:r>
            <a:r>
              <a:rPr lang="cs-CZ" dirty="0" err="1">
                <a:solidFill>
                  <a:schemeClr val="tx1"/>
                </a:solidFill>
              </a:rPr>
              <a:t>genetic</a:t>
            </a:r>
            <a:r>
              <a:rPr lang="cs-CZ" dirty="0">
                <a:solidFill>
                  <a:schemeClr val="tx1"/>
                </a:solidFill>
              </a:rPr>
              <a:t> determinant </a:t>
            </a:r>
            <a:r>
              <a:rPr lang="cs-CZ" dirty="0" err="1">
                <a:solidFill>
                  <a:schemeClr val="tx1"/>
                </a:solidFill>
              </a:rPr>
              <a:t>of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strength</a:t>
            </a:r>
            <a:r>
              <a:rPr lang="cs-CZ" dirty="0">
                <a:solidFill>
                  <a:schemeClr val="tx1"/>
                </a:solidFill>
              </a:rPr>
              <a:t>, as </a:t>
            </a:r>
            <a:r>
              <a:rPr lang="cs-CZ" dirty="0" err="1">
                <a:solidFill>
                  <a:schemeClr val="tx1"/>
                </a:solidFill>
              </a:rPr>
              <a:t>evidenced</a:t>
            </a:r>
            <a:r>
              <a:rPr lang="cs-CZ" dirty="0">
                <a:solidFill>
                  <a:schemeClr val="tx1"/>
                </a:solidFill>
              </a:rPr>
              <a:t> in </a:t>
            </a:r>
            <a:r>
              <a:rPr lang="cs-CZ" dirty="0" err="1">
                <a:solidFill>
                  <a:schemeClr val="tx1"/>
                </a:solidFill>
              </a:rPr>
              <a:t>several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investigations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for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example</a:t>
            </a:r>
            <a:r>
              <a:rPr lang="cs-CZ" dirty="0">
                <a:solidFill>
                  <a:schemeClr val="tx1"/>
                </a:solidFill>
              </a:rPr>
              <a:t>, in </a:t>
            </a:r>
            <a:r>
              <a:rPr lang="cs-CZ" dirty="0" err="1">
                <a:solidFill>
                  <a:schemeClr val="tx1"/>
                </a:solidFill>
              </a:rPr>
              <a:t>jumpers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sprinters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or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weightlifters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where</a:t>
            </a:r>
            <a:r>
              <a:rPr lang="cs-CZ" dirty="0">
                <a:solidFill>
                  <a:schemeClr val="tx1"/>
                </a:solidFill>
              </a:rPr>
              <a:t> more </a:t>
            </a:r>
            <a:r>
              <a:rPr lang="cs-CZ" dirty="0" err="1">
                <a:solidFill>
                  <a:schemeClr val="tx1"/>
                </a:solidFill>
              </a:rPr>
              <a:t>significant</a:t>
            </a:r>
            <a:r>
              <a:rPr lang="cs-CZ" dirty="0">
                <a:solidFill>
                  <a:schemeClr val="tx1"/>
                </a:solidFill>
              </a:rPr>
              <a:t> Met235Thr </a:t>
            </a:r>
            <a:r>
              <a:rPr lang="cs-CZ" dirty="0" err="1">
                <a:solidFill>
                  <a:schemeClr val="tx1"/>
                </a:solidFill>
              </a:rPr>
              <a:t>was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observed</a:t>
            </a:r>
            <a:r>
              <a:rPr lang="cs-CZ" dirty="0">
                <a:solidFill>
                  <a:schemeClr val="tx1"/>
                </a:solidFill>
              </a:rPr>
              <a:t> (</a:t>
            </a:r>
            <a:r>
              <a:rPr lang="cs-CZ" dirty="0" err="1">
                <a:solidFill>
                  <a:schemeClr val="tx1"/>
                </a:solidFill>
              </a:rPr>
              <a:t>Zarębska</a:t>
            </a:r>
            <a:r>
              <a:rPr lang="cs-CZ" dirty="0">
                <a:solidFill>
                  <a:schemeClr val="tx1"/>
                </a:solidFill>
              </a:rPr>
              <a:t> et al., 2016).</a:t>
            </a:r>
          </a:p>
          <a:p>
            <a:pPr lvl="0"/>
            <a:endParaRPr lang="cs-CZ" dirty="0">
              <a:solidFill>
                <a:srgbClr val="FF0000"/>
              </a:solidFill>
            </a:endParaRPr>
          </a:p>
          <a:p>
            <a:pPr lvl="0"/>
            <a:r>
              <a:rPr lang="cs-CZ" dirty="0" err="1">
                <a:solidFill>
                  <a:srgbClr val="FF0000"/>
                </a:solidFill>
              </a:rPr>
              <a:t>Nitric</a:t>
            </a:r>
            <a:r>
              <a:rPr lang="cs-CZ" dirty="0">
                <a:solidFill>
                  <a:srgbClr val="FF0000"/>
                </a:solidFill>
              </a:rPr>
              <a:t> oxide </a:t>
            </a:r>
            <a:r>
              <a:rPr lang="cs-CZ" dirty="0" err="1">
                <a:solidFill>
                  <a:srgbClr val="FF0000"/>
                </a:solidFill>
              </a:rPr>
              <a:t>synthase</a:t>
            </a:r>
            <a:r>
              <a:rPr lang="cs-CZ" dirty="0">
                <a:solidFill>
                  <a:srgbClr val="FF0000"/>
                </a:solidFill>
              </a:rPr>
              <a:t> gene (NOS3) -786 T / C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T </a:t>
            </a:r>
            <a:r>
              <a:rPr lang="cs-CZ" dirty="0" err="1">
                <a:solidFill>
                  <a:schemeClr val="tx1"/>
                </a:solidFill>
              </a:rPr>
              <a:t>allele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is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associated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with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power</a:t>
            </a:r>
            <a:r>
              <a:rPr lang="cs-CZ" dirty="0">
                <a:solidFill>
                  <a:schemeClr val="tx1"/>
                </a:solidFill>
              </a:rPr>
              <a:t> output (</a:t>
            </a:r>
            <a:r>
              <a:rPr lang="cs-CZ" dirty="0" err="1">
                <a:solidFill>
                  <a:schemeClr val="tx1"/>
                </a:solidFill>
              </a:rPr>
              <a:t>Drozdovska</a:t>
            </a:r>
            <a:r>
              <a:rPr lang="cs-CZ" dirty="0">
                <a:solidFill>
                  <a:schemeClr val="tx1"/>
                </a:solidFill>
              </a:rPr>
              <a:t>, 2013). </a:t>
            </a:r>
            <a:r>
              <a:rPr lang="cs-CZ" dirty="0" err="1">
                <a:solidFill>
                  <a:schemeClr val="tx1"/>
                </a:solidFill>
              </a:rPr>
              <a:t>Drozdovska</a:t>
            </a:r>
            <a:r>
              <a:rPr lang="cs-CZ" dirty="0">
                <a:solidFill>
                  <a:schemeClr val="tx1"/>
                </a:solidFill>
              </a:rPr>
              <a:t> (2013)</a:t>
            </a:r>
          </a:p>
          <a:p>
            <a:pPr lvl="1"/>
            <a:r>
              <a:rPr lang="cs-CZ" dirty="0" err="1">
                <a:solidFill>
                  <a:schemeClr val="tx1"/>
                </a:solidFill>
              </a:rPr>
              <a:t>significantly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higher</a:t>
            </a:r>
            <a:r>
              <a:rPr lang="cs-CZ" dirty="0">
                <a:solidFill>
                  <a:schemeClr val="tx1"/>
                </a:solidFill>
              </a:rPr>
              <a:t> T </a:t>
            </a:r>
            <a:r>
              <a:rPr lang="cs-CZ" dirty="0" err="1">
                <a:solidFill>
                  <a:schemeClr val="tx1"/>
                </a:solidFill>
              </a:rPr>
              <a:t>allele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frequencies</a:t>
            </a:r>
            <a:r>
              <a:rPr lang="cs-CZ" dirty="0">
                <a:solidFill>
                  <a:schemeClr val="tx1"/>
                </a:solidFill>
              </a:rPr>
              <a:t> in 53 </a:t>
            </a:r>
            <a:r>
              <a:rPr lang="cs-CZ" dirty="0" err="1">
                <a:solidFill>
                  <a:schemeClr val="tx1"/>
                </a:solidFill>
              </a:rPr>
              <a:t>Spanish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elite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power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athletes</a:t>
            </a:r>
            <a:r>
              <a:rPr lang="cs-CZ" dirty="0">
                <a:solidFill>
                  <a:schemeClr val="tx1"/>
                </a:solidFill>
              </a:rPr>
              <a:t> (</a:t>
            </a:r>
            <a:r>
              <a:rPr lang="cs-CZ" dirty="0" err="1">
                <a:solidFill>
                  <a:schemeClr val="tx1"/>
                </a:solidFill>
              </a:rPr>
              <a:t>jumpers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sprinters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2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32656"/>
            <a:ext cx="7772400" cy="1609344"/>
          </a:xfrm>
        </p:spPr>
        <p:txBody>
          <a:bodyPr>
            <a:normAutofit fontScale="90000"/>
          </a:bodyPr>
          <a:lstStyle/>
          <a:p>
            <a:r>
              <a:rPr lang="en-US" altLang="cs-CZ" sz="2800" b="1" dirty="0">
                <a:solidFill>
                  <a:srgbClr val="FF0000"/>
                </a:solidFill>
              </a:rPr>
              <a:t>Neuromuscular factors determining muscle strength</a:t>
            </a:r>
            <a:r>
              <a:rPr lang="sk-SK" altLang="cs-CZ" sz="28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sk-SK" altLang="cs-CZ" sz="2800" b="1" dirty="0">
                <a:solidFill>
                  <a:srgbClr val="FF0000"/>
                </a:solidFill>
                <a:effectLst/>
              </a:rPr>
              <a:t>(FRY a kol.1994)</a:t>
            </a:r>
            <a:br>
              <a:rPr lang="sk-SK" altLang="cs-CZ" sz="2800" b="1" dirty="0">
                <a:solidFill>
                  <a:srgbClr val="FF0000"/>
                </a:solidFill>
                <a:effectLst/>
              </a:rPr>
            </a:br>
            <a:r>
              <a:rPr lang="sk-SK" altLang="cs-CZ" sz="2800" b="1" dirty="0">
                <a:solidFill>
                  <a:srgbClr val="FF0000"/>
                </a:solidFill>
                <a:effectLst/>
              </a:rPr>
              <a:t/>
            </a:r>
            <a:br>
              <a:rPr lang="sk-SK" altLang="cs-CZ" sz="2800" b="1" dirty="0">
                <a:solidFill>
                  <a:srgbClr val="FF0000"/>
                </a:solidFill>
                <a:effectLst/>
              </a:rPr>
            </a:br>
            <a:endParaRPr lang="cs-CZ" altLang="cs-CZ" sz="28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772816"/>
            <a:ext cx="9144000" cy="5589587"/>
          </a:xfrm>
        </p:spPr>
        <p:txBody>
          <a:bodyPr/>
          <a:lstStyle/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sk-SK" altLang="cs-CZ" sz="2400" b="1" i="1" dirty="0" err="1" smtClean="0">
                <a:solidFill>
                  <a:schemeClr val="tx1"/>
                </a:solidFill>
              </a:rPr>
              <a:t>Recruiting</a:t>
            </a:r>
            <a:r>
              <a:rPr lang="sk-SK" altLang="cs-CZ" sz="2400" b="1" i="1" dirty="0" smtClean="0">
                <a:solidFill>
                  <a:schemeClr val="tx1"/>
                </a:solidFill>
              </a:rPr>
              <a:t> motor </a:t>
            </a:r>
            <a:r>
              <a:rPr lang="sk-SK" altLang="cs-CZ" sz="2400" b="1" i="1" dirty="0" err="1" smtClean="0">
                <a:solidFill>
                  <a:schemeClr val="tx1"/>
                </a:solidFill>
              </a:rPr>
              <a:t>units</a:t>
            </a:r>
            <a:endParaRPr lang="sk-SK" altLang="cs-CZ" sz="2400" b="1" i="1" dirty="0" smtClean="0">
              <a:solidFill>
                <a:schemeClr val="tx1"/>
              </a:solidFill>
            </a:endParaRP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sk-SK" altLang="cs-CZ" sz="2400" b="1" i="1" dirty="0" smtClean="0">
                <a:solidFill>
                  <a:schemeClr val="tx1"/>
                </a:solidFill>
              </a:rPr>
              <a:t>Rate </a:t>
            </a:r>
            <a:r>
              <a:rPr lang="sk-SK" altLang="cs-CZ" sz="2400" b="1" i="1" dirty="0" err="1" smtClean="0">
                <a:solidFill>
                  <a:schemeClr val="tx1"/>
                </a:solidFill>
              </a:rPr>
              <a:t>coding</a:t>
            </a:r>
            <a:endParaRPr lang="sk-SK" altLang="cs-CZ" sz="2400" b="1" i="1" dirty="0" smtClean="0">
              <a:solidFill>
                <a:schemeClr val="tx1"/>
              </a:solidFill>
            </a:endParaRP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sk-SK" altLang="cs-CZ" sz="2400" b="1" i="1" dirty="0" err="1" smtClean="0">
                <a:solidFill>
                  <a:schemeClr val="tx1"/>
                </a:solidFill>
              </a:rPr>
              <a:t>Intramuscular</a:t>
            </a:r>
            <a:r>
              <a:rPr lang="sk-SK" altLang="cs-CZ" sz="2400" b="1" i="1" dirty="0" smtClean="0">
                <a:solidFill>
                  <a:schemeClr val="tx1"/>
                </a:solidFill>
              </a:rPr>
              <a:t> </a:t>
            </a:r>
            <a:r>
              <a:rPr lang="sk-SK" altLang="cs-CZ" sz="2400" b="1" i="1" dirty="0" err="1" smtClean="0">
                <a:solidFill>
                  <a:schemeClr val="tx1"/>
                </a:solidFill>
              </a:rPr>
              <a:t>activation</a:t>
            </a:r>
            <a:r>
              <a:rPr lang="sk-SK" altLang="cs-CZ" sz="2400" b="1" i="1" dirty="0" smtClean="0">
                <a:solidFill>
                  <a:schemeClr val="tx1"/>
                </a:solidFill>
              </a:rPr>
              <a:t> </a:t>
            </a: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sk-SK" altLang="cs-CZ" sz="2400" b="1" i="1" dirty="0" err="1" smtClean="0">
                <a:solidFill>
                  <a:schemeClr val="tx1"/>
                </a:solidFill>
              </a:rPr>
              <a:t>Inter-muscle</a:t>
            </a:r>
            <a:r>
              <a:rPr lang="sk-SK" altLang="cs-CZ" sz="2400" b="1" i="1" dirty="0" smtClean="0">
                <a:solidFill>
                  <a:schemeClr val="tx1"/>
                </a:solidFill>
              </a:rPr>
              <a:t> </a:t>
            </a:r>
            <a:r>
              <a:rPr lang="sk-SK" altLang="cs-CZ" sz="2400" b="1" i="1" dirty="0" err="1" smtClean="0">
                <a:solidFill>
                  <a:schemeClr val="tx1"/>
                </a:solidFill>
              </a:rPr>
              <a:t>activation</a:t>
            </a:r>
            <a:r>
              <a:rPr lang="sk-SK" altLang="cs-CZ" sz="2400" b="1" i="1" dirty="0" smtClean="0">
                <a:solidFill>
                  <a:schemeClr val="tx1"/>
                </a:solidFill>
              </a:rPr>
              <a:t> </a:t>
            </a: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sk-SK" altLang="cs-CZ" sz="2400" b="1" i="1" dirty="0" err="1" smtClean="0">
                <a:solidFill>
                  <a:schemeClr val="tx1"/>
                </a:solidFill>
              </a:rPr>
              <a:t>Use</a:t>
            </a:r>
            <a:r>
              <a:rPr lang="sk-SK" altLang="cs-CZ" sz="2400" b="1" i="1" dirty="0" smtClean="0">
                <a:solidFill>
                  <a:schemeClr val="tx1"/>
                </a:solidFill>
              </a:rPr>
              <a:t> </a:t>
            </a:r>
            <a:r>
              <a:rPr lang="sk-SK" altLang="cs-CZ" sz="2400" b="1" i="1" dirty="0" err="1" smtClean="0">
                <a:solidFill>
                  <a:schemeClr val="tx1"/>
                </a:solidFill>
              </a:rPr>
              <a:t>elastic</a:t>
            </a:r>
            <a:r>
              <a:rPr lang="sk-SK" altLang="cs-CZ" sz="2400" b="1" i="1" dirty="0" smtClean="0">
                <a:solidFill>
                  <a:schemeClr val="tx1"/>
                </a:solidFill>
              </a:rPr>
              <a:t> </a:t>
            </a:r>
            <a:r>
              <a:rPr lang="sk-SK" altLang="cs-CZ" sz="2400" b="1" i="1" dirty="0" err="1" smtClean="0">
                <a:solidFill>
                  <a:schemeClr val="tx1"/>
                </a:solidFill>
              </a:rPr>
              <a:t>energy</a:t>
            </a:r>
            <a:r>
              <a:rPr lang="sk-SK" altLang="cs-CZ" sz="2400" b="1" i="1" dirty="0" smtClean="0">
                <a:solidFill>
                  <a:schemeClr val="tx1"/>
                </a:solidFill>
              </a:rPr>
              <a:t> and </a:t>
            </a:r>
            <a:r>
              <a:rPr lang="sk-SK" altLang="cs-CZ" sz="2400" b="1" i="1" dirty="0" err="1" smtClean="0">
                <a:solidFill>
                  <a:schemeClr val="tx1"/>
                </a:solidFill>
              </a:rPr>
              <a:t>reflexes</a:t>
            </a:r>
            <a:endParaRPr lang="sk-SK" altLang="cs-CZ" sz="2400" b="1" i="1" dirty="0" smtClean="0">
              <a:solidFill>
                <a:schemeClr val="tx1"/>
              </a:solidFill>
            </a:endParaRP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sk-SK" altLang="cs-CZ" sz="2400" b="1" i="1" dirty="0" err="1" smtClean="0">
                <a:solidFill>
                  <a:schemeClr val="tx1"/>
                </a:solidFill>
              </a:rPr>
              <a:t>Neural</a:t>
            </a:r>
            <a:r>
              <a:rPr lang="sk-SK" altLang="cs-CZ" sz="2400" b="1" i="1" dirty="0" smtClean="0">
                <a:solidFill>
                  <a:schemeClr val="tx1"/>
                </a:solidFill>
              </a:rPr>
              <a:t> </a:t>
            </a:r>
            <a:r>
              <a:rPr lang="sk-SK" altLang="cs-CZ" sz="2400" b="1" i="1" dirty="0" err="1" smtClean="0">
                <a:solidFill>
                  <a:schemeClr val="tx1"/>
                </a:solidFill>
              </a:rPr>
              <a:t>inhibition</a:t>
            </a:r>
            <a:endParaRPr lang="sk-SK" altLang="cs-CZ" sz="2400" b="1" i="1" dirty="0" smtClean="0">
              <a:solidFill>
                <a:schemeClr val="tx1"/>
              </a:solidFill>
            </a:endParaRP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sk-SK" altLang="cs-CZ" sz="2400" b="1" i="1" dirty="0" smtClean="0">
                <a:solidFill>
                  <a:schemeClr val="tx1"/>
                </a:solidFill>
              </a:rPr>
              <a:t>Type of motor </a:t>
            </a:r>
            <a:r>
              <a:rPr lang="sk-SK" altLang="cs-CZ" sz="2400" b="1" i="1" dirty="0" err="1" smtClean="0">
                <a:solidFill>
                  <a:schemeClr val="tx1"/>
                </a:solidFill>
              </a:rPr>
              <a:t>units</a:t>
            </a:r>
            <a:endParaRPr lang="sk-SK" altLang="cs-CZ" sz="2400" b="1" i="1" dirty="0" smtClean="0">
              <a:solidFill>
                <a:schemeClr val="tx1"/>
              </a:solidFill>
            </a:endParaRP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sk-SK" altLang="cs-CZ" sz="2400" b="1" i="1" dirty="0" err="1" smtClean="0">
                <a:solidFill>
                  <a:schemeClr val="tx1"/>
                </a:solidFill>
              </a:rPr>
              <a:t>Biomechanical</a:t>
            </a:r>
            <a:r>
              <a:rPr lang="sk-SK" altLang="cs-CZ" sz="2400" b="1" i="1" dirty="0" smtClean="0">
                <a:solidFill>
                  <a:schemeClr val="tx1"/>
                </a:solidFill>
              </a:rPr>
              <a:t> and </a:t>
            </a:r>
            <a:r>
              <a:rPr lang="sk-SK" altLang="cs-CZ" sz="2400" b="1" i="1" dirty="0" err="1" smtClean="0">
                <a:solidFill>
                  <a:schemeClr val="tx1"/>
                </a:solidFill>
              </a:rPr>
              <a:t>anthropometric</a:t>
            </a:r>
            <a:r>
              <a:rPr lang="sk-SK" altLang="cs-CZ" sz="2400" b="1" i="1" dirty="0" smtClean="0">
                <a:solidFill>
                  <a:schemeClr val="tx1"/>
                </a:solidFill>
              </a:rPr>
              <a:t> </a:t>
            </a:r>
            <a:r>
              <a:rPr lang="sk-SK" altLang="cs-CZ" sz="2400" b="1" i="1" dirty="0" err="1" smtClean="0">
                <a:solidFill>
                  <a:schemeClr val="tx1"/>
                </a:solidFill>
              </a:rPr>
              <a:t>factors</a:t>
            </a:r>
            <a:endParaRPr lang="sk-SK" altLang="cs-CZ" sz="2400" b="1" i="1" dirty="0" smtClean="0">
              <a:solidFill>
                <a:schemeClr val="tx1"/>
              </a:solidFill>
            </a:endParaRP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sk-SK" altLang="cs-CZ" sz="2400" b="1" i="1" dirty="0" err="1" smtClean="0">
                <a:solidFill>
                  <a:schemeClr val="tx1"/>
                </a:solidFill>
              </a:rPr>
              <a:t>Hypertrophy</a:t>
            </a:r>
            <a:endParaRPr lang="cs-CZ" altLang="cs-CZ" sz="2400" b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050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473032"/>
            <a:ext cx="6589199" cy="1280890"/>
          </a:xfrm>
        </p:spPr>
        <p:txBody>
          <a:bodyPr/>
          <a:lstStyle/>
          <a:p>
            <a:r>
              <a:rPr lang="en-US" dirty="0"/>
              <a:t>The relationship of </a:t>
            </a:r>
            <a:r>
              <a:rPr lang="cs-CZ" dirty="0" err="1" smtClean="0"/>
              <a:t>force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cs-CZ" dirty="0" err="1" smtClean="0"/>
              <a:t>velocity</a:t>
            </a:r>
            <a:r>
              <a:rPr lang="cs-CZ" dirty="0" smtClean="0"/>
              <a:t> </a:t>
            </a:r>
            <a:r>
              <a:rPr lang="cs-CZ" dirty="0" err="1" smtClean="0"/>
              <a:t>shortening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9090" name="Picture 2" descr="http://4.bp.blogspot.com/-P_UuFJat-Oc/VV-ZSsVgVfI/AAAAAAAABdk/N5u0P0Gfidc/s640/FV%2Bcurve_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115616" y="6290900"/>
            <a:ext cx="7848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FF6600"/>
                </a:solidFill>
              </a:rPr>
              <a:t>http://www.mcmillanspeed.com/2015/05/a-coaches-guide-to-strength-development.html</a:t>
            </a:r>
          </a:p>
        </p:txBody>
      </p:sp>
    </p:spTree>
    <p:extLst>
      <p:ext uri="{BB962C8B-B14F-4D97-AF65-F5344CB8AC3E}">
        <p14:creationId xmlns:p14="http://schemas.microsoft.com/office/powerpoint/2010/main" val="3290556358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959</Words>
  <Application>Microsoft Office PowerPoint</Application>
  <PresentationFormat>Předvádění na obrazovce (4:3)</PresentationFormat>
  <Paragraphs>178</Paragraphs>
  <Slides>30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5" baseType="lpstr">
      <vt:lpstr>Arial</vt:lpstr>
      <vt:lpstr>Century Gothic</vt:lpstr>
      <vt:lpstr>Wingdings 3</vt:lpstr>
      <vt:lpstr>Stébla</vt:lpstr>
      <vt:lpstr>CorelPhotoPaint.Image.9</vt:lpstr>
      <vt:lpstr> Muscle hypertrophy:  theory, application and periodization </vt:lpstr>
      <vt:lpstr>Something about me</vt:lpstr>
      <vt:lpstr>Determinants of strength and power</vt:lpstr>
      <vt:lpstr>Prezentace aplikace PowerPoint</vt:lpstr>
      <vt:lpstr>Muscle architecture</vt:lpstr>
      <vt:lpstr>Prezentace aplikace PowerPoint</vt:lpstr>
      <vt:lpstr>Polymorphism</vt:lpstr>
      <vt:lpstr>Neuromuscular factors determining muscle strength (FRY a kol.1994)  </vt:lpstr>
      <vt:lpstr>The relationship of force and velocity shortening</vt:lpstr>
      <vt:lpstr>Prezentace aplikace PowerPoint</vt:lpstr>
      <vt:lpstr>Prezentace aplikace PowerPoint</vt:lpstr>
      <vt:lpstr>Prezentace aplikace PowerPoint</vt:lpstr>
      <vt:lpstr>Hypertrophy</vt:lpstr>
      <vt:lpstr>Prezentace aplikace PowerPoint</vt:lpstr>
      <vt:lpstr>Sarkoplas. hypertrophy?</vt:lpstr>
      <vt:lpstr>Effect of different forms of strength training on Fmax and RDF </vt:lpstr>
      <vt:lpstr>HYPERTROFICAL TRAINING</vt:lpstr>
      <vt:lpstr>Manipulable Variables - Influence on Hypertrophic Processes </vt:lpstr>
      <vt:lpstr>Functional hypertrophy</vt:lpstr>
      <vt:lpstr>Prezentace aplikace PowerPoint</vt:lpstr>
      <vt:lpstr>Intensity and velocity when exercise to failure</vt:lpstr>
      <vt:lpstr>Prezentace aplikace PowerPoint</vt:lpstr>
      <vt:lpstr>Concentric versus eccentric training</vt:lpstr>
      <vt:lpstr>Structural adaptation</vt:lpstr>
      <vt:lpstr>Prezentace aplikace PowerPoint</vt:lpstr>
      <vt:lpstr>Perodization of strength development</vt:lpstr>
      <vt:lpstr>Specificity</vt:lpstr>
      <vt:lpstr>Fmax and speed</vt:lpstr>
      <vt:lpstr>Type of periodization</vt:lpstr>
      <vt:lpstr>Thank you for your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Silový výkon jako prostředek svalového růstu a jeho determinanty</dc:title>
  <dc:creator>Jan Cacek</dc:creator>
  <cp:lastModifiedBy>Mgr. Jana Cacková</cp:lastModifiedBy>
  <cp:revision>29</cp:revision>
  <dcterms:created xsi:type="dcterms:W3CDTF">2018-11-17T09:44:21Z</dcterms:created>
  <dcterms:modified xsi:type="dcterms:W3CDTF">2019-03-18T20:33:23Z</dcterms:modified>
</cp:coreProperties>
</file>