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96" r:id="rId3"/>
    <p:sldId id="257" r:id="rId4"/>
    <p:sldId id="259" r:id="rId5"/>
    <p:sldId id="260" r:id="rId6"/>
    <p:sldId id="287" r:id="rId7"/>
    <p:sldId id="298" r:id="rId8"/>
    <p:sldId id="302" r:id="rId9"/>
    <p:sldId id="280" r:id="rId10"/>
    <p:sldId id="261" r:id="rId11"/>
    <p:sldId id="271" r:id="rId12"/>
    <p:sldId id="281" r:id="rId13"/>
    <p:sldId id="282" r:id="rId14"/>
    <p:sldId id="283" r:id="rId15"/>
    <p:sldId id="285" r:id="rId16"/>
    <p:sldId id="286" r:id="rId17"/>
    <p:sldId id="284" r:id="rId18"/>
    <p:sldId id="279" r:id="rId19"/>
    <p:sldId id="292" r:id="rId20"/>
    <p:sldId id="275" r:id="rId21"/>
    <p:sldId id="276" r:id="rId22"/>
    <p:sldId id="277" r:id="rId23"/>
    <p:sldId id="278" r:id="rId24"/>
    <p:sldId id="294" r:id="rId25"/>
    <p:sldId id="289" r:id="rId26"/>
    <p:sldId id="290" r:id="rId27"/>
    <p:sldId id="264" r:id="rId28"/>
    <p:sldId id="269" r:id="rId29"/>
    <p:sldId id="293" r:id="rId30"/>
    <p:sldId id="270" r:id="rId31"/>
  </p:sldIdLst>
  <p:sldSz cx="12192000" cy="6858000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r. Jana Cacková" initials="MJC" lastIdx="1" clrIdx="0">
    <p:extLst>
      <p:ext uri="{19B8F6BF-5375-455C-9EA6-DF929625EA0E}">
        <p15:presenceInfo xmlns:p15="http://schemas.microsoft.com/office/powerpoint/2012/main" userId="Mgr. Jana Cac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821EC6-4BEB-4F1C-84F0-03E355255D1C}" v="49" dt="2019-04-07T11:12:29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7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Kalina" userId="45bbb01e-5cd3-4f7f-8e55-4626a61d755e" providerId="ADAL" clId="{133BBA00-455C-4C99-BD85-0330550FA569}"/>
    <pc:docChg chg="undo custSel modSld">
      <pc:chgData name="Tomáš Kalina" userId="45bbb01e-5cd3-4f7f-8e55-4626a61d755e" providerId="ADAL" clId="{133BBA00-455C-4C99-BD85-0330550FA569}" dt="2019-04-07T11:14:34.905" v="289" actId="6549"/>
      <pc:docMkLst>
        <pc:docMk/>
      </pc:docMkLst>
      <pc:sldChg chg="modSp">
        <pc:chgData name="Tomáš Kalina" userId="45bbb01e-5cd3-4f7f-8e55-4626a61d755e" providerId="ADAL" clId="{133BBA00-455C-4C99-BD85-0330550FA569}" dt="2019-04-07T11:14:08.715" v="276" actId="20577"/>
        <pc:sldMkLst>
          <pc:docMk/>
          <pc:sldMk cId="730568099" sldId="256"/>
        </pc:sldMkLst>
        <pc:spChg chg="mod">
          <ac:chgData name="Tomáš Kalina" userId="45bbb01e-5cd3-4f7f-8e55-4626a61d755e" providerId="ADAL" clId="{133BBA00-455C-4C99-BD85-0330550FA569}" dt="2019-04-07T11:14:08.715" v="276" actId="20577"/>
          <ac:spMkLst>
            <pc:docMk/>
            <pc:sldMk cId="730568099" sldId="256"/>
            <ac:spMk id="3" creationId="{00000000-0000-0000-0000-000000000000}"/>
          </ac:spMkLst>
        </pc:spChg>
      </pc:sldChg>
      <pc:sldChg chg="delSp modSp">
        <pc:chgData name="Tomáš Kalina" userId="45bbb01e-5cd3-4f7f-8e55-4626a61d755e" providerId="ADAL" clId="{133BBA00-455C-4C99-BD85-0330550FA569}" dt="2019-04-07T11:14:34.905" v="289" actId="6549"/>
        <pc:sldMkLst>
          <pc:docMk/>
          <pc:sldMk cId="597087331" sldId="257"/>
        </pc:sldMkLst>
        <pc:spChg chg="mod">
          <ac:chgData name="Tomáš Kalina" userId="45bbb01e-5cd3-4f7f-8e55-4626a61d755e" providerId="ADAL" clId="{133BBA00-455C-4C99-BD85-0330550FA569}" dt="2019-04-07T11:14:34.905" v="289" actId="6549"/>
          <ac:spMkLst>
            <pc:docMk/>
            <pc:sldMk cId="597087331" sldId="257"/>
            <ac:spMk id="3" creationId="{00000000-0000-0000-0000-000000000000}"/>
          </ac:spMkLst>
        </pc:spChg>
        <pc:spChg chg="del">
          <ac:chgData name="Tomáš Kalina" userId="45bbb01e-5cd3-4f7f-8e55-4626a61d755e" providerId="ADAL" clId="{133BBA00-455C-4C99-BD85-0330550FA569}" dt="2019-04-07T11:10:41.127" v="166"/>
          <ac:spMkLst>
            <pc:docMk/>
            <pc:sldMk cId="597087331" sldId="257"/>
            <ac:spMk id="4" creationId="{A946B49C-5653-4A1E-A679-3F5E1E9E2BA4}"/>
          </ac:spMkLst>
        </pc:spChg>
      </pc:sldChg>
      <pc:sldChg chg="modSp">
        <pc:chgData name="Tomáš Kalina" userId="45bbb01e-5cd3-4f7f-8e55-4626a61d755e" providerId="ADAL" clId="{133BBA00-455C-4C99-BD85-0330550FA569}" dt="2019-04-07T11:13:11.766" v="194" actId="20577"/>
        <pc:sldMkLst>
          <pc:docMk/>
          <pc:sldMk cId="1804891251" sldId="259"/>
        </pc:sldMkLst>
        <pc:spChg chg="mod">
          <ac:chgData name="Tomáš Kalina" userId="45bbb01e-5cd3-4f7f-8e55-4626a61d755e" providerId="ADAL" clId="{133BBA00-455C-4C99-BD85-0330550FA569}" dt="2019-04-07T11:13:11.766" v="194" actId="20577"/>
          <ac:spMkLst>
            <pc:docMk/>
            <pc:sldMk cId="1804891251" sldId="259"/>
            <ac:spMk id="3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10:30.043" v="165" actId="27636"/>
        <pc:sldMkLst>
          <pc:docMk/>
          <pc:sldMk cId="1954844876" sldId="261"/>
        </pc:sldMkLst>
        <pc:spChg chg="mod">
          <ac:chgData name="Tomáš Kalina" userId="45bbb01e-5cd3-4f7f-8e55-4626a61d755e" providerId="ADAL" clId="{133BBA00-455C-4C99-BD85-0330550FA569}" dt="2019-04-07T11:10:18.651" v="162" actId="1076"/>
          <ac:spMkLst>
            <pc:docMk/>
            <pc:sldMk cId="1954844876" sldId="261"/>
            <ac:spMk id="2" creationId="{00000000-0000-0000-0000-000000000000}"/>
          </ac:spMkLst>
        </pc:spChg>
        <pc:spChg chg="mod">
          <ac:chgData name="Tomáš Kalina" userId="45bbb01e-5cd3-4f7f-8e55-4626a61d755e" providerId="ADAL" clId="{133BBA00-455C-4C99-BD85-0330550FA569}" dt="2019-04-07T11:10:30.043" v="165" actId="27636"/>
          <ac:spMkLst>
            <pc:docMk/>
            <pc:sldMk cId="1954844876" sldId="261"/>
            <ac:spMk id="3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01:49.718" v="42" actId="27636"/>
        <pc:sldMkLst>
          <pc:docMk/>
          <pc:sldMk cId="3105744455" sldId="264"/>
        </pc:sldMkLst>
        <pc:spChg chg="mod">
          <ac:chgData name="Tomáš Kalina" userId="45bbb01e-5cd3-4f7f-8e55-4626a61d755e" providerId="ADAL" clId="{133BBA00-455C-4C99-BD85-0330550FA569}" dt="2019-04-07T11:01:49.718" v="42" actId="27636"/>
          <ac:spMkLst>
            <pc:docMk/>
            <pc:sldMk cId="3105744455" sldId="264"/>
            <ac:spMk id="3" creationId="{00000000-0000-0000-0000-000000000000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00:47.663" v="24" actId="403"/>
        <pc:sldMkLst>
          <pc:docMk/>
          <pc:sldMk cId="3869370931" sldId="269"/>
        </pc:sldMkLst>
        <pc:spChg chg="mod">
          <ac:chgData name="Tomáš Kalina" userId="45bbb01e-5cd3-4f7f-8e55-4626a61d755e" providerId="ADAL" clId="{133BBA00-455C-4C99-BD85-0330550FA569}" dt="2019-04-07T11:00:22.415" v="18" actId="27636"/>
          <ac:spMkLst>
            <pc:docMk/>
            <pc:sldMk cId="3869370931" sldId="269"/>
            <ac:spMk id="2" creationId="{00000000-0000-0000-0000-000000000000}"/>
          </ac:spMkLst>
        </pc:spChg>
        <pc:spChg chg="mod">
          <ac:chgData name="Tomáš Kalina" userId="45bbb01e-5cd3-4f7f-8e55-4626a61d755e" providerId="ADAL" clId="{133BBA00-455C-4C99-BD85-0330550FA569}" dt="2019-04-07T11:00:47.663" v="24" actId="403"/>
          <ac:spMkLst>
            <pc:docMk/>
            <pc:sldMk cId="3869370931" sldId="269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0:29.842" v="19"/>
          <ac:spMkLst>
            <pc:docMk/>
            <pc:sldMk cId="3869370931" sldId="269"/>
            <ac:spMk id="5" creationId="{442B47EA-A8E1-4BF6-98E3-846ADAB79210}"/>
          </ac:spMkLst>
        </pc:spChg>
        <pc:spChg chg="add mod">
          <ac:chgData name="Tomáš Kalina" userId="45bbb01e-5cd3-4f7f-8e55-4626a61d755e" providerId="ADAL" clId="{133BBA00-455C-4C99-BD85-0330550FA569}" dt="2019-04-07T11:00:29.842" v="19"/>
          <ac:spMkLst>
            <pc:docMk/>
            <pc:sldMk cId="3869370931" sldId="269"/>
            <ac:spMk id="6" creationId="{A09EFEBC-A9D8-4479-BF24-6BD77B175424}"/>
          </ac:spMkLst>
        </pc:spChg>
        <pc:spChg chg="add del mod">
          <ac:chgData name="Tomáš Kalina" userId="45bbb01e-5cd3-4f7f-8e55-4626a61d755e" providerId="ADAL" clId="{133BBA00-455C-4C99-BD85-0330550FA569}" dt="2019-04-07T11:00:34.705" v="21"/>
          <ac:spMkLst>
            <pc:docMk/>
            <pc:sldMk cId="3869370931" sldId="269"/>
            <ac:spMk id="7" creationId="{EF7D132E-FB67-4CBE-9529-8BD66C1401B4}"/>
          </ac:spMkLst>
        </pc:spChg>
        <pc:picChg chg="del">
          <ac:chgData name="Tomáš Kalina" userId="45bbb01e-5cd3-4f7f-8e55-4626a61d755e" providerId="ADAL" clId="{133BBA00-455C-4C99-BD85-0330550FA569}" dt="2019-04-07T11:00:33.103" v="20"/>
          <ac:picMkLst>
            <pc:docMk/>
            <pc:sldMk cId="3869370931" sldId="269"/>
            <ac:picMk id="4" creationId="{00000000-0000-0000-0000-000000000000}"/>
          </ac:picMkLst>
        </pc:picChg>
        <pc:picChg chg="add mod">
          <ac:chgData name="Tomáš Kalina" userId="45bbb01e-5cd3-4f7f-8e55-4626a61d755e" providerId="ADAL" clId="{133BBA00-455C-4C99-BD85-0330550FA569}" dt="2019-04-07T11:00:34.705" v="21"/>
          <ac:picMkLst>
            <pc:docMk/>
            <pc:sldMk cId="3869370931" sldId="269"/>
            <ac:picMk id="8" creationId="{DD1112AF-0D37-4664-BF06-B59C582ACF1F}"/>
          </ac:picMkLst>
        </pc:picChg>
      </pc:sldChg>
      <pc:sldChg chg="modSp">
        <pc:chgData name="Tomáš Kalina" userId="45bbb01e-5cd3-4f7f-8e55-4626a61d755e" providerId="ADAL" clId="{133BBA00-455C-4C99-BD85-0330550FA569}" dt="2019-04-07T10:59:57.489" v="16" actId="20577"/>
        <pc:sldMkLst>
          <pc:docMk/>
          <pc:sldMk cId="4000647157" sldId="270"/>
        </pc:sldMkLst>
        <pc:spChg chg="mod">
          <ac:chgData name="Tomáš Kalina" userId="45bbb01e-5cd3-4f7f-8e55-4626a61d755e" providerId="ADAL" clId="{133BBA00-455C-4C99-BD85-0330550FA569}" dt="2019-04-07T10:59:57.489" v="16" actId="20577"/>
          <ac:spMkLst>
            <pc:docMk/>
            <pc:sldMk cId="4000647157" sldId="270"/>
            <ac:spMk id="3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10:03.933" v="160" actId="207"/>
        <pc:sldMkLst>
          <pc:docMk/>
          <pc:sldMk cId="2807471218" sldId="271"/>
        </pc:sldMkLst>
        <pc:spChg chg="mod">
          <ac:chgData name="Tomáš Kalina" userId="45bbb01e-5cd3-4f7f-8e55-4626a61d755e" providerId="ADAL" clId="{133BBA00-455C-4C99-BD85-0330550FA569}" dt="2019-04-07T11:10:03.933" v="160" actId="207"/>
          <ac:spMkLst>
            <pc:docMk/>
            <pc:sldMk cId="2807471218" sldId="271"/>
            <ac:spMk id="2" creationId="{00000000-0000-0000-0000-000000000000}"/>
          </ac:spMkLst>
        </pc:spChg>
        <pc:spChg chg="mod">
          <ac:chgData name="Tomáš Kalina" userId="45bbb01e-5cd3-4f7f-8e55-4626a61d755e" providerId="ADAL" clId="{133BBA00-455C-4C99-BD85-0330550FA569}" dt="2019-04-07T11:09:15.486" v="157" actId="20577"/>
          <ac:spMkLst>
            <pc:docMk/>
            <pc:sldMk cId="2807471218" sldId="271"/>
            <ac:spMk id="3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05:43.389" v="107" actId="27636"/>
        <pc:sldMkLst>
          <pc:docMk/>
          <pc:sldMk cId="3161602833" sldId="275"/>
        </pc:sldMkLst>
        <pc:spChg chg="mod">
          <ac:chgData name="Tomáš Kalina" userId="45bbb01e-5cd3-4f7f-8e55-4626a61d755e" providerId="ADAL" clId="{133BBA00-455C-4C99-BD85-0330550FA569}" dt="2019-04-07T11:05:43.389" v="107" actId="27636"/>
          <ac:spMkLst>
            <pc:docMk/>
            <pc:sldMk cId="3161602833" sldId="275"/>
            <ac:spMk id="3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05:27.246" v="104" actId="27636"/>
        <pc:sldMkLst>
          <pc:docMk/>
          <pc:sldMk cId="2921832819" sldId="276"/>
        </pc:sldMkLst>
        <pc:spChg chg="mod">
          <ac:chgData name="Tomáš Kalina" userId="45bbb01e-5cd3-4f7f-8e55-4626a61d755e" providerId="ADAL" clId="{133BBA00-455C-4C99-BD85-0330550FA569}" dt="2019-04-07T11:05:27.246" v="104" actId="27636"/>
          <ac:spMkLst>
            <pc:docMk/>
            <pc:sldMk cId="2921832819" sldId="276"/>
            <ac:spMk id="3" creationId="{00000000-0000-0000-0000-000000000000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05:12.209" v="101" actId="1076"/>
        <pc:sldMkLst>
          <pc:docMk/>
          <pc:sldMk cId="1291468612" sldId="277"/>
        </pc:sldMkLst>
        <pc:spChg chg="mod">
          <ac:chgData name="Tomáš Kalina" userId="45bbb01e-5cd3-4f7f-8e55-4626a61d755e" providerId="ADAL" clId="{133BBA00-455C-4C99-BD85-0330550FA569}" dt="2019-04-07T11:04:12.810" v="83" actId="27636"/>
          <ac:spMkLst>
            <pc:docMk/>
            <pc:sldMk cId="1291468612" sldId="277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4:12.552" v="82"/>
          <ac:spMkLst>
            <pc:docMk/>
            <pc:sldMk cId="1291468612" sldId="277"/>
            <ac:spMk id="4" creationId="{741AA73E-285C-4C66-8EFE-416E9C18E71B}"/>
          </ac:spMkLst>
        </pc:spChg>
        <pc:spChg chg="del">
          <ac:chgData name="Tomáš Kalina" userId="45bbb01e-5cd3-4f7f-8e55-4626a61d755e" providerId="ADAL" clId="{133BBA00-455C-4C99-BD85-0330550FA569}" dt="2019-04-07T11:04:59.342" v="94" actId="478"/>
          <ac:spMkLst>
            <pc:docMk/>
            <pc:sldMk cId="1291468612" sldId="277"/>
            <ac:spMk id="5" creationId="{00000000-0000-0000-0000-000000000000}"/>
          </ac:spMkLst>
        </pc:spChg>
        <pc:spChg chg="del mod">
          <ac:chgData name="Tomáš Kalina" userId="45bbb01e-5cd3-4f7f-8e55-4626a61d755e" providerId="ADAL" clId="{133BBA00-455C-4C99-BD85-0330550FA569}" dt="2019-04-07T11:04:59.348" v="96"/>
          <ac:spMkLst>
            <pc:docMk/>
            <pc:sldMk cId="1291468612" sldId="277"/>
            <ac:spMk id="6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4:12.552" v="82"/>
          <ac:spMkLst>
            <pc:docMk/>
            <pc:sldMk cId="1291468612" sldId="277"/>
            <ac:spMk id="7" creationId="{F9974E5B-CA26-45EC-B19B-06F8A605EF4E}"/>
          </ac:spMkLst>
        </pc:spChg>
        <pc:spChg chg="del">
          <ac:chgData name="Tomáš Kalina" userId="45bbb01e-5cd3-4f7f-8e55-4626a61d755e" providerId="ADAL" clId="{133BBA00-455C-4C99-BD85-0330550FA569}" dt="2019-04-07T11:05:02.192" v="97" actId="478"/>
          <ac:spMkLst>
            <pc:docMk/>
            <pc:sldMk cId="1291468612" sldId="277"/>
            <ac:spMk id="8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4:40.658" v="93" actId="20577"/>
          <ac:spMkLst>
            <pc:docMk/>
            <pc:sldMk cId="1291468612" sldId="277"/>
            <ac:spMk id="9" creationId="{6A9596DE-147D-457A-8036-482D5797286B}"/>
          </ac:spMkLst>
        </pc:spChg>
        <pc:picChg chg="mod">
          <ac:chgData name="Tomáš Kalina" userId="45bbb01e-5cd3-4f7f-8e55-4626a61d755e" providerId="ADAL" clId="{133BBA00-455C-4C99-BD85-0330550FA569}" dt="2019-04-07T11:05:12.209" v="101" actId="1076"/>
          <ac:picMkLst>
            <pc:docMk/>
            <pc:sldMk cId="1291468612" sldId="277"/>
            <ac:picMk id="13314" creationId="{00000000-0000-0000-0000-000000000000}"/>
          </ac:picMkLst>
        </pc:picChg>
        <pc:picChg chg="mod">
          <ac:chgData name="Tomáš Kalina" userId="45bbb01e-5cd3-4f7f-8e55-4626a61d755e" providerId="ADAL" clId="{133BBA00-455C-4C99-BD85-0330550FA569}" dt="2019-04-07T11:05:07.815" v="100" actId="1076"/>
          <ac:picMkLst>
            <pc:docMk/>
            <pc:sldMk cId="1291468612" sldId="277"/>
            <ac:picMk id="13316" creationId="{00000000-0000-0000-0000-000000000000}"/>
          </ac:picMkLst>
        </pc:picChg>
      </pc:sldChg>
      <pc:sldChg chg="addSp modSp">
        <pc:chgData name="Tomáš Kalina" userId="45bbb01e-5cd3-4f7f-8e55-4626a61d755e" providerId="ADAL" clId="{133BBA00-455C-4C99-BD85-0330550FA569}" dt="2019-04-07T11:04:04.089" v="81" actId="27636"/>
        <pc:sldMkLst>
          <pc:docMk/>
          <pc:sldMk cId="188437848" sldId="278"/>
        </pc:sldMkLst>
        <pc:spChg chg="add mod">
          <ac:chgData name="Tomáš Kalina" userId="45bbb01e-5cd3-4f7f-8e55-4626a61d755e" providerId="ADAL" clId="{133BBA00-455C-4C99-BD85-0330550FA569}" dt="2019-04-07T11:03:47.093" v="71"/>
          <ac:spMkLst>
            <pc:docMk/>
            <pc:sldMk cId="188437848" sldId="278"/>
            <ac:spMk id="2" creationId="{135C4773-D39F-42EF-9828-FE1C72AF9195}"/>
          </ac:spMkLst>
        </pc:spChg>
        <pc:spChg chg="mod">
          <ac:chgData name="Tomáš Kalina" userId="45bbb01e-5cd3-4f7f-8e55-4626a61d755e" providerId="ADAL" clId="{133BBA00-455C-4C99-BD85-0330550FA569}" dt="2019-04-07T11:04:04.089" v="81" actId="27636"/>
          <ac:spMkLst>
            <pc:docMk/>
            <pc:sldMk cId="188437848" sldId="278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3:47.093" v="71"/>
          <ac:spMkLst>
            <pc:docMk/>
            <pc:sldMk cId="188437848" sldId="278"/>
            <ac:spMk id="4" creationId="{98FB6020-1823-4DB2-B948-37642002D551}"/>
          </ac:spMkLst>
        </pc:spChg>
        <pc:spChg chg="add mod">
          <ac:chgData name="Tomáš Kalina" userId="45bbb01e-5cd3-4f7f-8e55-4626a61d755e" providerId="ADAL" clId="{133BBA00-455C-4C99-BD85-0330550FA569}" dt="2019-04-07T11:03:47.093" v="71"/>
          <ac:spMkLst>
            <pc:docMk/>
            <pc:sldMk cId="188437848" sldId="278"/>
            <ac:spMk id="5" creationId="{23C4382B-0963-40EC-B327-6B27B50042CB}"/>
          </ac:spMkLst>
        </pc:spChg>
        <pc:spChg chg="add mod">
          <ac:chgData name="Tomáš Kalina" userId="45bbb01e-5cd3-4f7f-8e55-4626a61d755e" providerId="ADAL" clId="{133BBA00-455C-4C99-BD85-0330550FA569}" dt="2019-04-07T11:04:00.717" v="78" actId="20577"/>
          <ac:spMkLst>
            <pc:docMk/>
            <pc:sldMk cId="188437848" sldId="278"/>
            <ac:spMk id="6" creationId="{34392018-A6D0-4171-B584-7F89BE15F42C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06:52.048" v="124"/>
        <pc:sldMkLst>
          <pc:docMk/>
          <pc:sldMk cId="2887991864" sldId="279"/>
        </pc:sldMkLst>
        <pc:spChg chg="mod">
          <ac:chgData name="Tomáš Kalina" userId="45bbb01e-5cd3-4f7f-8e55-4626a61d755e" providerId="ADAL" clId="{133BBA00-455C-4C99-BD85-0330550FA569}" dt="2019-04-07T11:06:52.048" v="124"/>
          <ac:spMkLst>
            <pc:docMk/>
            <pc:sldMk cId="2887991864" sldId="279"/>
            <ac:spMk id="3" creationId="{00000000-0000-0000-0000-000000000000}"/>
          </ac:spMkLst>
        </pc:spChg>
        <pc:spChg chg="add del mod">
          <ac:chgData name="Tomáš Kalina" userId="45bbb01e-5cd3-4f7f-8e55-4626a61d755e" providerId="ADAL" clId="{133BBA00-455C-4C99-BD85-0330550FA569}" dt="2019-04-07T11:06:52.048" v="124"/>
          <ac:spMkLst>
            <pc:docMk/>
            <pc:sldMk cId="2887991864" sldId="279"/>
            <ac:spMk id="4" creationId="{21D1DC5F-B765-4693-9EDD-B468F16C478E}"/>
          </ac:spMkLst>
        </pc:spChg>
        <pc:spChg chg="add del mod">
          <ac:chgData name="Tomáš Kalina" userId="45bbb01e-5cd3-4f7f-8e55-4626a61d755e" providerId="ADAL" clId="{133BBA00-455C-4C99-BD85-0330550FA569}" dt="2019-04-07T11:06:52.048" v="124"/>
          <ac:spMkLst>
            <pc:docMk/>
            <pc:sldMk cId="2887991864" sldId="279"/>
            <ac:spMk id="5" creationId="{C6358DE2-B26F-43FF-BE65-1560B6C30F5C}"/>
          </ac:spMkLst>
        </pc:spChg>
        <pc:spChg chg="add del mod">
          <ac:chgData name="Tomáš Kalina" userId="45bbb01e-5cd3-4f7f-8e55-4626a61d755e" providerId="ADAL" clId="{133BBA00-455C-4C99-BD85-0330550FA569}" dt="2019-04-07T11:06:52.048" v="124"/>
          <ac:spMkLst>
            <pc:docMk/>
            <pc:sldMk cId="2887991864" sldId="279"/>
            <ac:spMk id="8" creationId="{38A99DF9-3034-494F-9CA3-DCDC28780279}"/>
          </ac:spMkLst>
        </pc:spChg>
      </pc:sldChg>
      <pc:sldChg chg="modSp">
        <pc:chgData name="Tomáš Kalina" userId="45bbb01e-5cd3-4f7f-8e55-4626a61d755e" providerId="ADAL" clId="{133BBA00-455C-4C99-BD85-0330550FA569}" dt="2019-04-07T11:12:01.621" v="172" actId="207"/>
        <pc:sldMkLst>
          <pc:docMk/>
          <pc:sldMk cId="496197930" sldId="280"/>
        </pc:sldMkLst>
        <pc:spChg chg="mod">
          <ac:chgData name="Tomáš Kalina" userId="45bbb01e-5cd3-4f7f-8e55-4626a61d755e" providerId="ADAL" clId="{133BBA00-455C-4C99-BD85-0330550FA569}" dt="2019-04-07T11:12:01.621" v="172" actId="207"/>
          <ac:spMkLst>
            <pc:docMk/>
            <pc:sldMk cId="496197930" sldId="280"/>
            <ac:spMk id="2" creationId="{00000000-0000-0000-0000-000000000000}"/>
          </ac:spMkLst>
        </pc:spChg>
      </pc:sldChg>
      <pc:sldChg chg="modSp">
        <pc:chgData name="Tomáš Kalina" userId="45bbb01e-5cd3-4f7f-8e55-4626a61d755e" providerId="ADAL" clId="{133BBA00-455C-4C99-BD85-0330550FA569}" dt="2019-04-07T11:08:57.371" v="151" actId="27636"/>
        <pc:sldMkLst>
          <pc:docMk/>
          <pc:sldMk cId="2225040021" sldId="281"/>
        </pc:sldMkLst>
        <pc:spChg chg="mod">
          <ac:chgData name="Tomáš Kalina" userId="45bbb01e-5cd3-4f7f-8e55-4626a61d755e" providerId="ADAL" clId="{133BBA00-455C-4C99-BD85-0330550FA569}" dt="2019-04-07T11:08:57.371" v="151" actId="27636"/>
          <ac:spMkLst>
            <pc:docMk/>
            <pc:sldMk cId="2225040021" sldId="281"/>
            <ac:spMk id="3" creationId="{00000000-0000-0000-0000-000000000000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08:29.520" v="140"/>
        <pc:sldMkLst>
          <pc:docMk/>
          <pc:sldMk cId="2713622835" sldId="282"/>
        </pc:sldMkLst>
        <pc:spChg chg="add del mod">
          <ac:chgData name="Tomáš Kalina" userId="45bbb01e-5cd3-4f7f-8e55-4626a61d755e" providerId="ADAL" clId="{133BBA00-455C-4C99-BD85-0330550FA569}" dt="2019-04-07T11:08:29.520" v="140"/>
          <ac:spMkLst>
            <pc:docMk/>
            <pc:sldMk cId="2713622835" sldId="282"/>
            <ac:spMk id="4" creationId="{E029888B-766F-433B-9444-2CB720A562B3}"/>
          </ac:spMkLst>
        </pc:spChg>
        <pc:spChg chg="add del mod">
          <ac:chgData name="Tomáš Kalina" userId="45bbb01e-5cd3-4f7f-8e55-4626a61d755e" providerId="ADAL" clId="{133BBA00-455C-4C99-BD85-0330550FA569}" dt="2019-04-07T11:08:29.520" v="140"/>
          <ac:spMkLst>
            <pc:docMk/>
            <pc:sldMk cId="2713622835" sldId="282"/>
            <ac:spMk id="5" creationId="{23EEAE34-3091-4F3B-8443-D18AF8DE43CA}"/>
          </ac:spMkLst>
        </pc:spChg>
      </pc:sldChg>
      <pc:sldChg chg="modSp">
        <pc:chgData name="Tomáš Kalina" userId="45bbb01e-5cd3-4f7f-8e55-4626a61d755e" providerId="ADAL" clId="{133BBA00-455C-4C99-BD85-0330550FA569}" dt="2019-04-07T11:08:23.632" v="139" actId="1076"/>
        <pc:sldMkLst>
          <pc:docMk/>
          <pc:sldMk cId="1925466776" sldId="283"/>
        </pc:sldMkLst>
        <pc:spChg chg="mod">
          <ac:chgData name="Tomáš Kalina" userId="45bbb01e-5cd3-4f7f-8e55-4626a61d755e" providerId="ADAL" clId="{133BBA00-455C-4C99-BD85-0330550FA569}" dt="2019-04-07T11:08:18.664" v="138" actId="5793"/>
          <ac:spMkLst>
            <pc:docMk/>
            <pc:sldMk cId="1925466776" sldId="283"/>
            <ac:spMk id="3" creationId="{00000000-0000-0000-0000-000000000000}"/>
          </ac:spMkLst>
        </pc:spChg>
        <pc:picChg chg="mod">
          <ac:chgData name="Tomáš Kalina" userId="45bbb01e-5cd3-4f7f-8e55-4626a61d755e" providerId="ADAL" clId="{133BBA00-455C-4C99-BD85-0330550FA569}" dt="2019-04-07T11:08:23.632" v="139" actId="1076"/>
          <ac:picMkLst>
            <pc:docMk/>
            <pc:sldMk cId="1925466776" sldId="283"/>
            <ac:picMk id="17409" creationId="{00000000-0000-0000-0000-000000000000}"/>
          </ac:picMkLst>
        </pc:picChg>
      </pc:sldChg>
      <pc:sldChg chg="modSp">
        <pc:chgData name="Tomáš Kalina" userId="45bbb01e-5cd3-4f7f-8e55-4626a61d755e" providerId="ADAL" clId="{133BBA00-455C-4C99-BD85-0330550FA569}" dt="2019-04-07T11:07:08.933" v="133" actId="27636"/>
        <pc:sldMkLst>
          <pc:docMk/>
          <pc:sldMk cId="0" sldId="284"/>
        </pc:sldMkLst>
        <pc:spChg chg="mod">
          <ac:chgData name="Tomáš Kalina" userId="45bbb01e-5cd3-4f7f-8e55-4626a61d755e" providerId="ADAL" clId="{133BBA00-455C-4C99-BD85-0330550FA569}" dt="2019-04-07T11:07:08.933" v="133" actId="27636"/>
          <ac:spMkLst>
            <pc:docMk/>
            <pc:sldMk cId="0" sldId="284"/>
            <ac:spMk id="3" creationId="{00000000-0000-0000-0000-000000000000}"/>
          </ac:spMkLst>
        </pc:spChg>
      </pc:sldChg>
      <pc:sldChg chg="addSp delSp">
        <pc:chgData name="Tomáš Kalina" userId="45bbb01e-5cd3-4f7f-8e55-4626a61d755e" providerId="ADAL" clId="{133BBA00-455C-4C99-BD85-0330550FA569}" dt="2019-04-07T11:07:53.795" v="135"/>
        <pc:sldMkLst>
          <pc:docMk/>
          <pc:sldMk cId="1693580577" sldId="285"/>
        </pc:sldMkLst>
        <pc:spChg chg="add del">
          <ac:chgData name="Tomáš Kalina" userId="45bbb01e-5cd3-4f7f-8e55-4626a61d755e" providerId="ADAL" clId="{133BBA00-455C-4C99-BD85-0330550FA569}" dt="2019-04-07T11:07:53.795" v="135"/>
          <ac:spMkLst>
            <pc:docMk/>
            <pc:sldMk cId="1693580577" sldId="285"/>
            <ac:spMk id="2" creationId="{00000000-0000-0000-0000-000000000000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12:32.476" v="183"/>
        <pc:sldMkLst>
          <pc:docMk/>
          <pc:sldMk cId="0" sldId="287"/>
        </pc:sldMkLst>
        <pc:spChg chg="mod">
          <ac:chgData name="Tomáš Kalina" userId="45bbb01e-5cd3-4f7f-8e55-4626a61d755e" providerId="ADAL" clId="{133BBA00-455C-4C99-BD85-0330550FA569}" dt="2019-04-07T11:12:16.304" v="174" actId="27636"/>
          <ac:spMkLst>
            <pc:docMk/>
            <pc:sldMk cId="0" sldId="287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12:16.099" v="173"/>
          <ac:spMkLst>
            <pc:docMk/>
            <pc:sldMk cId="0" sldId="287"/>
            <ac:spMk id="4" creationId="{BA534764-05FF-4F09-A39D-73339EE4CCBF}"/>
          </ac:spMkLst>
        </pc:spChg>
        <pc:spChg chg="del mod">
          <ac:chgData name="Tomáš Kalina" userId="45bbb01e-5cd3-4f7f-8e55-4626a61d755e" providerId="ADAL" clId="{133BBA00-455C-4C99-BD85-0330550FA569}" dt="2019-04-07T11:12:32.476" v="183"/>
          <ac:spMkLst>
            <pc:docMk/>
            <pc:sldMk cId="0" sldId="287"/>
            <ac:spMk id="5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12:30.997" v="181" actId="20577"/>
          <ac:spMkLst>
            <pc:docMk/>
            <pc:sldMk cId="0" sldId="287"/>
            <ac:spMk id="6" creationId="{46BD14F3-436B-4030-B67C-584AAB87178C}"/>
          </ac:spMkLst>
        </pc:spChg>
        <pc:spChg chg="add del mod">
          <ac:chgData name="Tomáš Kalina" userId="45bbb01e-5cd3-4f7f-8e55-4626a61d755e" providerId="ADAL" clId="{133BBA00-455C-4C99-BD85-0330550FA569}" dt="2019-04-07T11:12:21.952" v="176"/>
          <ac:spMkLst>
            <pc:docMk/>
            <pc:sldMk cId="0" sldId="287"/>
            <ac:spMk id="7" creationId="{728D1684-5CFB-4438-9FE8-E759A838181A}"/>
          </ac:spMkLst>
        </pc:spChg>
        <pc:picChg chg="add">
          <ac:chgData name="Tomáš Kalina" userId="45bbb01e-5cd3-4f7f-8e55-4626a61d755e" providerId="ADAL" clId="{133BBA00-455C-4C99-BD85-0330550FA569}" dt="2019-04-07T11:12:21.952" v="176"/>
          <ac:picMkLst>
            <pc:docMk/>
            <pc:sldMk cId="0" sldId="287"/>
            <ac:picMk id="9" creationId="{B9D08C76-7496-4C08-87E9-C0A37272C470}"/>
          </ac:picMkLst>
        </pc:picChg>
        <pc:picChg chg="del">
          <ac:chgData name="Tomáš Kalina" userId="45bbb01e-5cd3-4f7f-8e55-4626a61d755e" providerId="ADAL" clId="{133BBA00-455C-4C99-BD85-0330550FA569}" dt="2019-04-07T11:12:19.331" v="175"/>
          <ac:picMkLst>
            <pc:docMk/>
            <pc:sldMk cId="0" sldId="287"/>
            <ac:picMk id="1026" creationId="{00000000-0000-0000-0000-000000000000}"/>
          </ac:picMkLst>
        </pc:picChg>
      </pc:sldChg>
      <pc:sldChg chg="addSp delSp modSp">
        <pc:chgData name="Tomáš Kalina" userId="45bbb01e-5cd3-4f7f-8e55-4626a61d755e" providerId="ADAL" clId="{133BBA00-455C-4C99-BD85-0330550FA569}" dt="2019-04-07T11:02:34.816" v="57" actId="27636"/>
        <pc:sldMkLst>
          <pc:docMk/>
          <pc:sldMk cId="0" sldId="289"/>
        </pc:sldMkLst>
        <pc:spChg chg="mod">
          <ac:chgData name="Tomáš Kalina" userId="45bbb01e-5cd3-4f7f-8e55-4626a61d755e" providerId="ADAL" clId="{133BBA00-455C-4C99-BD85-0330550FA569}" dt="2019-04-07T11:02:34.816" v="57" actId="27636"/>
          <ac:spMkLst>
            <pc:docMk/>
            <pc:sldMk cId="0" sldId="289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2:11.885" v="45"/>
          <ac:spMkLst>
            <pc:docMk/>
            <pc:sldMk cId="0" sldId="289"/>
            <ac:spMk id="4" creationId="{23E4498C-BB46-47AC-AE07-35A9E490B917}"/>
          </ac:spMkLst>
        </pc:spChg>
        <pc:spChg chg="del">
          <ac:chgData name="Tomáš Kalina" userId="45bbb01e-5cd3-4f7f-8e55-4626a61d755e" providerId="ADAL" clId="{133BBA00-455C-4C99-BD85-0330550FA569}" dt="2019-04-07T11:02:16.646" v="47"/>
          <ac:spMkLst>
            <pc:docMk/>
            <pc:sldMk cId="0" sldId="289"/>
            <ac:spMk id="5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2:11.885" v="45"/>
          <ac:spMkLst>
            <pc:docMk/>
            <pc:sldMk cId="0" sldId="289"/>
            <ac:spMk id="6" creationId="{7E54C1B4-B41B-4AC7-89EC-DE5BE6F26D5E}"/>
          </ac:spMkLst>
        </pc:spChg>
        <pc:spChg chg="add mod">
          <ac:chgData name="Tomáš Kalina" userId="45bbb01e-5cd3-4f7f-8e55-4626a61d755e" providerId="ADAL" clId="{133BBA00-455C-4C99-BD85-0330550FA569}" dt="2019-04-07T11:02:11.885" v="45"/>
          <ac:spMkLst>
            <pc:docMk/>
            <pc:sldMk cId="0" sldId="289"/>
            <ac:spMk id="7" creationId="{A50933F9-CA37-4E7D-B15D-4E2CA2ACF4AA}"/>
          </ac:spMkLst>
        </pc:spChg>
        <pc:spChg chg="add mod">
          <ac:chgData name="Tomáš Kalina" userId="45bbb01e-5cd3-4f7f-8e55-4626a61d755e" providerId="ADAL" clId="{133BBA00-455C-4C99-BD85-0330550FA569}" dt="2019-04-07T11:02:22.873" v="49" actId="1076"/>
          <ac:spMkLst>
            <pc:docMk/>
            <pc:sldMk cId="0" sldId="289"/>
            <ac:spMk id="10" creationId="{C5D5CE1C-B81E-4635-AA7A-EB81B756702F}"/>
          </ac:spMkLst>
        </pc:spChg>
        <pc:picChg chg="add mod">
          <ac:chgData name="Tomáš Kalina" userId="45bbb01e-5cd3-4f7f-8e55-4626a61d755e" providerId="ADAL" clId="{133BBA00-455C-4C99-BD85-0330550FA569}" dt="2019-04-07T11:02:22.873" v="49" actId="1076"/>
          <ac:picMkLst>
            <pc:docMk/>
            <pc:sldMk cId="0" sldId="289"/>
            <ac:picMk id="9" creationId="{FE4131E1-4AA9-4164-9531-186CA046006E}"/>
          </ac:picMkLst>
        </pc:picChg>
        <pc:picChg chg="del">
          <ac:chgData name="Tomáš Kalina" userId="45bbb01e-5cd3-4f7f-8e55-4626a61d755e" providerId="ADAL" clId="{133BBA00-455C-4C99-BD85-0330550FA569}" dt="2019-04-07T11:02:16.646" v="47"/>
          <ac:picMkLst>
            <pc:docMk/>
            <pc:sldMk cId="0" sldId="289"/>
            <ac:picMk id="50178" creationId="{00000000-0000-0000-0000-000000000000}"/>
          </ac:picMkLst>
        </pc:picChg>
      </pc:sldChg>
      <pc:sldChg chg="delSp modSp">
        <pc:chgData name="Tomáš Kalina" userId="45bbb01e-5cd3-4f7f-8e55-4626a61d755e" providerId="ADAL" clId="{133BBA00-455C-4C99-BD85-0330550FA569}" dt="2019-04-07T11:02:00.021" v="44" actId="139"/>
        <pc:sldMkLst>
          <pc:docMk/>
          <pc:sldMk cId="0" sldId="290"/>
        </pc:sldMkLst>
        <pc:spChg chg="mod">
          <ac:chgData name="Tomáš Kalina" userId="45bbb01e-5cd3-4f7f-8e55-4626a61d755e" providerId="ADAL" clId="{133BBA00-455C-4C99-BD85-0330550FA569}" dt="2019-04-07T11:01:13.770" v="26" actId="27636"/>
          <ac:spMkLst>
            <pc:docMk/>
            <pc:sldMk cId="0" sldId="290"/>
            <ac:spMk id="2" creationId="{00000000-0000-0000-0000-000000000000}"/>
          </ac:spMkLst>
        </pc:spChg>
        <pc:spChg chg="mod">
          <ac:chgData name="Tomáš Kalina" userId="45bbb01e-5cd3-4f7f-8e55-4626a61d755e" providerId="ADAL" clId="{133BBA00-455C-4C99-BD85-0330550FA569}" dt="2019-04-07T11:02:00.021" v="44" actId="139"/>
          <ac:spMkLst>
            <pc:docMk/>
            <pc:sldMk cId="0" sldId="290"/>
            <ac:spMk id="3" creationId="{00000000-0000-0000-0000-000000000000}"/>
          </ac:spMkLst>
        </pc:spChg>
        <pc:spChg chg="del">
          <ac:chgData name="Tomáš Kalina" userId="45bbb01e-5cd3-4f7f-8e55-4626a61d755e" providerId="ADAL" clId="{133BBA00-455C-4C99-BD85-0330550FA569}" dt="2019-04-07T11:01:27.325" v="28" actId="478"/>
          <ac:spMkLst>
            <pc:docMk/>
            <pc:sldMk cId="0" sldId="290"/>
            <ac:spMk id="5" creationId="{00000000-0000-0000-0000-000000000000}"/>
          </ac:spMkLst>
        </pc:spChg>
        <pc:picChg chg="mod">
          <ac:chgData name="Tomáš Kalina" userId="45bbb01e-5cd3-4f7f-8e55-4626a61d755e" providerId="ADAL" clId="{133BBA00-455C-4C99-BD85-0330550FA569}" dt="2019-04-07T11:01:29.234" v="29" actId="1076"/>
          <ac:picMkLst>
            <pc:docMk/>
            <pc:sldMk cId="0" sldId="290"/>
            <ac:picMk id="49154" creationId="{00000000-0000-0000-0000-000000000000}"/>
          </ac:picMkLst>
        </pc:picChg>
      </pc:sldChg>
      <pc:sldChg chg="addSp modSp">
        <pc:chgData name="Tomáš Kalina" userId="45bbb01e-5cd3-4f7f-8e55-4626a61d755e" providerId="ADAL" clId="{133BBA00-455C-4C99-BD85-0330550FA569}" dt="2019-04-07T11:06:06.211" v="114" actId="1076"/>
        <pc:sldMkLst>
          <pc:docMk/>
          <pc:sldMk cId="0" sldId="292"/>
        </pc:sldMkLst>
        <pc:spChg chg="mod">
          <ac:chgData name="Tomáš Kalina" userId="45bbb01e-5cd3-4f7f-8e55-4626a61d755e" providerId="ADAL" clId="{133BBA00-455C-4C99-BD85-0330550FA569}" dt="2019-04-07T11:05:52.066" v="109" actId="27636"/>
          <ac:spMkLst>
            <pc:docMk/>
            <pc:sldMk cId="0" sldId="292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5:51.837" v="108"/>
          <ac:spMkLst>
            <pc:docMk/>
            <pc:sldMk cId="0" sldId="292"/>
            <ac:spMk id="4" creationId="{84053299-5138-4FEB-BAA5-72AC61E02BE5}"/>
          </ac:spMkLst>
        </pc:spChg>
        <pc:spChg chg="add mod">
          <ac:chgData name="Tomáš Kalina" userId="45bbb01e-5cd3-4f7f-8e55-4626a61d755e" providerId="ADAL" clId="{133BBA00-455C-4C99-BD85-0330550FA569}" dt="2019-04-07T11:05:51.837" v="108"/>
          <ac:spMkLst>
            <pc:docMk/>
            <pc:sldMk cId="0" sldId="292"/>
            <ac:spMk id="5" creationId="{4B8BF64B-DA0A-4C38-9A13-449D5EC86070}"/>
          </ac:spMkLst>
        </pc:spChg>
        <pc:spChg chg="add mod">
          <ac:chgData name="Tomáš Kalina" userId="45bbb01e-5cd3-4f7f-8e55-4626a61d755e" providerId="ADAL" clId="{133BBA00-455C-4C99-BD85-0330550FA569}" dt="2019-04-07T11:05:51.837" v="108"/>
          <ac:spMkLst>
            <pc:docMk/>
            <pc:sldMk cId="0" sldId="292"/>
            <ac:spMk id="6" creationId="{763B8BAA-DF3C-4081-B1D7-528254626394}"/>
          </ac:spMkLst>
        </pc:spChg>
        <pc:spChg chg="mod">
          <ac:chgData name="Tomáš Kalina" userId="45bbb01e-5cd3-4f7f-8e55-4626a61d755e" providerId="ADAL" clId="{133BBA00-455C-4C99-BD85-0330550FA569}" dt="2019-04-07T11:06:06.211" v="114" actId="1076"/>
          <ac:spMkLst>
            <pc:docMk/>
            <pc:sldMk cId="0" sldId="292"/>
            <ac:spMk id="7" creationId="{00000000-0000-0000-0000-000000000000}"/>
          </ac:spMkLst>
        </pc:spChg>
        <pc:picChg chg="mod">
          <ac:chgData name="Tomáš Kalina" userId="45bbb01e-5cd3-4f7f-8e55-4626a61d755e" providerId="ADAL" clId="{133BBA00-455C-4C99-BD85-0330550FA569}" dt="2019-04-07T11:05:54.850" v="110" actId="1076"/>
          <ac:picMkLst>
            <pc:docMk/>
            <pc:sldMk cId="0" sldId="292"/>
            <ac:picMk id="48130" creationId="{00000000-0000-0000-0000-000000000000}"/>
          </ac:picMkLst>
        </pc:picChg>
        <pc:picChg chg="mod">
          <ac:chgData name="Tomáš Kalina" userId="45bbb01e-5cd3-4f7f-8e55-4626a61d755e" providerId="ADAL" clId="{133BBA00-455C-4C99-BD85-0330550FA569}" dt="2019-04-07T11:06:01.802" v="113" actId="1076"/>
          <ac:picMkLst>
            <pc:docMk/>
            <pc:sldMk cId="0" sldId="292"/>
            <ac:picMk id="48133" creationId="{00000000-0000-0000-0000-000000000000}"/>
          </ac:picMkLst>
        </pc:picChg>
      </pc:sldChg>
      <pc:sldChg chg="addSp delSp modSp">
        <pc:chgData name="Tomáš Kalina" userId="45bbb01e-5cd3-4f7f-8e55-4626a61d755e" providerId="ADAL" clId="{133BBA00-455C-4C99-BD85-0330550FA569}" dt="2019-04-07T11:00:16.172" v="17"/>
        <pc:sldMkLst>
          <pc:docMk/>
          <pc:sldMk cId="0" sldId="293"/>
        </pc:sldMkLst>
        <pc:spChg chg="del">
          <ac:chgData name="Tomáš Kalina" userId="45bbb01e-5cd3-4f7f-8e55-4626a61d755e" providerId="ADAL" clId="{133BBA00-455C-4C99-BD85-0330550FA569}" dt="2019-04-07T11:00:16.172" v="17"/>
          <ac:spMkLst>
            <pc:docMk/>
            <pc:sldMk cId="0" sldId="293"/>
            <ac:spMk id="2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0:16.172" v="17"/>
          <ac:spMkLst>
            <pc:docMk/>
            <pc:sldMk cId="0" sldId="293"/>
            <ac:spMk id="4" creationId="{F167A19D-4E3D-4846-955B-9B07C39A699B}"/>
          </ac:spMkLst>
        </pc:spChg>
      </pc:sldChg>
      <pc:sldChg chg="addSp delSp modSp">
        <pc:chgData name="Tomáš Kalina" userId="45bbb01e-5cd3-4f7f-8e55-4626a61d755e" providerId="ADAL" clId="{133BBA00-455C-4C99-BD85-0330550FA569}" dt="2019-04-07T11:03:33.897" v="70" actId="1035"/>
        <pc:sldMkLst>
          <pc:docMk/>
          <pc:sldMk cId="0" sldId="294"/>
        </pc:sldMkLst>
        <pc:spChg chg="del">
          <ac:chgData name="Tomáš Kalina" userId="45bbb01e-5cd3-4f7f-8e55-4626a61d755e" providerId="ADAL" clId="{133BBA00-455C-4C99-BD85-0330550FA569}" dt="2019-04-07T11:03:15.042" v="58"/>
          <ac:spMkLst>
            <pc:docMk/>
            <pc:sldMk cId="0" sldId="294"/>
            <ac:spMk id="2" creationId="{00000000-0000-0000-0000-000000000000}"/>
          </ac:spMkLst>
        </pc:spChg>
        <pc:spChg chg="mod">
          <ac:chgData name="Tomáš Kalina" userId="45bbb01e-5cd3-4f7f-8e55-4626a61d755e" providerId="ADAL" clId="{133BBA00-455C-4C99-BD85-0330550FA569}" dt="2019-04-07T11:03:33.897" v="70" actId="1035"/>
          <ac:spMkLst>
            <pc:docMk/>
            <pc:sldMk cId="0" sldId="294"/>
            <ac:spMk id="3" creationId="{00000000-0000-0000-0000-000000000000}"/>
          </ac:spMkLst>
        </pc:spChg>
        <pc:spChg chg="add mod">
          <ac:chgData name="Tomáš Kalina" userId="45bbb01e-5cd3-4f7f-8e55-4626a61d755e" providerId="ADAL" clId="{133BBA00-455C-4C99-BD85-0330550FA569}" dt="2019-04-07T11:03:15.042" v="58"/>
          <ac:spMkLst>
            <pc:docMk/>
            <pc:sldMk cId="0" sldId="294"/>
            <ac:spMk id="5" creationId="{F04BF9A9-113D-4538-86AC-A368A3EAA6C0}"/>
          </ac:spMkLst>
        </pc:spChg>
        <pc:spChg chg="add mod">
          <ac:chgData name="Tomáš Kalina" userId="45bbb01e-5cd3-4f7f-8e55-4626a61d755e" providerId="ADAL" clId="{133BBA00-455C-4C99-BD85-0330550FA569}" dt="2019-04-07T11:03:15.042" v="58"/>
          <ac:spMkLst>
            <pc:docMk/>
            <pc:sldMk cId="0" sldId="294"/>
            <ac:spMk id="6" creationId="{749E9CF8-9420-42A5-B0BC-6CDB732DD338}"/>
          </ac:spMkLst>
        </pc:spChg>
        <pc:spChg chg="add mod">
          <ac:chgData name="Tomáš Kalina" userId="45bbb01e-5cd3-4f7f-8e55-4626a61d755e" providerId="ADAL" clId="{133BBA00-455C-4C99-BD85-0330550FA569}" dt="2019-04-07T11:03:15.042" v="58"/>
          <ac:spMkLst>
            <pc:docMk/>
            <pc:sldMk cId="0" sldId="294"/>
            <ac:spMk id="7" creationId="{55B69AD7-4C4C-402C-900E-C948552E9B43}"/>
          </ac:spMkLst>
        </pc:spChg>
        <pc:spChg chg="add del mod">
          <ac:chgData name="Tomáš Kalina" userId="45bbb01e-5cd3-4f7f-8e55-4626a61d755e" providerId="ADAL" clId="{133BBA00-455C-4C99-BD85-0330550FA569}" dt="2019-04-07T11:03:18.536" v="61"/>
          <ac:spMkLst>
            <pc:docMk/>
            <pc:sldMk cId="0" sldId="294"/>
            <ac:spMk id="8" creationId="{BCD01330-CB5F-4C9D-A0C0-A4F5C0C68844}"/>
          </ac:spMkLst>
        </pc:spChg>
        <pc:picChg chg="del">
          <ac:chgData name="Tomáš Kalina" userId="45bbb01e-5cd3-4f7f-8e55-4626a61d755e" providerId="ADAL" clId="{133BBA00-455C-4C99-BD85-0330550FA569}" dt="2019-04-07T11:03:17.433" v="60"/>
          <ac:picMkLst>
            <pc:docMk/>
            <pc:sldMk cId="0" sldId="294"/>
            <ac:picMk id="4" creationId="{00000000-0000-0000-0000-000000000000}"/>
          </ac:picMkLst>
        </pc:picChg>
        <pc:picChg chg="add mod">
          <ac:chgData name="Tomáš Kalina" userId="45bbb01e-5cd3-4f7f-8e55-4626a61d755e" providerId="ADAL" clId="{133BBA00-455C-4C99-BD85-0330550FA569}" dt="2019-04-07T11:03:23.714" v="64" actId="14100"/>
          <ac:picMkLst>
            <pc:docMk/>
            <pc:sldMk cId="0" sldId="294"/>
            <ac:picMk id="9" creationId="{9B72F160-3FC5-418F-ADF8-EFBBD7D4FFBE}"/>
          </ac:picMkLst>
        </pc:picChg>
      </pc:sldChg>
      <pc:sldChg chg="modSp">
        <pc:chgData name="Tomáš Kalina" userId="45bbb01e-5cd3-4f7f-8e55-4626a61d755e" providerId="ADAL" clId="{133BBA00-455C-4C99-BD85-0330550FA569}" dt="2019-04-07T11:14:18.660" v="284" actId="20577"/>
        <pc:sldMkLst>
          <pc:docMk/>
          <pc:sldMk cId="925646897" sldId="296"/>
        </pc:sldMkLst>
        <pc:spChg chg="mod">
          <ac:chgData name="Tomáš Kalina" userId="45bbb01e-5cd3-4f7f-8e55-4626a61d755e" providerId="ADAL" clId="{133BBA00-455C-4C99-BD85-0330550FA569}" dt="2019-04-07T11:14:18.660" v="284" actId="20577"/>
          <ac:spMkLst>
            <pc:docMk/>
            <pc:sldMk cId="925646897" sldId="29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55DC671-29B6-435A-8E2C-26F718525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28018" cy="10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8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6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se slide with imag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13" y="6052211"/>
            <a:ext cx="1126668" cy="5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1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53" y="2019299"/>
            <a:ext cx="5372593" cy="282566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5AC8A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7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E13F3EFE-424C-40CD-8513-DF1D97B548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2">
            <a:extLst>
              <a:ext uri="{FF2B5EF4-FFF2-40B4-BE49-F238E27FC236}">
                <a16:creationId xmlns:a16="http://schemas.microsoft.com/office/drawing/2014/main" id="{E4398499-D4E6-44B8-B7A9-5370CEABD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6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0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311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– invers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2015124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2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69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1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68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26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432" y="6062548"/>
            <a:ext cx="1104535" cy="5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  <p:extLst>
      <p:ext uri="{BB962C8B-B14F-4D97-AF65-F5344CB8AC3E}">
        <p14:creationId xmlns:p14="http://schemas.microsoft.com/office/powerpoint/2010/main" val="54035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avid.fi/technology/design/effectiveness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Eccentric training: theory, application and periodization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 Cacek, PhD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, Masaryk University</a:t>
            </a:r>
          </a:p>
          <a:p>
            <a:r>
              <a:rPr lang="cs-CZ" dirty="0"/>
              <a:t>Brno, Czech </a:t>
            </a:r>
            <a:r>
              <a:rPr lang="cs-CZ" dirty="0" err="1"/>
              <a:t>republic</a:t>
            </a:r>
            <a:endParaRPr lang="cs-CZ" dirty="0"/>
          </a:p>
          <a:p>
            <a:r>
              <a:rPr lang="cs-CZ" dirty="0"/>
              <a:t>cacek@fsps.muni.cz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6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240606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en-US" dirty="0"/>
              <a:t>Acute Effect of Eccentric Exercise = Structural Damage to Muscle and Reduction of Functionality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At </a:t>
            </a:r>
            <a:r>
              <a:rPr lang="cs-CZ" dirty="0" err="1"/>
              <a:t>functional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in:</a:t>
            </a:r>
          </a:p>
          <a:p>
            <a:pPr lvl="1"/>
            <a:r>
              <a:rPr lang="cs-CZ" dirty="0" err="1"/>
              <a:t>Reducing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strength</a:t>
            </a:r>
            <a:endParaRPr lang="cs-CZ" dirty="0"/>
          </a:p>
          <a:p>
            <a:pPr lvl="1"/>
            <a:r>
              <a:rPr lang="cs-CZ" dirty="0" err="1"/>
              <a:t>change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optimal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length</a:t>
            </a:r>
            <a:endParaRPr lang="cs-CZ" dirty="0"/>
          </a:p>
          <a:p>
            <a:pPr lvl="1"/>
            <a:r>
              <a:rPr lang="cs-CZ" dirty="0" err="1"/>
              <a:t>increase</a:t>
            </a:r>
            <a:r>
              <a:rPr lang="cs-CZ" dirty="0"/>
              <a:t> in </a:t>
            </a:r>
            <a:r>
              <a:rPr lang="cs-CZ" dirty="0" err="1"/>
              <a:t>passive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tension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delayed</a:t>
            </a:r>
            <a:r>
              <a:rPr lang="cs-CZ" dirty="0"/>
              <a:t> </a:t>
            </a:r>
            <a:r>
              <a:rPr lang="cs-CZ" dirty="0" err="1"/>
              <a:t>onset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muscular</a:t>
            </a:r>
            <a:r>
              <a:rPr lang="cs-CZ" dirty="0"/>
              <a:t> </a:t>
            </a:r>
            <a:r>
              <a:rPr lang="cs-CZ" dirty="0" err="1"/>
              <a:t>serenses</a:t>
            </a:r>
            <a:r>
              <a:rPr lang="cs-CZ" dirty="0"/>
              <a:t> (DOMS)</a:t>
            </a:r>
          </a:p>
          <a:p>
            <a:pPr lvl="1"/>
            <a:r>
              <a:rPr lang="cs-CZ" dirty="0" err="1"/>
              <a:t>increasing</a:t>
            </a:r>
            <a:r>
              <a:rPr lang="cs-CZ" dirty="0"/>
              <a:t> </a:t>
            </a:r>
            <a:r>
              <a:rPr lang="cs-CZ" dirty="0" err="1"/>
              <a:t>serum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protein,</a:t>
            </a:r>
          </a:p>
          <a:p>
            <a:pPr lvl="1"/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edema</a:t>
            </a:r>
            <a:endParaRPr lang="cs-CZ" dirty="0"/>
          </a:p>
          <a:p>
            <a:r>
              <a:rPr lang="cs-CZ" dirty="0"/>
              <a:t>chronology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muscle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 - </a:t>
            </a:r>
            <a:r>
              <a:rPr lang="cs-CZ" dirty="0" err="1"/>
              <a:t>different</a:t>
            </a:r>
            <a:r>
              <a:rPr lang="cs-CZ" dirty="0"/>
              <a:t>,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 = </a:t>
            </a:r>
            <a:r>
              <a:rPr lang="cs-CZ" dirty="0" err="1"/>
              <a:t>reduces</a:t>
            </a:r>
            <a:r>
              <a:rPr lang="cs-CZ" dirty="0"/>
              <a:t> performance and </a:t>
            </a:r>
            <a:r>
              <a:rPr lang="cs-CZ" dirty="0" err="1"/>
              <a:t>increases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risk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movement</a:t>
            </a:r>
            <a:r>
              <a:rPr lang="cs-CZ" dirty="0"/>
              <a:t> </a:t>
            </a:r>
            <a:r>
              <a:rPr lang="cs-CZ" dirty="0" err="1"/>
              <a:t>injury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484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Benefits of eccentric training for athletes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in muscle strength</a:t>
            </a:r>
          </a:p>
          <a:p>
            <a:r>
              <a:rPr lang="en-US" dirty="0"/>
              <a:t>Injury prevention - hamstrings</a:t>
            </a:r>
            <a:endParaRPr lang="cs-CZ" dirty="0"/>
          </a:p>
          <a:p>
            <a:r>
              <a:rPr lang="en-US" dirty="0"/>
              <a:t>Positive effect on tendons and bone tissue</a:t>
            </a:r>
            <a:endParaRPr lang="cs-CZ" dirty="0"/>
          </a:p>
          <a:p>
            <a:r>
              <a:rPr lang="en-US" dirty="0"/>
              <a:t>Minimizing symptoms of delayed onset of muscle pain (DOMS)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7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Increase</a:t>
            </a:r>
            <a:r>
              <a:rPr lang="cs-CZ" b="1" dirty="0"/>
              <a:t> in </a:t>
            </a:r>
            <a:r>
              <a:rPr lang="cs-CZ" b="1" dirty="0" err="1"/>
              <a:t>muscle</a:t>
            </a:r>
            <a:r>
              <a:rPr lang="cs-CZ" b="1" dirty="0"/>
              <a:t> </a:t>
            </a:r>
            <a:r>
              <a:rPr lang="cs-CZ" b="1" dirty="0" err="1"/>
              <a:t>strength</a:t>
            </a:r>
            <a:r>
              <a:rPr lang="cs-CZ" b="1" dirty="0"/>
              <a:t> </a:t>
            </a:r>
            <a:r>
              <a:rPr lang="cs-CZ" sz="1200" dirty="0"/>
              <a:t>Baroni, B. M. et al (2014)</a:t>
            </a:r>
            <a:br>
              <a:rPr lang="cs-CZ" sz="1200" dirty="0"/>
            </a:br>
            <a:r>
              <a:rPr lang="cs-CZ" b="1" dirty="0"/>
              <a:t>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96642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Eccentric Training - Progress of Eccentric </a:t>
            </a:r>
            <a:r>
              <a:rPr lang="cs-CZ" dirty="0" err="1"/>
              <a:t>Strength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10-60% (0.5% to 3.5% / Training Unit</a:t>
            </a:r>
            <a:r>
              <a:rPr lang="en-US" dirty="0"/>
              <a:t>)</a:t>
            </a:r>
          </a:p>
          <a:p>
            <a:r>
              <a:rPr lang="en-US" dirty="0"/>
              <a:t>Significant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by </a:t>
            </a:r>
            <a:r>
              <a:rPr lang="cs-CZ" dirty="0" err="1"/>
              <a:t>concentric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en-US" dirty="0"/>
              <a:t>half-intervention studies</a:t>
            </a:r>
            <a:r>
              <a:rPr lang="cs-CZ" dirty="0"/>
              <a:t>)</a:t>
            </a:r>
            <a:endParaRPr lang="en-US" dirty="0"/>
          </a:p>
          <a:p>
            <a:r>
              <a:rPr lang="en-US" b="1" dirty="0"/>
              <a:t>The increase in strength depended on: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Intervention </a:t>
            </a:r>
            <a:r>
              <a:rPr lang="cs-CZ" dirty="0">
                <a:solidFill>
                  <a:srgbClr val="FF0000"/>
                </a:solidFill>
              </a:rPr>
              <a:t>d</a:t>
            </a:r>
            <a:r>
              <a:rPr lang="en-US" dirty="0" err="1">
                <a:solidFill>
                  <a:srgbClr val="FF0000"/>
                </a:solidFill>
              </a:rPr>
              <a:t>esign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Frequency</a:t>
            </a:r>
            <a:r>
              <a:rPr lang="en-US" dirty="0"/>
              <a:t> - there is no difference between 4</a:t>
            </a:r>
            <a:r>
              <a:rPr lang="cs-CZ" dirty="0"/>
              <a:t> </a:t>
            </a:r>
            <a:r>
              <a:rPr lang="cs-CZ" dirty="0" err="1"/>
              <a:t>training</a:t>
            </a:r>
            <a:r>
              <a:rPr lang="cs-CZ" dirty="0"/>
              <a:t> session</a:t>
            </a:r>
            <a:r>
              <a:rPr lang="en-US" dirty="0"/>
              <a:t> / week and 2 - 3 </a:t>
            </a:r>
            <a:r>
              <a:rPr lang="cs-CZ" dirty="0"/>
              <a:t>session</a:t>
            </a:r>
            <a:r>
              <a:rPr lang="en-US" dirty="0"/>
              <a:t> / week</a:t>
            </a: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duration</a:t>
            </a:r>
            <a:r>
              <a:rPr lang="en-US" dirty="0">
                <a:solidFill>
                  <a:srgbClr val="FF0000"/>
                </a:solidFill>
              </a:rPr>
              <a:t> of intervention program </a:t>
            </a:r>
            <a:r>
              <a:rPr lang="en-US" dirty="0"/>
              <a:t>(4-8 weeks = 2.16% / T</a:t>
            </a:r>
            <a:r>
              <a:rPr lang="cs-CZ" dirty="0"/>
              <a:t>S</a:t>
            </a:r>
            <a:r>
              <a:rPr lang="en-US" dirty="0"/>
              <a:t>; 9-12 weeks = 1.49% / T</a:t>
            </a:r>
            <a:r>
              <a:rPr lang="cs-CZ" dirty="0"/>
              <a:t>S</a:t>
            </a:r>
            <a:r>
              <a:rPr lang="en-US" dirty="0"/>
              <a:t>; greater than 12 weeks = 0.78% / T</a:t>
            </a:r>
            <a:r>
              <a:rPr lang="cs-CZ" dirty="0"/>
              <a:t>S</a:t>
            </a:r>
            <a:r>
              <a:rPr lang="en-US" dirty="0"/>
              <a:t>).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volume, intensity </a:t>
            </a:r>
            <a:r>
              <a:rPr lang="en-US" dirty="0"/>
              <a:t>- 3 - 5 series, 6 - 10 reps, 2 - 4 times a week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angular velocity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Exercise type</a:t>
            </a:r>
            <a:r>
              <a:rPr lang="en-US" dirty="0"/>
              <a:t> - isotonic exercise showing higher progression of strength than isokinetic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Mobility</a:t>
            </a:r>
            <a:r>
              <a:rPr lang="en-US" dirty="0">
                <a:solidFill>
                  <a:srgbClr val="FF0000"/>
                </a:solidFill>
              </a:rPr>
              <a:t> of joints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Muscle groups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Entry level of strength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Gender</a:t>
            </a:r>
            <a:r>
              <a:rPr lang="en-US" dirty="0"/>
              <a:t> (men more than women)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Ages</a:t>
            </a:r>
            <a:r>
              <a:rPr lang="en-US" dirty="0"/>
              <a:t> (young men higher than older men)</a:t>
            </a:r>
          </a:p>
        </p:txBody>
      </p:sp>
    </p:spTree>
    <p:extLst>
      <p:ext uri="{BB962C8B-B14F-4D97-AF65-F5344CB8AC3E}">
        <p14:creationId xmlns:p14="http://schemas.microsoft.com/office/powerpoint/2010/main" val="22250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Neuromuscular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ability to </a:t>
            </a:r>
            <a:r>
              <a:rPr lang="cs-CZ" dirty="0" err="1"/>
              <a:t>activation</a:t>
            </a:r>
            <a:r>
              <a:rPr lang="en-US" dirty="0"/>
              <a:t> agonist muscles</a:t>
            </a:r>
          </a:p>
          <a:p>
            <a:r>
              <a:rPr lang="en-US" dirty="0"/>
              <a:t>improving inter-muscle coordination</a:t>
            </a:r>
          </a:p>
          <a:p>
            <a:r>
              <a:rPr lang="en-US" dirty="0"/>
              <a:t>reduction of antagonist muscle activation - inconsistent conclusions (Stability Of Joints</a:t>
            </a:r>
            <a:r>
              <a:rPr lang="cs-CZ" dirty="0"/>
              <a:t> versus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torque</a:t>
            </a:r>
            <a:r>
              <a:rPr lang="en-US" dirty="0"/>
              <a:t>)</a:t>
            </a:r>
          </a:p>
          <a:p>
            <a:r>
              <a:rPr lang="en-US" dirty="0"/>
              <a:t>higher capacity for activation of motor units in eccentric contraction (NO for concentric) = specificity for type of contraction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22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adaptation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theory</a:t>
            </a:r>
          </a:p>
          <a:p>
            <a:r>
              <a:rPr lang="en-US" dirty="0"/>
              <a:t>the muscle adapts by changing its resting length</a:t>
            </a:r>
          </a:p>
          <a:p>
            <a:r>
              <a:rPr lang="en-US" dirty="0"/>
              <a:t>the number of </a:t>
            </a:r>
            <a:r>
              <a:rPr lang="en-US" dirty="0" err="1"/>
              <a:t>sarcomers</a:t>
            </a:r>
            <a:r>
              <a:rPr lang="en-US" dirty="0"/>
              <a:t> increases in series and the muscle is more prolonged (Brockett et al., 2001).</a:t>
            </a:r>
          </a:p>
          <a:p>
            <a:pPr marL="7200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Second theory:</a:t>
            </a:r>
          </a:p>
          <a:p>
            <a:r>
              <a:rPr lang="en-US" dirty="0"/>
              <a:t>after the first intensive stage of eccentric exercise, the weak fibers are reduced</a:t>
            </a:r>
          </a:p>
          <a:p>
            <a:r>
              <a:rPr lang="en-US" dirty="0"/>
              <a:t>stronger and more resilient fibers remain and have a protective effect (Armstrong et al. In. </a:t>
            </a:r>
            <a:r>
              <a:rPr lang="en-US" dirty="0" err="1"/>
              <a:t>LaStayo</a:t>
            </a:r>
            <a:r>
              <a:rPr lang="en-US" dirty="0"/>
              <a:t> et al., 2003).</a:t>
            </a:r>
          </a:p>
          <a:p>
            <a:r>
              <a:rPr lang="en-US" dirty="0"/>
              <a:t>Chronic eccentric load causes more muscle fiber strength. This strength is important in stretching the muscle, where it protects the muscle from excessive damage</a:t>
            </a:r>
          </a:p>
          <a:p>
            <a:endParaRPr lang="en-US" dirty="0"/>
          </a:p>
          <a:p>
            <a:r>
              <a:rPr lang="en-US" dirty="0"/>
              <a:t>Exc. training increases the amount of muscle mass - leads to an increase in muscle fiber cross-section - associated with the growth of both the number and cross-section of myofibrils - the role of satellite cells</a:t>
            </a:r>
          </a:p>
          <a:p>
            <a:r>
              <a:rPr lang="en-US" dirty="0"/>
              <a:t>It is not yet known what volume of work, exercise intensity and rest intervals are optimal for hypertrophy</a:t>
            </a:r>
            <a:endParaRPr lang="cs-CZ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798" y="5500317"/>
            <a:ext cx="7191687" cy="135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66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2891" y="3108763"/>
            <a:ext cx="3609109" cy="3649133"/>
          </a:xfrm>
        </p:spPr>
        <p:txBody>
          <a:bodyPr/>
          <a:lstStyle/>
          <a:p>
            <a:r>
              <a:rPr lang="cs-CZ" dirty="0"/>
              <a:t>Baroni, B. M. et al (2014)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97427"/>
            <a:ext cx="8045595" cy="6560469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 rot="4122337">
            <a:off x="2488729" y="615889"/>
            <a:ext cx="259773" cy="5262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80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1665" y="1882295"/>
            <a:ext cx="10131425" cy="3649133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1" y="155865"/>
            <a:ext cx="10210800" cy="659433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0134890" y="2065867"/>
            <a:ext cx="1988127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Baroni, B. M. et al (2014)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7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Effect of eccentric training on speed and explosive power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Cook et al. 2013: Comparison of 4 training programs, (3 weeks, 20 rugby, squats, bench): eccentric, concentric, eccentric + </a:t>
            </a:r>
            <a:r>
              <a:rPr lang="en-US" dirty="0" err="1"/>
              <a:t>overspeed</a:t>
            </a:r>
            <a:r>
              <a:rPr lang="en-US" dirty="0"/>
              <a:t>, concentric + </a:t>
            </a:r>
            <a:r>
              <a:rPr lang="en-US" dirty="0" err="1"/>
              <a:t>overspeed</a:t>
            </a:r>
            <a:endParaRPr lang="cs-CZ" dirty="0"/>
          </a:p>
          <a:p>
            <a:pPr lvl="1"/>
            <a:r>
              <a:rPr lang="en-US" dirty="0"/>
              <a:t>the biggest effect on speed and explosive power = Exc. + </a:t>
            </a:r>
            <a:r>
              <a:rPr lang="en-US" dirty="0" err="1"/>
              <a:t>overspeed</a:t>
            </a:r>
            <a:endParaRPr lang="en-US" dirty="0"/>
          </a:p>
          <a:p>
            <a:pPr lvl="1"/>
            <a:r>
              <a:rPr lang="en-US" dirty="0"/>
              <a:t>Only the eccentric training improved </a:t>
            </a:r>
            <a:r>
              <a:rPr lang="en-US" dirty="0" err="1"/>
              <a:t>onlythe</a:t>
            </a:r>
            <a:r>
              <a:rPr lang="en-US" dirty="0"/>
              <a:t> maximum power</a:t>
            </a:r>
          </a:p>
          <a:p>
            <a:pPr lvl="1"/>
            <a:r>
              <a:rPr lang="en-US" dirty="0"/>
              <a:t>CONCLUSION: a combination of resistive eccentric training with training in which there are incentives for explosive strength and speed is recommended</a:t>
            </a:r>
          </a:p>
          <a:p>
            <a:r>
              <a:rPr lang="en-US" dirty="0"/>
              <a:t>Wirth et al. (2015) examined the effects of eccentric training on maximum and explosive strength in untrained (6 weeks, unilateral </a:t>
            </a:r>
            <a:r>
              <a:rPr lang="en-US" dirty="0" err="1"/>
              <a:t>legpress</a:t>
            </a:r>
            <a:r>
              <a:rPr lang="en-US" dirty="0"/>
              <a:t> in eccentric phase)</a:t>
            </a:r>
            <a:endParaRPr lang="cs-CZ" dirty="0"/>
          </a:p>
          <a:p>
            <a:pPr lvl="1"/>
            <a:r>
              <a:rPr lang="en-US" dirty="0"/>
              <a:t>31.1% maximum strength improvement</a:t>
            </a:r>
          </a:p>
          <a:p>
            <a:pPr lvl="1"/>
            <a:r>
              <a:rPr lang="en-US" dirty="0"/>
              <a:t>the improvement in explosive power (jump with counter-motion) was </a:t>
            </a:r>
            <a:r>
              <a:rPr lang="cs-CZ" dirty="0"/>
              <a:t>non</a:t>
            </a:r>
            <a:r>
              <a:rPr lang="en-US" dirty="0"/>
              <a:t>significant</a:t>
            </a:r>
          </a:p>
          <a:p>
            <a:r>
              <a:rPr lang="en-US" dirty="0"/>
              <a:t>The Wirth study supports Cook's results</a:t>
            </a:r>
            <a:endParaRPr lang="cs-CZ" dirty="0"/>
          </a:p>
          <a:p>
            <a:pPr lvl="1"/>
            <a:r>
              <a:rPr lang="en-US" dirty="0"/>
              <a:t>eccentric training with resistances alone will not cause positive changes in speed and explosive force indicators</a:t>
            </a:r>
          </a:p>
          <a:p>
            <a:pPr lvl="1"/>
            <a:r>
              <a:rPr lang="en-US" dirty="0"/>
              <a:t>Exc. training with specific exercises in terms of mechanics (speed, angles…)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D1DC5F-B765-4693-9EDD-B468F16C47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Injury prevention and performance</a:t>
            </a:r>
            <a:r>
              <a:rPr lang="cs-CZ" dirty="0"/>
              <a:t> </a:t>
            </a:r>
            <a:r>
              <a:rPr lang="en-US" dirty="0"/>
              <a:t>- hamstrings</a:t>
            </a:r>
            <a:br>
              <a:rPr lang="cs-CZ" dirty="0">
                <a:solidFill>
                  <a:srgbClr val="92D050"/>
                </a:solidFill>
              </a:rPr>
            </a:b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358DE2-B26F-43FF-BE65-1560B6C30F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most frequent injuries of hamstrings arise at the </a:t>
            </a:r>
            <a:r>
              <a:rPr lang="cs-CZ" dirty="0" err="1">
                <a:solidFill>
                  <a:srgbClr val="FF0000"/>
                </a:solidFill>
              </a:rPr>
              <a:t>initial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contact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ground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Guex</a:t>
            </a:r>
            <a:r>
              <a:rPr lang="en-US" dirty="0"/>
              <a:t> et al, 2016)</a:t>
            </a:r>
          </a:p>
          <a:p>
            <a:r>
              <a:rPr lang="en-US" dirty="0"/>
              <a:t>The ratio of flexors to knee extensors</a:t>
            </a:r>
          </a:p>
          <a:p>
            <a:pPr lvl="1"/>
            <a:r>
              <a:rPr lang="en-US" dirty="0"/>
              <a:t>Problem = mostly hamstrings</a:t>
            </a:r>
          </a:p>
          <a:p>
            <a:pPr lvl="1"/>
            <a:r>
              <a:rPr lang="en-US" dirty="0"/>
              <a:t>especially for sprinters</a:t>
            </a:r>
          </a:p>
          <a:p>
            <a:pPr lvl="1"/>
            <a:r>
              <a:rPr lang="en-US" dirty="0" err="1"/>
              <a:t>Lysholma</a:t>
            </a:r>
            <a:r>
              <a:rPr lang="en-US" dirty="0"/>
              <a:t> and </a:t>
            </a:r>
            <a:r>
              <a:rPr lang="en-US" dirty="0" err="1"/>
              <a:t>Wiklander</a:t>
            </a:r>
            <a:r>
              <a:rPr lang="en-US" dirty="0"/>
              <a:t> (1987) report injured hamstrings = 11% of running injuries</a:t>
            </a:r>
          </a:p>
          <a:p>
            <a:pPr lvl="1"/>
            <a:r>
              <a:rPr lang="en-US" dirty="0"/>
              <a:t>except for muscle injuries, the tendon hamstring is also overloaded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8A99DF9-3034-494F-9CA3-DCDC28780279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386" name="AutoShape 2" descr="Výsledek obrázku pro terminal swing ph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8" name="Picture 4" descr="Výsledek obrázku pro terminal swing ph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7025" y="2237397"/>
            <a:ext cx="5095875" cy="1600200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 rot="3321119">
            <a:off x="10923629" y="2779345"/>
            <a:ext cx="576654" cy="1382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129978" y="4030363"/>
            <a:ext cx="284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https://www.google.cz/search?q=terminal+swing+phase&amp;client=firefox-b-ab&amp;biw=1540&amp;bih=822&amp;source=lnms&amp;tbm=isch&amp;sa=X&amp;ved=0ahUKEwizh7mLsMLQAhUHBsAKHaxMAEwQ_AUIBigB#imgrc=scF5srkGLW1dGM%3A</a:t>
            </a:r>
          </a:p>
        </p:txBody>
      </p:sp>
    </p:spTree>
    <p:extLst>
      <p:ext uri="{BB962C8B-B14F-4D97-AF65-F5344CB8AC3E}">
        <p14:creationId xmlns:p14="http://schemas.microsoft.com/office/powerpoint/2010/main" val="2887991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4053299-5138-4FEB-BAA5-72AC61E02B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Hamstrings</a:t>
            </a:r>
            <a:r>
              <a:rPr lang="cs-CZ" dirty="0"/>
              <a:t> and Performance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8BF64B-DA0A-4C38-9A13-449D5EC8607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t"/>
            <a:br>
              <a:rPr lang="en-US" dirty="0"/>
            </a:br>
            <a:r>
              <a:rPr lang="en-US" dirty="0"/>
              <a:t>288/5000</a:t>
            </a:r>
          </a:p>
          <a:p>
            <a:r>
              <a:rPr lang="en-US" dirty="0"/>
              <a:t>As the speed increases, the importance of the ratio between hamstrings and quadriceps increases</a:t>
            </a:r>
            <a:endParaRPr lang="cs-CZ" dirty="0"/>
          </a:p>
          <a:p>
            <a:r>
              <a:rPr lang="en-US" dirty="0"/>
              <a:t> H</a:t>
            </a:r>
            <a:r>
              <a:rPr lang="cs-CZ" dirty="0"/>
              <a:t>/Q</a:t>
            </a:r>
            <a:r>
              <a:rPr lang="en-US" dirty="0"/>
              <a:t> ratio is associated with a good</a:t>
            </a:r>
            <a:r>
              <a:rPr lang="cs-CZ" dirty="0"/>
              <a:t>/</a:t>
            </a:r>
            <a:r>
              <a:rPr lang="cs-CZ" dirty="0" err="1"/>
              <a:t>bad</a:t>
            </a:r>
            <a:r>
              <a:rPr lang="en-US" dirty="0"/>
              <a:t> running economy (</a:t>
            </a:r>
            <a:r>
              <a:rPr lang="en-US" dirty="0" err="1"/>
              <a:t>Sundby</a:t>
            </a:r>
            <a:r>
              <a:rPr lang="en-US" dirty="0"/>
              <a:t> and </a:t>
            </a:r>
            <a:r>
              <a:rPr lang="en-US" dirty="0" err="1"/>
              <a:t>Gorelick</a:t>
            </a:r>
            <a:r>
              <a:rPr lang="en-US" dirty="0"/>
              <a:t>, 2014)</a:t>
            </a:r>
            <a:endParaRPr lang="cs-CZ" dirty="0"/>
          </a:p>
          <a:p>
            <a:r>
              <a:rPr lang="en-US" dirty="0"/>
              <a:t>it is therefore recommended, in particular for sprinters, to include eccentric hamstring exercises to improve their </a:t>
            </a:r>
            <a:r>
              <a:rPr lang="cs-CZ" dirty="0"/>
              <a:t>H/Q</a:t>
            </a:r>
            <a:r>
              <a:rPr lang="en-US" dirty="0"/>
              <a:t> ratio</a:t>
            </a:r>
          </a:p>
          <a:p>
            <a:pPr lvl="1"/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3B8BAA-DF3C-4081-B1D7-528254626394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0" name="Picture 2" descr="Výsledek obrázku pro hamstring activation in ru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3652" y="1251231"/>
            <a:ext cx="5397623" cy="3204839"/>
          </a:xfrm>
          <a:prstGeom prst="rect">
            <a:avLst/>
          </a:prstGeom>
          <a:noFill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278" y="4456070"/>
            <a:ext cx="2308225" cy="188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559503" y="455679"/>
            <a:ext cx="199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Schache</a:t>
            </a:r>
            <a:r>
              <a:rPr lang="cs-CZ" dirty="0"/>
              <a:t> et al, 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Jan </a:t>
            </a:r>
            <a:r>
              <a:rPr lang="cs-CZ" dirty="0" err="1"/>
              <a:t>Cacek</a:t>
            </a:r>
            <a:r>
              <a:rPr lang="cs-CZ" dirty="0"/>
              <a:t>, PhD</a:t>
            </a:r>
          </a:p>
          <a:p>
            <a:pPr lvl="1"/>
            <a:r>
              <a:rPr lang="cs-CZ" dirty="0"/>
              <a:t>my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career</a:t>
            </a:r>
            <a:r>
              <a:rPr lang="cs-CZ" dirty="0"/>
              <a:t>:</a:t>
            </a:r>
          </a:p>
          <a:p>
            <a:pPr lvl="2"/>
            <a:r>
              <a:rPr lang="cs-CZ" dirty="0" err="1"/>
              <a:t>runner</a:t>
            </a:r>
            <a:r>
              <a:rPr lang="cs-CZ" dirty="0"/>
              <a:t> 800 a 1500 m, </a:t>
            </a:r>
            <a:r>
              <a:rPr lang="cs-CZ" dirty="0" err="1"/>
              <a:t>soccer</a:t>
            </a:r>
            <a:r>
              <a:rPr lang="cs-CZ" dirty="0"/>
              <a:t> </a:t>
            </a:r>
            <a:r>
              <a:rPr lang="cs-CZ" dirty="0" err="1"/>
              <a:t>player</a:t>
            </a:r>
            <a:r>
              <a:rPr lang="cs-CZ" dirty="0"/>
              <a:t>, 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hockey</a:t>
            </a:r>
            <a:r>
              <a:rPr lang="cs-CZ" dirty="0"/>
              <a:t> </a:t>
            </a:r>
            <a:r>
              <a:rPr lang="cs-CZ" dirty="0" err="1"/>
              <a:t>player</a:t>
            </a:r>
            <a:r>
              <a:rPr lang="cs-CZ" dirty="0"/>
              <a:t>  </a:t>
            </a:r>
          </a:p>
          <a:p>
            <a:pPr lvl="2"/>
            <a:r>
              <a:rPr lang="cs-CZ" dirty="0"/>
              <a:t>3 </a:t>
            </a:r>
            <a:r>
              <a:rPr lang="cs-CZ" dirty="0" err="1"/>
              <a:t>children</a:t>
            </a:r>
            <a:r>
              <a:rPr lang="cs-CZ" dirty="0"/>
              <a:t> (17 – 14 – 11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old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Vice 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science FSpS MU</a:t>
            </a:r>
          </a:p>
          <a:p>
            <a:pPr lvl="1"/>
            <a:r>
              <a:rPr lang="en-US" dirty="0"/>
              <a:t>Chairman of the National Association of </a:t>
            </a:r>
            <a:r>
              <a:rPr lang="cs-CZ" dirty="0" err="1"/>
              <a:t>Strength</a:t>
            </a:r>
            <a:r>
              <a:rPr lang="en-US" dirty="0"/>
              <a:t> </a:t>
            </a:r>
            <a:r>
              <a:rPr lang="cs-CZ" dirty="0"/>
              <a:t>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Trainers</a:t>
            </a:r>
            <a:r>
              <a:rPr lang="cs-CZ" dirty="0"/>
              <a:t> </a:t>
            </a:r>
            <a:r>
              <a:rPr lang="en-US" dirty="0"/>
              <a:t>of the Czech Republic</a:t>
            </a:r>
            <a:endParaRPr lang="cs-CZ" dirty="0"/>
          </a:p>
          <a:p>
            <a:pPr lvl="1"/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division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Track and </a:t>
            </a:r>
            <a:r>
              <a:rPr lang="cs-CZ" dirty="0" err="1"/>
              <a:t>Field</a:t>
            </a:r>
            <a:r>
              <a:rPr lang="cs-CZ" dirty="0"/>
              <a:t> FSpS MU</a:t>
            </a:r>
          </a:p>
          <a:p>
            <a:pPr lvl="1"/>
            <a:r>
              <a:rPr lang="cs-CZ" dirty="0"/>
              <a:t>Study program </a:t>
            </a:r>
            <a:r>
              <a:rPr lang="cs-CZ" dirty="0" err="1"/>
              <a:t>guarantor</a:t>
            </a:r>
            <a:r>
              <a:rPr lang="cs-CZ" dirty="0"/>
              <a:t> „</a:t>
            </a:r>
            <a:r>
              <a:rPr lang="cs-CZ" dirty="0" err="1"/>
              <a:t>Personal</a:t>
            </a:r>
            <a:r>
              <a:rPr lang="cs-CZ" dirty="0"/>
              <a:t> and </a:t>
            </a:r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</a:t>
            </a:r>
            <a:r>
              <a:rPr lang="cs-CZ" dirty="0"/>
              <a:t>“</a:t>
            </a:r>
          </a:p>
          <a:p>
            <a:pPr lvl="1"/>
            <a:r>
              <a:rPr lang="cs-CZ" dirty="0" err="1"/>
              <a:t>Chief</a:t>
            </a:r>
            <a:r>
              <a:rPr lang="cs-CZ" dirty="0"/>
              <a:t> editor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Studia </a:t>
            </a:r>
            <a:r>
              <a:rPr lang="cs-CZ" dirty="0" err="1"/>
              <a:t>Sportiva</a:t>
            </a:r>
            <a:endParaRPr lang="cs-CZ" dirty="0"/>
          </a:p>
          <a:p>
            <a:pPr lvl="1"/>
            <a:r>
              <a:rPr lang="cs-CZ" dirty="0"/>
              <a:t>M</a:t>
            </a:r>
            <a:r>
              <a:rPr lang="en-US" dirty="0"/>
              <a:t>ember of the Methodological Committee of the </a:t>
            </a:r>
            <a:r>
              <a:rPr lang="cs-CZ" dirty="0"/>
              <a:t>Czech </a:t>
            </a:r>
            <a:r>
              <a:rPr lang="cs-CZ" dirty="0" err="1"/>
              <a:t>Athletic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en-US" dirty="0"/>
              <a:t> and </a:t>
            </a:r>
            <a:r>
              <a:rPr lang="cs-CZ" dirty="0" err="1"/>
              <a:t>Rowing</a:t>
            </a:r>
            <a:r>
              <a:rPr lang="cs-CZ" dirty="0"/>
              <a:t> </a:t>
            </a:r>
            <a:r>
              <a:rPr lang="cs-CZ" dirty="0" err="1"/>
              <a:t>federation</a:t>
            </a:r>
            <a:endParaRPr lang="cs-CZ" dirty="0"/>
          </a:p>
          <a:p>
            <a:pPr lvl="1"/>
            <a:r>
              <a:rPr lang="cs-CZ" dirty="0"/>
              <a:t>Track and </a:t>
            </a:r>
            <a:r>
              <a:rPr lang="cs-CZ" dirty="0" err="1"/>
              <a:t>Field</a:t>
            </a:r>
            <a:r>
              <a:rPr lang="cs-CZ" dirty="0"/>
              <a:t> and </a:t>
            </a:r>
            <a:r>
              <a:rPr lang="cs-CZ" dirty="0" err="1"/>
              <a:t>Strength</a:t>
            </a:r>
            <a:r>
              <a:rPr lang="cs-CZ" dirty="0"/>
              <a:t> and </a:t>
            </a:r>
            <a:r>
              <a:rPr lang="cs-CZ" dirty="0" err="1"/>
              <a:t>Conditioning</a:t>
            </a:r>
            <a:r>
              <a:rPr lang="cs-CZ" dirty="0"/>
              <a:t> </a:t>
            </a:r>
            <a:r>
              <a:rPr lang="cs-CZ" dirty="0" err="1"/>
              <a:t>trainer</a:t>
            </a:r>
            <a:endParaRPr lang="cs-CZ" dirty="0"/>
          </a:p>
          <a:p>
            <a:pPr lvl="2"/>
            <a:r>
              <a:rPr lang="cs-CZ" dirty="0" err="1"/>
              <a:t>Coach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many </a:t>
            </a:r>
            <a:r>
              <a:rPr lang="cs-CZ" dirty="0" err="1"/>
              <a:t>elite</a:t>
            </a:r>
            <a:r>
              <a:rPr lang="cs-CZ" dirty="0"/>
              <a:t> </a:t>
            </a:r>
            <a:r>
              <a:rPr lang="cs-CZ" dirty="0" err="1"/>
              <a:t>athletes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disciplines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493" y="1251150"/>
            <a:ext cx="1057819" cy="327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4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Hamstring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and </a:t>
            </a:r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Askling</a:t>
            </a:r>
            <a:r>
              <a:rPr lang="en-US" dirty="0"/>
              <a:t>, </a:t>
            </a:r>
            <a:r>
              <a:rPr lang="en-US" dirty="0" err="1"/>
              <a:t>Karlsson</a:t>
            </a:r>
            <a:r>
              <a:rPr lang="en-US" dirty="0"/>
              <a:t> and </a:t>
            </a:r>
            <a:r>
              <a:rPr lang="en-US" dirty="0" err="1"/>
              <a:t>Thorstensson</a:t>
            </a:r>
            <a:r>
              <a:rPr lang="en-US" dirty="0"/>
              <a:t> (2002) investigate the effect of an eccentric </a:t>
            </a:r>
            <a:r>
              <a:rPr lang="cs-CZ" dirty="0" err="1"/>
              <a:t>strength</a:t>
            </a:r>
            <a:r>
              <a:rPr lang="en-US" dirty="0"/>
              <a:t> program on the incidence and severity of hamstring injury (n = 30)</a:t>
            </a:r>
          </a:p>
          <a:p>
            <a:pPr lvl="1"/>
            <a:r>
              <a:rPr lang="en-US" dirty="0"/>
              <a:t>The experimental group </a:t>
            </a:r>
            <a:r>
              <a:rPr lang="cs-CZ" dirty="0" err="1"/>
              <a:t>realiz</a:t>
            </a:r>
            <a:r>
              <a:rPr lang="en-US" dirty="0"/>
              <a:t>ed eccentric hamstring training (1-2 times per week, 10 weeks) using a special </a:t>
            </a:r>
            <a:r>
              <a:rPr lang="cs-CZ" dirty="0" err="1"/>
              <a:t>devices</a:t>
            </a:r>
            <a:endParaRPr lang="en-US" dirty="0"/>
          </a:p>
          <a:p>
            <a:r>
              <a:rPr lang="en-US" dirty="0"/>
              <a:t>Diagnosed</a:t>
            </a:r>
          </a:p>
          <a:p>
            <a:pPr lvl="1"/>
            <a:r>
              <a:rPr lang="en-US" dirty="0"/>
              <a:t>isokinetic strength of hamstrings before and after the intervention program</a:t>
            </a:r>
          </a:p>
          <a:p>
            <a:pPr lvl="1"/>
            <a:r>
              <a:rPr lang="en-US" dirty="0"/>
              <a:t>all hamstring injuries 10 months after the end of the intervention.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the incidence of hamstring injury was clearly lower in the training group (3/15) vs. the control group (10/15)</a:t>
            </a:r>
          </a:p>
          <a:p>
            <a:pPr lvl="1"/>
            <a:r>
              <a:rPr lang="en-US" dirty="0"/>
              <a:t>there was a significant increase in strength and speed in the training group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602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Positive </a:t>
            </a:r>
            <a:r>
              <a:rPr lang="cs-CZ" b="1" dirty="0" err="1"/>
              <a:t>effect</a:t>
            </a:r>
            <a:r>
              <a:rPr lang="cs-CZ" b="1" dirty="0"/>
              <a:t> on </a:t>
            </a:r>
            <a:r>
              <a:rPr lang="cs-CZ" b="1" dirty="0" err="1"/>
              <a:t>tendons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t"/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en-US" dirty="0"/>
              <a:t>=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en-US" dirty="0"/>
              <a:t>action of large forces on muscle-tendon transition</a:t>
            </a:r>
            <a:endParaRPr lang="cs-CZ" dirty="0"/>
          </a:p>
          <a:p>
            <a:pPr fontAlgn="t"/>
            <a:r>
              <a:rPr lang="en-US" dirty="0"/>
              <a:t>When the acting force is greater than the muscle itself can create, there is a risk of damage to muscle, tendon, insertion</a:t>
            </a:r>
            <a:endParaRPr lang="cs-CZ" dirty="0"/>
          </a:p>
          <a:p>
            <a:pPr fontAlgn="t"/>
            <a:r>
              <a:rPr lang="en-US" dirty="0"/>
              <a:t>Eccentric training has a positive effect on muscle and tendon status = treatment of </a:t>
            </a:r>
            <a:r>
              <a:rPr lang="en-US" dirty="0" err="1"/>
              <a:t>tendopathies</a:t>
            </a:r>
            <a:endParaRPr lang="cs-CZ" dirty="0"/>
          </a:p>
          <a:p>
            <a:pPr fontAlgn="t"/>
            <a:r>
              <a:rPr lang="en-US" dirty="0"/>
              <a:t>Adaptation to eccentric training</a:t>
            </a:r>
            <a:endParaRPr lang="cs-CZ" dirty="0"/>
          </a:p>
          <a:p>
            <a:pPr lvl="1" fontAlgn="t"/>
            <a:r>
              <a:rPr lang="en-US" dirty="0"/>
              <a:t>stimulation by eccentric exercise leads to collagen formation and increased fibroblastic activity - tendon hypertrophy (better muscle-tendon transfer)</a:t>
            </a:r>
            <a:br>
              <a:rPr lang="en-US" dirty="0"/>
            </a:br>
            <a:endParaRPr lang="cs-CZ" dirty="0"/>
          </a:p>
          <a:p>
            <a:pPr lvl="1" fontAlgn="t"/>
            <a:r>
              <a:rPr lang="en-US" dirty="0"/>
              <a:t>tendon becomes stronger in tension - normalization of glycosaminoglycan levels</a:t>
            </a:r>
            <a:br>
              <a:rPr lang="en-US" dirty="0"/>
            </a:br>
            <a:endParaRPr lang="cs-CZ" dirty="0"/>
          </a:p>
          <a:p>
            <a:pPr lvl="1" fontAlgn="t"/>
            <a:r>
              <a:rPr lang="en-US" dirty="0"/>
              <a:t>increasing the energy absorbing capacity of the muscle - reducing the risk of excessive stretching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83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AA73E-285C-4C66-8EFE-416E9C18E7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tendinopathy of Achilles tendon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9974E5B-CA26-45EC-B19B-06F8A605E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 </a:t>
            </a:r>
            <a:r>
              <a:rPr lang="cs-CZ" b="1" dirty="0"/>
              <a:t>P</a:t>
            </a:r>
            <a:r>
              <a:rPr lang="en-US" b="1" dirty="0" err="1"/>
              <a:t>ainful</a:t>
            </a:r>
            <a:r>
              <a:rPr lang="en-US" b="1" dirty="0"/>
              <a:t> tendon thickening</a:t>
            </a:r>
          </a:p>
          <a:p>
            <a:endParaRPr lang="en-US" dirty="0"/>
          </a:p>
          <a:p>
            <a:r>
              <a:rPr lang="en-US" dirty="0"/>
              <a:t>Especially for </a:t>
            </a:r>
            <a:r>
              <a:rPr lang="en-US" dirty="0">
                <a:solidFill>
                  <a:srgbClr val="FF0000"/>
                </a:solidFill>
              </a:rPr>
              <a:t>runners</a:t>
            </a:r>
            <a:r>
              <a:rPr lang="en-US" dirty="0"/>
              <a:t> due to tendon overload = degenerative process</a:t>
            </a:r>
          </a:p>
          <a:p>
            <a:endParaRPr lang="en-US" dirty="0"/>
          </a:p>
          <a:p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en-US" dirty="0" err="1">
                <a:solidFill>
                  <a:srgbClr val="FF0000"/>
                </a:solidFill>
              </a:rPr>
              <a:t>ymptoms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increased level of </a:t>
            </a:r>
            <a:r>
              <a:rPr lang="en-US" dirty="0" err="1"/>
              <a:t>glycosaminoglycans</a:t>
            </a:r>
            <a:r>
              <a:rPr lang="en-US" dirty="0"/>
              <a:t>, </a:t>
            </a:r>
            <a:endParaRPr lang="cs-CZ" dirty="0"/>
          </a:p>
          <a:p>
            <a:r>
              <a:rPr lang="en-US" dirty="0"/>
              <a:t>irregular structure and arrangement of fibers, no inflammation</a:t>
            </a:r>
          </a:p>
          <a:p>
            <a:r>
              <a:rPr lang="en-US" dirty="0"/>
              <a:t>morning stiffness</a:t>
            </a:r>
          </a:p>
          <a:p>
            <a:r>
              <a:rPr lang="en-US" dirty="0"/>
              <a:t>pain limiting movement - the greatest after exercise</a:t>
            </a:r>
          </a:p>
          <a:p>
            <a:r>
              <a:rPr lang="en-US" dirty="0"/>
              <a:t>new formation of blood vessels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A9596DE-147D-457A-8036-482D5797286B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Recommendation:</a:t>
            </a:r>
          </a:p>
          <a:p>
            <a:r>
              <a:rPr lang="en-US" b="1" dirty="0"/>
              <a:t>  </a:t>
            </a:r>
            <a:r>
              <a:rPr lang="en-US" b="1" dirty="0" err="1"/>
              <a:t>Alfredson's</a:t>
            </a:r>
            <a:r>
              <a:rPr lang="en-US" b="1" dirty="0"/>
              <a:t> exercise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  12 weeks, 3 x 15 reps, 2 times a day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with straight and bent knee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exercise is slow, 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increase intensity when exercise is pain free (</a:t>
            </a:r>
            <a:r>
              <a:rPr lang="en-US" b="1" dirty="0" err="1"/>
              <a:t>Habets</a:t>
            </a:r>
            <a:r>
              <a:rPr lang="en-US" b="1" dirty="0"/>
              <a:t> et al, 2015)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3314" name="Picture 2" descr="Achilles Tendon Inju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911" y="5286907"/>
            <a:ext cx="3381050" cy="1464718"/>
          </a:xfrm>
          <a:prstGeom prst="rect">
            <a:avLst/>
          </a:prstGeom>
          <a:noFill/>
        </p:spPr>
      </p:pic>
      <p:pic>
        <p:nvPicPr>
          <p:cNvPr id="13316" name="Picture 4" descr="http://www.anatomy-physiotherapy.com/images/articles/p3/f446/Publicatio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278" y="5192844"/>
            <a:ext cx="3603349" cy="1126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46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FB6020-1823-4DB2-B948-37642002D5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5C4773-D39F-42EF-9828-FE1C72AF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C4382B-0963-40EC-B327-6B27B50042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Langsberg</a:t>
            </a:r>
            <a:r>
              <a:rPr lang="en-US" dirty="0"/>
              <a:t> et al. - 12 </a:t>
            </a:r>
            <a:r>
              <a:rPr lang="cs-CZ" dirty="0" err="1"/>
              <a:t>soccer</a:t>
            </a:r>
            <a:r>
              <a:rPr lang="en-US" dirty="0"/>
              <a:t> players (6 healthy controls, 6 with Achilles tendon, 12 weeks eccentric exercise)</a:t>
            </a:r>
          </a:p>
          <a:p>
            <a:pPr lvl="1"/>
            <a:r>
              <a:rPr lang="en-US" dirty="0"/>
              <a:t>confirmed the effectiveness of this type of treatment - eccentric exercise stimulates the synthesis of type I collagen in the area of ​​the damaged tendon.</a:t>
            </a:r>
          </a:p>
          <a:p>
            <a:pPr lvl="1"/>
            <a:r>
              <a:rPr lang="en-US" dirty="0"/>
              <a:t>as a result of the improvement of the tendon structure, pain </a:t>
            </a:r>
            <a:r>
              <a:rPr lang="cs-CZ" dirty="0" err="1"/>
              <a:t>increase</a:t>
            </a:r>
            <a:r>
              <a:rPr lang="en-US" dirty="0"/>
              <a:t> and tendon adaptation to the load also occur</a:t>
            </a:r>
          </a:p>
          <a:p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392018-A6D0-4171-B584-7F89BE15F42C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Fahlström</a:t>
            </a:r>
            <a:r>
              <a:rPr lang="en-US" dirty="0"/>
              <a:t> et al. (2003) combination of eccentric exercise and stretching - application of 12 weeks to patients with pain:</a:t>
            </a:r>
            <a:endParaRPr lang="cs-CZ" dirty="0"/>
          </a:p>
          <a:p>
            <a:endParaRPr lang="en-US" dirty="0"/>
          </a:p>
          <a:p>
            <a:pPr lvl="1"/>
            <a:r>
              <a:rPr lang="en-US" dirty="0"/>
              <a:t>middle part of the Achilles tendon (78 patients, 101 affected tendons)</a:t>
            </a:r>
          </a:p>
          <a:p>
            <a:pPr lvl="1"/>
            <a:r>
              <a:rPr lang="en-US" dirty="0"/>
              <a:t>with tendon pain of this tendon (30 patients, 31 affected tendons)</a:t>
            </a:r>
          </a:p>
          <a:p>
            <a:pPr lvl="1"/>
            <a:r>
              <a:rPr lang="en-US" dirty="0"/>
              <a:t>in the group of middle tendon pain, 89% of them experienced pain relief after treatment, and returned to an earlier stage of activity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remaining 11% </a:t>
            </a:r>
            <a:r>
              <a:rPr lang="en-US" dirty="0"/>
              <a:t>= women, higher BMI</a:t>
            </a:r>
          </a:p>
          <a:p>
            <a:pPr lvl="1"/>
            <a:r>
              <a:rPr lang="en-US" dirty="0"/>
              <a:t>In patients with tendon </a:t>
            </a:r>
            <a:r>
              <a:rPr lang="en-US" dirty="0" err="1"/>
              <a:t>tendon</a:t>
            </a:r>
            <a:r>
              <a:rPr lang="en-US" dirty="0"/>
              <a:t> pain - 32% tendons improved</a:t>
            </a:r>
          </a:p>
          <a:p>
            <a:endParaRPr lang="en-US" dirty="0"/>
          </a:p>
          <a:p>
            <a:pPr lvl="1"/>
            <a:r>
              <a:rPr lang="en-US" dirty="0"/>
              <a:t>the difference in the results of this group may be due to the different source of pain (bursa, bone) and not the tendon (</a:t>
            </a:r>
            <a:r>
              <a:rPr lang="en-US" dirty="0" err="1"/>
              <a:t>Fahlström</a:t>
            </a:r>
            <a:r>
              <a:rPr lang="en-US" dirty="0"/>
              <a:t> et al., 2003).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43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49E9CF8-9420-42A5-B0BC-6CDB732DD3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04BF9A9-113D-4538-86AC-A368A3EA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5B69AD7-4C4C-402C-900E-C948552E9B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74245"/>
            <a:ext cx="6533056" cy="4140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Bahr, et al. (2006) compared the effects of surgical treatment with eccentric training of patellar tendinopathy</a:t>
            </a:r>
          </a:p>
          <a:p>
            <a:pPr lvl="1"/>
            <a:r>
              <a:rPr lang="en-US" dirty="0"/>
              <a:t>35 patients, divided into two groups</a:t>
            </a:r>
          </a:p>
          <a:p>
            <a:pPr lvl="1"/>
            <a:r>
              <a:rPr lang="en-US" dirty="0"/>
              <a:t>1. </a:t>
            </a:r>
            <a:r>
              <a:rPr lang="cs-CZ" dirty="0" err="1"/>
              <a:t>gr</a:t>
            </a:r>
            <a:r>
              <a:rPr lang="en-US" dirty="0"/>
              <a:t>. surgical treatment with subsequent rehabilitation</a:t>
            </a:r>
          </a:p>
          <a:p>
            <a:pPr lvl="1"/>
            <a:r>
              <a:rPr lang="en-US" dirty="0"/>
              <a:t>2. </a:t>
            </a:r>
            <a:r>
              <a:rPr lang="cs-CZ" dirty="0" err="1"/>
              <a:t>gr</a:t>
            </a:r>
            <a:r>
              <a:rPr lang="en-US" dirty="0"/>
              <a:t>. eccentric strength training - squats on 25 ° inclined plate (3x15 - 2x daily, 12 weeks)</a:t>
            </a:r>
          </a:p>
          <a:p>
            <a:r>
              <a:rPr lang="en-US" dirty="0"/>
              <a:t>The Victorian Institute of Sport Assessment (VISA) - (range 0 - 100), based on questionnaire responses</a:t>
            </a:r>
          </a:p>
          <a:p>
            <a:r>
              <a:rPr lang="en-US" dirty="0"/>
              <a:t>specially developed for patellar tendinopathy. three, six and twelve months of follow-up</a:t>
            </a:r>
          </a:p>
          <a:p>
            <a:r>
              <a:rPr lang="en-US" dirty="0"/>
              <a:t>both improvement groups (p &lt;0.001)</a:t>
            </a:r>
          </a:p>
          <a:p>
            <a:r>
              <a:rPr lang="en-US" dirty="0"/>
              <a:t>the mean VISA score for both groups increased from 30 to 49 (95% CI, 42 to 55) at three months, 58 (95% CI, 51 to 65) at six months, and 70 (95% CI, 62-78) for twelve months</a:t>
            </a:r>
          </a:p>
          <a:p>
            <a:r>
              <a:rPr lang="en-US" dirty="0"/>
              <a:t>there was no superior efficacy of surgical treatment compared to eccentric strength training</a:t>
            </a:r>
            <a:endParaRPr lang="cs-CZ" dirty="0"/>
          </a:p>
        </p:txBody>
      </p:sp>
      <p:pic>
        <p:nvPicPr>
          <p:cNvPr id="9" name="Obrázek 17">
            <a:extLst>
              <a:ext uri="{FF2B5EF4-FFF2-40B4-BE49-F238E27FC236}">
                <a16:creationId xmlns:a16="http://schemas.microsoft.com/office/drawing/2014/main" id="{9B72F160-3FC5-418F-ADF8-EFBBD7D4FFBE}"/>
              </a:ext>
            </a:extLst>
          </p:cNvPr>
          <p:cNvPicPr>
            <a:picLocks noGrp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221" y="1974861"/>
            <a:ext cx="4085054" cy="320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E4498C-BB46-47AC-AE07-35A9E490B9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Jumpers</a:t>
            </a:r>
            <a:r>
              <a:rPr lang="cs-CZ" dirty="0"/>
              <a:t> </a:t>
            </a:r>
            <a:r>
              <a:rPr lang="cs-CZ" dirty="0" err="1"/>
              <a:t>knee</a:t>
            </a:r>
            <a:r>
              <a:rPr lang="cs-CZ" dirty="0"/>
              <a:t> - </a:t>
            </a:r>
            <a:r>
              <a:rPr lang="cs-CZ" dirty="0" err="1"/>
              <a:t>Patellar</a:t>
            </a:r>
            <a:r>
              <a:rPr lang="cs-CZ" dirty="0"/>
              <a:t> </a:t>
            </a:r>
            <a:r>
              <a:rPr lang="cs-CZ" dirty="0" err="1"/>
              <a:t>tendinopathy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E54C1B4-B41B-4AC7-89EC-DE5BE6F26D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0"/>
            <a:ext cx="6925338" cy="47709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Typical of jumpers and sprinters - high demands on knee extensors</a:t>
            </a:r>
          </a:p>
          <a:p>
            <a:pPr lvl="1"/>
            <a:r>
              <a:rPr lang="en-US" dirty="0"/>
              <a:t>Occurrence can be up to 50%</a:t>
            </a:r>
          </a:p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pain under the paw - especially after exercise (walking up stairs, jumps, squats)</a:t>
            </a:r>
          </a:p>
          <a:p>
            <a:pPr lvl="1"/>
            <a:r>
              <a:rPr lang="en-US" dirty="0"/>
              <a:t>In the advanced stage of pain, the workload is disabled</a:t>
            </a:r>
          </a:p>
          <a:p>
            <a:pPr lvl="1"/>
            <a:r>
              <a:rPr lang="en-US" dirty="0"/>
              <a:t>changes in tendon structure and vessel formation,</a:t>
            </a:r>
          </a:p>
          <a:p>
            <a:pPr lvl="1"/>
            <a:r>
              <a:rPr lang="en-US" dirty="0"/>
              <a:t>inflammatory origin not proven</a:t>
            </a:r>
          </a:p>
          <a:p>
            <a:r>
              <a:rPr lang="en-US" dirty="0"/>
              <a:t>Cause</a:t>
            </a:r>
          </a:p>
          <a:p>
            <a:pPr lvl="1"/>
            <a:r>
              <a:rPr lang="en-US" dirty="0"/>
              <a:t>excessive tendon stress (high intensity exercise)</a:t>
            </a:r>
          </a:p>
          <a:p>
            <a:r>
              <a:rPr lang="en-US" dirty="0" err="1"/>
              <a:t>Jonsson</a:t>
            </a:r>
            <a:r>
              <a:rPr lang="en-US" dirty="0"/>
              <a:t> and </a:t>
            </a:r>
            <a:r>
              <a:rPr lang="en-US" dirty="0" err="1"/>
              <a:t>Alfredson</a:t>
            </a:r>
            <a:r>
              <a:rPr lang="en-US" dirty="0"/>
              <a:t> (2005) looked at the different efficacy of eccentric and concentric training in 15 patients with long-term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patelae</a:t>
            </a:r>
            <a:r>
              <a:rPr lang="en-US" dirty="0"/>
              <a:t> involvement. Training unit twice a day for 12 weeks)</a:t>
            </a:r>
          </a:p>
          <a:p>
            <a:pPr lvl="1"/>
            <a:r>
              <a:rPr lang="en-US" dirty="0"/>
              <a:t>Eccentric and concentric training, one exercise, three series, 15 reps</a:t>
            </a:r>
          </a:p>
          <a:p>
            <a:pPr lvl="1"/>
            <a:r>
              <a:rPr lang="en-US" dirty="0"/>
              <a:t>after 6 weeks the work of the concentric group was interrupted - without positive results</a:t>
            </a:r>
          </a:p>
          <a:p>
            <a:pPr lvl="1"/>
            <a:r>
              <a:rPr lang="en-US" dirty="0"/>
              <a:t>eccentric training -l relieving pain and allowing a return to previous (pre-trauma) training activity in 90% of patients.</a:t>
            </a:r>
          </a:p>
          <a:p>
            <a:pPr lvl="1"/>
            <a:r>
              <a:rPr lang="en-US" dirty="0"/>
              <a:t>long-term effect after less than 3 years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50933F9-CA37-4E7D-B15D-4E2CA2ACF4AA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2" descr="Patellar tendinitis refers to pain and inflammation of the patellar tendon in the kneecap">
            <a:extLst>
              <a:ext uri="{FF2B5EF4-FFF2-40B4-BE49-F238E27FC236}">
                <a16:creationId xmlns:a16="http://schemas.microsoft.com/office/drawing/2014/main" id="{FE4131E1-4AA9-4164-9531-186CA0460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5338" y="1353520"/>
            <a:ext cx="2762250" cy="4476751"/>
          </a:xfrm>
          <a:prstGeom prst="rect">
            <a:avLst/>
          </a:prstGeom>
          <a:noFill/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5D5CE1C-B81E-4635-AA7A-EB81B756702F}"/>
              </a:ext>
            </a:extLst>
          </p:cNvPr>
          <p:cNvSpPr txBox="1"/>
          <p:nvPr/>
        </p:nvSpPr>
        <p:spPr>
          <a:xfrm>
            <a:off x="7696941" y="6055477"/>
            <a:ext cx="288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</a:t>
            </a:r>
            <a:r>
              <a:rPr lang="cs-CZ" sz="1200" dirty="0" err="1"/>
              <a:t>aidmyachilles.com</a:t>
            </a:r>
            <a:r>
              <a:rPr lang="cs-CZ" sz="1200" dirty="0"/>
              <a:t>/</a:t>
            </a:r>
            <a:r>
              <a:rPr lang="cs-CZ" sz="1200" dirty="0" err="1"/>
              <a:t>tendon</a:t>
            </a:r>
            <a:r>
              <a:rPr lang="cs-CZ" sz="1200" dirty="0"/>
              <a:t>-</a:t>
            </a:r>
            <a:r>
              <a:rPr lang="cs-CZ" sz="1200" dirty="0" err="1"/>
              <a:t>muscle</a:t>
            </a:r>
            <a:r>
              <a:rPr lang="cs-CZ" sz="1200" dirty="0"/>
              <a:t>-</a:t>
            </a:r>
            <a:r>
              <a:rPr lang="cs-CZ" sz="1200" dirty="0" err="1"/>
              <a:t>injuries</a:t>
            </a:r>
            <a:r>
              <a:rPr lang="cs-CZ" sz="1200" dirty="0"/>
              <a:t>-in-</a:t>
            </a:r>
            <a:r>
              <a:rPr lang="cs-CZ" sz="1200" dirty="0" err="1"/>
              <a:t>the</a:t>
            </a:r>
            <a:r>
              <a:rPr lang="cs-CZ" sz="1200" dirty="0"/>
              <a:t>-leg/</a:t>
            </a:r>
            <a:r>
              <a:rPr lang="cs-CZ" sz="1200" dirty="0" err="1"/>
              <a:t>tendinitis</a:t>
            </a:r>
            <a:r>
              <a:rPr lang="cs-CZ" sz="1200" dirty="0"/>
              <a:t>-of-</a:t>
            </a:r>
            <a:r>
              <a:rPr lang="cs-CZ" sz="1200" dirty="0" err="1"/>
              <a:t>the</a:t>
            </a:r>
            <a:r>
              <a:rPr lang="cs-CZ" sz="1200" dirty="0"/>
              <a:t>-</a:t>
            </a:r>
            <a:r>
              <a:rPr lang="cs-CZ" sz="1200" dirty="0" err="1"/>
              <a:t>patellar</a:t>
            </a:r>
            <a:r>
              <a:rPr lang="cs-CZ" sz="1200" dirty="0"/>
              <a:t>-</a:t>
            </a:r>
            <a:r>
              <a:rPr lang="cs-CZ" sz="1200" dirty="0" err="1"/>
              <a:t>tendon.php</a:t>
            </a:r>
            <a:endParaRPr lang="cs-CZ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Minimizing symptoms of </a:t>
            </a:r>
            <a:r>
              <a:rPr lang="cs-CZ" sz="3200" b="1" dirty="0"/>
              <a:t>D</a:t>
            </a:r>
            <a:r>
              <a:rPr lang="en-US" sz="3200" b="1" dirty="0" err="1"/>
              <a:t>elayed</a:t>
            </a:r>
            <a:r>
              <a:rPr lang="en-US" sz="3200" b="1" dirty="0"/>
              <a:t> onset muscle </a:t>
            </a:r>
            <a:r>
              <a:rPr lang="cs-CZ" sz="3200" b="1" dirty="0" err="1"/>
              <a:t>soreness</a:t>
            </a:r>
            <a:r>
              <a:rPr lang="cs-CZ" sz="3200" b="1" dirty="0"/>
              <a:t> </a:t>
            </a:r>
            <a:r>
              <a:rPr lang="en-US" sz="3200" b="1" dirty="0"/>
              <a:t>(DOMS)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7988994" cy="452236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Appears when the </a:t>
            </a:r>
            <a:r>
              <a:rPr lang="en-US" b="1" dirty="0"/>
              <a:t>intensity or volume of an eccentric exercise suddenly increases</a:t>
            </a:r>
            <a:r>
              <a:rPr lang="en-US" dirty="0"/>
              <a:t>, or an </a:t>
            </a:r>
            <a:r>
              <a:rPr lang="en-US" b="1" dirty="0"/>
              <a:t>unusual high intensity movement is performed</a:t>
            </a:r>
            <a:r>
              <a:rPr lang="en-US" dirty="0"/>
              <a:t> (</a:t>
            </a:r>
            <a:r>
              <a:rPr lang="en-US" dirty="0" err="1"/>
              <a:t>Nosaka</a:t>
            </a:r>
            <a:r>
              <a:rPr lang="en-US" dirty="0"/>
              <a:t>, Newton, 2002)</a:t>
            </a:r>
          </a:p>
          <a:p>
            <a:pPr lvl="1"/>
            <a:r>
              <a:rPr lang="en-US" dirty="0"/>
              <a:t>In athletics typically</a:t>
            </a:r>
            <a:r>
              <a:rPr lang="cs-CZ" dirty="0"/>
              <a:t> - d</a:t>
            </a:r>
            <a:r>
              <a:rPr lang="en-US" dirty="0" err="1"/>
              <a:t>ownhill</a:t>
            </a:r>
            <a:r>
              <a:rPr lang="en-US" dirty="0"/>
              <a:t> running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overspeed</a:t>
            </a:r>
            <a:r>
              <a:rPr lang="en-US" dirty="0"/>
              <a:t>, endurance runs in the field</a:t>
            </a:r>
          </a:p>
          <a:p>
            <a:pPr lvl="1"/>
            <a:r>
              <a:rPr lang="en-US" dirty="0"/>
              <a:t>Plyometric training</a:t>
            </a:r>
          </a:p>
          <a:p>
            <a:pPr lvl="1"/>
            <a:r>
              <a:rPr lang="en-US" dirty="0"/>
              <a:t>Eccentric training for beginners</a:t>
            </a:r>
          </a:p>
          <a:p>
            <a:r>
              <a:rPr lang="en-US" b="1" dirty="0"/>
              <a:t>Cause</a:t>
            </a:r>
          </a:p>
          <a:p>
            <a:pPr lvl="1"/>
            <a:r>
              <a:rPr lang="en-US" dirty="0"/>
              <a:t>disrupting the sarcomere structure and damaging the excitation-contraction coupling mechanism (Warren et al. in </a:t>
            </a:r>
            <a:r>
              <a:rPr lang="en-US" dirty="0" err="1"/>
              <a:t>Proske</a:t>
            </a:r>
            <a:r>
              <a:rPr lang="en-US" dirty="0"/>
              <a:t>, Morgan, 2001, p. 333)</a:t>
            </a:r>
            <a:endParaRPr lang="cs-CZ" dirty="0"/>
          </a:p>
          <a:p>
            <a:pPr lvl="1"/>
            <a:endParaRPr lang="en-US" dirty="0"/>
          </a:p>
          <a:p>
            <a:r>
              <a:rPr lang="en-US" b="1" dirty="0"/>
              <a:t>Typical symptoms</a:t>
            </a:r>
          </a:p>
          <a:p>
            <a:pPr lvl="1"/>
            <a:r>
              <a:rPr lang="en-US" dirty="0"/>
              <a:t>decreased muscle strength</a:t>
            </a:r>
          </a:p>
          <a:p>
            <a:pPr lvl="1"/>
            <a:r>
              <a:rPr lang="en-US" dirty="0"/>
              <a:t>increase in serum </a:t>
            </a:r>
            <a:r>
              <a:rPr lang="en-US" dirty="0" err="1"/>
              <a:t>creatine</a:t>
            </a:r>
            <a:r>
              <a:rPr lang="en-US" dirty="0"/>
              <a:t> kinase,</a:t>
            </a:r>
          </a:p>
          <a:p>
            <a:pPr lvl="1"/>
            <a:r>
              <a:rPr lang="en-US" dirty="0"/>
              <a:t>damage to the muscle fiber structure,</a:t>
            </a:r>
          </a:p>
          <a:p>
            <a:pPr lvl="1"/>
            <a:r>
              <a:rPr lang="en-US" dirty="0"/>
              <a:t>Inflammation,</a:t>
            </a:r>
          </a:p>
          <a:p>
            <a:pPr lvl="1"/>
            <a:r>
              <a:rPr lang="en-US" dirty="0"/>
              <a:t>increasing the activity of proteolytic enzymes and pains (</a:t>
            </a:r>
            <a:r>
              <a:rPr lang="en-US" dirty="0" err="1"/>
              <a:t>Stupka</a:t>
            </a:r>
            <a:r>
              <a:rPr lang="en-US" dirty="0"/>
              <a:t> et al., 2001).</a:t>
            </a:r>
          </a:p>
          <a:p>
            <a:r>
              <a:rPr lang="en-US" b="1" dirty="0"/>
              <a:t>minimization = eccentric exercise </a:t>
            </a:r>
            <a:r>
              <a:rPr lang="en-US" dirty="0"/>
              <a:t>performed according to the principles of adequacy and sequence (low intensity at the start of stimulation)</a:t>
            </a:r>
          </a:p>
          <a:p>
            <a:r>
              <a:rPr lang="en-US" dirty="0"/>
              <a:t>symptoms of pain = result of poorly controlled training</a:t>
            </a:r>
            <a:endParaRPr lang="cs-CZ" dirty="0"/>
          </a:p>
        </p:txBody>
      </p:sp>
      <p:pic>
        <p:nvPicPr>
          <p:cNvPr id="49154" name="Picture 2" descr="http://1.bp.blogspot.com/-XvaPVCZM460/VLi9i4kI6oI/AAAAAAAAAgE/UfCLPxaM4vg/s1600/DO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2978" y="2685676"/>
            <a:ext cx="3048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RISKS OF ECCENTRIC TRAINING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Acute injury</a:t>
            </a:r>
          </a:p>
          <a:p>
            <a:pPr lvl="1"/>
            <a:r>
              <a:rPr lang="en-US" b="1" dirty="0"/>
              <a:t>Exercise technique = 2/1, jumps</a:t>
            </a:r>
          </a:p>
          <a:p>
            <a:pPr lvl="1"/>
            <a:r>
              <a:rPr lang="en-US" b="1" dirty="0"/>
              <a:t>If the muscle produces the same torque at both concentric and eccentric contractions, fewer motor units are involved in eccentric contraction.</a:t>
            </a:r>
          </a:p>
          <a:p>
            <a:pPr lvl="1"/>
            <a:r>
              <a:rPr lang="en-US" b="1" dirty="0"/>
              <a:t>greater risk of muscle and other connective tissue damage - fewer muscle units produce a given strength, overload and easier injury to muscle (McHugh, 2003).</a:t>
            </a:r>
            <a:endParaRPr lang="cs-CZ" b="1" dirty="0"/>
          </a:p>
          <a:p>
            <a:pPr lvl="1"/>
            <a:r>
              <a:rPr lang="en-US" b="1" dirty="0"/>
              <a:t>More frequent damage = fast muscle fibers (</a:t>
            </a:r>
            <a:r>
              <a:rPr lang="en-US" b="1" dirty="0" err="1"/>
              <a:t>Fridén</a:t>
            </a:r>
            <a:r>
              <a:rPr lang="en-US" b="1" dirty="0"/>
              <a:t> et al. In McHugh, 2003).</a:t>
            </a:r>
          </a:p>
          <a:p>
            <a:r>
              <a:rPr lang="en-US" b="1" dirty="0"/>
              <a:t>Chronic injuries</a:t>
            </a:r>
          </a:p>
          <a:p>
            <a:pPr lvl="1"/>
            <a:r>
              <a:rPr lang="en-US" b="1" dirty="0"/>
              <a:t>Spine</a:t>
            </a:r>
          </a:p>
          <a:p>
            <a:pPr lvl="1"/>
            <a:r>
              <a:rPr lang="en-US" b="1" dirty="0"/>
              <a:t>Joints</a:t>
            </a:r>
          </a:p>
          <a:p>
            <a:r>
              <a:rPr lang="en-US" b="1" dirty="0"/>
              <a:t>Overload</a:t>
            </a:r>
          </a:p>
          <a:p>
            <a:pPr lvl="1"/>
            <a:r>
              <a:rPr lang="en-US" b="1" dirty="0"/>
              <a:t>DOMS,</a:t>
            </a:r>
          </a:p>
          <a:p>
            <a:pPr lvl="1"/>
            <a:r>
              <a:rPr lang="en-US" b="1" dirty="0"/>
              <a:t>Non-respect of training principles</a:t>
            </a:r>
          </a:p>
          <a:p>
            <a:r>
              <a:rPr lang="en-US" b="1" dirty="0"/>
              <a:t>Overtraining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744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42B47EA-A8E1-4BF6-98E3-846ADAB792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Trends and possibilities of using eccentric training</a:t>
            </a:r>
            <a:endParaRPr lang="cs-CZ" sz="3200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09EFEBC-A9D8-4479-BF24-6BD77B1754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Types of eccentric training according to </a:t>
            </a:r>
            <a:r>
              <a:rPr lang="cs-CZ" sz="1800" dirty="0"/>
              <a:t>Mike, </a:t>
            </a:r>
            <a:r>
              <a:rPr lang="cs-CZ" sz="1800" dirty="0" err="1"/>
              <a:t>Kerksick</a:t>
            </a:r>
            <a:r>
              <a:rPr lang="cs-CZ" sz="1800" dirty="0"/>
              <a:t> a </a:t>
            </a:r>
            <a:r>
              <a:rPr lang="cs-CZ" sz="1800" dirty="0" err="1"/>
              <a:t>Kravitz</a:t>
            </a:r>
            <a:r>
              <a:rPr lang="cs-CZ" sz="1800" dirty="0"/>
              <a:t> In: Horák, (2016)</a:t>
            </a:r>
          </a:p>
          <a:p>
            <a:r>
              <a:rPr lang="cs-CZ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The recovery time between training </a:t>
            </a:r>
            <a:r>
              <a:rPr lang="cs-CZ" sz="2000" dirty="0" err="1">
                <a:solidFill>
                  <a:srgbClr val="FF0000"/>
                </a:solidFill>
              </a:rPr>
              <a:t>sessions</a:t>
            </a:r>
            <a:r>
              <a:rPr lang="en-US" sz="2000" dirty="0">
                <a:solidFill>
                  <a:srgbClr val="FF0000"/>
                </a:solidFill>
              </a:rPr>
              <a:t> should be at least 24-48 hours (</a:t>
            </a:r>
            <a:r>
              <a:rPr lang="en-US" sz="2000" dirty="0" err="1">
                <a:solidFill>
                  <a:srgbClr val="FF0000"/>
                </a:solidFill>
              </a:rPr>
              <a:t>Nosaka</a:t>
            </a:r>
            <a:r>
              <a:rPr lang="en-US" sz="2000" dirty="0">
                <a:solidFill>
                  <a:srgbClr val="FF0000"/>
                </a:solidFill>
              </a:rPr>
              <a:t>, Newton, 2002).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DD1112AF-0D37-4664-BF06-B59C582ACF1F}"/>
              </a:ext>
            </a:extLst>
          </p:cNvPr>
          <p:cNvPicPr>
            <a:picLocks noGrp="1"/>
          </p:cNvPicPr>
          <p:nvPr>
            <p:ph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779965"/>
            <a:ext cx="5219700" cy="3961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37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167A19D-4E3D-4846-955B-9B07C39A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Effective Eccentric Exercise For Progress For Athletes = </a:t>
            </a:r>
            <a:endParaRPr lang="cs-CZ" dirty="0"/>
          </a:p>
          <a:p>
            <a:pPr lvl="1"/>
            <a:r>
              <a:rPr lang="en-US" dirty="0"/>
              <a:t>Isotonic, </a:t>
            </a:r>
            <a:endParaRPr lang="cs-CZ" dirty="0"/>
          </a:p>
          <a:p>
            <a:pPr lvl="1"/>
            <a:r>
              <a:rPr lang="en-US" dirty="0"/>
              <a:t>Less Effective Isokinetic, </a:t>
            </a:r>
            <a:endParaRPr lang="cs-CZ" dirty="0"/>
          </a:p>
          <a:p>
            <a:pPr lvl="1"/>
            <a:r>
              <a:rPr lang="en-US" dirty="0"/>
              <a:t>Least Effective Isometric</a:t>
            </a:r>
          </a:p>
          <a:p>
            <a:endParaRPr lang="en-US" dirty="0"/>
          </a:p>
          <a:p>
            <a:r>
              <a:rPr lang="en-US" dirty="0"/>
              <a:t>Bridgeman et al. recommends using SSC exercises for athletes whose performance </a:t>
            </a:r>
            <a:r>
              <a:rPr lang="cs-CZ" dirty="0"/>
              <a:t>has</a:t>
            </a:r>
            <a:r>
              <a:rPr lang="en-US" dirty="0"/>
              <a:t> SSC character - drop jump</a:t>
            </a:r>
          </a:p>
          <a:p>
            <a:pPr lvl="1"/>
            <a:r>
              <a:rPr lang="en-US" dirty="0"/>
              <a:t>the length of contact with the pad should correspond optimally with the length of contact in the competition conditions during the exercises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sk-SK" dirty="0" err="1"/>
              <a:t>Lecture</a:t>
            </a:r>
            <a:r>
              <a:rPr lang="sk-SK" dirty="0"/>
              <a:t> </a:t>
            </a:r>
            <a:r>
              <a:rPr lang="sk-SK" dirty="0" err="1"/>
              <a:t>structure</a:t>
            </a:r>
            <a:br>
              <a:rPr lang="sk-SK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3600" dirty="0" err="1"/>
              <a:t>Theory</a:t>
            </a:r>
            <a:r>
              <a:rPr lang="sk-SK" sz="3600" dirty="0"/>
              <a:t>:</a:t>
            </a:r>
          </a:p>
          <a:p>
            <a:pPr lvl="2"/>
            <a:endParaRPr lang="sk-SK" sz="3600" dirty="0"/>
          </a:p>
          <a:p>
            <a:pPr lvl="2"/>
            <a:r>
              <a:rPr lang="cs-CZ" sz="2400" dirty="0" err="1"/>
              <a:t>History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eccentric training </a:t>
            </a:r>
            <a:endParaRPr lang="cs-CZ" sz="2400" dirty="0"/>
          </a:p>
          <a:p>
            <a:pPr lvl="2"/>
            <a:r>
              <a:rPr lang="cs-CZ" sz="2400" dirty="0"/>
              <a:t>P</a:t>
            </a:r>
            <a:r>
              <a:rPr lang="en-US" sz="2400" dirty="0" err="1"/>
              <a:t>ossibilities</a:t>
            </a:r>
            <a:r>
              <a:rPr lang="en-US" sz="2400" dirty="0"/>
              <a:t> of using eccentric training</a:t>
            </a:r>
          </a:p>
          <a:p>
            <a:pPr lvl="2"/>
            <a:r>
              <a:rPr lang="cs-CZ" sz="2400" dirty="0"/>
              <a:t>B</a:t>
            </a:r>
            <a:r>
              <a:rPr lang="en-US" sz="2400" dirty="0" err="1"/>
              <a:t>enefits</a:t>
            </a:r>
            <a:r>
              <a:rPr lang="en-US" sz="2400" dirty="0"/>
              <a:t> of eccentric training</a:t>
            </a:r>
          </a:p>
          <a:p>
            <a:pPr lvl="2"/>
            <a:r>
              <a:rPr lang="cs-CZ" sz="2400" dirty="0"/>
              <a:t>R</a:t>
            </a:r>
            <a:r>
              <a:rPr lang="en-US" sz="2400" dirty="0" err="1"/>
              <a:t>isks</a:t>
            </a:r>
            <a:r>
              <a:rPr lang="en-US" sz="2400" dirty="0"/>
              <a:t> of eccentric training in preparation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97087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 err="1"/>
              <a:t>Conclusion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b="1" dirty="0"/>
              <a:t> </a:t>
            </a:r>
            <a:r>
              <a:rPr lang="en-US" dirty="0"/>
              <a:t>significant physiological adaptations due to eccentric loading are manifested in both concentric and eccentric muscle activities</a:t>
            </a:r>
          </a:p>
          <a:p>
            <a:r>
              <a:rPr lang="en-US" dirty="0"/>
              <a:t>for sprinters to combine with training speed or supramaximal speed</a:t>
            </a:r>
          </a:p>
          <a:p>
            <a:r>
              <a:rPr lang="en-US" dirty="0"/>
              <a:t>Specific performance requires specific adaptation and that specific stimulus = mechanics, energy, coordination</a:t>
            </a:r>
          </a:p>
          <a:p>
            <a:r>
              <a:rPr lang="en-US" dirty="0"/>
              <a:t>Eccentric training increases tendon strength and positively stimulates skeletal minerals</a:t>
            </a:r>
          </a:p>
          <a:p>
            <a:r>
              <a:rPr lang="en-US" dirty="0"/>
              <a:t>E</a:t>
            </a:r>
            <a:r>
              <a:rPr lang="cs-CZ" dirty="0"/>
              <a:t>c</a:t>
            </a:r>
            <a:r>
              <a:rPr lang="en-US" dirty="0"/>
              <a:t>c. </a:t>
            </a:r>
            <a:r>
              <a:rPr lang="cs-CZ" dirty="0"/>
              <a:t>t</a:t>
            </a:r>
            <a:r>
              <a:rPr lang="en-US" dirty="0"/>
              <a:t>raining acts as a prevention of hamstring injury, reduction of DOMS manifestations, therapeutic effects on patellar tendinopathy and </a:t>
            </a:r>
            <a:r>
              <a:rPr lang="en-US" dirty="0" err="1"/>
              <a:t>tendonopathy</a:t>
            </a:r>
            <a:r>
              <a:rPr lang="en-US" dirty="0"/>
              <a:t> of Achilles tendon.</a:t>
            </a:r>
          </a:p>
          <a:p>
            <a:r>
              <a:rPr lang="en-US" dirty="0"/>
              <a:t>Eccentric Exercises are recommended to include -</a:t>
            </a:r>
            <a:r>
              <a:rPr lang="cs-CZ" dirty="0"/>
              <a:t> </a:t>
            </a:r>
            <a:r>
              <a:rPr lang="en-US" dirty="0"/>
              <a:t>the prerequisite for the application of eccentric training is excellent strength </a:t>
            </a:r>
            <a:r>
              <a:rPr lang="cs-CZ" dirty="0" err="1"/>
              <a:t>preparation</a:t>
            </a:r>
            <a:r>
              <a:rPr lang="cs-CZ" dirty="0"/>
              <a:t> (</a:t>
            </a:r>
            <a:r>
              <a:rPr lang="cs-CZ" dirty="0" err="1"/>
              <a:t>concentric</a:t>
            </a:r>
            <a:r>
              <a:rPr lang="cs-CZ" dirty="0"/>
              <a:t> 1RM </a:t>
            </a:r>
            <a:r>
              <a:rPr lang="cs-CZ" dirty="0" err="1"/>
              <a:t>training</a:t>
            </a:r>
            <a:r>
              <a:rPr lang="cs-CZ" dirty="0"/>
              <a:t>)</a:t>
            </a:r>
            <a:r>
              <a:rPr lang="en-US" dirty="0"/>
              <a:t>, technical </a:t>
            </a:r>
            <a:r>
              <a:rPr lang="cs-CZ" dirty="0" err="1"/>
              <a:t>level</a:t>
            </a:r>
            <a:r>
              <a:rPr lang="en-US" dirty="0"/>
              <a:t> and part of the RTC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64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6648466" cy="4904107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1882</a:t>
            </a:r>
            <a:r>
              <a:rPr lang="cs-CZ" sz="1400" dirty="0"/>
              <a:t> - 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FF0000"/>
                </a:solidFill>
              </a:rPr>
              <a:t>Fick</a:t>
            </a:r>
            <a:r>
              <a:rPr lang="en-US" sz="1400" dirty="0"/>
              <a:t> found that the eccentric contraction muscle could </a:t>
            </a:r>
            <a:r>
              <a:rPr lang="en-US" sz="1400" b="1" dirty="0"/>
              <a:t>produce more strength than concentric </a:t>
            </a:r>
            <a:r>
              <a:rPr lang="en-US" sz="1400" dirty="0"/>
              <a:t>muscle contraction.</a:t>
            </a:r>
          </a:p>
          <a:p>
            <a:r>
              <a:rPr lang="en-US" sz="1400" dirty="0"/>
              <a:t> </a:t>
            </a:r>
            <a:r>
              <a:rPr lang="en-US" sz="1400" b="1" dirty="0">
                <a:solidFill>
                  <a:srgbClr val="FF0000"/>
                </a:solidFill>
              </a:rPr>
              <a:t>A.V. Hill </a:t>
            </a:r>
            <a:r>
              <a:rPr lang="en-US" sz="1400" dirty="0"/>
              <a:t>- The body has a </a:t>
            </a:r>
            <a:r>
              <a:rPr lang="en-US" sz="1400" b="1" dirty="0"/>
              <a:t>lower energy consumption in eccentric muscle activity</a:t>
            </a:r>
            <a:r>
              <a:rPr lang="en-US" sz="1400" dirty="0"/>
              <a:t> compared to concentric muscle work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1953</a:t>
            </a:r>
            <a:r>
              <a:rPr lang="cs-CZ" sz="1400" b="1" dirty="0">
                <a:solidFill>
                  <a:srgbClr val="FF0000"/>
                </a:solidFill>
              </a:rPr>
              <a:t> -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Asmussen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introduced the concept of eccentric exercise</a:t>
            </a:r>
          </a:p>
          <a:p>
            <a:r>
              <a:rPr lang="en-US" sz="1400" dirty="0"/>
              <a:t>The </a:t>
            </a:r>
            <a:r>
              <a:rPr lang="en-US" sz="1400" b="1" dirty="0">
                <a:solidFill>
                  <a:srgbClr val="FF0000"/>
                </a:solidFill>
              </a:rPr>
              <a:t>term "eccentric</a:t>
            </a:r>
            <a:r>
              <a:rPr lang="en-US" sz="1400" dirty="0"/>
              <a:t>", with "ex" meaning </a:t>
            </a:r>
            <a:r>
              <a:rPr lang="cs-CZ" sz="1400" dirty="0"/>
              <a:t>„</a:t>
            </a:r>
            <a:r>
              <a:rPr lang="en-US" sz="1400" dirty="0"/>
              <a:t>away from</a:t>
            </a:r>
            <a:r>
              <a:rPr lang="cs-CZ" sz="1400" dirty="0"/>
              <a:t>“</a:t>
            </a:r>
            <a:r>
              <a:rPr lang="en-US" sz="1400" dirty="0"/>
              <a:t> </a:t>
            </a:r>
            <a:r>
              <a:rPr lang="cs-CZ" sz="1400" dirty="0"/>
              <a:t>and</a:t>
            </a:r>
            <a:r>
              <a:rPr lang="en-US" sz="1400" dirty="0"/>
              <a:t> "centric" = exercise away from the center of the muscle</a:t>
            </a:r>
          </a:p>
          <a:p>
            <a:r>
              <a:rPr lang="en-US" sz="1400" b="1" dirty="0" err="1">
                <a:solidFill>
                  <a:srgbClr val="FF0000"/>
                </a:solidFill>
              </a:rPr>
              <a:t>Lindstedt</a:t>
            </a:r>
            <a:r>
              <a:rPr lang="en-US" sz="1400" b="1" dirty="0">
                <a:solidFill>
                  <a:srgbClr val="FF0000"/>
                </a:solidFill>
              </a:rPr>
              <a:t> et al. </a:t>
            </a:r>
            <a:r>
              <a:rPr lang="en-US" sz="1400" dirty="0"/>
              <a:t>-  In eccentric contraction, we talk about negative work.</a:t>
            </a:r>
            <a:endParaRPr lang="cs-CZ" sz="1400" dirty="0"/>
          </a:p>
          <a:p>
            <a:pPr lvl="1"/>
            <a:r>
              <a:rPr lang="en-US" sz="1100" dirty="0"/>
              <a:t> function is creating braking force</a:t>
            </a:r>
          </a:p>
          <a:p>
            <a:r>
              <a:rPr lang="en-US" sz="1400" dirty="0"/>
              <a:t>Mechanical Work in Muscle Activity E = F (-∆L)</a:t>
            </a:r>
          </a:p>
          <a:p>
            <a:r>
              <a:rPr lang="en-US" sz="1400" dirty="0"/>
              <a:t>F = force</a:t>
            </a:r>
          </a:p>
          <a:p>
            <a:r>
              <a:rPr lang="en-US" sz="1400" dirty="0"/>
              <a:t>∆L = change in muscle length</a:t>
            </a:r>
          </a:p>
          <a:p>
            <a:r>
              <a:rPr lang="en-US" sz="1400" dirty="0"/>
              <a:t>  </a:t>
            </a:r>
            <a:r>
              <a:rPr lang="en-US" sz="1400" b="1" dirty="0">
                <a:solidFill>
                  <a:srgbClr val="FF0000"/>
                </a:solidFill>
              </a:rPr>
              <a:t>Concentric work </a:t>
            </a:r>
            <a:r>
              <a:rPr lang="en-US" sz="1400" dirty="0"/>
              <a:t>- the muscle shortens - ∆L is therefore negative and the final work is positive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Eccentric activity </a:t>
            </a:r>
            <a:r>
              <a:rPr lang="en-US" sz="1400" dirty="0"/>
              <a:t>- muscle extends, ∆L is positive and resultant work negative (negative)</a:t>
            </a:r>
            <a:endParaRPr lang="cs-CZ" sz="1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5C04783-7A37-4B55-A2D7-101AB4C2C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eccentric training </a:t>
            </a:r>
            <a:br>
              <a:rPr lang="cs-CZ" dirty="0"/>
            </a:br>
            <a:br>
              <a:rPr lang="cs-CZ" b="1" dirty="0"/>
            </a:br>
            <a:endParaRPr lang="cs-CZ" dirty="0"/>
          </a:p>
        </p:txBody>
      </p:sp>
      <p:pic>
        <p:nvPicPr>
          <p:cNvPr id="26626" name="Picture 2" descr="http://4.bp.blogspot.com/-P_UuFJat-Oc/VV-ZSsVgVfI/AAAAAAAABdk/N5u0P0Gfidc/s1600/FV%2Bcurve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533" y="2069507"/>
            <a:ext cx="4777531" cy="3583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89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8202058" cy="413999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M</a:t>
            </a:r>
            <a:r>
              <a:rPr lang="en-US" b="1" dirty="0" err="1"/>
              <a:t>uscle</a:t>
            </a:r>
            <a:r>
              <a:rPr lang="en-US" b="1" dirty="0"/>
              <a:t> is prolonged when the muscle load is greater than the force produced </a:t>
            </a:r>
            <a:r>
              <a:rPr lang="en-US" dirty="0"/>
              <a:t>(Hamill, </a:t>
            </a:r>
            <a:r>
              <a:rPr lang="en-US" dirty="0" err="1"/>
              <a:t>Knutzen</a:t>
            </a:r>
            <a:r>
              <a:rPr lang="en-US" dirty="0"/>
              <a:t>, 2006).</a:t>
            </a:r>
          </a:p>
          <a:p>
            <a:r>
              <a:rPr lang="en-US" dirty="0"/>
              <a:t>The reason for the load may be: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gravitation,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supramaximal loads with values exceeding 1RM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antagonist activity</a:t>
            </a:r>
          </a:p>
          <a:p>
            <a:r>
              <a:rPr lang="en-US" dirty="0"/>
              <a:t>E</a:t>
            </a:r>
            <a:r>
              <a:rPr lang="cs-CZ" dirty="0"/>
              <a:t>c</a:t>
            </a:r>
            <a:r>
              <a:rPr lang="en-US" dirty="0"/>
              <a:t>centric contraction load moves downward (in the direction of gravity)</a:t>
            </a:r>
          </a:p>
          <a:p>
            <a:r>
              <a:rPr lang="en-US" dirty="0"/>
              <a:t>Muscles brake and control movement down, not </a:t>
            </a:r>
            <a:r>
              <a:rPr lang="en-US" dirty="0" err="1"/>
              <a:t>initiat</a:t>
            </a:r>
            <a:r>
              <a:rPr lang="cs-CZ" dirty="0" err="1"/>
              <a:t>ing</a:t>
            </a:r>
            <a:r>
              <a:rPr lang="en-US" dirty="0"/>
              <a:t> movement (deceleration)</a:t>
            </a:r>
          </a:p>
          <a:p>
            <a:r>
              <a:rPr lang="en-US" dirty="0"/>
              <a:t>The eccentric load requires only </a:t>
            </a:r>
            <a:r>
              <a:rPr lang="en-US" b="1" dirty="0"/>
              <a:t>about 1/6 - 1/7 of the amount of O2 than in concentric </a:t>
            </a:r>
            <a:r>
              <a:rPr lang="en-US" dirty="0"/>
              <a:t>mode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b="1" dirty="0"/>
              <a:t>the same load </a:t>
            </a:r>
            <a:r>
              <a:rPr lang="en-US" dirty="0"/>
              <a:t>(</a:t>
            </a:r>
            <a:r>
              <a:rPr lang="en-US" dirty="0" err="1"/>
              <a:t>Bigland</a:t>
            </a:r>
            <a:r>
              <a:rPr lang="en-US" dirty="0"/>
              <a:t>-Ritchie &amp; Woods in </a:t>
            </a:r>
            <a:r>
              <a:rPr lang="en-US" dirty="0" err="1"/>
              <a:t>Lastayo</a:t>
            </a:r>
            <a:r>
              <a:rPr lang="en-US" dirty="0"/>
              <a:t> et al, 1999)</a:t>
            </a:r>
          </a:p>
          <a:p>
            <a:r>
              <a:rPr lang="en-US" dirty="0"/>
              <a:t>Eccentric exercise requires a lower level of control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592A83-A94A-4908-A212-6F72F7881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contraction</a:t>
            </a:r>
            <a:endParaRPr lang="cs-CZ" dirty="0"/>
          </a:p>
        </p:txBody>
      </p:sp>
      <p:pic>
        <p:nvPicPr>
          <p:cNvPr id="25602" name="Picture 2" descr="Contentric and Eccentric Bicep Cu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707" y="106028"/>
            <a:ext cx="3084774" cy="25665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693730" y="3218155"/>
            <a:ext cx="1660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Brady, D., 2012)</a:t>
            </a:r>
          </a:p>
        </p:txBody>
      </p:sp>
    </p:spTree>
    <p:extLst>
      <p:ext uri="{BB962C8B-B14F-4D97-AF65-F5344CB8AC3E}">
        <p14:creationId xmlns:p14="http://schemas.microsoft.com/office/powerpoint/2010/main" val="400852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534764-05FF-4F09-A39D-73339EE4CCB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Eccentric</a:t>
            </a:r>
            <a:r>
              <a:rPr lang="cs-CZ" dirty="0"/>
              <a:t> </a:t>
            </a:r>
            <a:r>
              <a:rPr lang="cs-CZ" dirty="0" err="1"/>
              <a:t>contraction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6BD14F3-436B-4030-B67C-584AAB8717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Enoka</a:t>
            </a:r>
            <a:r>
              <a:rPr lang="cs-CZ" dirty="0"/>
              <a:t>, 1996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prolonged muscle absorbs mechanical energy which:</a:t>
            </a:r>
          </a:p>
          <a:p>
            <a:endParaRPr lang="en-US" dirty="0"/>
          </a:p>
          <a:p>
            <a:pPr lvl="1"/>
            <a:r>
              <a:rPr lang="en-US" dirty="0"/>
              <a:t>it can be dispensed in the form of heat</a:t>
            </a:r>
          </a:p>
          <a:p>
            <a:pPr lvl="1"/>
            <a:r>
              <a:rPr lang="en-US" dirty="0"/>
              <a:t>it is temporarily stored as a back energy potential of the so-called deformation (elastic) energy and subsequently used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strech</a:t>
            </a:r>
            <a:r>
              <a:rPr lang="en-US" dirty="0"/>
              <a:t>-shortening cycle improves muscle </a:t>
            </a:r>
            <a:r>
              <a:rPr lang="cs-CZ" dirty="0" err="1"/>
              <a:t>work</a:t>
            </a:r>
            <a:r>
              <a:rPr lang="en-US" dirty="0"/>
              <a:t> economy by up to 50% (Hamill, </a:t>
            </a:r>
            <a:r>
              <a:rPr lang="en-US" dirty="0" err="1"/>
              <a:t>Knutzen</a:t>
            </a:r>
            <a:r>
              <a:rPr lang="en-US" dirty="0"/>
              <a:t>, 1995, p. 87-89)</a:t>
            </a:r>
            <a:endParaRPr lang="cs-CZ" dirty="0"/>
          </a:p>
        </p:txBody>
      </p:sp>
      <p:pic>
        <p:nvPicPr>
          <p:cNvPr id="9" name="Picture 2" descr="Výsledek obrázku pro enoka 1996 jump">
            <a:extLst>
              <a:ext uri="{FF2B5EF4-FFF2-40B4-BE49-F238E27FC236}">
                <a16:creationId xmlns:a16="http://schemas.microsoft.com/office/drawing/2014/main" id="{B9D08C76-7496-4C08-87E9-C0A37272C470}"/>
              </a:ext>
            </a:extLst>
          </p:cNvPr>
          <p:cNvPicPr>
            <a:picLocks noGrp="1" noChangeAspect="1" noChangeArrowheads="1"/>
          </p:cNvPicPr>
          <p:nvPr>
            <p:ph idx="28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37420" y="1690688"/>
            <a:ext cx="3448010" cy="41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7615" y="5881255"/>
            <a:ext cx="5321185" cy="1277312"/>
          </a:xfrm>
        </p:spPr>
        <p:txBody>
          <a:bodyPr>
            <a:norm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Polach, D. </a:t>
            </a:r>
          </a:p>
          <a:p>
            <a:r>
              <a:rPr lang="cs-CZ" sz="1200" dirty="0">
                <a:solidFill>
                  <a:srgbClr val="FF0000"/>
                </a:solidFill>
              </a:rPr>
              <a:t>http://davidpotach.com/stretch-shortening-cycle/</a:t>
            </a:r>
          </a:p>
        </p:txBody>
      </p:sp>
      <p:pic>
        <p:nvPicPr>
          <p:cNvPr id="3074" name="Picture 2" descr="http://davidpotach.com/wp-content/uploads/2012/09/SSC1-1024x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45474"/>
            <a:ext cx="8760806" cy="60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18803" y="3548845"/>
            <a:ext cx="2603615" cy="89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2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956" y="2008161"/>
            <a:ext cx="3912629" cy="361526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Electromyography: Characteristics of </a:t>
            </a:r>
            <a:r>
              <a:rPr lang="cs-CZ" dirty="0"/>
              <a:t>P</a:t>
            </a:r>
            <a:r>
              <a:rPr lang="en-US" dirty="0" err="1"/>
              <a:t>roduced</a:t>
            </a:r>
            <a:r>
              <a:rPr lang="en-US" dirty="0"/>
              <a:t> Strength of Lower Leg </a:t>
            </a:r>
            <a:r>
              <a:rPr lang="en-US" dirty="0" err="1"/>
              <a:t>Extrensors</a:t>
            </a:r>
            <a:r>
              <a:rPr lang="en-US" dirty="0"/>
              <a:t> in Elite Weightlifters During Isometric, Concentric and Variable SSC Cycle</a:t>
            </a:r>
            <a:endParaRPr lang="cs-CZ" dirty="0"/>
          </a:p>
          <a:p>
            <a:endParaRPr lang="cs-CZ" dirty="0">
              <a:solidFill>
                <a:srgbClr val="FF0000"/>
              </a:solidFill>
            </a:endParaRPr>
          </a:p>
          <a:p>
            <a:pPr lvl="1"/>
            <a:r>
              <a:rPr lang="cs-CZ" dirty="0" err="1">
                <a:solidFill>
                  <a:srgbClr val="FF0000"/>
                </a:solidFill>
              </a:rPr>
              <a:t>Häkkinen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K; </a:t>
            </a:r>
            <a:r>
              <a:rPr lang="cs-CZ" dirty="0" err="1">
                <a:solidFill>
                  <a:srgbClr val="FF0000"/>
                </a:solidFill>
              </a:rPr>
              <a:t>Komi</a:t>
            </a:r>
            <a:r>
              <a:rPr lang="cs-CZ" dirty="0">
                <a:solidFill>
                  <a:srgbClr val="FF0000"/>
                </a:solidFill>
              </a:rPr>
              <a:t> P V; </a:t>
            </a:r>
            <a:r>
              <a:rPr lang="cs-CZ" dirty="0" err="1">
                <a:solidFill>
                  <a:srgbClr val="FF0000"/>
                </a:solidFill>
              </a:rPr>
              <a:t>Kauhanen</a:t>
            </a:r>
            <a:r>
              <a:rPr lang="cs-CZ" dirty="0">
                <a:solidFill>
                  <a:srgbClr val="FF0000"/>
                </a:solidFill>
              </a:rPr>
              <a:t> H., 1989. International </a:t>
            </a:r>
            <a:r>
              <a:rPr lang="cs-CZ" dirty="0" err="1">
                <a:solidFill>
                  <a:srgbClr val="FF0000"/>
                </a:solidFill>
              </a:rPr>
              <a:t>journal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sports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medicine</a:t>
            </a:r>
            <a:r>
              <a:rPr lang="cs-CZ" dirty="0">
                <a:solidFill>
                  <a:srgbClr val="FF0000"/>
                </a:solidFill>
              </a:rPr>
              <a:t> 1986;7(3):144-51 In: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https://www.david.fi/technology/design/effectiveness/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www.david.fi/assets/uploads/2017/01/ss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49" y="1460962"/>
            <a:ext cx="8138772" cy="50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844534" y="20782"/>
            <a:ext cx="356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Stretching phase longer than 0.9s - concentric phase = lower power production</a:t>
            </a:r>
            <a:endParaRPr lang="cs-CZ" dirty="0"/>
          </a:p>
        </p:txBody>
      </p:sp>
      <p:sp>
        <p:nvSpPr>
          <p:cNvPr id="5" name="Šipka dolů 4"/>
          <p:cNvSpPr/>
          <p:nvPr/>
        </p:nvSpPr>
        <p:spPr>
          <a:xfrm>
            <a:off x="11045537" y="685800"/>
            <a:ext cx="196893" cy="2514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734428" y="64252"/>
            <a:ext cx="60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SSC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4926703" y="416984"/>
            <a:ext cx="205951" cy="28810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 flipH="1">
            <a:off x="7983416" y="871375"/>
            <a:ext cx="211359" cy="165881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2963" y="47652"/>
            <a:ext cx="272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concentric</a:t>
            </a:r>
            <a:r>
              <a:rPr lang="cs-CZ" dirty="0"/>
              <a:t> </a:t>
            </a:r>
            <a:r>
              <a:rPr lang="cs-CZ" dirty="0" err="1"/>
              <a:t>movement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33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Mechanisms associated with force</a:t>
            </a:r>
            <a:b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increase in eccentric contraction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cs-CZ" dirty="0" err="1">
                <a:solidFill>
                  <a:srgbClr val="FF0000"/>
                </a:solidFill>
              </a:rPr>
              <a:t>Exist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three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theories</a:t>
            </a:r>
            <a:r>
              <a:rPr lang="cs-CZ" dirty="0">
                <a:solidFill>
                  <a:srgbClr val="FF0000"/>
                </a:solidFill>
              </a:rPr>
              <a:t> but </a:t>
            </a:r>
            <a:r>
              <a:rPr lang="cs-CZ" dirty="0" err="1">
                <a:solidFill>
                  <a:srgbClr val="FF0000"/>
                </a:solidFill>
              </a:rPr>
              <a:t>they</a:t>
            </a:r>
            <a:r>
              <a:rPr lang="cs-CZ" dirty="0">
                <a:solidFill>
                  <a:srgbClr val="FF0000"/>
                </a:solidFill>
              </a:rPr>
              <a:t> are not </a:t>
            </a:r>
            <a:r>
              <a:rPr lang="cs-CZ" dirty="0" err="1">
                <a:solidFill>
                  <a:srgbClr val="FF0000"/>
                </a:solidFill>
              </a:rPr>
              <a:t>explored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enough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285750" lvl="1"/>
            <a:endParaRPr lang="cs-CZ" dirty="0">
              <a:solidFill>
                <a:srgbClr val="FF0000"/>
              </a:solidFill>
            </a:endParaRPr>
          </a:p>
          <a:p>
            <a:pPr marL="285750" lvl="1"/>
            <a:r>
              <a:rPr lang="en-US" dirty="0">
                <a:solidFill>
                  <a:srgbClr val="FF0000"/>
                </a:solidFill>
              </a:rPr>
              <a:t>Proprioceptive </a:t>
            </a:r>
            <a:r>
              <a:rPr lang="en-US" dirty="0" err="1">
                <a:solidFill>
                  <a:srgbClr val="FF0000"/>
                </a:solidFill>
              </a:rPr>
              <a:t>afferentation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cs-CZ" dirty="0"/>
              <a:t>(</a:t>
            </a:r>
            <a:r>
              <a:rPr lang="en-US" dirty="0"/>
              <a:t>transfer of information to the </a:t>
            </a:r>
            <a:r>
              <a:rPr lang="cs-CZ" dirty="0"/>
              <a:t>Brain)</a:t>
            </a:r>
            <a:r>
              <a:rPr lang="en-US" dirty="0"/>
              <a:t> the threshold of alpha </a:t>
            </a:r>
            <a:r>
              <a:rPr lang="en-US" dirty="0" err="1"/>
              <a:t>motoneuron</a:t>
            </a:r>
            <a:r>
              <a:rPr lang="en-US" dirty="0"/>
              <a:t> irritation decreases and therefore eccentric contraction is sometimes referred to as the contraction with the most powerful recruitment of motor units</a:t>
            </a:r>
            <a:endParaRPr lang="cs-CZ" dirty="0"/>
          </a:p>
          <a:p>
            <a:pPr marL="285750" lvl="1"/>
            <a:endParaRPr lang="en-US" dirty="0"/>
          </a:p>
          <a:p>
            <a:pPr marL="285750" lvl="1"/>
            <a:r>
              <a:rPr lang="en-US" dirty="0"/>
              <a:t>irritation of both </a:t>
            </a:r>
            <a:r>
              <a:rPr lang="cs-CZ" b="1" dirty="0"/>
              <a:t>M</a:t>
            </a:r>
            <a:r>
              <a:rPr lang="en-US" b="1" dirty="0" err="1"/>
              <a:t>uscle</a:t>
            </a:r>
            <a:r>
              <a:rPr lang="en-US" b="1" dirty="0"/>
              <a:t> spindles </a:t>
            </a:r>
            <a:r>
              <a:rPr lang="en-US" dirty="0"/>
              <a:t>(muscle lengthens) and </a:t>
            </a:r>
            <a:r>
              <a:rPr lang="en-US" b="1" dirty="0"/>
              <a:t>Golgi </a:t>
            </a:r>
            <a:r>
              <a:rPr lang="cs-CZ" b="1" dirty="0" err="1"/>
              <a:t>muscle</a:t>
            </a:r>
            <a:r>
              <a:rPr lang="cs-CZ" b="1" dirty="0"/>
              <a:t> </a:t>
            </a:r>
            <a:r>
              <a:rPr lang="en-US" b="1" dirty="0"/>
              <a:t>tendon </a:t>
            </a:r>
            <a:r>
              <a:rPr lang="en-US" dirty="0"/>
              <a:t>(muscle develops tension and therefore increases tension at the transition of muscle and tendon)</a:t>
            </a:r>
          </a:p>
          <a:p>
            <a:pPr marL="742950" lvl="2"/>
            <a:r>
              <a:rPr lang="en-US" b="1" dirty="0"/>
              <a:t>Concentration contraction </a:t>
            </a:r>
            <a:r>
              <a:rPr lang="en-US" dirty="0"/>
              <a:t>does not maintain increased </a:t>
            </a:r>
            <a:r>
              <a:rPr lang="en-US" dirty="0" err="1"/>
              <a:t>afferentation</a:t>
            </a:r>
            <a:r>
              <a:rPr lang="en-US" dirty="0"/>
              <a:t> from both receptor types</a:t>
            </a:r>
          </a:p>
          <a:p>
            <a:pPr marL="285750" lvl="1"/>
            <a:endParaRPr lang="en-US" dirty="0"/>
          </a:p>
          <a:p>
            <a:pPr marL="285750" lvl="1"/>
            <a:endParaRPr lang="en-US" dirty="0"/>
          </a:p>
          <a:p>
            <a:pPr marL="285750" lvl="1"/>
            <a:r>
              <a:rPr lang="en-US" dirty="0"/>
              <a:t>motor unit recruitment is in reverse order to concentric contraction</a:t>
            </a:r>
            <a:r>
              <a:rPr lang="cs-CZ" dirty="0"/>
              <a:t> - </a:t>
            </a:r>
            <a:r>
              <a:rPr lang="en-US" b="1" dirty="0">
                <a:solidFill>
                  <a:srgbClr val="FF0000"/>
                </a:solidFill>
              </a:rPr>
              <a:t>clearly not proven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7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e774310-ab97-4145-8e12-ee546323320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PORT-EN.potx" id="{638DB9B7-193F-474C-92CF-105C142C9D0A}" vid="{615056AC-1F52-4FB7-AB86-C9F835679C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</Template>
  <TotalTime>1528</TotalTime>
  <Words>2477</Words>
  <Application>Microsoft Office PowerPoint</Application>
  <PresentationFormat>Širokoúhlá obrazovka</PresentationFormat>
  <Paragraphs>267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Wingdings</vt:lpstr>
      <vt:lpstr>Wingdings 3</vt:lpstr>
      <vt:lpstr>Presentation_MU_EN</vt:lpstr>
      <vt:lpstr>Eccentric training: theory, application and periodization</vt:lpstr>
      <vt:lpstr>Something about me</vt:lpstr>
      <vt:lpstr> Lecture structure </vt:lpstr>
      <vt:lpstr>History of eccentric training   </vt:lpstr>
      <vt:lpstr>Eccentric contraction</vt:lpstr>
      <vt:lpstr>Eccentric contraction</vt:lpstr>
      <vt:lpstr>Prezentace aplikace PowerPoint</vt:lpstr>
      <vt:lpstr>Prezentace aplikace PowerPoint</vt:lpstr>
      <vt:lpstr>Mechanisms associated with force  increase in eccentric contraction</vt:lpstr>
      <vt:lpstr>Acute Effect of Eccentric Exercise = Structural Damage to Muscle and Reduction of Functionality </vt:lpstr>
      <vt:lpstr>Benefits of eccentric training for athletes</vt:lpstr>
      <vt:lpstr>Increase in muscle strength Baroni, B. M. et al (2014)    </vt:lpstr>
      <vt:lpstr>Neuromuscular adaptation</vt:lpstr>
      <vt:lpstr>Structural adaptation</vt:lpstr>
      <vt:lpstr>Prezentace aplikace PowerPoint</vt:lpstr>
      <vt:lpstr>Prezentace aplikace PowerPoint</vt:lpstr>
      <vt:lpstr>Effect of eccentric training on speed and explosive power</vt:lpstr>
      <vt:lpstr>Injury prevention and performance - hamstrings </vt:lpstr>
      <vt:lpstr>Hamstrings and Performance</vt:lpstr>
      <vt:lpstr>Hamstring injury and eccentric training</vt:lpstr>
      <vt:lpstr>Positive effect on tendons</vt:lpstr>
      <vt:lpstr>Chronic tendinopathy of Achilles tendon </vt:lpstr>
      <vt:lpstr>Prezentace aplikace PowerPoint</vt:lpstr>
      <vt:lpstr>Prezentace aplikace PowerPoint</vt:lpstr>
      <vt:lpstr>Jumpers knee - Patellar tendinopathy </vt:lpstr>
      <vt:lpstr>Minimizing symptoms of Delayed onset muscle soreness (DOMS)</vt:lpstr>
      <vt:lpstr>RISKS OF ECCENTRIC TRAINING</vt:lpstr>
      <vt:lpstr>Trends and possibilities of using eccentric training</vt:lpstr>
      <vt:lpstr>Prezentace aplikace PowerPoint</vt:lpstr>
      <vt:lpstr>Conclusion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Jana Cacková</dc:creator>
  <cp:lastModifiedBy>Tomáš Kalina</cp:lastModifiedBy>
  <cp:revision>121</cp:revision>
  <dcterms:created xsi:type="dcterms:W3CDTF">2016-11-21T19:33:21Z</dcterms:created>
  <dcterms:modified xsi:type="dcterms:W3CDTF">2019-04-08T11:01:21Z</dcterms:modified>
</cp:coreProperties>
</file>