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sldIdLst>
    <p:sldId id="265" r:id="rId2"/>
    <p:sldId id="308" r:id="rId3"/>
    <p:sldId id="273" r:id="rId4"/>
    <p:sldId id="324" r:id="rId5"/>
    <p:sldId id="325" r:id="rId6"/>
    <p:sldId id="326" r:id="rId7"/>
    <p:sldId id="328" r:id="rId8"/>
    <p:sldId id="327" r:id="rId9"/>
    <p:sldId id="315" r:id="rId10"/>
    <p:sldId id="309" r:id="rId11"/>
    <p:sldId id="316" r:id="rId12"/>
    <p:sldId id="299" r:id="rId13"/>
    <p:sldId id="307" r:id="rId14"/>
    <p:sldId id="289" r:id="rId15"/>
    <p:sldId id="319" r:id="rId16"/>
    <p:sldId id="314" r:id="rId17"/>
    <p:sldId id="320" r:id="rId18"/>
    <p:sldId id="304" r:id="rId19"/>
    <p:sldId id="323" r:id="rId20"/>
    <p:sldId id="305" r:id="rId21"/>
    <p:sldId id="321" r:id="rId22"/>
    <p:sldId id="322" r:id="rId23"/>
    <p:sldId id="311" r:id="rId24"/>
    <p:sldId id="283" r:id="rId25"/>
    <p:sldId id="285" r:id="rId26"/>
    <p:sldId id="313" r:id="rId27"/>
    <p:sldId id="310" r:id="rId28"/>
    <p:sldId id="312" r:id="rId29"/>
    <p:sldId id="317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24E4FDA-30E4-4B51-9235-857EF6CB16EC}">
          <p14:sldIdLst>
            <p14:sldId id="265"/>
            <p14:sldId id="308"/>
            <p14:sldId id="273"/>
            <p14:sldId id="324"/>
            <p14:sldId id="325"/>
            <p14:sldId id="326"/>
            <p14:sldId id="328"/>
            <p14:sldId id="327"/>
            <p14:sldId id="315"/>
            <p14:sldId id="309"/>
            <p14:sldId id="316"/>
            <p14:sldId id="299"/>
          </p14:sldIdLst>
        </p14:section>
        <p14:section name="Oddíl bez názvu" id="{4531882E-DCD5-4FFE-B7AD-3F666C8ED949}">
          <p14:sldIdLst>
            <p14:sldId id="307"/>
            <p14:sldId id="289"/>
            <p14:sldId id="319"/>
            <p14:sldId id="314"/>
            <p14:sldId id="320"/>
            <p14:sldId id="304"/>
            <p14:sldId id="323"/>
            <p14:sldId id="305"/>
            <p14:sldId id="321"/>
            <p14:sldId id="322"/>
            <p14:sldId id="311"/>
            <p14:sldId id="283"/>
            <p14:sldId id="285"/>
            <p14:sldId id="313"/>
            <p14:sldId id="310"/>
            <p14:sldId id="312"/>
            <p14:sldId id="31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acek" initials="JC" lastIdx="1" clrIdx="0">
    <p:extLst>
      <p:ext uri="{19B8F6BF-5375-455C-9EA6-DF929625EA0E}">
        <p15:presenceInfo xmlns:p15="http://schemas.microsoft.com/office/powerpoint/2012/main" userId="Jan Cac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  <a:srgbClr val="3333CC"/>
    <a:srgbClr val="FF6600"/>
    <a:srgbClr val="000000"/>
    <a:srgbClr val="FFFFCC"/>
    <a:srgbClr val="FFFF66"/>
    <a:srgbClr val="99FF66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C8672-69A1-42BE-B0E3-C08B4BC5A717}" v="53" dt="2019-04-07T11:29:49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7T10:03:11.8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6AFBD-50A8-4768-BC34-A98B9D2E028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5DC671-29B6-435A-8E2C-26F71852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521014" cy="10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85" y="6052211"/>
            <a:ext cx="845001" cy="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0" y="2019300"/>
            <a:ext cx="4029445" cy="282566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96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E13F3EFE-424C-40CD-8513-DF1D97B54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4398499-D4E6-44B8-B7A9-5370CEABD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7804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90181A-5D84-4D93-9A58-EA70A59C7E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488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67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38BB73-37D6-44E8-8F09-830ED91C59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007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1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1"/>
            <a:ext cx="1511343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5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9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1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53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5" y="6062549"/>
            <a:ext cx="828401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0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alt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188560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nedergaard.dk/en/kropblog/sarcoplasmic-hypertroph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713" y="2155807"/>
            <a:ext cx="8521200" cy="1171580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 </a:t>
            </a:r>
            <a:r>
              <a:rPr lang="en-US" dirty="0"/>
              <a:t>Muscle hypertrophy:  theory, application and periodization</a:t>
            </a:r>
            <a:br>
              <a:rPr lang="en-US" dirty="0"/>
            </a:b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789EBE-32FD-4DD2-9C48-41CE745C1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8306" name="Picture 2" descr="VÃ½sledek obrÃ¡zku pro bodybuilder powerlifter and">
            <a:extLst>
              <a:ext uri="{FF2B5EF4-FFF2-40B4-BE49-F238E27FC236}">
                <a16:creationId xmlns:a16="http://schemas.microsoft.com/office/drawing/2014/main" id="{3B27C849-039A-407F-8502-EA11BFB2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5991"/>
            <a:ext cx="6250856" cy="33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82A94F6-A619-41F7-AC50-F559DBAF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Cooper, 2018 (https://www.12amlabs.com/</a:t>
            </a:r>
            <a:r>
              <a:rPr lang="cs-CZ" sz="1050" dirty="0" err="1">
                <a:solidFill>
                  <a:srgbClr val="FF0000"/>
                </a:solidFill>
              </a:rPr>
              <a:t>blogs</a:t>
            </a:r>
            <a:r>
              <a:rPr lang="cs-CZ" sz="1050" dirty="0">
                <a:solidFill>
                  <a:srgbClr val="FF0000"/>
                </a:solidFill>
              </a:rPr>
              <a:t>/</a:t>
            </a:r>
            <a:r>
              <a:rPr lang="cs-CZ" sz="1050" dirty="0" err="1">
                <a:solidFill>
                  <a:srgbClr val="FF0000"/>
                </a:solidFill>
              </a:rPr>
              <a:t>news</a:t>
            </a:r>
            <a:r>
              <a:rPr lang="cs-CZ" sz="1050" dirty="0">
                <a:solidFill>
                  <a:srgbClr val="FF0000"/>
                </a:solidFill>
              </a:rPr>
              <a:t>/</a:t>
            </a:r>
            <a:r>
              <a:rPr lang="cs-CZ" sz="1050" dirty="0" err="1">
                <a:solidFill>
                  <a:srgbClr val="FF0000"/>
                </a:solidFill>
              </a:rPr>
              <a:t>shock-method-plyometric-training-for-elite-athleticism</a:t>
            </a:r>
            <a:r>
              <a:rPr lang="cs-CZ" sz="10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 descr="nick cu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2" y="1706706"/>
            <a:ext cx="7255995" cy="47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5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7" y="1052736"/>
            <a:ext cx="739773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8293" y="692696"/>
            <a:ext cx="8507413" cy="1036637"/>
          </a:xfrm>
        </p:spPr>
        <p:txBody>
          <a:bodyPr/>
          <a:lstStyle/>
          <a:p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Henneman's</a:t>
            </a:r>
            <a:r>
              <a:rPr lang="cs-CZ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principle</a:t>
            </a:r>
            <a:r>
              <a:rPr lang="cs-CZ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03725968"/>
              </p:ext>
            </p:extLst>
          </p:nvPr>
        </p:nvGraphicFramePr>
        <p:xfrm>
          <a:off x="1232693" y="1916832"/>
          <a:ext cx="604202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CorelPhotoPaint.Image.9" r:id="rId3" imgW="34514286" imgH="25498413" progId="CorelPhotoPaint.Image.9">
                  <p:embed/>
                </p:oleObj>
              </mc:Choice>
              <mc:Fallback>
                <p:oleObj name="CorelPhotoPaint.Image.9" r:id="rId3" imgW="34514286" imgH="25498413" progId="CorelPhotoPaint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693" y="1916832"/>
                        <a:ext cx="604202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Hypertrophy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- increasing the cross-section of muscle fibers</a:t>
            </a:r>
          </a:p>
          <a:p>
            <a:r>
              <a:rPr lang="en-US" dirty="0"/>
              <a:t>Sarcoplasmic and </a:t>
            </a:r>
            <a:r>
              <a:rPr lang="en-US" dirty="0" err="1"/>
              <a:t>Myofibrillary</a:t>
            </a:r>
            <a:endParaRPr lang="en-US" dirty="0"/>
          </a:p>
          <a:p>
            <a:r>
              <a:rPr lang="en-US" dirty="0" err="1"/>
              <a:t>Zatsiorsky</a:t>
            </a:r>
            <a:r>
              <a:rPr lang="en-US" dirty="0"/>
              <a:t> (5 - 60s)</a:t>
            </a:r>
            <a:endParaRPr lang="cs-CZ" dirty="0"/>
          </a:p>
          <a:p>
            <a:r>
              <a:rPr lang="cs-CZ" dirty="0">
                <a:hlinkClick r:id="rId2"/>
              </a:rPr>
              <a:t>https://andersnedergaard.dk/en/kropblog/sarcoplasmic-hypertrophy/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49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584450" y="2486025"/>
            <a:ext cx="3975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89090" name="Picture 2" descr="Uddrag fra bogen &quot;power to the people&quot;">
            <a:extLst>
              <a:ext uri="{FF2B5EF4-FFF2-40B4-BE49-F238E27FC236}">
                <a16:creationId xmlns:a16="http://schemas.microsoft.com/office/drawing/2014/main" id="{628C9720-F8D2-4108-AB9C-4D52A219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52" y="3164680"/>
            <a:ext cx="3685948" cy="36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15D563C-CD48-4ED1-8675-096F20BA7650}"/>
              </a:ext>
            </a:extLst>
          </p:cNvPr>
          <p:cNvSpPr txBox="1"/>
          <p:nvPr/>
        </p:nvSpPr>
        <p:spPr>
          <a:xfrm>
            <a:off x="5912359" y="362367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?????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FF0000"/>
                </a:solidFill>
              </a:rPr>
              <a:t>hypertrophic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progress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over</a:t>
            </a:r>
            <a:r>
              <a:rPr lang="cs-CZ" sz="2400" dirty="0">
                <a:solidFill>
                  <a:srgbClr val="FF0000"/>
                </a:solidFill>
              </a:rPr>
              <a:t> 100 %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7AC167-5E61-4A86-B32A-C9C13E78D8FF}"/>
              </a:ext>
            </a:extLst>
          </p:cNvPr>
          <p:cNvSpPr txBox="1"/>
          <p:nvPr/>
        </p:nvSpPr>
        <p:spPr>
          <a:xfrm>
            <a:off x="611560" y="3339645"/>
            <a:ext cx="45365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muscle</a:t>
            </a:r>
            <a:r>
              <a:rPr lang="cs-CZ" sz="1800" dirty="0"/>
              <a:t> </a:t>
            </a:r>
            <a:r>
              <a:rPr lang="cs-CZ" sz="1800" dirty="0" err="1"/>
              <a:t>fibers</a:t>
            </a:r>
            <a:r>
              <a:rPr lang="cs-CZ" sz="1800" dirty="0"/>
              <a:t> </a:t>
            </a:r>
            <a:r>
              <a:rPr lang="cs-CZ" sz="1800" dirty="0" err="1"/>
              <a:t>composed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:</a:t>
            </a:r>
          </a:p>
          <a:p>
            <a:endParaRPr lang="cs-CZ" sz="1800" dirty="0"/>
          </a:p>
          <a:p>
            <a:r>
              <a:rPr lang="cs-CZ" sz="1800" dirty="0" err="1"/>
              <a:t>myofibrils</a:t>
            </a:r>
            <a:r>
              <a:rPr lang="cs-CZ" sz="1800" dirty="0"/>
              <a:t> - 85-90%</a:t>
            </a:r>
          </a:p>
          <a:p>
            <a:r>
              <a:rPr lang="cs-CZ" sz="1800" dirty="0" err="1"/>
              <a:t>residue</a:t>
            </a:r>
            <a:endParaRPr lang="cs-CZ" sz="1800" dirty="0"/>
          </a:p>
          <a:p>
            <a:r>
              <a:rPr lang="cs-CZ" sz="1800" dirty="0" err="1"/>
              <a:t>extracellular</a:t>
            </a:r>
            <a:r>
              <a:rPr lang="cs-CZ" sz="1800" dirty="0"/>
              <a:t> </a:t>
            </a:r>
            <a:r>
              <a:rPr lang="cs-CZ" sz="1800" dirty="0" err="1"/>
              <a:t>connective</a:t>
            </a:r>
            <a:r>
              <a:rPr lang="cs-CZ" sz="1800" dirty="0"/>
              <a:t> </a:t>
            </a:r>
            <a:r>
              <a:rPr lang="cs-CZ" sz="1800" dirty="0" err="1"/>
              <a:t>tissue</a:t>
            </a:r>
            <a:endParaRPr lang="cs-CZ" sz="1800" dirty="0"/>
          </a:p>
          <a:p>
            <a:r>
              <a:rPr lang="cs-CZ" sz="1800" dirty="0" err="1"/>
              <a:t>blood</a:t>
            </a:r>
            <a:r>
              <a:rPr lang="cs-CZ" sz="1800" dirty="0"/>
              <a:t> </a:t>
            </a:r>
            <a:r>
              <a:rPr lang="cs-CZ" sz="1800" dirty="0" err="1"/>
              <a:t>vessels</a:t>
            </a:r>
            <a:endParaRPr lang="cs-CZ" sz="1800" dirty="0"/>
          </a:p>
          <a:p>
            <a:r>
              <a:rPr lang="cs-CZ" sz="1800" dirty="0" err="1"/>
              <a:t>mitochondria</a:t>
            </a:r>
            <a:r>
              <a:rPr lang="cs-CZ" sz="1800" dirty="0"/>
              <a:t>,</a:t>
            </a:r>
          </a:p>
          <a:p>
            <a:r>
              <a:rPr lang="cs-CZ" sz="1800" dirty="0" err="1"/>
              <a:t>glycogen</a:t>
            </a:r>
            <a:r>
              <a:rPr lang="cs-CZ" sz="1800" dirty="0"/>
              <a:t> 5-10% 15-20%</a:t>
            </a:r>
          </a:p>
          <a:p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invagination</a:t>
            </a:r>
            <a:r>
              <a:rPr lang="cs-CZ" sz="1800" dirty="0"/>
              <a:t> - </a:t>
            </a:r>
            <a:r>
              <a:rPr lang="cs-CZ" sz="1800" dirty="0" err="1"/>
              <a:t>serves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propagation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electrical</a:t>
            </a:r>
            <a:r>
              <a:rPr lang="cs-CZ" sz="1800" dirty="0"/>
              <a:t> </a:t>
            </a:r>
            <a:r>
              <a:rPr lang="cs-CZ" sz="1800" dirty="0" err="1"/>
              <a:t>signals</a:t>
            </a:r>
            <a:endParaRPr lang="cs-CZ" sz="1800" dirty="0"/>
          </a:p>
          <a:p>
            <a:r>
              <a:rPr lang="cs-CZ" sz="1800" dirty="0"/>
              <a:t>Sarkoplasma 0.5-2%</a:t>
            </a:r>
          </a:p>
          <a:p>
            <a:pPr lvl="1"/>
            <a:r>
              <a:rPr lang="cs-CZ" sz="1800" dirty="0"/>
              <a:t>(</a:t>
            </a:r>
            <a:r>
              <a:rPr lang="cs-CZ" sz="1800" dirty="0" err="1"/>
              <a:t>Macdougall</a:t>
            </a:r>
            <a:r>
              <a:rPr lang="cs-CZ" sz="1800" dirty="0"/>
              <a:t> et al., 1982)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113F937-CB40-4329-A45D-41A5EF898350}"/>
              </a:ext>
            </a:extLst>
          </p:cNvPr>
          <p:cNvSpPr/>
          <p:nvPr/>
        </p:nvSpPr>
        <p:spPr>
          <a:xfrm>
            <a:off x="4285014" y="5306069"/>
            <a:ext cx="39228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říž 4">
            <a:extLst>
              <a:ext uri="{FF2B5EF4-FFF2-40B4-BE49-F238E27FC236}">
                <a16:creationId xmlns:a16="http://schemas.microsoft.com/office/drawing/2014/main" id="{FCB41493-A882-4C55-BCBA-626E69F20649}"/>
              </a:ext>
            </a:extLst>
          </p:cNvPr>
          <p:cNvSpPr/>
          <p:nvPr/>
        </p:nvSpPr>
        <p:spPr>
          <a:xfrm>
            <a:off x="251520" y="5004670"/>
            <a:ext cx="216024" cy="21602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7282" name="Picture 2" descr="VÃ½sledek obrÃ¡zku pro sarcoplasmic vs myofibr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90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40034" y="2443080"/>
            <a:ext cx="1882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cs-CZ" dirty="0"/>
            </a:br>
            <a:r>
              <a:rPr lang="cs-CZ" sz="1200" dirty="0" err="1">
                <a:solidFill>
                  <a:srgbClr val="FF0000"/>
                </a:solidFill>
              </a:rPr>
              <a:t>Fares</a:t>
            </a:r>
            <a:r>
              <a:rPr lang="cs-CZ" sz="1200" dirty="0">
                <a:solidFill>
                  <a:srgbClr val="FF0000"/>
                </a:solidFill>
              </a:rPr>
              <a:t> D. </a:t>
            </a:r>
            <a:r>
              <a:rPr lang="cs-CZ" sz="1200" dirty="0" err="1">
                <a:solidFill>
                  <a:srgbClr val="FF0000"/>
                </a:solidFill>
              </a:rPr>
              <a:t>Alahmar</a:t>
            </a:r>
            <a:r>
              <a:rPr lang="cs-CZ" sz="1200" dirty="0">
                <a:solidFill>
                  <a:srgbClr val="FF0000"/>
                </a:solidFill>
              </a:rPr>
              <a:t>, 2015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7BE03-BB5A-4CF5-A7CF-2848E6F0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892" y="188640"/>
            <a:ext cx="2771800" cy="1280890"/>
          </a:xfrm>
        </p:spPr>
        <p:txBody>
          <a:bodyPr>
            <a:normAutofit/>
          </a:bodyPr>
          <a:lstStyle/>
          <a:p>
            <a:r>
              <a:rPr lang="cs-CZ" dirty="0" err="1"/>
              <a:t>Sarkoplas</a:t>
            </a:r>
            <a:r>
              <a:rPr lang="cs-CZ" dirty="0"/>
              <a:t>. </a:t>
            </a:r>
            <a:r>
              <a:rPr lang="cs-CZ" dirty="0" err="1"/>
              <a:t>hypertrophy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20F8AD-DB33-444B-AD4D-33CDAA59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4" y="1540188"/>
            <a:ext cx="2728787" cy="4697123"/>
          </a:xfrm>
        </p:spPr>
        <p:txBody>
          <a:bodyPr>
            <a:normAutofit/>
          </a:bodyPr>
          <a:lstStyle/>
          <a:p>
            <a:r>
              <a:rPr lang="en-US" dirty="0"/>
              <a:t>Research shows TBW increase of about 3 l / 12 weeks (beginners)</a:t>
            </a:r>
          </a:p>
          <a:p>
            <a:r>
              <a:rPr lang="en-US" dirty="0" err="1"/>
              <a:t>Intracelular</a:t>
            </a:r>
            <a:r>
              <a:rPr lang="en-US" dirty="0"/>
              <a:t> = about 1 kg </a:t>
            </a:r>
            <a:r>
              <a:rPr lang="cs-CZ" dirty="0"/>
              <a:t>(</a:t>
            </a:r>
            <a:r>
              <a:rPr lang="en-US" dirty="0"/>
              <a:t>in </a:t>
            </a:r>
            <a:r>
              <a:rPr lang="en-US" dirty="0" err="1"/>
              <a:t>sarkoplasma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muscles increase only 4% in 12 weeks</a:t>
            </a:r>
          </a:p>
          <a:p>
            <a:r>
              <a:rPr lang="en-US" dirty="0"/>
              <a:t>But in the body up to 3 liters of fluid outside the extra muscles - </a:t>
            </a:r>
            <a:r>
              <a:rPr lang="en-US" b="1" dirty="0">
                <a:solidFill>
                  <a:srgbClr val="FF0000"/>
                </a:solidFill>
              </a:rPr>
              <a:t>where are they?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 err="1"/>
              <a:t>Ribeiro</a:t>
            </a:r>
            <a:r>
              <a:rPr lang="cs-CZ" dirty="0"/>
              <a:t> et al. 2014</a:t>
            </a:r>
          </a:p>
        </p:txBody>
      </p:sp>
      <p:pic>
        <p:nvPicPr>
          <p:cNvPr id="90114" name="Picture 2" descr="Changes in body water in Ribeiro et al 2014">
            <a:extLst>
              <a:ext uri="{FF2B5EF4-FFF2-40B4-BE49-F238E27FC236}">
                <a16:creationId xmlns:a16="http://schemas.microsoft.com/office/drawing/2014/main" id="{06ADEAEB-9C56-4DF9-8D23-6147838B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71" y="0"/>
            <a:ext cx="620662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493" y="6208600"/>
            <a:ext cx="9557456" cy="1130300"/>
          </a:xfrm>
        </p:spPr>
        <p:txBody>
          <a:bodyPr>
            <a:noAutofit/>
          </a:bodyPr>
          <a:lstStyle/>
          <a:p>
            <a:r>
              <a:rPr lang="en-US" sz="2400" dirty="0"/>
              <a:t>Effect of different forms of strength training on </a:t>
            </a:r>
            <a:r>
              <a:rPr lang="en-US" sz="2400" dirty="0" err="1"/>
              <a:t>Fmax</a:t>
            </a:r>
            <a:r>
              <a:rPr lang="en-US" sz="2400" dirty="0"/>
              <a:t> and RDF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493" y="2902352"/>
            <a:ext cx="2338275" cy="1196752"/>
          </a:xfrm>
        </p:spPr>
        <p:txBody>
          <a:bodyPr>
            <a:normAutofit/>
          </a:bodyPr>
          <a:lstStyle/>
          <a:p>
            <a:r>
              <a:rPr lang="cs-CZ" dirty="0" err="1"/>
              <a:t>Hypertrophy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maximum </a:t>
            </a:r>
            <a:r>
              <a:rPr lang="cs-CZ" dirty="0" err="1"/>
              <a:t>strength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3RM </a:t>
            </a:r>
            <a:r>
              <a:rPr lang="cs-CZ" dirty="0" err="1">
                <a:solidFill>
                  <a:srgbClr val="FF0000"/>
                </a:solidFill>
              </a:rPr>
              <a:t>vs</a:t>
            </a:r>
            <a:r>
              <a:rPr lang="cs-CZ" dirty="0">
                <a:solidFill>
                  <a:srgbClr val="FF0000"/>
                </a:solidFill>
              </a:rPr>
              <a:t> 10RM</a:t>
            </a:r>
          </a:p>
        </p:txBody>
      </p:sp>
      <p:pic>
        <p:nvPicPr>
          <p:cNvPr id="12290" name="Picture 2" descr="Heavy loads for improving R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885"/>
            <a:ext cx="6210484" cy="62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2608" y="1639561"/>
            <a:ext cx="217714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4585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A2614-2233-440C-9C3E-7B16F249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HYPERTROFICAL TRAINING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75AFAA7-046B-4D4E-B8F3-7BDD7C289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7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cs-CZ" sz="3200" b="1" dirty="0"/>
              <a:t>Manipulable Variables - Influence on Hypertrophic Processes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cs-CZ" sz="2000" dirty="0"/>
              <a:t>the weight of </a:t>
            </a:r>
            <a:r>
              <a:rPr lang="cs-CZ" altLang="cs-CZ" sz="2000" dirty="0"/>
              <a:t>resistence - </a:t>
            </a:r>
            <a:r>
              <a:rPr lang="en-US" altLang="cs-CZ" sz="2000" dirty="0"/>
              <a:t>the load</a:t>
            </a:r>
          </a:p>
          <a:p>
            <a:pPr>
              <a:lnSpc>
                <a:spcPct val="80000"/>
              </a:lnSpc>
            </a:pPr>
            <a:endParaRPr lang="en-US" altLang="cs-CZ" sz="2000" dirty="0"/>
          </a:p>
          <a:p>
            <a:pPr>
              <a:lnSpc>
                <a:spcPct val="80000"/>
              </a:lnSpc>
            </a:pPr>
            <a:r>
              <a:rPr lang="en-US" altLang="cs-CZ" sz="2000" dirty="0"/>
              <a:t>number of repetitions</a:t>
            </a:r>
          </a:p>
          <a:p>
            <a:pPr>
              <a:lnSpc>
                <a:spcPct val="80000"/>
              </a:lnSpc>
            </a:pPr>
            <a:endParaRPr lang="en-US" altLang="cs-CZ" sz="2000" dirty="0"/>
          </a:p>
          <a:p>
            <a:pPr>
              <a:lnSpc>
                <a:spcPct val="80000"/>
              </a:lnSpc>
            </a:pPr>
            <a:r>
              <a:rPr lang="en-US" altLang="cs-CZ" sz="2000" dirty="0"/>
              <a:t>number of se</a:t>
            </a:r>
            <a:r>
              <a:rPr lang="cs-CZ" altLang="cs-CZ" sz="2000" dirty="0" err="1"/>
              <a:t>ts</a:t>
            </a:r>
            <a:endParaRPr lang="en-US" altLang="cs-CZ" sz="2000" dirty="0"/>
          </a:p>
          <a:p>
            <a:pPr>
              <a:lnSpc>
                <a:spcPct val="80000"/>
              </a:lnSpc>
            </a:pPr>
            <a:endParaRPr lang="en-US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r</a:t>
            </a:r>
            <a:r>
              <a:rPr lang="en-US" altLang="cs-CZ" sz="2000" dirty="0" err="1"/>
              <a:t>est</a:t>
            </a:r>
            <a:r>
              <a:rPr lang="en-US" altLang="cs-CZ" sz="2000" dirty="0"/>
              <a:t> time between se</a:t>
            </a:r>
            <a:r>
              <a:rPr lang="cs-CZ" altLang="cs-CZ" sz="2000" dirty="0" err="1"/>
              <a:t>ts</a:t>
            </a:r>
            <a:endParaRPr lang="en-US" altLang="cs-CZ" sz="2000" dirty="0"/>
          </a:p>
          <a:p>
            <a:pPr>
              <a:lnSpc>
                <a:spcPct val="80000"/>
              </a:lnSpc>
            </a:pPr>
            <a:endParaRPr lang="en-US" altLang="cs-CZ" sz="2000" dirty="0"/>
          </a:p>
          <a:p>
            <a:pPr>
              <a:lnSpc>
                <a:spcPct val="80000"/>
              </a:lnSpc>
            </a:pPr>
            <a:r>
              <a:rPr lang="en-US" altLang="cs-CZ" sz="2000" dirty="0"/>
              <a:t> exercise </a:t>
            </a:r>
            <a:r>
              <a:rPr lang="cs-CZ" altLang="cs-CZ" sz="2000" dirty="0" err="1"/>
              <a:t>velocity</a:t>
            </a:r>
            <a:endParaRPr lang="en-US" altLang="cs-CZ" sz="2000" dirty="0"/>
          </a:p>
          <a:p>
            <a:pPr>
              <a:lnSpc>
                <a:spcPct val="80000"/>
              </a:lnSpc>
            </a:pPr>
            <a:endParaRPr lang="en-US" altLang="cs-CZ" sz="2000" dirty="0"/>
          </a:p>
          <a:p>
            <a:pPr>
              <a:lnSpc>
                <a:spcPct val="80000"/>
              </a:lnSpc>
            </a:pPr>
            <a:r>
              <a:rPr lang="en-US" altLang="cs-CZ" sz="2000" dirty="0"/>
              <a:t> </a:t>
            </a:r>
            <a:r>
              <a:rPr lang="cs-CZ" altLang="cs-CZ" sz="2000" dirty="0"/>
              <a:t>type </a:t>
            </a:r>
            <a:r>
              <a:rPr lang="en-US" altLang="cs-CZ" sz="2000" dirty="0"/>
              <a:t>of rest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3DC1D-58F9-451E-A9CD-C8639E76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(2016)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857973-B4B7-4FD4-A95E-D18144623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Vanderka</a:t>
            </a:r>
            <a:r>
              <a:rPr lang="cs-CZ" dirty="0"/>
              <a:t> (2016)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4B2DEC-F5C1-4773-BDE0-E10C154E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Functional</a:t>
            </a:r>
            <a:r>
              <a:rPr lang="cs-CZ" sz="2800" dirty="0"/>
              <a:t> </a:t>
            </a:r>
            <a:r>
              <a:rPr lang="cs-CZ" sz="2800" dirty="0" err="1"/>
              <a:t>hypertrophy</a:t>
            </a:r>
            <a:endParaRPr lang="cs-CZ" sz="2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F287939-37AF-44F1-BA43-BD1CB8BF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82489"/>
            <a:ext cx="6444769" cy="46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5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Jan </a:t>
            </a:r>
            <a:r>
              <a:rPr lang="cs-CZ" dirty="0" err="1"/>
              <a:t>Cacek</a:t>
            </a:r>
            <a:r>
              <a:rPr lang="cs-CZ" dirty="0"/>
              <a:t>, PhD</a:t>
            </a:r>
          </a:p>
          <a:p>
            <a:pPr lvl="1"/>
            <a:r>
              <a:rPr lang="cs-CZ" dirty="0"/>
              <a:t>my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:</a:t>
            </a:r>
          </a:p>
          <a:p>
            <a:pPr lvl="2"/>
            <a:r>
              <a:rPr lang="cs-CZ" dirty="0" err="1"/>
              <a:t>runner</a:t>
            </a:r>
            <a:r>
              <a:rPr lang="cs-CZ" dirty="0"/>
              <a:t> 800 a 1500 m, </a:t>
            </a:r>
            <a:r>
              <a:rPr lang="cs-CZ" dirty="0" err="1"/>
              <a:t>soccer</a:t>
            </a:r>
            <a:r>
              <a:rPr lang="cs-CZ" dirty="0"/>
              <a:t> </a:t>
            </a:r>
            <a:r>
              <a:rPr lang="cs-CZ" dirty="0" err="1"/>
              <a:t>player</a:t>
            </a:r>
            <a:r>
              <a:rPr lang="cs-CZ" dirty="0"/>
              <a:t>, 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hockey</a:t>
            </a:r>
            <a:r>
              <a:rPr lang="cs-CZ" dirty="0"/>
              <a:t> </a:t>
            </a:r>
            <a:r>
              <a:rPr lang="cs-CZ" dirty="0" err="1"/>
              <a:t>player</a:t>
            </a:r>
            <a:r>
              <a:rPr lang="cs-CZ" dirty="0"/>
              <a:t>  </a:t>
            </a:r>
          </a:p>
          <a:p>
            <a:pPr lvl="2"/>
            <a:r>
              <a:rPr lang="cs-CZ" dirty="0"/>
              <a:t>3 </a:t>
            </a:r>
            <a:r>
              <a:rPr lang="cs-CZ" dirty="0" err="1"/>
              <a:t>children</a:t>
            </a:r>
            <a:r>
              <a:rPr lang="cs-CZ" dirty="0"/>
              <a:t> (17 – 14 – 11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Vice 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science FSpS MU</a:t>
            </a:r>
          </a:p>
          <a:p>
            <a:pPr lvl="1"/>
            <a:r>
              <a:rPr lang="en-US" dirty="0"/>
              <a:t>Chairman of the National Association of </a:t>
            </a:r>
            <a:r>
              <a:rPr lang="cs-CZ" dirty="0" err="1"/>
              <a:t>Strength</a:t>
            </a:r>
            <a:r>
              <a:rPr lang="en-US" dirty="0"/>
              <a:t> </a:t>
            </a:r>
            <a:r>
              <a:rPr lang="cs-CZ" dirty="0"/>
              <a:t>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Trainers</a:t>
            </a:r>
            <a:r>
              <a:rPr lang="cs-CZ" dirty="0"/>
              <a:t> </a:t>
            </a:r>
            <a:r>
              <a:rPr lang="en-US" dirty="0"/>
              <a:t>of the Czech Republic</a:t>
            </a:r>
            <a:endParaRPr lang="cs-CZ" dirty="0"/>
          </a:p>
          <a:p>
            <a:pPr lvl="1"/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Track and </a:t>
            </a:r>
            <a:r>
              <a:rPr lang="cs-CZ" dirty="0" err="1"/>
              <a:t>Field</a:t>
            </a:r>
            <a:r>
              <a:rPr lang="cs-CZ" dirty="0"/>
              <a:t> FSpS MU</a:t>
            </a:r>
          </a:p>
          <a:p>
            <a:pPr lvl="1"/>
            <a:r>
              <a:rPr lang="cs-CZ" dirty="0"/>
              <a:t>Study program </a:t>
            </a:r>
            <a:r>
              <a:rPr lang="cs-CZ" dirty="0" err="1"/>
              <a:t>guarantor</a:t>
            </a:r>
            <a:r>
              <a:rPr lang="cs-CZ" dirty="0"/>
              <a:t> „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Chief</a:t>
            </a:r>
            <a:r>
              <a:rPr lang="cs-CZ" dirty="0"/>
              <a:t> editor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Studia </a:t>
            </a:r>
            <a:r>
              <a:rPr lang="cs-CZ" dirty="0" err="1"/>
              <a:t>Sportiva</a:t>
            </a:r>
            <a:endParaRPr lang="cs-CZ" dirty="0"/>
          </a:p>
          <a:p>
            <a:pPr lvl="1"/>
            <a:r>
              <a:rPr lang="cs-CZ" dirty="0"/>
              <a:t>M</a:t>
            </a:r>
            <a:r>
              <a:rPr lang="en-US" dirty="0"/>
              <a:t>ember of the Methodological Committee of the </a:t>
            </a:r>
            <a:r>
              <a:rPr lang="cs-CZ" dirty="0"/>
              <a:t>Czech </a:t>
            </a:r>
            <a:r>
              <a:rPr lang="cs-CZ" dirty="0" err="1"/>
              <a:t>Athletic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en-US" dirty="0"/>
              <a:t> and </a:t>
            </a:r>
            <a:r>
              <a:rPr lang="cs-CZ" dirty="0" err="1"/>
              <a:t>Rowing</a:t>
            </a:r>
            <a:r>
              <a:rPr lang="cs-CZ" dirty="0"/>
              <a:t> </a:t>
            </a:r>
            <a:r>
              <a:rPr lang="cs-CZ" dirty="0" err="1"/>
              <a:t>federation</a:t>
            </a:r>
            <a:endParaRPr lang="cs-CZ" dirty="0"/>
          </a:p>
          <a:p>
            <a:pPr lvl="1"/>
            <a:r>
              <a:rPr lang="cs-CZ" dirty="0"/>
              <a:t>Track and </a:t>
            </a:r>
            <a:r>
              <a:rPr lang="cs-CZ" dirty="0" err="1"/>
              <a:t>Field</a:t>
            </a:r>
            <a:r>
              <a:rPr lang="cs-CZ" dirty="0"/>
              <a:t> and </a:t>
            </a:r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</a:t>
            </a:r>
            <a:endParaRPr lang="cs-CZ" dirty="0"/>
          </a:p>
          <a:p>
            <a:pPr lvl="2"/>
            <a:r>
              <a:rPr lang="cs-CZ" dirty="0" err="1"/>
              <a:t>Coach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many </a:t>
            </a:r>
            <a:r>
              <a:rPr lang="cs-CZ" dirty="0" err="1"/>
              <a:t>elite</a:t>
            </a:r>
            <a:r>
              <a:rPr lang="cs-CZ" dirty="0"/>
              <a:t> </a:t>
            </a:r>
            <a:r>
              <a:rPr lang="cs-CZ" dirty="0" err="1"/>
              <a:t>athletes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disciplines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32304"/>
            <a:ext cx="967137" cy="2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quarter" idx="2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cs-CZ" sz="2800" b="1" dirty="0"/>
          </a:p>
          <a:p>
            <a:r>
              <a:rPr lang="en-US" altLang="cs-CZ" sz="2800" dirty="0"/>
              <a:t>by calculating the training volume</a:t>
            </a:r>
          </a:p>
          <a:p>
            <a:pPr marL="0" indent="0">
              <a:buNone/>
            </a:pPr>
            <a:endParaRPr lang="en-US" altLang="cs-CZ" sz="2800" dirty="0"/>
          </a:p>
          <a:p>
            <a:r>
              <a:rPr lang="en-US" altLang="cs-CZ" sz="2800" dirty="0"/>
              <a:t>calculating training intensity</a:t>
            </a:r>
          </a:p>
          <a:p>
            <a:pPr lvl="1"/>
            <a:r>
              <a:rPr lang="en-US" altLang="cs-CZ" sz="1400" dirty="0"/>
              <a:t>Intensity vs Effort</a:t>
            </a:r>
          </a:p>
          <a:p>
            <a:pPr lvl="1"/>
            <a:r>
              <a:rPr lang="en-US" altLang="cs-CZ" sz="1400" dirty="0"/>
              <a:t>Background 1 RM</a:t>
            </a:r>
            <a:endParaRPr lang="cs-CZ" altLang="cs-CZ" sz="1400" dirty="0"/>
          </a:p>
          <a:p>
            <a:endParaRPr lang="cs-CZ" altLang="cs-CZ" sz="2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B48E74-A799-4507-943E-255067C4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A</a:t>
            </a:r>
            <a:r>
              <a:rPr lang="en-US" altLang="cs-CZ" sz="3200" dirty="0" err="1">
                <a:solidFill>
                  <a:srgbClr val="FF0000"/>
                </a:solidFill>
              </a:rPr>
              <a:t>ssessment</a:t>
            </a:r>
            <a:r>
              <a:rPr lang="en-US" altLang="cs-CZ" sz="3200" dirty="0">
                <a:solidFill>
                  <a:srgbClr val="FF0000"/>
                </a:solidFill>
              </a:rPr>
              <a:t> of exercise intensity</a:t>
            </a:r>
            <a:br>
              <a:rPr lang="en-US" altLang="cs-CZ" sz="3200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C1353B-7D40-4614-98C6-57FFC2348C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https://www.scienceforsport.com/wp-content/uploads/2017/08/Figure-1-Fluctuations-in-1RM-1.png">
            <a:extLst>
              <a:ext uri="{FF2B5EF4-FFF2-40B4-BE49-F238E27FC236}">
                <a16:creationId xmlns:a16="http://schemas.microsoft.com/office/drawing/2014/main" id="{AA7CC7A3-6BEF-41E1-BF51-A3A8A6A6A5A7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633273"/>
            <a:ext cx="3916362" cy="22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A73FE-FA84-4B2E-8045-539BAE9D51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805" y="289590"/>
            <a:ext cx="7229475" cy="6159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Intensity and </a:t>
            </a:r>
            <a:r>
              <a:rPr lang="cs-CZ" sz="2800" dirty="0" err="1"/>
              <a:t>velocity</a:t>
            </a:r>
            <a:r>
              <a:rPr lang="en-US" sz="2800" dirty="0"/>
              <a:t> when </a:t>
            </a:r>
            <a:r>
              <a:rPr lang="cs-CZ" sz="2800" dirty="0" err="1"/>
              <a:t>exercise</a:t>
            </a:r>
            <a:r>
              <a:rPr lang="en-US" sz="2800" dirty="0"/>
              <a:t> to failure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F0AAE-18BF-4601-BE8B-6C19569399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0850" y="814388"/>
            <a:ext cx="7423150" cy="1281112"/>
          </a:xfrm>
        </p:spPr>
        <p:txBody>
          <a:bodyPr>
            <a:normAutofit/>
          </a:bodyPr>
          <a:lstStyle/>
          <a:p>
            <a:r>
              <a:rPr lang="en-US" dirty="0"/>
              <a:t>Decrease in intensity</a:t>
            </a:r>
          </a:p>
          <a:p>
            <a:pPr lvl="1"/>
            <a:r>
              <a:rPr lang="en-US" dirty="0"/>
              <a:t>decrease in repetition rate in series</a:t>
            </a:r>
            <a:endParaRPr lang="cs-CZ" dirty="0"/>
          </a:p>
          <a:p>
            <a:pPr lvl="1"/>
            <a:r>
              <a:rPr lang="en-US" dirty="0"/>
              <a:t>reducing the amount of resistance between se</a:t>
            </a:r>
            <a:r>
              <a:rPr lang="cs-CZ" dirty="0" err="1"/>
              <a:t>ts</a:t>
            </a:r>
            <a:r>
              <a:rPr lang="en-US" dirty="0"/>
              <a:t> at the same number of times</a:t>
            </a:r>
          </a:p>
          <a:p>
            <a:pPr lvl="1"/>
            <a:r>
              <a:rPr lang="cs-CZ" dirty="0"/>
              <a:t>r</a:t>
            </a:r>
            <a:r>
              <a:rPr lang="en-US" dirty="0"/>
              <a:t>educing the number of repetitions between </a:t>
            </a:r>
            <a:r>
              <a:rPr lang="cs-CZ" dirty="0" err="1"/>
              <a:t>sets</a:t>
            </a:r>
            <a:r>
              <a:rPr lang="en-US" dirty="0"/>
              <a:t> with the same resistance</a:t>
            </a:r>
            <a:endParaRPr lang="cs-CZ" dirty="0"/>
          </a:p>
        </p:txBody>
      </p:sp>
      <p:pic>
        <p:nvPicPr>
          <p:cNvPr id="92162" name="Picture 2" descr="https://www.scienceforsport.com/wp-content/uploads/2017/11/Table-4.png">
            <a:extLst>
              <a:ext uri="{FF2B5EF4-FFF2-40B4-BE49-F238E27FC236}">
                <a16:creationId xmlns:a16="http://schemas.microsoft.com/office/drawing/2014/main" id="{3E2E6DA7-E00F-46A8-B343-F22FB134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5" y="2226133"/>
            <a:ext cx="78771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7FD213-5DB3-4594-8FEE-EC65C1F69FAC}"/>
              </a:ext>
            </a:extLst>
          </p:cNvPr>
          <p:cNvSpPr txBox="1"/>
          <p:nvPr/>
        </p:nvSpPr>
        <p:spPr>
          <a:xfrm>
            <a:off x="1475656" y="60436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https://www.scienceforsport.com/velocity-based-training/?fbclid=IwAR2sIYHLNdDEQ4F2dqXS64BaMtN4Zbz1pU6RnONzBlkKt72xL0O76l8XjlU</a:t>
            </a:r>
          </a:p>
        </p:txBody>
      </p:sp>
    </p:spTree>
    <p:extLst>
      <p:ext uri="{BB962C8B-B14F-4D97-AF65-F5344CB8AC3E}">
        <p14:creationId xmlns:p14="http://schemas.microsoft.com/office/powerpoint/2010/main" val="52074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ED2436-334A-4901-938E-D667AE22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0"/>
            <a:ext cx="7488832" cy="3777622"/>
          </a:xfrm>
        </p:spPr>
        <p:txBody>
          <a:bodyPr/>
          <a:lstStyle/>
          <a:p>
            <a:r>
              <a:rPr lang="en-US" dirty="0"/>
              <a:t>Metabolic Fatigue (LA - increases linearly)</a:t>
            </a:r>
          </a:p>
          <a:p>
            <a:r>
              <a:rPr lang="en-US" dirty="0"/>
              <a:t>Neuromuscular fatigue (</a:t>
            </a:r>
            <a:r>
              <a:rPr lang="cs-CZ" dirty="0" err="1"/>
              <a:t>increases</a:t>
            </a:r>
            <a:r>
              <a:rPr lang="en-US" dirty="0"/>
              <a:t> in the shape of a curve)</a:t>
            </a:r>
          </a:p>
          <a:p>
            <a:endParaRPr lang="en-US" dirty="0"/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increase muscle mass </a:t>
            </a:r>
            <a:r>
              <a:rPr lang="en-US" dirty="0"/>
              <a:t>(not necessarily related to body fluid) </a:t>
            </a:r>
            <a:endParaRPr lang="cs-CZ" dirty="0"/>
          </a:p>
          <a:p>
            <a:pPr lvl="2"/>
            <a:r>
              <a:rPr lang="en-US" dirty="0"/>
              <a:t>it is not necessary to practice to failure, on the contrary, </a:t>
            </a:r>
            <a:endParaRPr lang="cs-CZ" dirty="0"/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it is necessary to exercise in large volume</a:t>
            </a:r>
            <a:r>
              <a:rPr lang="cs-CZ" b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??? Is this also true for bodybuilders ???? = "Sarcoplasmic hypertrophy"</a:t>
            </a:r>
            <a:endParaRPr lang="cs-CZ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93186" name="Picture 2" descr="https://www.scienceforsport.com/wp-content/uploads/2017/11/Figures-6-and-7.png">
            <a:extLst>
              <a:ext uri="{FF2B5EF4-FFF2-40B4-BE49-F238E27FC236}">
                <a16:creationId xmlns:a16="http://schemas.microsoft.com/office/drawing/2014/main" id="{8D65E34B-BEC4-4DB4-9265-469B5640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5" y="2859367"/>
            <a:ext cx="8856984" cy="39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44B71F-ABDF-4F7E-8627-57E2095A3180}"/>
              </a:ext>
            </a:extLst>
          </p:cNvPr>
          <p:cNvSpPr txBox="1"/>
          <p:nvPr/>
        </p:nvSpPr>
        <p:spPr>
          <a:xfrm>
            <a:off x="4689137" y="25362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https://www.scienceforsport.com/velocity-based-training/?fbclid=IwAR2sIYHLNdDEQ4F2dqXS64BaMtN4Zbz1pU6RnONzBlkKt72xL0O76l8XjlU</a:t>
            </a:r>
          </a:p>
        </p:txBody>
      </p:sp>
    </p:spTree>
    <p:extLst>
      <p:ext uri="{BB962C8B-B14F-4D97-AF65-F5344CB8AC3E}">
        <p14:creationId xmlns:p14="http://schemas.microsoft.com/office/powerpoint/2010/main" val="1116270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848" y="4391859"/>
            <a:ext cx="3896288" cy="1347009"/>
          </a:xfrm>
        </p:spPr>
        <p:txBody>
          <a:bodyPr>
            <a:normAutofit/>
          </a:bodyPr>
          <a:lstStyle/>
          <a:p>
            <a:r>
              <a:rPr lang="cs-CZ" dirty="0" err="1"/>
              <a:t>Concentric</a:t>
            </a:r>
            <a:r>
              <a:rPr lang="cs-CZ" dirty="0"/>
              <a:t> versus </a:t>
            </a:r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111" y="1473525"/>
            <a:ext cx="4007858" cy="3777622"/>
          </a:xfrm>
        </p:spPr>
        <p:txBody>
          <a:bodyPr/>
          <a:lstStyle/>
          <a:p>
            <a:r>
              <a:rPr lang="en-US" dirty="0"/>
              <a:t>Concentric and eccentric </a:t>
            </a:r>
            <a:r>
              <a:rPr lang="cs-CZ" dirty="0" err="1"/>
              <a:t>strength</a:t>
            </a:r>
            <a:endParaRPr lang="en-US" dirty="0"/>
          </a:p>
          <a:p>
            <a:r>
              <a:rPr lang="en-US" dirty="0"/>
              <a:t>Do we develop both components?</a:t>
            </a:r>
          </a:p>
          <a:p>
            <a:r>
              <a:rPr lang="en-US" dirty="0"/>
              <a:t>Do we know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Absence of research!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Eccentric specif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0" y="980728"/>
            <a:ext cx="5048765" cy="50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3664" y="5465054"/>
            <a:ext cx="37806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435284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5431" y="672473"/>
            <a:ext cx="7598569" cy="1092200"/>
          </a:xfrm>
        </p:spPr>
        <p:txBody>
          <a:bodyPr/>
          <a:lstStyle/>
          <a:p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010" y="1796063"/>
            <a:ext cx="8371470" cy="365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Eccentric training increases the amount of muscle mass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causes an increase in the cross-section of muscle fibers - associated with the growth of the number and cross-section of myofibrils - the role of satellite cells</a:t>
            </a:r>
          </a:p>
          <a:p>
            <a:r>
              <a:rPr lang="en-US" dirty="0">
                <a:solidFill>
                  <a:schemeClr val="tx1"/>
                </a:solidFill>
              </a:rPr>
              <a:t>It is not yet known what volume of work, exercise intensity and rest intervals are optimal for hypertrophy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Wernbom</a:t>
            </a:r>
            <a:r>
              <a:rPr lang="cs-CZ" dirty="0">
                <a:solidFill>
                  <a:schemeClr val="tx1"/>
                </a:solidFill>
              </a:rPr>
              <a:t> et al., In. Brady 2012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452009"/>
            <a:ext cx="6120680" cy="11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: doleva 3">
            <a:extLst>
              <a:ext uri="{FF2B5EF4-FFF2-40B4-BE49-F238E27FC236}">
                <a16:creationId xmlns:a16="http://schemas.microsoft.com/office/drawing/2014/main" id="{0B43EB31-389D-4703-A044-7A081DD5C9B1}"/>
              </a:ext>
            </a:extLst>
          </p:cNvPr>
          <p:cNvSpPr/>
          <p:nvPr/>
        </p:nvSpPr>
        <p:spPr>
          <a:xfrm>
            <a:off x="6457918" y="6010881"/>
            <a:ext cx="1268723" cy="308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66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7708" y="0"/>
            <a:ext cx="1606314" cy="2736850"/>
          </a:xfrm>
        </p:spPr>
        <p:txBody>
          <a:bodyPr/>
          <a:lstStyle/>
          <a:p>
            <a:r>
              <a:rPr lang="cs-CZ" sz="1400" dirty="0"/>
              <a:t>Baroni, B. M. et al (2014)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8" y="594432"/>
            <a:ext cx="7746452" cy="6316545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 rot="4122337">
            <a:off x="1866547" y="1319167"/>
            <a:ext cx="194830" cy="3946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69358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>
          <a:xfrm>
            <a:off x="862013" y="534988"/>
            <a:ext cx="8281987" cy="1281112"/>
          </a:xfrm>
        </p:spPr>
        <p:txBody>
          <a:bodyPr>
            <a:normAutofit/>
          </a:bodyPr>
          <a:lstStyle/>
          <a:p>
            <a:r>
              <a:rPr lang="cs-CZ" altLang="cs-CZ" sz="3200" dirty="0" err="1">
                <a:solidFill>
                  <a:srgbClr val="0000DC"/>
                </a:solidFill>
              </a:rPr>
              <a:t>Perodization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 err="1">
                <a:solidFill>
                  <a:srgbClr val="0000DC"/>
                </a:solidFill>
              </a:rPr>
              <a:t>of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 err="1">
                <a:solidFill>
                  <a:srgbClr val="0000DC"/>
                </a:solidFill>
              </a:rPr>
              <a:t>strength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 err="1">
                <a:solidFill>
                  <a:srgbClr val="0000DC"/>
                </a:solidFill>
              </a:rPr>
              <a:t>development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>
          <a:xfrm>
            <a:off x="543948" y="1471821"/>
            <a:ext cx="3046413" cy="4572000"/>
          </a:xfrm>
        </p:spPr>
        <p:txBody>
          <a:bodyPr>
            <a:normAutofit/>
          </a:bodyPr>
          <a:lstStyle/>
          <a:p>
            <a:r>
              <a:rPr lang="en-US" altLang="cs-CZ" dirty="0"/>
              <a:t>Planning an annual training plan - basic principles</a:t>
            </a:r>
          </a:p>
          <a:p>
            <a:endParaRPr lang="en-US" altLang="cs-CZ" dirty="0"/>
          </a:p>
          <a:p>
            <a:r>
              <a:rPr lang="en-US" altLang="cs-CZ" dirty="0"/>
              <a:t>continuity</a:t>
            </a:r>
          </a:p>
          <a:p>
            <a:endParaRPr lang="en-US" altLang="cs-CZ" dirty="0"/>
          </a:p>
          <a:p>
            <a:r>
              <a:rPr lang="en-US" altLang="cs-CZ" dirty="0"/>
              <a:t>sequence</a:t>
            </a:r>
          </a:p>
          <a:p>
            <a:endParaRPr lang="en-US" altLang="cs-CZ" dirty="0"/>
          </a:p>
          <a:p>
            <a:r>
              <a:rPr lang="en-US" altLang="cs-CZ" dirty="0"/>
              <a:t>adequacy</a:t>
            </a:r>
          </a:p>
          <a:p>
            <a:endParaRPr lang="en-US" altLang="cs-CZ" dirty="0"/>
          </a:p>
          <a:p>
            <a:r>
              <a:rPr lang="en-US" altLang="cs-CZ" dirty="0"/>
              <a:t>individualization</a:t>
            </a:r>
          </a:p>
          <a:p>
            <a:endParaRPr lang="en-US" altLang="cs-CZ" dirty="0"/>
          </a:p>
          <a:p>
            <a:r>
              <a:rPr lang="en-US" altLang="cs-CZ" dirty="0"/>
              <a:t>specificity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sp>
        <p:nvSpPr>
          <p:cNvPr id="4" name="Šrafovaná šipka doprava 3"/>
          <p:cNvSpPr/>
          <p:nvPr/>
        </p:nvSpPr>
        <p:spPr>
          <a:xfrm>
            <a:off x="2327189" y="3527432"/>
            <a:ext cx="931862" cy="298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cs-CZ"/>
          </a:p>
        </p:txBody>
      </p:sp>
      <p:pic>
        <p:nvPicPr>
          <p:cNvPr id="19461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520" y="1340769"/>
            <a:ext cx="5329794" cy="40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ů 5"/>
          <p:cNvSpPr/>
          <p:nvPr/>
        </p:nvSpPr>
        <p:spPr>
          <a:xfrm>
            <a:off x="6732588" y="4365625"/>
            <a:ext cx="142875" cy="13668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899770" y="5537870"/>
            <a:ext cx="324423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1200" dirty="0"/>
              <a:t>                       </a:t>
            </a:r>
            <a:r>
              <a:rPr lang="cs-CZ" sz="1200" dirty="0">
                <a:solidFill>
                  <a:srgbClr val="FF0000"/>
                </a:solidFill>
              </a:rPr>
              <a:t>(Andersen, přednáška)</a:t>
            </a:r>
          </a:p>
          <a:p>
            <a:pPr eaLnBrk="0" hangingPunct="0">
              <a:buFont typeface="Arial" charset="0"/>
              <a:buChar char="•"/>
            </a:pPr>
            <a:r>
              <a:rPr lang="cs-CZ" sz="1200" dirty="0"/>
              <a:t> ZVÝŠENÉ RIZIKO PORANĚNÍ</a:t>
            </a:r>
          </a:p>
          <a:p>
            <a:pPr eaLnBrk="0" hangingPunct="0">
              <a:buFont typeface="Arial" charset="0"/>
              <a:buChar char="•"/>
            </a:pPr>
            <a:r>
              <a:rPr lang="cs-CZ" sz="1200" dirty="0"/>
              <a:t> SNÍŽENÝ VÝKONNOSTNÍ POTENCIÁL</a:t>
            </a:r>
          </a:p>
        </p:txBody>
      </p:sp>
    </p:spTree>
    <p:extLst>
      <p:ext uri="{BB962C8B-B14F-4D97-AF65-F5344CB8AC3E}">
        <p14:creationId xmlns:p14="http://schemas.microsoft.com/office/powerpoint/2010/main" val="30193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10931"/>
            <a:ext cx="6589199" cy="1280890"/>
          </a:xfrm>
        </p:spPr>
        <p:txBody>
          <a:bodyPr/>
          <a:lstStyle/>
          <a:p>
            <a:r>
              <a:rPr lang="cs-CZ" dirty="0"/>
              <a:t>Specificity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371600"/>
            <a:ext cx="3639997" cy="47216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Structure of </a:t>
            </a:r>
            <a:r>
              <a:rPr lang="cs-CZ" b="1" dirty="0" err="1">
                <a:solidFill>
                  <a:srgbClr val="FF0000"/>
                </a:solidFill>
              </a:rPr>
              <a:t>strength</a:t>
            </a:r>
            <a:r>
              <a:rPr lang="cs-CZ" b="1" dirty="0">
                <a:solidFill>
                  <a:srgbClr val="FF0000"/>
                </a:solidFill>
              </a:rPr>
              <a:t> performance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Velocity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Type of contraction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Force</a:t>
            </a:r>
            <a:r>
              <a:rPr lang="en-US" b="1" dirty="0">
                <a:solidFill>
                  <a:srgbClr val="FF0000"/>
                </a:solidFill>
              </a:rPr>
              <a:t> vector</a:t>
            </a:r>
          </a:p>
          <a:p>
            <a:r>
              <a:rPr lang="en-US" b="1" dirty="0">
                <a:solidFill>
                  <a:srgbClr val="FF0000"/>
                </a:solidFill>
              </a:rPr>
              <a:t>Muscle group</a:t>
            </a:r>
          </a:p>
          <a:p>
            <a:r>
              <a:rPr lang="en-US" b="1" dirty="0">
                <a:solidFill>
                  <a:srgbClr val="FF0000"/>
                </a:solidFill>
              </a:rPr>
              <a:t>Power peak in relation to range of motion (angle) and speed</a:t>
            </a:r>
          </a:p>
          <a:p>
            <a:r>
              <a:rPr lang="en-US" b="1" dirty="0">
                <a:solidFill>
                  <a:srgbClr val="FF0000"/>
                </a:solidFill>
              </a:rPr>
              <a:t>Stability (</a:t>
            </a:r>
            <a:r>
              <a:rPr lang="cs-CZ" b="1" dirty="0" err="1">
                <a:solidFill>
                  <a:srgbClr val="FF0000"/>
                </a:solidFill>
              </a:rPr>
              <a:t>groud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Range of motion</a:t>
            </a:r>
          </a:p>
          <a:p>
            <a:r>
              <a:rPr lang="en-US" b="1" dirty="0">
                <a:solidFill>
                  <a:srgbClr val="FF0000"/>
                </a:solidFill>
              </a:rPr>
              <a:t>Metabolic coverage</a:t>
            </a:r>
          </a:p>
          <a:p>
            <a:r>
              <a:rPr lang="en-US" b="1" dirty="0">
                <a:solidFill>
                  <a:srgbClr val="FF0000"/>
                </a:solidFill>
              </a:rPr>
              <a:t>One vs multi-joint exercise</a:t>
            </a:r>
            <a:endParaRPr lang="cs-CZ" dirty="0"/>
          </a:p>
        </p:txBody>
      </p:sp>
      <p:pic>
        <p:nvPicPr>
          <p:cNvPr id="2050" name="Picture 2" descr="Strength is specif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28" y="1268422"/>
            <a:ext cx="5184913" cy="51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36" y="6100968"/>
            <a:ext cx="37806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12812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3333CC"/>
                </a:solidFill>
              </a:rPr>
              <a:t>F</a:t>
            </a:r>
            <a:r>
              <a:rPr lang="cs-CZ" altLang="cs-CZ" u="sng" dirty="0" err="1">
                <a:solidFill>
                  <a:srgbClr val="3333CC"/>
                </a:solidFill>
              </a:rPr>
              <a:t>max</a:t>
            </a:r>
            <a:r>
              <a:rPr lang="cs-CZ" altLang="cs-CZ" dirty="0">
                <a:solidFill>
                  <a:srgbClr val="3333CC"/>
                </a:solidFill>
              </a:rPr>
              <a:t> and speed</a:t>
            </a:r>
          </a:p>
        </p:txBody>
      </p:sp>
      <p:pic>
        <p:nvPicPr>
          <p:cNvPr id="1638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38152"/>
            <a:ext cx="4472347" cy="3778250"/>
          </a:xfrm>
        </p:spPr>
      </p:pic>
      <p:pic>
        <p:nvPicPr>
          <p:cNvPr id="16388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8152"/>
            <a:ext cx="437991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41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54288" y="279400"/>
            <a:ext cx="6589712" cy="1279525"/>
          </a:xfrm>
        </p:spPr>
        <p:txBody>
          <a:bodyPr/>
          <a:lstStyle/>
          <a:p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periodization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948488" y="4508500"/>
            <a:ext cx="2195512" cy="2711450"/>
          </a:xfrm>
        </p:spPr>
        <p:txBody>
          <a:bodyPr>
            <a:norm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https://breakingmuscle.com/fitness/a-simple-guide-to-periodization-for-strength-training</a:t>
            </a:r>
          </a:p>
        </p:txBody>
      </p:sp>
      <p:pic>
        <p:nvPicPr>
          <p:cNvPr id="11266" name="Picture 2" descr="A Simple Guide to Periodization for Strength Training - Fitness, programming, strength training, progress, periodization, conjugate, linear, b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9044"/>
            <a:ext cx="4286250" cy="30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 Simple Guide to Periodization for Strength Training - Fitness, programming, strength training, progress, periodization, conjugate, linear,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50" y="1052736"/>
            <a:ext cx="428625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9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F956D-AA24-487C-8AD8-678C7E245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400" dirty="0"/>
          </a:p>
          <a:p>
            <a:r>
              <a:rPr lang="en-US" altLang="cs-CZ" sz="2400" dirty="0"/>
              <a:t>total amount and composition of muscle fibers</a:t>
            </a:r>
          </a:p>
          <a:p>
            <a:r>
              <a:rPr lang="en-US" altLang="cs-CZ" sz="2400" dirty="0"/>
              <a:t>muscular architecture</a:t>
            </a:r>
          </a:p>
          <a:p>
            <a:r>
              <a:rPr lang="en-US" altLang="cs-CZ" sz="2400" dirty="0"/>
              <a:t>hormonal profile</a:t>
            </a:r>
          </a:p>
          <a:p>
            <a:r>
              <a:rPr lang="en-US" altLang="cs-CZ" sz="2400" dirty="0"/>
              <a:t>polymorphism</a:t>
            </a:r>
          </a:p>
          <a:p>
            <a:r>
              <a:rPr lang="en-US" altLang="cs-CZ" sz="2400" dirty="0"/>
              <a:t>neuromuscular factors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cs-CZ" altLang="cs-CZ" sz="28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 err="1"/>
              <a:t>Determinants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of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strength</a:t>
            </a:r>
            <a:r>
              <a:rPr lang="cs-CZ" altLang="cs-CZ" sz="4000" b="1" dirty="0"/>
              <a:t> and </a:t>
            </a:r>
            <a:r>
              <a:rPr lang="cs-CZ" altLang="cs-CZ" sz="4000" b="1" dirty="0" err="1"/>
              <a:t>power</a:t>
            </a:r>
            <a:endParaRPr lang="cs-CZ" altLang="cs-CZ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24AAB69A-20D3-4AC3-B6CB-F55E3D90F5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2E1EAE-7FF9-4ABD-81D9-3F19D99EF5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680" y="2708920"/>
            <a:ext cx="8521700" cy="1171575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7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937C9-271A-47E1-B421-03AECA90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3D04B0-3677-4C0B-8190-ECEBF9E0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63" y="6025575"/>
            <a:ext cx="2737709" cy="3759253"/>
          </a:xfrm>
        </p:spPr>
        <p:txBody>
          <a:bodyPr>
            <a:norm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https://trmorrisnd.com/2013/11/11/a-recent-va-study-published-in-jama-indi/</a:t>
            </a:r>
          </a:p>
        </p:txBody>
      </p:sp>
      <p:pic>
        <p:nvPicPr>
          <p:cNvPr id="94210" name="Picture 2" descr="Testosterone_functions">
            <a:extLst>
              <a:ext uri="{FF2B5EF4-FFF2-40B4-BE49-F238E27FC236}">
                <a16:creationId xmlns:a16="http://schemas.microsoft.com/office/drawing/2014/main" id="{83E552B6-01F0-45C7-8DED-A1EE85A5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32" y="2471212"/>
            <a:ext cx="6057648" cy="43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8CD8959-660F-4B09-89CC-1055AFC8EF46}"/>
              </a:ext>
            </a:extLst>
          </p:cNvPr>
          <p:cNvSpPr/>
          <p:nvPr/>
        </p:nvSpPr>
        <p:spPr>
          <a:xfrm rot="15118878">
            <a:off x="8525861" y="6357086"/>
            <a:ext cx="504864" cy="3444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A469D44-D387-4F36-ACE9-116A98B75C9F}"/>
              </a:ext>
            </a:extLst>
          </p:cNvPr>
          <p:cNvSpPr/>
          <p:nvPr/>
        </p:nvSpPr>
        <p:spPr>
          <a:xfrm>
            <a:off x="2603956" y="3843028"/>
            <a:ext cx="629482" cy="3444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9B8BDEA-65FF-4A2F-BFC5-A8A21F814825}"/>
              </a:ext>
            </a:extLst>
          </p:cNvPr>
          <p:cNvSpPr/>
          <p:nvPr/>
        </p:nvSpPr>
        <p:spPr>
          <a:xfrm>
            <a:off x="2603956" y="4380475"/>
            <a:ext cx="550976" cy="344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42F8F851-58C6-45A5-BAD2-DF3463ADA904}"/>
              </a:ext>
            </a:extLst>
          </p:cNvPr>
          <p:cNvSpPr/>
          <p:nvPr/>
        </p:nvSpPr>
        <p:spPr>
          <a:xfrm>
            <a:off x="2777797" y="5639598"/>
            <a:ext cx="550976" cy="344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4212" name="Picture 4" descr="VÃ½sledek obrÃ¡zku pro testosterone hypertrophy training">
            <a:extLst>
              <a:ext uri="{FF2B5EF4-FFF2-40B4-BE49-F238E27FC236}">
                <a16:creationId xmlns:a16="http://schemas.microsoft.com/office/drawing/2014/main" id="{2952AA6D-E814-47A7-9EEA-0F8657AA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" y="-2306"/>
            <a:ext cx="3423300" cy="35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63CC5BF-539D-47B4-B65A-FA98028AC59F}"/>
              </a:ext>
            </a:extLst>
          </p:cNvPr>
          <p:cNvSpPr txBox="1"/>
          <p:nvPr/>
        </p:nvSpPr>
        <p:spPr>
          <a:xfrm>
            <a:off x="3830821" y="30317"/>
            <a:ext cx="5459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stimulates GH secretion and increases the presence of neurotransmitters on muscle fibers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activate muscle tissue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leads to protein synthesis.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3F6F8A-4E72-480C-80CF-2EF4635FC660}"/>
              </a:ext>
            </a:extLst>
          </p:cNvPr>
          <p:cNvSpPr txBox="1"/>
          <p:nvPr/>
        </p:nvSpPr>
        <p:spPr>
          <a:xfrm>
            <a:off x="3993273" y="2062402"/>
            <a:ext cx="5269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https://www.precisionnutrition.com/anabolic-hormones-and-muscle</a:t>
            </a:r>
          </a:p>
        </p:txBody>
      </p:sp>
    </p:spTree>
    <p:extLst>
      <p:ext uri="{BB962C8B-B14F-4D97-AF65-F5344CB8AC3E}">
        <p14:creationId xmlns:p14="http://schemas.microsoft.com/office/powerpoint/2010/main" val="198572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4F56E42-7371-40D9-9A7E-C1696BE6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982" y="1235291"/>
            <a:ext cx="4114800" cy="1139825"/>
          </a:xfrm>
        </p:spPr>
        <p:txBody>
          <a:bodyPr>
            <a:normAutofit/>
          </a:bodyPr>
          <a:lstStyle/>
          <a:p>
            <a:r>
              <a:rPr lang="cs-CZ" altLang="cs-CZ" sz="4000" b="1" dirty="0" err="1"/>
              <a:t>Muscle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architecture</a:t>
            </a:r>
            <a:endParaRPr lang="cs-CZ" altLang="cs-CZ" sz="4000" b="1" dirty="0">
              <a:effectLst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052763" y="1117600"/>
            <a:ext cx="3040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76804" name="Picture 4" descr="Architektu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6" y="627832"/>
            <a:ext cx="460493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0" y="48434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250825" y="4575175"/>
            <a:ext cx="82375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 err="1">
                <a:solidFill>
                  <a:schemeClr val="tx2"/>
                </a:solidFill>
              </a:rPr>
              <a:t>Fusiform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muscle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dirty="0"/>
              <a:t>(biceps)</a:t>
            </a:r>
          </a:p>
          <a:p>
            <a:r>
              <a:rPr lang="cs-CZ" altLang="cs-CZ" dirty="0"/>
              <a:t>X</a:t>
            </a:r>
          </a:p>
          <a:p>
            <a:r>
              <a:rPr lang="cs-CZ" altLang="cs-CZ" sz="2400" b="1" dirty="0" err="1">
                <a:solidFill>
                  <a:schemeClr val="tx2"/>
                </a:solidFill>
              </a:rPr>
              <a:t>Penniform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muscles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b="1" dirty="0"/>
              <a:t>(</a:t>
            </a:r>
            <a:r>
              <a:rPr lang="cs-CZ" altLang="cs-CZ" i="1" dirty="0" err="1"/>
              <a:t>vastus</a:t>
            </a:r>
            <a:r>
              <a:rPr lang="cs-CZ" altLang="cs-CZ" i="1" dirty="0"/>
              <a:t> </a:t>
            </a:r>
            <a:r>
              <a:rPr lang="cs-CZ" altLang="cs-CZ" i="1" dirty="0" err="1"/>
              <a:t>lateralis</a:t>
            </a:r>
            <a:r>
              <a:rPr lang="cs-CZ" altLang="cs-CZ" dirty="0"/>
              <a:t>)</a:t>
            </a:r>
          </a:p>
          <a:p>
            <a:r>
              <a:rPr lang="cs-CZ" altLang="cs-CZ" sz="2400" dirty="0"/>
              <a:t> 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839337" y="31651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4788024" y="5084672"/>
            <a:ext cx="4500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400" dirty="0">
                <a:solidFill>
                  <a:schemeClr val="folHlink"/>
                </a:solidFill>
              </a:rPr>
              <a:t>potential for muscle hypertrophy -</a:t>
            </a:r>
            <a:r>
              <a:rPr lang="cs-CZ" altLang="cs-CZ" sz="2400" dirty="0">
                <a:solidFill>
                  <a:schemeClr val="folHlink"/>
                </a:solidFill>
              </a:rPr>
              <a:t> </a:t>
            </a:r>
            <a:r>
              <a:rPr lang="en-US" altLang="cs-CZ" sz="2400" dirty="0">
                <a:solidFill>
                  <a:schemeClr val="folHlink"/>
                </a:solidFill>
              </a:rPr>
              <a:t>limited by muscle length</a:t>
            </a:r>
            <a:endParaRPr lang="cs-CZ" alt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" y="4642495"/>
            <a:ext cx="4505325" cy="21812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507"/>
            <a:ext cx="76485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81515-2719-42E7-982B-9E8C206B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Polymorphism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864507-0A61-4DE3-936B-3FE7D616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err="1">
                <a:solidFill>
                  <a:srgbClr val="FF0000"/>
                </a:solidFill>
              </a:rPr>
              <a:t>Interleukin</a:t>
            </a:r>
            <a:r>
              <a:rPr lang="cs-CZ" dirty="0">
                <a:solidFill>
                  <a:srgbClr val="FF0000"/>
                </a:solidFill>
              </a:rPr>
              <a:t> 6 (IL-6) gene -174 G / C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studies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demonstrate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pivotal</a:t>
            </a:r>
            <a:r>
              <a:rPr lang="cs-CZ" dirty="0">
                <a:solidFill>
                  <a:schemeClr val="tx1"/>
                </a:solidFill>
              </a:rPr>
              <a:t> role in post-</a:t>
            </a:r>
            <a:r>
              <a:rPr lang="cs-CZ" dirty="0" err="1">
                <a:solidFill>
                  <a:schemeClr val="tx1"/>
                </a:solidFill>
              </a:rPr>
              <a:t>exercise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hypertrophy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Ruiz</a:t>
            </a:r>
            <a:r>
              <a:rPr lang="cs-CZ" dirty="0">
                <a:solidFill>
                  <a:schemeClr val="tx1"/>
                </a:solidFill>
              </a:rPr>
              <a:t>, 2010)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had a </a:t>
            </a:r>
            <a:r>
              <a:rPr lang="cs-CZ" dirty="0" err="1">
                <a:solidFill>
                  <a:schemeClr val="tx1"/>
                </a:solidFill>
              </a:rPr>
              <a:t>higher</a:t>
            </a:r>
            <a:r>
              <a:rPr lang="cs-CZ" dirty="0">
                <a:solidFill>
                  <a:schemeClr val="tx1"/>
                </a:solidFill>
              </a:rPr>
              <a:t> incidence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G.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Gene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hypoxia-induced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factor</a:t>
            </a:r>
            <a:r>
              <a:rPr lang="cs-CZ" dirty="0">
                <a:solidFill>
                  <a:srgbClr val="FF0000"/>
                </a:solidFill>
              </a:rPr>
              <a:t> 1</a:t>
            </a:r>
            <a:r>
              <a:rPr lang="el-GR" dirty="0">
                <a:solidFill>
                  <a:srgbClr val="FF0000"/>
                </a:solidFill>
              </a:rPr>
              <a:t>α (</a:t>
            </a:r>
            <a:r>
              <a:rPr lang="cs-CZ" dirty="0">
                <a:solidFill>
                  <a:srgbClr val="FF0000"/>
                </a:solidFill>
              </a:rPr>
              <a:t>HIF1A) - Pro582Ser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detection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HIF1A variant - Pro582Ser in </a:t>
            </a:r>
            <a:r>
              <a:rPr lang="cs-CZ" dirty="0" err="1">
                <a:solidFill>
                  <a:schemeClr val="tx1"/>
                </a:solidFill>
              </a:rPr>
              <a:t>Russian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weightlifters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wrestlers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err="1">
                <a:solidFill>
                  <a:schemeClr val="tx1"/>
                </a:solidFill>
              </a:rPr>
              <a:t>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regional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national</a:t>
            </a:r>
            <a:r>
              <a:rPr lang="cs-CZ" dirty="0">
                <a:solidFill>
                  <a:schemeClr val="tx1"/>
                </a:solidFill>
              </a:rPr>
              <a:t> level vs </a:t>
            </a:r>
            <a:r>
              <a:rPr lang="cs-CZ" dirty="0" err="1">
                <a:solidFill>
                  <a:schemeClr val="tx1"/>
                </a:solidFill>
              </a:rPr>
              <a:t>control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group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rgbClr val="FF0000"/>
                </a:solidFill>
              </a:rPr>
              <a:t>Gene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creatine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kinase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muscle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isoform</a:t>
            </a:r>
            <a:r>
              <a:rPr lang="cs-CZ" dirty="0">
                <a:solidFill>
                  <a:srgbClr val="FF0000"/>
                </a:solidFill>
              </a:rPr>
              <a:t> (CKM) - rs8111989 A / G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Alea</a:t>
            </a:r>
            <a:r>
              <a:rPr lang="cs-CZ" dirty="0">
                <a:solidFill>
                  <a:schemeClr val="tx1"/>
                </a:solidFill>
              </a:rPr>
              <a:t> G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associated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output. </a:t>
            </a:r>
            <a:r>
              <a:rPr lang="cs-CZ" dirty="0" err="1">
                <a:solidFill>
                  <a:schemeClr val="tx1"/>
                </a:solidFill>
              </a:rPr>
              <a:t>Significant</a:t>
            </a:r>
            <a:r>
              <a:rPr lang="cs-CZ" dirty="0">
                <a:solidFill>
                  <a:schemeClr val="tx1"/>
                </a:solidFill>
              </a:rPr>
              <a:t> incidence </a:t>
            </a:r>
            <a:r>
              <a:rPr lang="cs-CZ" dirty="0" err="1">
                <a:solidFill>
                  <a:schemeClr val="tx1"/>
                </a:solidFill>
              </a:rPr>
              <a:t>was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found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power-oriented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 (</a:t>
            </a:r>
            <a:r>
              <a:rPr lang="cs-CZ" dirty="0" err="1">
                <a:solidFill>
                  <a:schemeClr val="tx1"/>
                </a:solidFill>
              </a:rPr>
              <a:t>Chen</a:t>
            </a:r>
            <a:r>
              <a:rPr lang="cs-CZ" dirty="0">
                <a:solidFill>
                  <a:schemeClr val="tx1"/>
                </a:solidFill>
              </a:rPr>
              <a:t>, 2017).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Angiotensinogen</a:t>
            </a:r>
            <a:r>
              <a:rPr lang="cs-CZ" dirty="0">
                <a:solidFill>
                  <a:srgbClr val="FF0000"/>
                </a:solidFill>
              </a:rPr>
              <a:t> Gene (AGT) - Met235Thr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The AG2 </a:t>
            </a:r>
            <a:r>
              <a:rPr lang="cs-CZ" dirty="0" err="1">
                <a:solidFill>
                  <a:schemeClr val="tx1"/>
                </a:solidFill>
              </a:rPr>
              <a:t>polymorphism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Met235Thr gene </a:t>
            </a:r>
            <a:r>
              <a:rPr lang="cs-CZ" dirty="0" err="1">
                <a:solidFill>
                  <a:schemeClr val="tx1"/>
                </a:solidFill>
              </a:rPr>
              <a:t>can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considered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genetic</a:t>
            </a:r>
            <a:r>
              <a:rPr lang="cs-CZ" dirty="0">
                <a:solidFill>
                  <a:schemeClr val="tx1"/>
                </a:solidFill>
              </a:rPr>
              <a:t> determinant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strength</a:t>
            </a:r>
            <a:r>
              <a:rPr lang="cs-CZ" dirty="0">
                <a:solidFill>
                  <a:schemeClr val="tx1"/>
                </a:solidFill>
              </a:rPr>
              <a:t>, as </a:t>
            </a:r>
            <a:r>
              <a:rPr lang="cs-CZ" dirty="0" err="1">
                <a:solidFill>
                  <a:schemeClr val="tx1"/>
                </a:solidFill>
              </a:rPr>
              <a:t>evidenced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several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investigations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example</a:t>
            </a:r>
            <a:r>
              <a:rPr lang="cs-CZ" dirty="0">
                <a:solidFill>
                  <a:schemeClr val="tx1"/>
                </a:solidFill>
              </a:rPr>
              <a:t>, in </a:t>
            </a:r>
            <a:r>
              <a:rPr lang="cs-CZ" dirty="0" err="1">
                <a:solidFill>
                  <a:schemeClr val="tx1"/>
                </a:solidFill>
              </a:rPr>
              <a:t>jumpers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sprinters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weightlifters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where</a:t>
            </a:r>
            <a:r>
              <a:rPr lang="cs-CZ" dirty="0">
                <a:solidFill>
                  <a:schemeClr val="tx1"/>
                </a:solidFill>
              </a:rPr>
              <a:t> more </a:t>
            </a:r>
            <a:r>
              <a:rPr lang="cs-CZ" dirty="0" err="1">
                <a:solidFill>
                  <a:schemeClr val="tx1"/>
                </a:solidFill>
              </a:rPr>
              <a:t>significant</a:t>
            </a:r>
            <a:r>
              <a:rPr lang="cs-CZ" dirty="0">
                <a:solidFill>
                  <a:schemeClr val="tx1"/>
                </a:solidFill>
              </a:rPr>
              <a:t> Met235Thr </a:t>
            </a:r>
            <a:r>
              <a:rPr lang="cs-CZ" dirty="0" err="1">
                <a:solidFill>
                  <a:schemeClr val="tx1"/>
                </a:solidFill>
              </a:rPr>
              <a:t>was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observed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Zarębska</a:t>
            </a:r>
            <a:r>
              <a:rPr lang="cs-CZ" dirty="0">
                <a:solidFill>
                  <a:schemeClr val="tx1"/>
                </a:solidFill>
              </a:rPr>
              <a:t> et al., 2016).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Nitric</a:t>
            </a:r>
            <a:r>
              <a:rPr lang="cs-CZ" dirty="0">
                <a:solidFill>
                  <a:srgbClr val="FF0000"/>
                </a:solidFill>
              </a:rPr>
              <a:t> oxide </a:t>
            </a:r>
            <a:r>
              <a:rPr lang="cs-CZ" dirty="0" err="1">
                <a:solidFill>
                  <a:srgbClr val="FF0000"/>
                </a:solidFill>
              </a:rPr>
              <a:t>synthase</a:t>
            </a:r>
            <a:r>
              <a:rPr lang="cs-CZ" dirty="0">
                <a:solidFill>
                  <a:srgbClr val="FF0000"/>
                </a:solidFill>
              </a:rPr>
              <a:t> gene (NOS3) -786 T / 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 </a:t>
            </a:r>
            <a:r>
              <a:rPr lang="cs-CZ" dirty="0" err="1">
                <a:solidFill>
                  <a:schemeClr val="tx1"/>
                </a:solidFill>
              </a:rPr>
              <a:t>allele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associated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output (</a:t>
            </a:r>
            <a:r>
              <a:rPr lang="cs-CZ" dirty="0" err="1">
                <a:solidFill>
                  <a:schemeClr val="tx1"/>
                </a:solidFill>
              </a:rPr>
              <a:t>Drozdovska</a:t>
            </a:r>
            <a:r>
              <a:rPr lang="cs-CZ" dirty="0">
                <a:solidFill>
                  <a:schemeClr val="tx1"/>
                </a:solidFill>
              </a:rPr>
              <a:t>, 2013). </a:t>
            </a:r>
            <a:r>
              <a:rPr lang="cs-CZ" dirty="0" err="1">
                <a:solidFill>
                  <a:schemeClr val="tx1"/>
                </a:solidFill>
              </a:rPr>
              <a:t>Drozdovska</a:t>
            </a:r>
            <a:r>
              <a:rPr lang="cs-CZ" dirty="0">
                <a:solidFill>
                  <a:schemeClr val="tx1"/>
                </a:solidFill>
              </a:rPr>
              <a:t> (2013)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significantly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higher</a:t>
            </a:r>
            <a:r>
              <a:rPr lang="cs-CZ" dirty="0">
                <a:solidFill>
                  <a:schemeClr val="tx1"/>
                </a:solidFill>
              </a:rPr>
              <a:t> T </a:t>
            </a:r>
            <a:r>
              <a:rPr lang="cs-CZ" dirty="0" err="1">
                <a:solidFill>
                  <a:schemeClr val="tx1"/>
                </a:solidFill>
              </a:rPr>
              <a:t>allele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frequencies</a:t>
            </a:r>
            <a:r>
              <a:rPr lang="cs-CZ" dirty="0">
                <a:solidFill>
                  <a:schemeClr val="tx1"/>
                </a:solidFill>
              </a:rPr>
              <a:t> in 53 </a:t>
            </a:r>
            <a:r>
              <a:rPr lang="cs-CZ" dirty="0" err="1">
                <a:solidFill>
                  <a:schemeClr val="tx1"/>
                </a:solidFill>
              </a:rPr>
              <a:t>Spanish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elite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jumpers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sprinters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66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Recruiting</a:t>
            </a:r>
            <a:r>
              <a:rPr lang="sk-SK" altLang="cs-CZ" sz="2400" b="1" i="1" dirty="0">
                <a:solidFill>
                  <a:schemeClr val="tx1"/>
                </a:solidFill>
              </a:rPr>
              <a:t> motor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units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>
                <a:solidFill>
                  <a:schemeClr val="tx1"/>
                </a:solidFill>
              </a:rPr>
              <a:t>Rate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coding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Intramuscular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activation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Inter-muscle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activation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Use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elastic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energy</a:t>
            </a:r>
            <a:r>
              <a:rPr lang="sk-SK" altLang="cs-CZ" sz="2400" b="1" i="1" dirty="0">
                <a:solidFill>
                  <a:schemeClr val="tx1"/>
                </a:solidFill>
              </a:rPr>
              <a:t> and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reflexes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Neural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inhibition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>
                <a:solidFill>
                  <a:schemeClr val="tx1"/>
                </a:solidFill>
              </a:rPr>
              <a:t>Type of motor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units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Biomechanical</a:t>
            </a:r>
            <a:r>
              <a:rPr lang="sk-SK" altLang="cs-CZ" sz="2400" b="1" i="1" dirty="0">
                <a:solidFill>
                  <a:schemeClr val="tx1"/>
                </a:solidFill>
              </a:rPr>
              <a:t> and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anthropometric</a:t>
            </a:r>
            <a:r>
              <a:rPr lang="sk-SK" altLang="cs-CZ" sz="2400" b="1" i="1" dirty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>
                <a:solidFill>
                  <a:schemeClr val="tx1"/>
                </a:solidFill>
              </a:rPr>
              <a:t>factors</a:t>
            </a:r>
            <a:endParaRPr lang="sk-SK" altLang="cs-CZ" sz="2400" b="1" i="1" dirty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>
                <a:solidFill>
                  <a:schemeClr val="tx1"/>
                </a:solidFill>
              </a:rPr>
              <a:t>Hypertrophy</a:t>
            </a:r>
            <a:endParaRPr lang="cs-CZ" altLang="cs-CZ" sz="2400" b="1" dirty="0">
              <a:solidFill>
                <a:schemeClr val="folHlink"/>
              </a:solidFill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1F1F4FC-B730-4F1C-975D-36EE5128A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Neuromuscular factors determining muscle strength</a:t>
            </a:r>
            <a:r>
              <a:rPr lang="sk-SK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(FRY a kol.1994)</a:t>
            </a:r>
            <a:br>
              <a:rPr lang="sk-SK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br>
              <a:rPr lang="sk-SK" alt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endParaRPr lang="cs-CZ" altLang="cs-CZ" sz="28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60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1" y="473075"/>
            <a:ext cx="8532440" cy="1281113"/>
          </a:xfrm>
        </p:spPr>
        <p:txBody>
          <a:bodyPr/>
          <a:lstStyle/>
          <a:p>
            <a:r>
              <a:rPr lang="en-US" dirty="0"/>
              <a:t>The relationship of </a:t>
            </a:r>
            <a:r>
              <a:rPr lang="cs-CZ" dirty="0" err="1"/>
              <a:t>force</a:t>
            </a:r>
            <a:r>
              <a:rPr lang="en-US" dirty="0"/>
              <a:t> and </a:t>
            </a:r>
            <a:r>
              <a:rPr lang="cs-CZ" dirty="0" err="1"/>
              <a:t>velocity</a:t>
            </a:r>
            <a:r>
              <a:rPr lang="cs-CZ" dirty="0"/>
              <a:t> </a:t>
            </a:r>
            <a:r>
              <a:rPr lang="cs-CZ" dirty="0" err="1"/>
              <a:t>shortening</a:t>
            </a:r>
            <a:endParaRPr lang="cs-CZ" dirty="0"/>
          </a:p>
        </p:txBody>
      </p:sp>
      <p:pic>
        <p:nvPicPr>
          <p:cNvPr id="89090" name="Picture 2" descr="http://4.bp.blogspot.com/-P_UuFJat-Oc/VV-ZSsVgVfI/AAAAAAAABdk/N5u0P0Gfidc/s640/FV%2Bcurve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6290900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6600"/>
                </a:solidFill>
              </a:rPr>
              <a:t>http://www.mcmillanspeed.com/2015/05/a-coaches-guide-to-strength-development.html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3290556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PORT-EN.potx" id="{638DB9B7-193F-474C-92CF-105C142C9D0A}" vid="{615056AC-1F52-4FB7-AB86-C9F835679C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</Template>
  <TotalTime>151</TotalTime>
  <Words>1051</Words>
  <Application>Microsoft Office PowerPoint</Application>
  <PresentationFormat>Předvádění na obrazovce (4:3)</PresentationFormat>
  <Paragraphs>174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Wingdings</vt:lpstr>
      <vt:lpstr>Presentation_MU_EN</vt:lpstr>
      <vt:lpstr>CorelPhotoPaint.Image.9</vt:lpstr>
      <vt:lpstr> Muscle hypertrophy:  theory, application and periodization </vt:lpstr>
      <vt:lpstr>Something about me</vt:lpstr>
      <vt:lpstr>Determinants of strength and power</vt:lpstr>
      <vt:lpstr>Prezentace aplikace PowerPoint</vt:lpstr>
      <vt:lpstr>Muscle architecture</vt:lpstr>
      <vt:lpstr>Prezentace aplikace PowerPoint</vt:lpstr>
      <vt:lpstr>Polymorphism</vt:lpstr>
      <vt:lpstr>Neuromuscular factors determining muscle strength (FRY a kol.1994)  </vt:lpstr>
      <vt:lpstr>The relationship of force and velocity shortening</vt:lpstr>
      <vt:lpstr>Prezentace aplikace PowerPoint</vt:lpstr>
      <vt:lpstr>Prezentace aplikace PowerPoint</vt:lpstr>
      <vt:lpstr>Prezentace aplikace PowerPoint</vt:lpstr>
      <vt:lpstr>Hypertrophy</vt:lpstr>
      <vt:lpstr>Prezentace aplikace PowerPoint</vt:lpstr>
      <vt:lpstr>Sarkoplas. hypertrophy?</vt:lpstr>
      <vt:lpstr>Effect of different forms of strength training on Fmax and RDF </vt:lpstr>
      <vt:lpstr>HYPERTROFICAL TRAINING</vt:lpstr>
      <vt:lpstr>Manipulable Variables - Influence on Hypertrophic Processes </vt:lpstr>
      <vt:lpstr>Functional hypertrophy</vt:lpstr>
      <vt:lpstr>Assessment of exercise intensity </vt:lpstr>
      <vt:lpstr>Intensity and velocity when exercise to failure</vt:lpstr>
      <vt:lpstr>Prezentace aplikace PowerPoint</vt:lpstr>
      <vt:lpstr>Concentric versus eccentric training</vt:lpstr>
      <vt:lpstr>Structural adaptation</vt:lpstr>
      <vt:lpstr>Prezentace aplikace PowerPoint</vt:lpstr>
      <vt:lpstr>Perodization of strength development</vt:lpstr>
      <vt:lpstr>Specificity</vt:lpstr>
      <vt:lpstr>Fmax and speed</vt:lpstr>
      <vt:lpstr>Type of periodization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Silový výkon jako prostředek svalového růstu a jeho determinanty</dc:title>
  <dc:creator>Jan Cacek</dc:creator>
  <cp:lastModifiedBy>Tomáš Kalina</cp:lastModifiedBy>
  <cp:revision>29</cp:revision>
  <dcterms:created xsi:type="dcterms:W3CDTF">2018-11-17T09:44:21Z</dcterms:created>
  <dcterms:modified xsi:type="dcterms:W3CDTF">2019-04-07T11:32:08Z</dcterms:modified>
</cp:coreProperties>
</file>