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18"/>
  </p:notesMasterIdLst>
  <p:handoutMasterIdLst>
    <p:handoutMasterId r:id="rId19"/>
  </p:handoutMasterIdLst>
  <p:sldIdLst>
    <p:sldId id="256" r:id="rId2"/>
    <p:sldId id="258" r:id="rId3"/>
    <p:sldId id="266" r:id="rId4"/>
    <p:sldId id="259" r:id="rId5"/>
    <p:sldId id="267" r:id="rId6"/>
    <p:sldId id="265" r:id="rId7"/>
    <p:sldId id="268" r:id="rId8"/>
    <p:sldId id="260" r:id="rId9"/>
    <p:sldId id="269" r:id="rId10"/>
    <p:sldId id="257" r:id="rId11"/>
    <p:sldId id="271" r:id="rId12"/>
    <p:sldId id="270" r:id="rId13"/>
    <p:sldId id="261" r:id="rId14"/>
    <p:sldId id="264" r:id="rId15"/>
    <p:sldId id="263" r:id="rId16"/>
    <p:sldId id="262" r:id="rId17"/>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5AC8AF"/>
    <a:srgbClr val="008C78"/>
    <a:srgbClr val="4BC8FF"/>
    <a:srgbClr val="F01928"/>
    <a:srgbClr val="9100DC"/>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33" autoAdjust="0"/>
    <p:restoredTop sz="96754" autoAdjust="0"/>
  </p:normalViewPr>
  <p:slideViewPr>
    <p:cSldViewPr snapToGrid="0">
      <p:cViewPr varScale="1">
        <p:scale>
          <a:sx n="115" d="100"/>
          <a:sy n="115" d="100"/>
        </p:scale>
        <p:origin x="498" y="114"/>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7" d="100"/>
          <a:sy n="67" d="100"/>
        </p:scale>
        <p:origin x="3228"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smtClean="0"/>
              <a:t>Výjezdní zasedání vedení FSpS 17.-19.12.2018, Oddělení vědy, výzkumu a projektové podpory</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smtClean="0"/>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dirty="0"/>
          </a:p>
        </p:txBody>
      </p:sp>
      <p:pic>
        <p:nvPicPr>
          <p:cNvPr id="10" name="Obrázek 9">
            <a:extLst>
              <a:ext uri="{FF2B5EF4-FFF2-40B4-BE49-F238E27FC236}">
                <a16:creationId xmlns:a16="http://schemas.microsoft.com/office/drawing/2014/main" id="{F55DC671-29B6-435A-8E2C-26F7185255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2028018" cy="1066616"/>
          </a:xfrm>
          <a:prstGeom prst="rect">
            <a:avLst/>
          </a:prstGeom>
        </p:spPr>
      </p:pic>
    </p:spTree>
    <p:extLst>
      <p:ext uri="{BB962C8B-B14F-4D97-AF65-F5344CB8AC3E}">
        <p14:creationId xmlns:p14="http://schemas.microsoft.com/office/powerpoint/2010/main" val="935384140"/>
      </p:ext>
    </p:extLst>
  </p:cSld>
  <p:clrMapOvr>
    <a:masterClrMapping/>
  </p:clrMapOvr>
  <p:extLst mod="1">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smtClean="0"/>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smtClean="0"/>
              <a:t>Výjezdní zasedání vedení FSpS 17.-19.12.2018, Oddělení vědy, výzkumu a projektové podpory</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smtClean="0"/>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smtClean="0"/>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smtClean="0"/>
              <a:t>Upravte styly předlohy textu.</a:t>
            </a:r>
          </a:p>
        </p:txBody>
      </p:sp>
      <p:pic>
        <p:nvPicPr>
          <p:cNvPr id="14" name="Obrázek 13">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6432" y="6062548"/>
            <a:ext cx="1104535" cy="580919"/>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smtClean="0"/>
              <a:t>Výjezdní zasedání vedení FSpS 17.-19.12.2018, Oddělení vědy, výzkumu a projektové podpory</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6432" y="6062548"/>
            <a:ext cx="1104535" cy="580919"/>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5AC8AF"/>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smtClean="0"/>
              <a:t>Výjezdní zasedání vedení FSpS 17.-19.12.2018, Oddělení vědy, výzkumu a projektové podpory</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smtClean="0"/>
              <a:t>Kliknutím na ikonu přidáte obrázek.</a:t>
            </a:r>
            <a:endParaRPr lang="cs-CZ" dirty="0"/>
          </a:p>
        </p:txBody>
      </p:sp>
      <p:pic>
        <p:nvPicPr>
          <p:cNvPr id="7" name="Grafický objekt 5">
            <a:extLst>
              <a:ext uri="{FF2B5EF4-FFF2-40B4-BE49-F238E27FC236}">
                <a16:creationId xmlns:a16="http://schemas.microsoft.com/office/drawing/2014/main" id="{D6FB5EA9-F874-4F06-97A8-C555AC1A0C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4113" y="6052211"/>
            <a:ext cx="1126668" cy="593436"/>
          </a:xfrm>
          <a:prstGeom prst="rect">
            <a:avLst/>
          </a:prstGeom>
        </p:spPr>
      </p:pic>
    </p:spTree>
    <p:extLst>
      <p:ext uri="{BB962C8B-B14F-4D97-AF65-F5344CB8AC3E}">
        <p14:creationId xmlns:p14="http://schemas.microsoft.com/office/powerpoint/2010/main" val="3163854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SPORT">
    <p:bg>
      <p:bgPr>
        <a:solidFill>
          <a:srgbClr val="5AC8AF"/>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5653" y="2019299"/>
            <a:ext cx="5372593" cy="2825663"/>
          </a:xfrm>
          <a:prstGeom prst="rect">
            <a:avLst/>
          </a:prstGeom>
        </p:spPr>
      </p:pic>
      <p:sp>
        <p:nvSpPr>
          <p:cNvPr id="3" name="Zástupný symbol pro zápatí 1"/>
          <p:cNvSpPr>
            <a:spLocks noGrp="1"/>
          </p:cNvSpPr>
          <p:nvPr>
            <p:ph type="ftr" sz="quarter" idx="10"/>
          </p:nvPr>
        </p:nvSpPr>
        <p:spPr>
          <a:xfrm>
            <a:off x="720000" y="6228000"/>
            <a:ext cx="7920000" cy="252000"/>
          </a:xfrm>
        </p:spPr>
        <p:txBody>
          <a:bodyPr/>
          <a:lstStyle>
            <a:lvl1pPr>
              <a:defRPr>
                <a:solidFill>
                  <a:srgbClr val="5AC8AF"/>
                </a:solidFill>
              </a:defRPr>
            </a:lvl1pPr>
          </a:lstStyle>
          <a:p>
            <a:r>
              <a:rPr lang="cs-CZ" smtClean="0"/>
              <a:t>Výjezdní zasedání vedení FSpS 17.-19.12.2018, Oddělení vědy, výzkumu a projektové podpory</a:t>
            </a:r>
            <a:endParaRPr lang="cs-CZ" dirty="0"/>
          </a:p>
        </p:txBody>
      </p:sp>
      <p:sp>
        <p:nvSpPr>
          <p:cNvPr id="4" name="Zástupný symbol pro číslo snímku 2"/>
          <p:cNvSpPr>
            <a:spLocks noGrp="1"/>
          </p:cNvSpPr>
          <p:nvPr>
            <p:ph type="sldNum" sz="quarter" idx="11"/>
          </p:nvPr>
        </p:nvSpPr>
        <p:spPr>
          <a:xfrm>
            <a:off x="414000" y="6228000"/>
            <a:ext cx="252000" cy="252000"/>
          </a:xfrm>
        </p:spPr>
        <p:txBody>
          <a:bodyPr/>
          <a:lstStyle>
            <a:lvl1pPr>
              <a:defRPr>
                <a:solidFill>
                  <a:srgbClr val="5AC8AF"/>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0208" y="2434288"/>
            <a:ext cx="7673489" cy="1989423"/>
          </a:xfrm>
          <a:prstGeom prst="rect">
            <a:avLst/>
          </a:prstGeom>
        </p:spPr>
      </p:pic>
      <p:sp>
        <p:nvSpPr>
          <p:cNvPr id="5" name="Zástupný symbol pro zápatí 1">
            <a:extLst>
              <a:ext uri="{FF2B5EF4-FFF2-40B4-BE49-F238E27FC236}">
                <a16:creationId xmlns:a16="http://schemas.microsoft.com/office/drawing/2014/main" id="{E624BD34-9725-4325-BAF5-942D5CFA9389}"/>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cs-CZ" smtClean="0"/>
              <a:t>Výjezdní zasedání vedení FSpS 17.-19.12.2018, Oddělení vědy, výzkumu a projektové podpory</a:t>
            </a:r>
            <a:endParaRPr lang="cs-CZ" dirty="0"/>
          </a:p>
        </p:txBody>
      </p:sp>
      <p:sp>
        <p:nvSpPr>
          <p:cNvPr id="6" name="Zástupný symbol pro číslo snímku 2">
            <a:extLst>
              <a:ext uri="{FF2B5EF4-FFF2-40B4-BE49-F238E27FC236}">
                <a16:creationId xmlns:a16="http://schemas.microsoft.com/office/drawing/2014/main" id="{B8C47A82-9D99-4C65-B2FF-C4FAB458A1C5}"/>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smtClean="0"/>
              <a:t>Výjezdní zasedání vedení FSpS 17.-19.12.2018, Oddělení vědy, výzkumu a projektové podpory</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smtClean="0"/>
              <a:t>Kliknutím lze upravit styl.</a:t>
            </a:r>
            <a:endParaRPr lang="cs-CZ" dirty="0"/>
          </a:p>
        </p:txBody>
      </p:sp>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Upravte styly předlohy textu.</a:t>
            </a:r>
          </a:p>
          <a:p>
            <a:pPr lvl="1"/>
            <a:r>
              <a:rPr lang="cs-CZ" smtClean="0"/>
              <a:t>Druhá úroveň</a:t>
            </a:r>
          </a:p>
          <a:p>
            <a:pPr lvl="2"/>
            <a:r>
              <a:rPr lang="cs-CZ" smtClean="0"/>
              <a:t>Třetí úroveň</a:t>
            </a:r>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6432" y="6062548"/>
            <a:ext cx="1104535" cy="580919"/>
          </a:xfrm>
          <a:prstGeom prst="rect">
            <a:avLst/>
          </a:prstGeom>
        </p:spPr>
      </p:pic>
    </p:spTree>
    <p:extLst>
      <p:ext uri="{BB962C8B-B14F-4D97-AF65-F5344CB8AC3E}">
        <p14:creationId xmlns:p14="http://schemas.microsoft.com/office/powerpoint/2010/main" val="1691229579"/>
      </p:ext>
    </p:extLst>
  </p:cSld>
  <p:clrMapOvr>
    <a:masterClrMapping/>
  </p:clrMapOvr>
  <p:extLst mod="1">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5AC8A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smtClean="0"/>
              <a:t>Výjezdní zasedání vedení FSpS 17.-19.12.2018, Oddělení vědy, výzkumu a projektové podpory</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smtClean="0"/>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dirty="0"/>
          </a:p>
        </p:txBody>
      </p:sp>
      <p:pic>
        <p:nvPicPr>
          <p:cNvPr id="10" name="Obrázek 9">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2015124" cy="1059835"/>
          </a:xfrm>
          <a:prstGeom prst="rect">
            <a:avLst/>
          </a:prstGeom>
        </p:spPr>
      </p:pic>
    </p:spTree>
    <p:extLst>
      <p:ext uri="{BB962C8B-B14F-4D97-AF65-F5344CB8AC3E}">
        <p14:creationId xmlns:p14="http://schemas.microsoft.com/office/powerpoint/2010/main" val="39481167"/>
      </p:ext>
    </p:extLst>
  </p:cSld>
  <p:clrMapOvr>
    <a:masterClrMapping/>
  </p:clrMapOvr>
  <p:extLst mod="1">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Upravte styly předlohy textu.</a:t>
            </a:r>
          </a:p>
          <a:p>
            <a:pPr lvl="1"/>
            <a:r>
              <a:rPr lang="cs-CZ" smtClean="0"/>
              <a:t>Druhá úroveň</a:t>
            </a:r>
          </a:p>
          <a:p>
            <a:pPr lvl="2"/>
            <a:r>
              <a:rPr lang="cs-CZ" smtClean="0"/>
              <a:t>Třetí úroveň</a:t>
            </a:r>
          </a:p>
        </p:txBody>
      </p:sp>
      <p:sp>
        <p:nvSpPr>
          <p:cNvPr id="4" name="Zástupný symbol pro zápatí 3"/>
          <p:cNvSpPr>
            <a:spLocks noGrp="1"/>
          </p:cNvSpPr>
          <p:nvPr>
            <p:ph type="ftr" sz="quarter" idx="10"/>
          </p:nvPr>
        </p:nvSpPr>
        <p:spPr/>
        <p:txBody>
          <a:bodyPr/>
          <a:lstStyle>
            <a:lvl1pPr>
              <a:defRPr sz="1200"/>
            </a:lvl1pPr>
          </a:lstStyle>
          <a:p>
            <a:r>
              <a:rPr lang="cs-CZ" smtClean="0"/>
              <a:t>Výjezdní zasedání vedení FSpS 17.-19.12.2018, Oddělení vědy, výzkumu a projektové podpory</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smtClean="0"/>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smtClean="0"/>
              <a:t>Kliknutím lze upravit styl.</a:t>
            </a:r>
            <a:endParaRPr lang="cs-CZ"/>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6432" y="6062548"/>
            <a:ext cx="1104535" cy="580919"/>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smtClean="0"/>
              <a:t>Výjezdní zasedání vedení FSpS 17.-19.12.2018, Oddělení vědy, výzkumu a projektové podpory</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smtClean="0"/>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smtClean="0"/>
              <a:t>Kliknutím lze upravit styl.</a:t>
            </a:r>
            <a:endParaRPr lang="cs-CZ"/>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smtClean="0"/>
              <a:t>Upravte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Upravte styly předlohy textu.</a:t>
            </a:r>
          </a:p>
          <a:p>
            <a:pPr lvl="1"/>
            <a:r>
              <a:rPr lang="cs-CZ" smtClean="0"/>
              <a:t>Druhá úroveň</a:t>
            </a:r>
          </a:p>
          <a:p>
            <a:pPr lvl="2"/>
            <a:r>
              <a:rPr lang="cs-CZ" smtClean="0"/>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Upravte styly předlohy textu.</a:t>
            </a:r>
          </a:p>
          <a:p>
            <a:pPr lvl="1"/>
            <a:r>
              <a:rPr lang="cs-CZ" smtClean="0"/>
              <a:t>Druhá úroveň</a:t>
            </a:r>
          </a:p>
          <a:p>
            <a:pPr lvl="2"/>
            <a:r>
              <a:rPr lang="cs-CZ" smtClean="0"/>
              <a:t>Třetí úroveň</a:t>
            </a:r>
          </a:p>
        </p:txBody>
      </p:sp>
      <p:pic>
        <p:nvPicPr>
          <p:cNvPr id="11" name="Obrázek 10">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6432" y="6062548"/>
            <a:ext cx="1104535" cy="580919"/>
          </a:xfrm>
          <a:prstGeom prst="rect">
            <a:avLst/>
          </a:prstGeom>
        </p:spPr>
      </p:pic>
    </p:spTree>
    <p:extLst>
      <p:ext uri="{BB962C8B-B14F-4D97-AF65-F5344CB8AC3E}">
        <p14:creationId xmlns:p14="http://schemas.microsoft.com/office/powerpoint/2010/main" val="3317168426"/>
      </p:ext>
    </p:extLst>
  </p:cSld>
  <p:clrMapOvr>
    <a:masterClrMapping/>
  </p:clrMapOvr>
  <p:extLst mod="1">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smtClean="0"/>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smtClean="0"/>
              <a:t>Výjezdní zasedání vedení FSpS 17.-19.12.2018, Oddělení vědy, výzkumu a projektové podpory</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smtClean="0"/>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smtClean="0"/>
              <a:t>Upravte styly předlohy textu.</a:t>
            </a:r>
          </a:p>
        </p:txBody>
      </p:sp>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smtClean="0"/>
              <a:t>Upravte styly předlohy textu.</a:t>
            </a:r>
          </a:p>
          <a:p>
            <a:pPr lvl="1"/>
            <a:r>
              <a:rPr lang="cs-CZ" smtClean="0"/>
              <a:t>Druhá úroveň</a:t>
            </a:r>
          </a:p>
          <a:p>
            <a:pPr lvl="2"/>
            <a:r>
              <a:rPr lang="cs-CZ" smtClean="0"/>
              <a:t>Třetí úroveň</a:t>
            </a:r>
          </a:p>
        </p:txBody>
      </p:sp>
      <p:pic>
        <p:nvPicPr>
          <p:cNvPr id="13" name="Obrázek 12">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6432" y="6062548"/>
            <a:ext cx="1104535" cy="580919"/>
          </a:xfrm>
          <a:prstGeom prst="rect">
            <a:avLst/>
          </a:prstGeom>
        </p:spPr>
      </p:pic>
    </p:spTree>
    <p:extLst>
      <p:ext uri="{BB962C8B-B14F-4D97-AF65-F5344CB8AC3E}">
        <p14:creationId xmlns:p14="http://schemas.microsoft.com/office/powerpoint/2010/main" val="2966739591"/>
      </p:ext>
    </p:extLst>
  </p:cSld>
  <p:clrMapOvr>
    <a:masterClrMapping/>
  </p:clrMapOvr>
  <p:extLst mod="1">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smtClean="0"/>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smtClean="0"/>
              <a:t>Výjezdní zasedání vedení FSpS 17.-19.12.2018, Oddělení vědy, výzkumu a projektové podpory</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smtClean="0"/>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smtClean="0"/>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smtClean="0"/>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smtClean="0"/>
              <a:t>Upravte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smtClean="0"/>
              <a:t>Upravte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smtClean="0"/>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smtClean="0"/>
              <a:t>Kliknutím lze upravit styl.</a:t>
            </a:r>
            <a:endParaRPr lang="cs-CZ"/>
          </a:p>
        </p:txBody>
      </p:sp>
      <p:pic>
        <p:nvPicPr>
          <p:cNvPr id="17" name="Obrázek 16">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6432" y="6062548"/>
            <a:ext cx="1104535" cy="580919"/>
          </a:xfrm>
          <a:prstGeom prst="rect">
            <a:avLst/>
          </a:prstGeom>
        </p:spPr>
      </p:pic>
    </p:spTree>
    <p:extLst>
      <p:ext uri="{BB962C8B-B14F-4D97-AF65-F5344CB8AC3E}">
        <p14:creationId xmlns:p14="http://schemas.microsoft.com/office/powerpoint/2010/main" val="2713741071"/>
      </p:ext>
    </p:extLst>
  </p:cSld>
  <p:clrMapOvr>
    <a:masterClrMapping/>
  </p:clrMapOvr>
  <p:extLst mod="1">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smtClean="0"/>
              <a:t>Výjezdní zasedání vedení FSpS 17.-19.12.2018, Oddělení vědy, výzkumu a projektové podpory</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smtClean="0"/>
              <a:t>Upravte styly předlohy textu.</a:t>
            </a:r>
          </a:p>
          <a:p>
            <a:pPr lvl="1"/>
            <a:r>
              <a:rPr lang="cs-CZ" smtClean="0"/>
              <a:t>Druhá úroveň</a:t>
            </a:r>
          </a:p>
          <a:p>
            <a:pPr lvl="2"/>
            <a:r>
              <a:rPr lang="cs-CZ" smtClean="0"/>
              <a:t>Třetí úroveň</a:t>
            </a:r>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smtClean="0"/>
              <a:t>Upravte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smtClean="0"/>
              <a:t>Upravte styly předlohy textu.</a:t>
            </a:r>
          </a:p>
        </p:txBody>
      </p:sp>
      <p:pic>
        <p:nvPicPr>
          <p:cNvPr id="11" name="Obrázek 10">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6432" y="6062548"/>
            <a:ext cx="1104535" cy="580919"/>
          </a:xfrm>
          <a:prstGeom prst="rect">
            <a:avLst/>
          </a:prstGeom>
        </p:spPr>
      </p:pic>
    </p:spTree>
    <p:extLst>
      <p:ext uri="{BB962C8B-B14F-4D97-AF65-F5344CB8AC3E}">
        <p14:creationId xmlns:p14="http://schemas.microsoft.com/office/powerpoint/2010/main" val="2117383761"/>
      </p:ext>
    </p:extLst>
  </p:cSld>
  <p:clrMapOvr>
    <a:masterClrMapping/>
  </p:clrMapOvr>
  <p:extLst mod="1">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smtClean="0"/>
              <a:t>Výjezdní zasedání vedení FSpS 17.-19.12.2018, Oddělení vědy, výzkumu a projektové podpory</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Upravte styly předlohy textu.</a:t>
            </a:r>
          </a:p>
          <a:p>
            <a:pPr lvl="1"/>
            <a:r>
              <a:rPr lang="cs-CZ" smtClean="0"/>
              <a:t>Druhá úroveň</a:t>
            </a:r>
          </a:p>
          <a:p>
            <a:pPr lvl="2"/>
            <a:r>
              <a:rPr lang="cs-CZ" smtClean="0"/>
              <a:t>Třetí úroveň</a:t>
            </a:r>
          </a:p>
        </p:txBody>
      </p:sp>
      <p:pic>
        <p:nvPicPr>
          <p:cNvPr id="7" name="Obrázek 6">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6432" y="6062548"/>
            <a:ext cx="1104535" cy="580919"/>
          </a:xfrm>
          <a:prstGeom prst="rect">
            <a:avLst/>
          </a:prstGeom>
        </p:spPr>
      </p:pic>
    </p:spTree>
    <p:extLst>
      <p:ext uri="{BB962C8B-B14F-4D97-AF65-F5344CB8AC3E}">
        <p14:creationId xmlns:p14="http://schemas.microsoft.com/office/powerpoint/2010/main" val="234975528"/>
      </p:ext>
    </p:extLst>
  </p:cSld>
  <p:clrMapOvr>
    <a:masterClrMapping/>
  </p:clrMapOvr>
  <p:extLst mod="1">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smtClean="0"/>
              <a:t>Výjezdní zasedání vedení FSpS 17.-19.12.2018, Oddělení vědy, výzkumu a projektové podpory</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90"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dirty="0" err="1" smtClean="0"/>
              <a:t>Faculty</a:t>
            </a:r>
            <a:r>
              <a:rPr lang="cs-CZ" altLang="cs-CZ" dirty="0" smtClean="0"/>
              <a:t> </a:t>
            </a:r>
            <a:r>
              <a:rPr lang="cs-CZ" altLang="cs-CZ" dirty="0" err="1" smtClean="0"/>
              <a:t>of</a:t>
            </a:r>
            <a:r>
              <a:rPr lang="cs-CZ" altLang="cs-CZ" dirty="0" smtClean="0"/>
              <a:t> </a:t>
            </a:r>
            <a:r>
              <a:rPr lang="cs-CZ" altLang="cs-CZ" dirty="0" err="1" smtClean="0"/>
              <a:t>Sports</a:t>
            </a:r>
            <a:r>
              <a:rPr lang="cs-CZ" altLang="cs-CZ" dirty="0" smtClean="0"/>
              <a:t> </a:t>
            </a:r>
            <a:r>
              <a:rPr lang="cs-CZ" altLang="cs-CZ" dirty="0" err="1" smtClean="0"/>
              <a:t>Studies</a:t>
            </a:r>
            <a:r>
              <a:rPr lang="cs-CZ" altLang="cs-CZ" dirty="0" smtClean="0"/>
              <a:t>, Masaryk University, Brno, Czech Republic</a:t>
            </a:r>
            <a:endParaRPr lang="cs-CZ" dirty="0"/>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p:cNvSpPr>
            <a:spLocks noGrp="1"/>
          </p:cNvSpPr>
          <p:nvPr>
            <p:ph type="title"/>
          </p:nvPr>
        </p:nvSpPr>
        <p:spPr>
          <a:xfrm>
            <a:off x="315375" y="1877899"/>
            <a:ext cx="11361600" cy="1171580"/>
          </a:xfrm>
        </p:spPr>
        <p:txBody>
          <a:bodyPr/>
          <a:lstStyle/>
          <a:p>
            <a:pPr algn="ctr"/>
            <a:r>
              <a:rPr lang="cs-CZ" sz="2800" dirty="0" err="1" smtClean="0"/>
              <a:t>Research</a:t>
            </a:r>
            <a:r>
              <a:rPr lang="cs-CZ" sz="2800" dirty="0" smtClean="0"/>
              <a:t> in </a:t>
            </a:r>
            <a:r>
              <a:rPr lang="cs-CZ" sz="2800" dirty="0" err="1" smtClean="0"/>
              <a:t>Faculty</a:t>
            </a:r>
            <a:r>
              <a:rPr lang="cs-CZ" sz="2800" dirty="0" smtClean="0"/>
              <a:t> </a:t>
            </a:r>
            <a:r>
              <a:rPr lang="cs-CZ" sz="2800" dirty="0" err="1" smtClean="0"/>
              <a:t>of</a:t>
            </a:r>
            <a:r>
              <a:rPr lang="cs-CZ" sz="2800" dirty="0" smtClean="0"/>
              <a:t> </a:t>
            </a:r>
            <a:r>
              <a:rPr lang="cs-CZ" sz="2800" dirty="0" err="1" smtClean="0"/>
              <a:t>Sports</a:t>
            </a:r>
            <a:r>
              <a:rPr lang="cs-CZ" sz="2800" dirty="0" smtClean="0"/>
              <a:t> </a:t>
            </a:r>
            <a:r>
              <a:rPr lang="cs-CZ" sz="2800" dirty="0" err="1" smtClean="0"/>
              <a:t>Studies</a:t>
            </a:r>
            <a:r>
              <a:rPr lang="cs-CZ" sz="2800" dirty="0" smtClean="0"/>
              <a:t> </a:t>
            </a:r>
            <a:r>
              <a:rPr lang="cs-CZ" sz="2800" dirty="0" err="1" smtClean="0"/>
              <a:t>Labs</a:t>
            </a:r>
            <a:endParaRPr lang="cs-CZ" sz="2800" dirty="0"/>
          </a:p>
        </p:txBody>
      </p:sp>
      <p:sp>
        <p:nvSpPr>
          <p:cNvPr id="5" name="Podnadpis 4"/>
          <p:cNvSpPr>
            <a:spLocks noGrp="1"/>
          </p:cNvSpPr>
          <p:nvPr>
            <p:ph type="subTitle" idx="1"/>
          </p:nvPr>
        </p:nvSpPr>
        <p:spPr>
          <a:xfrm>
            <a:off x="2344189" y="3401507"/>
            <a:ext cx="9332786" cy="698497"/>
          </a:xfrm>
        </p:spPr>
        <p:txBody>
          <a:bodyPr/>
          <a:lstStyle/>
          <a:p>
            <a:r>
              <a:rPr lang="cs-CZ" b="1" dirty="0" smtClean="0"/>
              <a:t>Martin Zvonař</a:t>
            </a:r>
          </a:p>
          <a:p>
            <a:r>
              <a:rPr lang="cs-CZ" dirty="0" err="1" smtClean="0"/>
              <a:t>the</a:t>
            </a:r>
            <a:r>
              <a:rPr lang="cs-CZ" dirty="0" smtClean="0"/>
              <a:t> Dean </a:t>
            </a:r>
            <a:r>
              <a:rPr lang="cs-CZ" dirty="0" err="1" smtClean="0"/>
              <a:t>of</a:t>
            </a:r>
            <a:r>
              <a:rPr lang="cs-CZ" dirty="0" smtClean="0"/>
              <a:t> </a:t>
            </a:r>
            <a:r>
              <a:rPr lang="cs-CZ" dirty="0" err="1" smtClean="0"/>
              <a:t>the</a:t>
            </a:r>
            <a:r>
              <a:rPr lang="cs-CZ" dirty="0" smtClean="0"/>
              <a:t> </a:t>
            </a:r>
            <a:r>
              <a:rPr lang="cs-CZ" dirty="0" err="1" smtClean="0"/>
              <a:t>Faculty</a:t>
            </a:r>
            <a:r>
              <a:rPr lang="cs-CZ" dirty="0" smtClean="0"/>
              <a:t> </a:t>
            </a:r>
            <a:r>
              <a:rPr lang="cs-CZ" dirty="0" err="1" smtClean="0"/>
              <a:t>of</a:t>
            </a:r>
            <a:r>
              <a:rPr lang="cs-CZ" dirty="0" smtClean="0"/>
              <a:t> </a:t>
            </a:r>
            <a:r>
              <a:rPr lang="cs-CZ" dirty="0" err="1" smtClean="0"/>
              <a:t>Sports</a:t>
            </a:r>
            <a:r>
              <a:rPr lang="cs-CZ" dirty="0" smtClean="0"/>
              <a:t> </a:t>
            </a:r>
            <a:r>
              <a:rPr lang="cs-CZ" dirty="0" err="1" smtClean="0"/>
              <a:t>Studies</a:t>
            </a:r>
            <a:endParaRPr lang="cs-CZ" dirty="0"/>
          </a:p>
          <a:p>
            <a:endParaRPr lang="cs-CZ" dirty="0" smtClean="0"/>
          </a:p>
          <a:p>
            <a:endParaRPr lang="cs-CZ" dirty="0"/>
          </a:p>
          <a:p>
            <a:endParaRPr lang="cs-CZ" dirty="0" smtClean="0"/>
          </a:p>
          <a:p>
            <a:endParaRPr lang="cs-CZ" dirty="0" smtClean="0"/>
          </a:p>
          <a:p>
            <a:endParaRPr lang="cs-CZ" dirty="0"/>
          </a:p>
          <a:p>
            <a:endParaRPr lang="cs-CZ" dirty="0" smtClean="0"/>
          </a:p>
          <a:p>
            <a:endParaRPr lang="cs-CZ" dirty="0"/>
          </a:p>
        </p:txBody>
      </p:sp>
    </p:spTree>
    <p:extLst>
      <p:ext uri="{BB962C8B-B14F-4D97-AF65-F5344CB8AC3E}">
        <p14:creationId xmlns:p14="http://schemas.microsoft.com/office/powerpoint/2010/main" val="2704473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dirty="0" err="1"/>
              <a:t>Faculty</a:t>
            </a:r>
            <a:r>
              <a:rPr lang="cs-CZ" altLang="cs-CZ" dirty="0"/>
              <a:t> </a:t>
            </a:r>
            <a:r>
              <a:rPr lang="cs-CZ" altLang="cs-CZ" dirty="0" err="1"/>
              <a:t>of</a:t>
            </a:r>
            <a:r>
              <a:rPr lang="cs-CZ" altLang="cs-CZ" dirty="0"/>
              <a:t> </a:t>
            </a:r>
            <a:r>
              <a:rPr lang="cs-CZ" altLang="cs-CZ" dirty="0" err="1"/>
              <a:t>Sports</a:t>
            </a:r>
            <a:r>
              <a:rPr lang="cs-CZ" altLang="cs-CZ" dirty="0"/>
              <a:t> </a:t>
            </a:r>
            <a:r>
              <a:rPr lang="cs-CZ" altLang="cs-CZ" dirty="0" err="1"/>
              <a:t>Studies</a:t>
            </a:r>
            <a:r>
              <a:rPr lang="cs-CZ" altLang="cs-CZ" dirty="0"/>
              <a:t>, Masaryk University, Brno, Czech Republic</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p:cNvSpPr>
            <a:spLocks noGrp="1"/>
          </p:cNvSpPr>
          <p:nvPr>
            <p:ph type="title"/>
          </p:nvPr>
        </p:nvSpPr>
        <p:spPr>
          <a:xfrm>
            <a:off x="720000" y="445679"/>
            <a:ext cx="10753200" cy="451576"/>
          </a:xfrm>
        </p:spPr>
        <p:txBody>
          <a:bodyPr/>
          <a:lstStyle/>
          <a:p>
            <a:r>
              <a:rPr lang="cs-CZ" dirty="0" err="1" smtClean="0"/>
              <a:t>Biomotor</a:t>
            </a:r>
            <a:r>
              <a:rPr lang="cs-CZ" dirty="0" smtClean="0"/>
              <a:t> </a:t>
            </a:r>
            <a:r>
              <a:rPr lang="cs-CZ" dirty="0" err="1" smtClean="0"/>
              <a:t>Abilities</a:t>
            </a:r>
            <a:r>
              <a:rPr lang="cs-CZ" dirty="0" smtClean="0"/>
              <a:t> </a:t>
            </a:r>
            <a:r>
              <a:rPr lang="cs-CZ" dirty="0" smtClean="0"/>
              <a:t>– </a:t>
            </a:r>
            <a:r>
              <a:rPr lang="cs-CZ" dirty="0" err="1" smtClean="0"/>
              <a:t>research</a:t>
            </a:r>
            <a:r>
              <a:rPr lang="cs-CZ" dirty="0" smtClean="0"/>
              <a:t> 1</a:t>
            </a:r>
            <a:endParaRPr lang="cs-CZ" dirty="0"/>
          </a:p>
        </p:txBody>
      </p:sp>
      <p:sp>
        <p:nvSpPr>
          <p:cNvPr id="5" name="Zástupný symbol pro obsah 4"/>
          <p:cNvSpPr>
            <a:spLocks noGrp="1"/>
          </p:cNvSpPr>
          <p:nvPr>
            <p:ph idx="1"/>
          </p:nvPr>
        </p:nvSpPr>
        <p:spPr/>
        <p:txBody>
          <a:bodyPr/>
          <a:lstStyle/>
          <a:p>
            <a:pPr marL="72000" indent="0">
              <a:spcAft>
                <a:spcPts val="0"/>
              </a:spcAft>
              <a:buNone/>
            </a:pPr>
            <a:r>
              <a:rPr lang="en-GB" sz="1400" dirty="0">
                <a:latin typeface="Calibri" panose="020F0502020204030204" pitchFamily="34" charset="0"/>
                <a:ea typeface="Calibri" panose="020F0502020204030204" pitchFamily="34" charset="0"/>
              </a:rPr>
              <a:t> </a:t>
            </a:r>
            <a:endParaRPr lang="cs-CZ" sz="1400" dirty="0">
              <a:latin typeface="Calibri" panose="020F0502020204030204" pitchFamily="34" charset="0"/>
              <a:ea typeface="Calibri" panose="020F0502020204030204" pitchFamily="34" charset="0"/>
            </a:endParaRPr>
          </a:p>
          <a:p>
            <a:pPr marL="72000" indent="0" algn="just">
              <a:spcAft>
                <a:spcPts val="0"/>
              </a:spcAft>
              <a:buNone/>
            </a:pPr>
            <a:r>
              <a:rPr lang="en-GB" sz="1400" dirty="0">
                <a:latin typeface="Calibri" panose="020F0502020204030204" pitchFamily="34" charset="0"/>
                <a:ea typeface="Calibri" panose="020F0502020204030204" pitchFamily="34" charset="0"/>
                <a:cs typeface="Times New Roman" panose="02020603050405020304" pitchFamily="18" charset="0"/>
              </a:rPr>
              <a:t/>
            </a:r>
            <a:br>
              <a:rPr lang="en-GB" sz="1400" dirty="0">
                <a:latin typeface="Calibri" panose="020F0502020204030204" pitchFamily="34" charset="0"/>
                <a:ea typeface="Calibri" panose="020F0502020204030204" pitchFamily="34" charset="0"/>
                <a:cs typeface="Times New Roman" panose="02020603050405020304" pitchFamily="18" charset="0"/>
              </a:rPr>
            </a:br>
            <a:endParaRPr lang="cs-CZ" sz="1400" dirty="0"/>
          </a:p>
        </p:txBody>
      </p:sp>
      <p:sp>
        <p:nvSpPr>
          <p:cNvPr id="7" name="Zástupný symbol pro obsah 4"/>
          <p:cNvSpPr txBox="1">
            <a:spLocks/>
          </p:cNvSpPr>
          <p:nvPr/>
        </p:nvSpPr>
        <p:spPr>
          <a:xfrm>
            <a:off x="720000" y="1351180"/>
            <a:ext cx="7783920" cy="413999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lgn="just">
              <a:lnSpc>
                <a:spcPct val="100000"/>
              </a:lnSpc>
              <a:spcAft>
                <a:spcPts val="0"/>
              </a:spcAft>
              <a:buNone/>
            </a:pPr>
            <a:r>
              <a:rPr lang="en-US" sz="1800" b="1" kern="0" dirty="0">
                <a:latin typeface="Calibri" panose="020F0502020204030204" pitchFamily="34" charset="0"/>
                <a:cs typeface="Times New Roman" panose="02020603050405020304" pitchFamily="18" charset="0"/>
              </a:rPr>
              <a:t>The influence of length of rest interval and age on change dynamic in strength parameters</a:t>
            </a:r>
            <a:endParaRPr lang="cs-CZ" sz="1800" b="1" kern="0" dirty="0" smtClean="0">
              <a:latin typeface="Cambria" panose="02040503050406030204" pitchFamily="18" charset="0"/>
            </a:endParaRPr>
          </a:p>
          <a:p>
            <a:pPr algn="just">
              <a:lnSpc>
                <a:spcPct val="100000"/>
              </a:lnSpc>
              <a:buFont typeface="Arial" panose="020B0604020202020204" pitchFamily="34" charset="0"/>
              <a:buChar char="•"/>
            </a:pPr>
            <a:r>
              <a:rPr lang="en-US" sz="1800" kern="0" dirty="0" smtClean="0">
                <a:latin typeface="Calibri" panose="020F0502020204030204" pitchFamily="34" charset="0"/>
                <a:cs typeface="Calibri" panose="020F0502020204030204" pitchFamily="34" charset="0"/>
              </a:rPr>
              <a:t>Aim</a:t>
            </a:r>
            <a:r>
              <a:rPr lang="cs-CZ" sz="1800" kern="0" dirty="0" smtClean="0">
                <a:latin typeface="Calibri" panose="020F0502020204030204" pitchFamily="34" charset="0"/>
                <a:cs typeface="Calibri" panose="020F0502020204030204" pitchFamily="34" charset="0"/>
              </a:rPr>
              <a:t>: </a:t>
            </a:r>
            <a:r>
              <a:rPr lang="en-US" sz="1800" kern="0" dirty="0" smtClean="0">
                <a:latin typeface="Calibri" panose="020F0502020204030204" pitchFamily="34" charset="0"/>
                <a:cs typeface="Calibri" panose="020F0502020204030204" pitchFamily="34" charset="0"/>
              </a:rPr>
              <a:t>to </a:t>
            </a:r>
            <a:r>
              <a:rPr lang="en-US" sz="1800" kern="0" dirty="0">
                <a:latin typeface="Calibri" panose="020F0502020204030204" pitchFamily="34" charset="0"/>
                <a:cs typeface="Calibri" panose="020F0502020204030204" pitchFamily="34" charset="0"/>
              </a:rPr>
              <a:t>find out whether children will be able to achieve the required performances with a shorter rest interval than </a:t>
            </a:r>
            <a:r>
              <a:rPr lang="en-US" sz="1800" kern="0" dirty="0" smtClean="0">
                <a:latin typeface="Calibri" panose="020F0502020204030204" pitchFamily="34" charset="0"/>
                <a:cs typeface="Calibri" panose="020F0502020204030204" pitchFamily="34" charset="0"/>
              </a:rPr>
              <a:t>adults</a:t>
            </a:r>
            <a:r>
              <a:rPr lang="cs-CZ" sz="1800" kern="0" dirty="0" smtClean="0">
                <a:latin typeface="Calibri" panose="020F0502020204030204" pitchFamily="34" charset="0"/>
                <a:cs typeface="Calibri" panose="020F0502020204030204" pitchFamily="34" charset="0"/>
              </a:rPr>
              <a:t>?</a:t>
            </a:r>
          </a:p>
          <a:p>
            <a:pPr algn="just">
              <a:lnSpc>
                <a:spcPct val="100000"/>
              </a:lnSpc>
              <a:buFont typeface="Arial" panose="020B0604020202020204" pitchFamily="34" charset="0"/>
              <a:buChar char="•"/>
            </a:pPr>
            <a:r>
              <a:rPr lang="en-US" sz="1800" kern="0" dirty="0" err="1" smtClean="0">
                <a:latin typeface="Calibri" panose="020F0502020204030204" pitchFamily="34" charset="0"/>
                <a:cs typeface="Calibri" panose="020F0502020204030204" pitchFamily="34" charset="0"/>
              </a:rPr>
              <a:t>shorte</a:t>
            </a:r>
            <a:r>
              <a:rPr lang="cs-CZ" sz="1800" kern="0" dirty="0" smtClean="0">
                <a:latin typeface="Calibri" panose="020F0502020204030204" pitchFamily="34" charset="0"/>
                <a:cs typeface="Calibri" panose="020F0502020204030204" pitchFamily="34" charset="0"/>
              </a:rPr>
              <a:t>n</a:t>
            </a:r>
            <a:r>
              <a:rPr lang="en-US" sz="1800" kern="0" dirty="0" smtClean="0">
                <a:latin typeface="Calibri" panose="020F0502020204030204" pitchFamily="34" charset="0"/>
                <a:cs typeface="Calibri" panose="020F0502020204030204" pitchFamily="34" charset="0"/>
              </a:rPr>
              <a:t> </a:t>
            </a:r>
            <a:r>
              <a:rPr lang="en-US" sz="1800" kern="0" dirty="0">
                <a:latin typeface="Calibri" panose="020F0502020204030204" pitchFamily="34" charset="0"/>
                <a:cs typeface="Calibri" panose="020F0502020204030204" pitchFamily="34" charset="0"/>
              </a:rPr>
              <a:t>the total time of the strength intervention and provide more space for the development of necessary technical and tactical skills, or create an </a:t>
            </a:r>
            <a:r>
              <a:rPr lang="en-US" sz="1800" kern="0" dirty="0" err="1" smtClean="0">
                <a:latin typeface="Calibri" panose="020F0502020204030204" pitchFamily="34" charset="0"/>
                <a:cs typeface="Calibri" panose="020F0502020204030204" pitchFamily="34" charset="0"/>
              </a:rPr>
              <a:t>oportunit</a:t>
            </a:r>
            <a:r>
              <a:rPr lang="cs-CZ" sz="1800" kern="0" dirty="0">
                <a:latin typeface="Calibri" panose="020F0502020204030204" pitchFamily="34" charset="0"/>
                <a:cs typeface="Calibri" panose="020F0502020204030204" pitchFamily="34" charset="0"/>
              </a:rPr>
              <a:t>y</a:t>
            </a:r>
            <a:r>
              <a:rPr lang="en-US" sz="1800" kern="0" dirty="0" smtClean="0">
                <a:latin typeface="Calibri" panose="020F0502020204030204" pitchFamily="34" charset="0"/>
                <a:cs typeface="Calibri" panose="020F0502020204030204" pitchFamily="34" charset="0"/>
              </a:rPr>
              <a:t> </a:t>
            </a:r>
            <a:r>
              <a:rPr lang="en-US" sz="1800" kern="0" dirty="0">
                <a:latin typeface="Calibri" panose="020F0502020204030204" pitchFamily="34" charset="0"/>
                <a:cs typeface="Calibri" panose="020F0502020204030204" pitchFamily="34" charset="0"/>
              </a:rPr>
              <a:t>to use strength training in normal physical education classes</a:t>
            </a:r>
            <a:r>
              <a:rPr lang="en-US" sz="1800" kern="0" dirty="0" smtClean="0">
                <a:latin typeface="Calibri" panose="020F0502020204030204" pitchFamily="34" charset="0"/>
                <a:cs typeface="Calibri" panose="020F0502020204030204" pitchFamily="34" charset="0"/>
              </a:rPr>
              <a:t>.</a:t>
            </a:r>
            <a:endParaRPr lang="cs-CZ" sz="1800" kern="0" dirty="0" smtClean="0">
              <a:latin typeface="Calibri" panose="020F0502020204030204" pitchFamily="34" charset="0"/>
              <a:cs typeface="Calibri" panose="020F0502020204030204" pitchFamily="34" charset="0"/>
            </a:endParaRPr>
          </a:p>
          <a:p>
            <a:pPr algn="just">
              <a:lnSpc>
                <a:spcPct val="100000"/>
              </a:lnSpc>
              <a:buFont typeface="Arial" panose="020B0604020202020204" pitchFamily="34" charset="0"/>
              <a:buChar char="•"/>
            </a:pPr>
            <a:r>
              <a:rPr lang="en-US" sz="1800" kern="0" dirty="0">
                <a:latin typeface="Calibri" panose="020F0502020204030204" pitchFamily="34" charset="0"/>
                <a:cs typeface="Calibri" panose="020F0502020204030204" pitchFamily="34" charset="0"/>
              </a:rPr>
              <a:t>20 children (10 girls, 10 boys) and 20 adults (10 men and 10 women). Children and adults perform  3 series of 10 RM free-weight squats (</a:t>
            </a:r>
            <a:r>
              <a:rPr lang="en-US" sz="1800" kern="0" dirty="0" err="1">
                <a:latin typeface="Calibri" panose="020F0502020204030204" pitchFamily="34" charset="0"/>
                <a:cs typeface="Calibri" panose="020F0502020204030204" pitchFamily="34" charset="0"/>
              </a:rPr>
              <a:t>resistence</a:t>
            </a:r>
            <a:r>
              <a:rPr lang="en-US" sz="1800" kern="0" dirty="0">
                <a:latin typeface="Calibri" panose="020F0502020204030204" pitchFamily="34" charset="0"/>
                <a:cs typeface="Calibri" panose="020F0502020204030204" pitchFamily="34" charset="0"/>
              </a:rPr>
              <a:t> chosen on safety basis for children) in six not consecutive days (combination of 2 types of rest - active, passive and 3 rest intervals (IC), IC: 3min, IC: 2min, IO: 1min). The order of combinations is random for each person</a:t>
            </a:r>
            <a:r>
              <a:rPr lang="en-US" sz="1800" kern="0" dirty="0" smtClean="0">
                <a:latin typeface="Calibri" panose="020F0502020204030204" pitchFamily="34" charset="0"/>
                <a:cs typeface="Calibri" panose="020F0502020204030204" pitchFamily="34" charset="0"/>
              </a:rPr>
              <a:t>.</a:t>
            </a:r>
            <a:endParaRPr lang="cs-CZ" sz="1800" kern="0" dirty="0" smtClean="0">
              <a:latin typeface="Calibri" panose="020F0502020204030204" pitchFamily="34" charset="0"/>
              <a:cs typeface="Calibri" panose="020F0502020204030204" pitchFamily="34" charset="0"/>
            </a:endParaRPr>
          </a:p>
          <a:p>
            <a:pPr algn="just">
              <a:lnSpc>
                <a:spcPct val="100000"/>
              </a:lnSpc>
              <a:buFont typeface="Arial" panose="020B0604020202020204" pitchFamily="34" charset="0"/>
              <a:buChar char="•"/>
            </a:pPr>
            <a:r>
              <a:rPr lang="en-US" sz="1800" kern="0" dirty="0">
                <a:latin typeface="Calibri" panose="020F0502020204030204" pitchFamily="34" charset="0"/>
                <a:cs typeface="Calibri" panose="020F0502020204030204" pitchFamily="34" charset="0"/>
              </a:rPr>
              <a:t>The ability to produce strength (repetition rate, execution speed, muscle strength, and work) is recorded using the instrument </a:t>
            </a:r>
            <a:r>
              <a:rPr lang="en-US" sz="1800" kern="0" dirty="0" err="1">
                <a:latin typeface="Calibri" panose="020F0502020204030204" pitchFamily="34" charset="0"/>
                <a:cs typeface="Calibri" panose="020F0502020204030204" pitchFamily="34" charset="0"/>
              </a:rPr>
              <a:t>FytroDyne</a:t>
            </a:r>
            <a:r>
              <a:rPr lang="en-US" sz="1800" kern="0" dirty="0">
                <a:latin typeface="Calibri" panose="020F0502020204030204" pitchFamily="34" charset="0"/>
                <a:cs typeface="Calibri" panose="020F0502020204030204" pitchFamily="34" charset="0"/>
              </a:rPr>
              <a:t>. </a:t>
            </a:r>
            <a:endParaRPr lang="cs-CZ" sz="1800" kern="0" dirty="0" smtClean="0">
              <a:latin typeface="Calibri" panose="020F0502020204030204" pitchFamily="34" charset="0"/>
              <a:cs typeface="Calibri" panose="020F0502020204030204" pitchFamily="34" charset="0"/>
            </a:endParaRPr>
          </a:p>
          <a:p>
            <a:pPr algn="just">
              <a:lnSpc>
                <a:spcPct val="100000"/>
              </a:lnSpc>
              <a:buFont typeface="Arial" panose="020B0604020202020204" pitchFamily="34" charset="0"/>
              <a:buChar char="•"/>
            </a:pPr>
            <a:r>
              <a:rPr lang="en-US" sz="1800" kern="0" dirty="0" smtClean="0">
                <a:latin typeface="Calibri" panose="020F0502020204030204" pitchFamily="34" charset="0"/>
                <a:cs typeface="Calibri" panose="020F0502020204030204" pitchFamily="34" charset="0"/>
              </a:rPr>
              <a:t>record </a:t>
            </a:r>
            <a:r>
              <a:rPr lang="en-US" sz="1800" kern="0" dirty="0">
                <a:latin typeface="Calibri" panose="020F0502020204030204" pitchFamily="34" charset="0"/>
                <a:cs typeface="Calibri" panose="020F0502020204030204" pitchFamily="34" charset="0"/>
              </a:rPr>
              <a:t>the heart rate using </a:t>
            </a:r>
            <a:r>
              <a:rPr lang="en-US" sz="1800" kern="0" dirty="0" err="1">
                <a:latin typeface="Calibri" panose="020F0502020204030204" pitchFamily="34" charset="0"/>
                <a:cs typeface="Calibri" panose="020F0502020204030204" pitchFamily="34" charset="0"/>
              </a:rPr>
              <a:t>sporttest</a:t>
            </a:r>
            <a:r>
              <a:rPr lang="en-US" sz="1800" kern="0" dirty="0">
                <a:latin typeface="Calibri" panose="020F0502020204030204" pitchFamily="34" charset="0"/>
                <a:cs typeface="Calibri" panose="020F0502020204030204" pitchFamily="34" charset="0"/>
              </a:rPr>
              <a:t> and </a:t>
            </a:r>
            <a:r>
              <a:rPr lang="en-US" sz="1800" kern="0" dirty="0" smtClean="0">
                <a:latin typeface="Calibri" panose="020F0502020204030204" pitchFamily="34" charset="0"/>
                <a:cs typeface="Calibri" panose="020F0502020204030204" pitchFamily="34" charset="0"/>
              </a:rPr>
              <a:t>analysis </a:t>
            </a:r>
            <a:r>
              <a:rPr lang="en-US" sz="1800" kern="0" dirty="0">
                <a:latin typeface="Calibri" panose="020F0502020204030204" pitchFamily="34" charset="0"/>
                <a:cs typeface="Calibri" panose="020F0502020204030204" pitchFamily="34" charset="0"/>
              </a:rPr>
              <a:t>of respiratory parameters by CORTEX.</a:t>
            </a:r>
            <a:endParaRPr lang="cs-CZ" sz="1800" kern="0" dirty="0">
              <a:latin typeface="Calibri" panose="020F0502020204030204" pitchFamily="34" charset="0"/>
              <a:cs typeface="Calibri" panose="020F0502020204030204" pitchFamily="34" charset="0"/>
            </a:endParaRPr>
          </a:p>
        </p:txBody>
      </p:sp>
      <p:pic>
        <p:nvPicPr>
          <p:cNvPr id="6" name="Obrázek 5"/>
          <p:cNvPicPr>
            <a:picLocks noChangeAspect="1"/>
          </p:cNvPicPr>
          <p:nvPr/>
        </p:nvPicPr>
        <p:blipFill>
          <a:blip r:embed="rId3"/>
          <a:stretch>
            <a:fillRect/>
          </a:stretch>
        </p:blipFill>
        <p:spPr>
          <a:xfrm>
            <a:off x="8640000" y="1444745"/>
            <a:ext cx="3306817" cy="2204545"/>
          </a:xfrm>
          <a:prstGeom prst="rect">
            <a:avLst/>
          </a:prstGeom>
        </p:spPr>
      </p:pic>
    </p:spTree>
    <p:extLst>
      <p:ext uri="{BB962C8B-B14F-4D97-AF65-F5344CB8AC3E}">
        <p14:creationId xmlns:p14="http://schemas.microsoft.com/office/powerpoint/2010/main" val="36300899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dirty="0" err="1"/>
              <a:t>Faculty</a:t>
            </a:r>
            <a:r>
              <a:rPr lang="cs-CZ" altLang="cs-CZ" dirty="0"/>
              <a:t> </a:t>
            </a:r>
            <a:r>
              <a:rPr lang="cs-CZ" altLang="cs-CZ" dirty="0" err="1"/>
              <a:t>of</a:t>
            </a:r>
            <a:r>
              <a:rPr lang="cs-CZ" altLang="cs-CZ" dirty="0"/>
              <a:t> </a:t>
            </a:r>
            <a:r>
              <a:rPr lang="cs-CZ" altLang="cs-CZ" dirty="0" err="1"/>
              <a:t>Sports</a:t>
            </a:r>
            <a:r>
              <a:rPr lang="cs-CZ" altLang="cs-CZ" dirty="0"/>
              <a:t> </a:t>
            </a:r>
            <a:r>
              <a:rPr lang="cs-CZ" altLang="cs-CZ" dirty="0" err="1"/>
              <a:t>Studies</a:t>
            </a:r>
            <a:r>
              <a:rPr lang="cs-CZ" altLang="cs-CZ" dirty="0"/>
              <a:t>, Masaryk University, Brno, Czech Republic</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p:cNvSpPr>
            <a:spLocks noGrp="1"/>
          </p:cNvSpPr>
          <p:nvPr>
            <p:ph type="title"/>
          </p:nvPr>
        </p:nvSpPr>
        <p:spPr>
          <a:xfrm>
            <a:off x="720000" y="445679"/>
            <a:ext cx="10753200" cy="451576"/>
          </a:xfrm>
        </p:spPr>
        <p:txBody>
          <a:bodyPr/>
          <a:lstStyle/>
          <a:p>
            <a:r>
              <a:rPr lang="cs-CZ" dirty="0" err="1" smtClean="0"/>
              <a:t>Biomotor</a:t>
            </a:r>
            <a:r>
              <a:rPr lang="cs-CZ" dirty="0" smtClean="0"/>
              <a:t> </a:t>
            </a:r>
            <a:r>
              <a:rPr lang="cs-CZ" dirty="0" err="1" smtClean="0"/>
              <a:t>Abilities</a:t>
            </a:r>
            <a:r>
              <a:rPr lang="cs-CZ" dirty="0" smtClean="0"/>
              <a:t> </a:t>
            </a:r>
            <a:r>
              <a:rPr lang="cs-CZ" dirty="0" smtClean="0"/>
              <a:t>– </a:t>
            </a:r>
            <a:r>
              <a:rPr lang="cs-CZ" dirty="0" err="1" smtClean="0"/>
              <a:t>research</a:t>
            </a:r>
            <a:r>
              <a:rPr lang="cs-CZ" dirty="0" smtClean="0"/>
              <a:t> 2</a:t>
            </a:r>
            <a:endParaRPr lang="cs-CZ" dirty="0"/>
          </a:p>
        </p:txBody>
      </p:sp>
      <p:sp>
        <p:nvSpPr>
          <p:cNvPr id="5" name="Zástupný symbol pro obsah 4"/>
          <p:cNvSpPr>
            <a:spLocks noGrp="1"/>
          </p:cNvSpPr>
          <p:nvPr>
            <p:ph idx="1"/>
          </p:nvPr>
        </p:nvSpPr>
        <p:spPr/>
        <p:txBody>
          <a:bodyPr/>
          <a:lstStyle/>
          <a:p>
            <a:pPr marL="72000" indent="0">
              <a:spcAft>
                <a:spcPts val="0"/>
              </a:spcAft>
              <a:buNone/>
            </a:pPr>
            <a:r>
              <a:rPr lang="en-GB" sz="1400" dirty="0">
                <a:latin typeface="Calibri" panose="020F0502020204030204" pitchFamily="34" charset="0"/>
                <a:ea typeface="Calibri" panose="020F0502020204030204" pitchFamily="34" charset="0"/>
              </a:rPr>
              <a:t> </a:t>
            </a:r>
            <a:endParaRPr lang="cs-CZ" sz="1400" dirty="0">
              <a:latin typeface="Calibri" panose="020F0502020204030204" pitchFamily="34" charset="0"/>
              <a:ea typeface="Calibri" panose="020F0502020204030204" pitchFamily="34" charset="0"/>
            </a:endParaRPr>
          </a:p>
          <a:p>
            <a:pPr marL="72000" indent="0" algn="just">
              <a:spcAft>
                <a:spcPts val="0"/>
              </a:spcAft>
              <a:buNone/>
            </a:pPr>
            <a:r>
              <a:rPr lang="en-GB" sz="1400" dirty="0">
                <a:latin typeface="Calibri" panose="020F0502020204030204" pitchFamily="34" charset="0"/>
                <a:ea typeface="Calibri" panose="020F0502020204030204" pitchFamily="34" charset="0"/>
                <a:cs typeface="Times New Roman" panose="02020603050405020304" pitchFamily="18" charset="0"/>
              </a:rPr>
              <a:t/>
            </a:r>
            <a:br>
              <a:rPr lang="en-GB" sz="1400" dirty="0">
                <a:latin typeface="Calibri" panose="020F0502020204030204" pitchFamily="34" charset="0"/>
                <a:ea typeface="Calibri" panose="020F0502020204030204" pitchFamily="34" charset="0"/>
                <a:cs typeface="Times New Roman" panose="02020603050405020304" pitchFamily="18" charset="0"/>
              </a:rPr>
            </a:br>
            <a:endParaRPr lang="cs-CZ" sz="1400" dirty="0"/>
          </a:p>
        </p:txBody>
      </p:sp>
      <p:sp>
        <p:nvSpPr>
          <p:cNvPr id="7" name="Zástupný symbol pro obsah 4"/>
          <p:cNvSpPr txBox="1">
            <a:spLocks/>
          </p:cNvSpPr>
          <p:nvPr/>
        </p:nvSpPr>
        <p:spPr>
          <a:xfrm>
            <a:off x="720000" y="1144512"/>
            <a:ext cx="5655862" cy="413999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lgn="just">
              <a:lnSpc>
                <a:spcPct val="100000"/>
              </a:lnSpc>
              <a:spcAft>
                <a:spcPts val="0"/>
              </a:spcAft>
              <a:buNone/>
            </a:pPr>
            <a:r>
              <a:rPr lang="cs-CZ" sz="1800" b="1" dirty="0" err="1">
                <a:latin typeface="Calibri" panose="020F0502020204030204" pitchFamily="34" charset="0"/>
                <a:cs typeface="Calibri" panose="020F0502020204030204" pitchFamily="34" charset="0"/>
              </a:rPr>
              <a:t>Effect</a:t>
            </a:r>
            <a:r>
              <a:rPr lang="cs-CZ" sz="1800" b="1" dirty="0">
                <a:latin typeface="Calibri" panose="020F0502020204030204" pitchFamily="34" charset="0"/>
                <a:cs typeface="Calibri" panose="020F0502020204030204" pitchFamily="34" charset="0"/>
              </a:rPr>
              <a:t> </a:t>
            </a:r>
            <a:r>
              <a:rPr lang="cs-CZ" sz="1800" b="1" dirty="0" err="1">
                <a:latin typeface="Calibri" panose="020F0502020204030204" pitchFamily="34" charset="0"/>
                <a:cs typeface="Calibri" panose="020F0502020204030204" pitchFamily="34" charset="0"/>
              </a:rPr>
              <a:t>of</a:t>
            </a:r>
            <a:r>
              <a:rPr lang="cs-CZ" sz="1800" b="1" dirty="0">
                <a:latin typeface="Calibri" panose="020F0502020204030204" pitchFamily="34" charset="0"/>
                <a:cs typeface="Calibri" panose="020F0502020204030204" pitchFamily="34" charset="0"/>
              </a:rPr>
              <a:t> </a:t>
            </a:r>
            <a:r>
              <a:rPr lang="cs-CZ" sz="1800" b="1" dirty="0" err="1">
                <a:latin typeface="Calibri" panose="020F0502020204030204" pitchFamily="34" charset="0"/>
                <a:cs typeface="Calibri" panose="020F0502020204030204" pitchFamily="34" charset="0"/>
              </a:rPr>
              <a:t>strength</a:t>
            </a:r>
            <a:r>
              <a:rPr lang="cs-CZ" sz="1800" b="1" dirty="0">
                <a:latin typeface="Calibri" panose="020F0502020204030204" pitchFamily="34" charset="0"/>
                <a:cs typeface="Calibri" panose="020F0502020204030204" pitchFamily="34" charset="0"/>
              </a:rPr>
              <a:t> </a:t>
            </a:r>
            <a:r>
              <a:rPr lang="cs-CZ" sz="1800" b="1" dirty="0" err="1">
                <a:latin typeface="Calibri" panose="020F0502020204030204" pitchFamily="34" charset="0"/>
                <a:cs typeface="Calibri" panose="020F0502020204030204" pitchFamily="34" charset="0"/>
              </a:rPr>
              <a:t>training</a:t>
            </a:r>
            <a:r>
              <a:rPr lang="cs-CZ" sz="1800" b="1" dirty="0">
                <a:latin typeface="Calibri" panose="020F0502020204030204" pitchFamily="34" charset="0"/>
                <a:cs typeface="Calibri" panose="020F0502020204030204" pitchFamily="34" charset="0"/>
              </a:rPr>
              <a:t> on </a:t>
            </a:r>
            <a:r>
              <a:rPr lang="cs-CZ" sz="1800" b="1" dirty="0" err="1">
                <a:latin typeface="Calibri" panose="020F0502020204030204" pitchFamily="34" charset="0"/>
                <a:cs typeface="Calibri" panose="020F0502020204030204" pitchFamily="34" charset="0"/>
              </a:rPr>
              <a:t>child</a:t>
            </a:r>
            <a:r>
              <a:rPr lang="cs-CZ" sz="1800" b="1" dirty="0">
                <a:latin typeface="Calibri" panose="020F0502020204030204" pitchFamily="34" charset="0"/>
                <a:cs typeface="Calibri" panose="020F0502020204030204" pitchFamily="34" charset="0"/>
              </a:rPr>
              <a:t> obesity </a:t>
            </a:r>
            <a:r>
              <a:rPr lang="cs-CZ" sz="1800" b="1" dirty="0" err="1" smtClean="0">
                <a:latin typeface="Calibri" panose="020F0502020204030204" pitchFamily="34" charset="0"/>
                <a:cs typeface="Calibri" panose="020F0502020204030204" pitchFamily="34" charset="0"/>
              </a:rPr>
              <a:t>reduction</a:t>
            </a:r>
            <a:endParaRPr lang="cs-CZ" sz="1800" b="1" dirty="0" smtClean="0">
              <a:latin typeface="Calibri" panose="020F0502020204030204" pitchFamily="34" charset="0"/>
              <a:cs typeface="Calibri" panose="020F0502020204030204" pitchFamily="34" charset="0"/>
            </a:endParaRPr>
          </a:p>
          <a:p>
            <a:pPr marL="0" indent="0" algn="just">
              <a:lnSpc>
                <a:spcPct val="100000"/>
              </a:lnSpc>
              <a:spcAft>
                <a:spcPts val="0"/>
              </a:spcAft>
              <a:buNone/>
            </a:pPr>
            <a:endParaRPr lang="cs-CZ" sz="1800" b="1" dirty="0" smtClean="0">
              <a:latin typeface="Calibri" panose="020F0502020204030204" pitchFamily="34" charset="0"/>
              <a:cs typeface="Calibri" panose="020F0502020204030204" pitchFamily="34" charset="0"/>
            </a:endParaRPr>
          </a:p>
          <a:p>
            <a:pPr marL="285750" indent="-285750" algn="just">
              <a:lnSpc>
                <a:spcPct val="100000"/>
              </a:lnSpc>
              <a:spcAft>
                <a:spcPts val="0"/>
              </a:spcAft>
              <a:buFont typeface="Arial" panose="020B0604020202020204" pitchFamily="34" charset="0"/>
              <a:buChar char="•"/>
            </a:pPr>
            <a:r>
              <a:rPr lang="en-US" sz="1800" kern="0" dirty="0" smtClean="0">
                <a:latin typeface="Calibri" panose="020F0502020204030204" pitchFamily="34" charset="0"/>
                <a:cs typeface="Calibri" panose="020F0502020204030204" pitchFamily="34" charset="0"/>
              </a:rPr>
              <a:t>studies </a:t>
            </a:r>
            <a:r>
              <a:rPr lang="en-US" sz="1800" kern="0" dirty="0">
                <a:latin typeface="Calibri" panose="020F0502020204030204" pitchFamily="34" charset="0"/>
                <a:cs typeface="Calibri" panose="020F0502020204030204" pitchFamily="34" charset="0"/>
              </a:rPr>
              <a:t>suggests that strength training can improve body structure and basal metabolism. </a:t>
            </a:r>
            <a:endParaRPr lang="cs-CZ" sz="1800" kern="0" dirty="0" smtClean="0">
              <a:latin typeface="Calibri" panose="020F0502020204030204" pitchFamily="34" charset="0"/>
              <a:cs typeface="Calibri" panose="020F0502020204030204" pitchFamily="34" charset="0"/>
            </a:endParaRPr>
          </a:p>
          <a:p>
            <a:pPr marL="285750" indent="-285750" algn="just">
              <a:lnSpc>
                <a:spcPct val="100000"/>
              </a:lnSpc>
              <a:spcAft>
                <a:spcPts val="0"/>
              </a:spcAft>
              <a:buFont typeface="Arial" panose="020B0604020202020204" pitchFamily="34" charset="0"/>
              <a:buChar char="•"/>
            </a:pPr>
            <a:r>
              <a:rPr lang="en-US" sz="1800" kern="0" dirty="0" smtClean="0">
                <a:latin typeface="Calibri" panose="020F0502020204030204" pitchFamily="34" charset="0"/>
                <a:cs typeface="Calibri" panose="020F0502020204030204" pitchFamily="34" charset="0"/>
              </a:rPr>
              <a:t>The </a:t>
            </a:r>
            <a:r>
              <a:rPr lang="en-US" sz="1800" kern="0" dirty="0">
                <a:latin typeface="Calibri" panose="020F0502020204030204" pitchFamily="34" charset="0"/>
                <a:cs typeface="Calibri" panose="020F0502020204030204" pitchFamily="34" charset="0"/>
              </a:rPr>
              <a:t>aim of the study is to analyze the effect of strength  training on the reduction of body fat in children</a:t>
            </a:r>
            <a:r>
              <a:rPr lang="en-US" sz="1800" kern="0" dirty="0" smtClean="0">
                <a:latin typeface="Calibri" panose="020F0502020204030204" pitchFamily="34" charset="0"/>
                <a:cs typeface="Calibri" panose="020F0502020204030204" pitchFamily="34" charset="0"/>
              </a:rPr>
              <a:t>.</a:t>
            </a:r>
            <a:endParaRPr lang="cs-CZ" sz="1800" kern="0" dirty="0" smtClean="0">
              <a:latin typeface="Calibri" panose="020F0502020204030204" pitchFamily="34" charset="0"/>
              <a:cs typeface="Calibri" panose="020F0502020204030204" pitchFamily="34" charset="0"/>
            </a:endParaRPr>
          </a:p>
          <a:p>
            <a:pPr marL="285750" indent="-285750" algn="just">
              <a:lnSpc>
                <a:spcPct val="100000"/>
              </a:lnSpc>
              <a:spcAft>
                <a:spcPts val="0"/>
              </a:spcAft>
              <a:buFont typeface="Arial" panose="020B0604020202020204" pitchFamily="34" charset="0"/>
              <a:buChar char="•"/>
            </a:pPr>
            <a:r>
              <a:rPr lang="en-US" sz="1800" kern="0" dirty="0">
                <a:latin typeface="Calibri" panose="020F0502020204030204" pitchFamily="34" charset="0"/>
                <a:cs typeface="Calibri" panose="020F0502020204030204" pitchFamily="34" charset="0"/>
              </a:rPr>
              <a:t>18 children aged 8-13 (mean 11 ± 1.45 y) were involved in the research. Children exercise twice a week for 11 weeks </a:t>
            </a:r>
            <a:endParaRPr lang="cs-CZ" sz="1800" kern="0" dirty="0" smtClean="0">
              <a:latin typeface="Calibri" panose="020F0502020204030204" pitchFamily="34" charset="0"/>
              <a:cs typeface="Calibri" panose="020F0502020204030204" pitchFamily="34" charset="0"/>
            </a:endParaRPr>
          </a:p>
          <a:p>
            <a:pPr marL="285750" indent="-285750" algn="just">
              <a:lnSpc>
                <a:spcPct val="100000"/>
              </a:lnSpc>
              <a:spcAft>
                <a:spcPts val="0"/>
              </a:spcAft>
              <a:buFont typeface="Arial" panose="020B0604020202020204" pitchFamily="34" charset="0"/>
              <a:buChar char="•"/>
            </a:pPr>
            <a:r>
              <a:rPr lang="en-US" sz="1800" kern="0" dirty="0" smtClean="0">
                <a:latin typeface="Calibri" panose="020F0502020204030204" pitchFamily="34" charset="0"/>
                <a:cs typeface="Calibri" panose="020F0502020204030204" pitchFamily="34" charset="0"/>
              </a:rPr>
              <a:t>The </a:t>
            </a:r>
            <a:r>
              <a:rPr lang="en-US" sz="1800" kern="0" dirty="0">
                <a:latin typeface="Calibri" panose="020F0502020204030204" pitchFamily="34" charset="0"/>
                <a:cs typeface="Calibri" panose="020F0502020204030204" pitchFamily="34" charset="0"/>
              </a:rPr>
              <a:t>exercise lasts 60 minutes in a range of 2 training units per week (15 min warm up and stretching, 40 min exercise, 5 min stretching). </a:t>
            </a:r>
            <a:endParaRPr lang="cs-CZ" sz="1800" kern="0" dirty="0" smtClean="0">
              <a:latin typeface="Calibri" panose="020F0502020204030204" pitchFamily="34" charset="0"/>
              <a:cs typeface="Calibri" panose="020F0502020204030204" pitchFamily="34" charset="0"/>
            </a:endParaRPr>
          </a:p>
          <a:p>
            <a:pPr marL="285750" indent="-285750" algn="just">
              <a:lnSpc>
                <a:spcPct val="100000"/>
              </a:lnSpc>
              <a:spcAft>
                <a:spcPts val="0"/>
              </a:spcAft>
              <a:buFont typeface="Arial" panose="020B0604020202020204" pitchFamily="34" charset="0"/>
              <a:buChar char="•"/>
            </a:pPr>
            <a:r>
              <a:rPr lang="en-US" sz="1800" kern="0" dirty="0" smtClean="0">
                <a:latin typeface="Calibri" panose="020F0502020204030204" pitchFamily="34" charset="0"/>
                <a:cs typeface="Calibri" panose="020F0502020204030204" pitchFamily="34" charset="0"/>
              </a:rPr>
              <a:t>Exercise </a:t>
            </a:r>
            <a:r>
              <a:rPr lang="en-US" sz="1800" kern="0" dirty="0">
                <a:latin typeface="Calibri" panose="020F0502020204030204" pitchFamily="34" charset="0"/>
                <a:cs typeface="Calibri" panose="020F0502020204030204" pitchFamily="34" charset="0"/>
              </a:rPr>
              <a:t>is focused to practicing large muscle groups (squat, leg press, bench press, pull-ups with expander, abdomen </a:t>
            </a:r>
            <a:r>
              <a:rPr lang="en-US" sz="1800" kern="0" dirty="0" smtClean="0">
                <a:latin typeface="Calibri" panose="020F0502020204030204" pitchFamily="34" charset="0"/>
                <a:cs typeface="Calibri" panose="020F0502020204030204" pitchFamily="34" charset="0"/>
              </a:rPr>
              <a:t>exercise). </a:t>
            </a:r>
            <a:endParaRPr lang="cs-CZ" sz="1800" kern="0" dirty="0" smtClean="0">
              <a:latin typeface="Calibri" panose="020F0502020204030204" pitchFamily="34" charset="0"/>
              <a:cs typeface="Calibri" panose="020F0502020204030204" pitchFamily="34" charset="0"/>
            </a:endParaRPr>
          </a:p>
          <a:p>
            <a:pPr marL="285750" indent="-285750" algn="just">
              <a:lnSpc>
                <a:spcPct val="100000"/>
              </a:lnSpc>
              <a:spcAft>
                <a:spcPts val="0"/>
              </a:spcAft>
              <a:buFont typeface="Arial" panose="020B0604020202020204" pitchFamily="34" charset="0"/>
              <a:buChar char="•"/>
            </a:pPr>
            <a:r>
              <a:rPr lang="en-US" sz="1800" kern="0" dirty="0" smtClean="0">
                <a:latin typeface="Calibri" panose="020F0502020204030204" pitchFamily="34" charset="0"/>
                <a:cs typeface="Calibri" panose="020F0502020204030204" pitchFamily="34" charset="0"/>
              </a:rPr>
              <a:t>Resistance </a:t>
            </a:r>
            <a:r>
              <a:rPr lang="en-US" sz="1800" kern="0" dirty="0">
                <a:latin typeface="Calibri" panose="020F0502020204030204" pitchFamily="34" charset="0"/>
                <a:cs typeface="Calibri" panose="020F0502020204030204" pitchFamily="34" charset="0"/>
              </a:rPr>
              <a:t>increases during the weeks from 12Rm to 8Rm. The effectiveness of the exercise will be evaluated by comparing the input and output </a:t>
            </a:r>
            <a:r>
              <a:rPr lang="en-US" sz="1800" kern="0" dirty="0" err="1">
                <a:latin typeface="Calibri" panose="020F0502020204030204" pitchFamily="34" charset="0"/>
                <a:cs typeface="Calibri" panose="020F0502020204030204" pitchFamily="34" charset="0"/>
              </a:rPr>
              <a:t>InBody</a:t>
            </a:r>
            <a:r>
              <a:rPr lang="en-US" sz="1800" kern="0" dirty="0">
                <a:latin typeface="Calibri" panose="020F0502020204030204" pitchFamily="34" charset="0"/>
                <a:cs typeface="Calibri" panose="020F0502020204030204" pitchFamily="34" charset="0"/>
              </a:rPr>
              <a:t>.</a:t>
            </a:r>
            <a:endParaRPr lang="cs-CZ" sz="1800" kern="0" dirty="0" smtClean="0">
              <a:latin typeface="Calibri" panose="020F0502020204030204" pitchFamily="34" charset="0"/>
              <a:cs typeface="Calibri" panose="020F0502020204030204" pitchFamily="34" charset="0"/>
            </a:endParaRPr>
          </a:p>
        </p:txBody>
      </p:sp>
      <p:pic>
        <p:nvPicPr>
          <p:cNvPr id="8" name="Obrázek 7"/>
          <p:cNvPicPr>
            <a:picLocks noChangeAspect="1"/>
          </p:cNvPicPr>
          <p:nvPr/>
        </p:nvPicPr>
        <p:blipFill>
          <a:blip r:embed="rId3"/>
          <a:stretch>
            <a:fillRect/>
          </a:stretch>
        </p:blipFill>
        <p:spPr>
          <a:xfrm>
            <a:off x="7045728" y="1144512"/>
            <a:ext cx="4308321" cy="2872214"/>
          </a:xfrm>
          <a:prstGeom prst="rect">
            <a:avLst/>
          </a:prstGeom>
        </p:spPr>
      </p:pic>
      <p:pic>
        <p:nvPicPr>
          <p:cNvPr id="9" name="Obrázek 8"/>
          <p:cNvPicPr>
            <a:picLocks noChangeAspect="1"/>
          </p:cNvPicPr>
          <p:nvPr/>
        </p:nvPicPr>
        <p:blipFill>
          <a:blip r:embed="rId4"/>
          <a:stretch>
            <a:fillRect/>
          </a:stretch>
        </p:blipFill>
        <p:spPr>
          <a:xfrm>
            <a:off x="7045728" y="4123176"/>
            <a:ext cx="3535236" cy="2356824"/>
          </a:xfrm>
          <a:prstGeom prst="rect">
            <a:avLst/>
          </a:prstGeom>
        </p:spPr>
      </p:pic>
    </p:spTree>
    <p:extLst>
      <p:ext uri="{BB962C8B-B14F-4D97-AF65-F5344CB8AC3E}">
        <p14:creationId xmlns:p14="http://schemas.microsoft.com/office/powerpoint/2010/main" val="34473266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dirty="0" err="1"/>
              <a:t>Faculty</a:t>
            </a:r>
            <a:r>
              <a:rPr lang="cs-CZ" altLang="cs-CZ" dirty="0"/>
              <a:t> </a:t>
            </a:r>
            <a:r>
              <a:rPr lang="cs-CZ" altLang="cs-CZ" dirty="0" err="1"/>
              <a:t>of</a:t>
            </a:r>
            <a:r>
              <a:rPr lang="cs-CZ" altLang="cs-CZ" dirty="0"/>
              <a:t> </a:t>
            </a:r>
            <a:r>
              <a:rPr lang="cs-CZ" altLang="cs-CZ" dirty="0" err="1"/>
              <a:t>Sports</a:t>
            </a:r>
            <a:r>
              <a:rPr lang="cs-CZ" altLang="cs-CZ" dirty="0"/>
              <a:t> </a:t>
            </a:r>
            <a:r>
              <a:rPr lang="cs-CZ" altLang="cs-CZ" dirty="0" err="1"/>
              <a:t>Studies</a:t>
            </a:r>
            <a:r>
              <a:rPr lang="cs-CZ" altLang="cs-CZ" dirty="0"/>
              <a:t>, Masaryk University, Brno, Czech Republic</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p:cNvSpPr>
            <a:spLocks noGrp="1"/>
          </p:cNvSpPr>
          <p:nvPr>
            <p:ph type="title"/>
          </p:nvPr>
        </p:nvSpPr>
        <p:spPr>
          <a:xfrm>
            <a:off x="720000" y="470616"/>
            <a:ext cx="10753200" cy="451576"/>
          </a:xfrm>
        </p:spPr>
        <p:txBody>
          <a:bodyPr/>
          <a:lstStyle/>
          <a:p>
            <a:r>
              <a:rPr lang="cs-CZ" dirty="0" err="1" smtClean="0"/>
              <a:t>Biomotor</a:t>
            </a:r>
            <a:r>
              <a:rPr lang="cs-CZ" dirty="0" smtClean="0"/>
              <a:t> </a:t>
            </a:r>
            <a:r>
              <a:rPr lang="cs-CZ" dirty="0" err="1" smtClean="0"/>
              <a:t>Abilities</a:t>
            </a:r>
            <a:r>
              <a:rPr lang="cs-CZ" dirty="0" smtClean="0"/>
              <a:t> </a:t>
            </a:r>
            <a:r>
              <a:rPr lang="cs-CZ" dirty="0" smtClean="0"/>
              <a:t>- </a:t>
            </a:r>
            <a:r>
              <a:rPr lang="cs-CZ" dirty="0" err="1" smtClean="0"/>
              <a:t>research</a:t>
            </a:r>
            <a:r>
              <a:rPr lang="cs-CZ" dirty="0" smtClean="0"/>
              <a:t> 3</a:t>
            </a:r>
            <a:endParaRPr lang="cs-CZ" dirty="0"/>
          </a:p>
        </p:txBody>
      </p:sp>
      <p:sp>
        <p:nvSpPr>
          <p:cNvPr id="5" name="Zástupný symbol pro obsah 4"/>
          <p:cNvSpPr>
            <a:spLocks noGrp="1"/>
          </p:cNvSpPr>
          <p:nvPr>
            <p:ph idx="1"/>
          </p:nvPr>
        </p:nvSpPr>
        <p:spPr/>
        <p:txBody>
          <a:bodyPr/>
          <a:lstStyle/>
          <a:p>
            <a:pPr marL="72000" indent="0">
              <a:spcAft>
                <a:spcPts val="0"/>
              </a:spcAft>
              <a:buNone/>
            </a:pPr>
            <a:r>
              <a:rPr lang="en-GB" sz="1400" dirty="0">
                <a:latin typeface="Calibri" panose="020F0502020204030204" pitchFamily="34" charset="0"/>
                <a:ea typeface="Calibri" panose="020F0502020204030204" pitchFamily="34" charset="0"/>
              </a:rPr>
              <a:t> </a:t>
            </a:r>
            <a:endParaRPr lang="cs-CZ" sz="1400" dirty="0">
              <a:latin typeface="Calibri" panose="020F0502020204030204" pitchFamily="34" charset="0"/>
              <a:ea typeface="Calibri" panose="020F0502020204030204" pitchFamily="34" charset="0"/>
            </a:endParaRPr>
          </a:p>
          <a:p>
            <a:pPr marL="72000" indent="0" algn="just">
              <a:spcAft>
                <a:spcPts val="0"/>
              </a:spcAft>
              <a:buNone/>
            </a:pPr>
            <a:r>
              <a:rPr lang="en-GB" sz="1400" dirty="0">
                <a:latin typeface="Calibri" panose="020F0502020204030204" pitchFamily="34" charset="0"/>
                <a:ea typeface="Calibri" panose="020F0502020204030204" pitchFamily="34" charset="0"/>
                <a:cs typeface="Times New Roman" panose="02020603050405020304" pitchFamily="18" charset="0"/>
              </a:rPr>
              <a:t/>
            </a:r>
            <a:br>
              <a:rPr lang="en-GB" sz="1400" dirty="0">
                <a:latin typeface="Calibri" panose="020F0502020204030204" pitchFamily="34" charset="0"/>
                <a:ea typeface="Calibri" panose="020F0502020204030204" pitchFamily="34" charset="0"/>
                <a:cs typeface="Times New Roman" panose="02020603050405020304" pitchFamily="18" charset="0"/>
              </a:rPr>
            </a:br>
            <a:endParaRPr lang="cs-CZ" sz="1400" dirty="0"/>
          </a:p>
        </p:txBody>
      </p:sp>
      <p:sp>
        <p:nvSpPr>
          <p:cNvPr id="7" name="Zástupný symbol pro obsah 4"/>
          <p:cNvSpPr txBox="1">
            <a:spLocks/>
          </p:cNvSpPr>
          <p:nvPr/>
        </p:nvSpPr>
        <p:spPr>
          <a:xfrm>
            <a:off x="720000" y="1184926"/>
            <a:ext cx="7476349" cy="413999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lgn="just">
              <a:lnSpc>
                <a:spcPct val="100000"/>
              </a:lnSpc>
              <a:spcAft>
                <a:spcPts val="0"/>
              </a:spcAft>
              <a:buNone/>
            </a:pPr>
            <a:r>
              <a:rPr lang="en-US" sz="1800" b="1" kern="0" dirty="0" smtClean="0">
                <a:latin typeface="Calibri" panose="020F0502020204030204" pitchFamily="34" charset="0"/>
                <a:cs typeface="Times New Roman" panose="02020603050405020304" pitchFamily="18" charset="0"/>
              </a:rPr>
              <a:t>Changes </a:t>
            </a:r>
            <a:r>
              <a:rPr lang="en-US" sz="1800" b="1" kern="0" dirty="0">
                <a:latin typeface="Calibri" panose="020F0502020204030204" pitchFamily="34" charset="0"/>
                <a:cs typeface="Times New Roman" panose="02020603050405020304" pitchFamily="18" charset="0"/>
              </a:rPr>
              <a:t>and differences in body composition and strength of fitness and bodybuilding athletes at different rest </a:t>
            </a:r>
            <a:r>
              <a:rPr lang="en-US" sz="1800" b="1" kern="0" dirty="0" smtClean="0">
                <a:latin typeface="Calibri" panose="020F0502020204030204" pitchFamily="34" charset="0"/>
                <a:cs typeface="Times New Roman" panose="02020603050405020304" pitchFamily="18" charset="0"/>
              </a:rPr>
              <a:t>intervals</a:t>
            </a:r>
            <a:endParaRPr lang="cs-CZ" sz="1800" b="1" kern="0" dirty="0" smtClean="0">
              <a:latin typeface="Calibri" panose="020F0502020204030204" pitchFamily="34" charset="0"/>
              <a:cs typeface="Times New Roman" panose="02020603050405020304" pitchFamily="18" charset="0"/>
            </a:endParaRPr>
          </a:p>
          <a:p>
            <a:pPr marL="0" indent="0" algn="just">
              <a:lnSpc>
                <a:spcPct val="100000"/>
              </a:lnSpc>
              <a:spcAft>
                <a:spcPts val="0"/>
              </a:spcAft>
              <a:buNone/>
            </a:pPr>
            <a:endParaRPr lang="en-US" sz="1800" b="1" kern="0" dirty="0">
              <a:latin typeface="Calibri" panose="020F0502020204030204" pitchFamily="34" charset="0"/>
              <a:cs typeface="Times New Roman" panose="02020603050405020304" pitchFamily="18" charset="0"/>
            </a:endParaRPr>
          </a:p>
          <a:p>
            <a:pPr marL="285750" indent="-285750" algn="just">
              <a:lnSpc>
                <a:spcPct val="100000"/>
              </a:lnSpc>
              <a:spcAft>
                <a:spcPts val="0"/>
              </a:spcAft>
              <a:buFont typeface="Arial" panose="020B0604020202020204" pitchFamily="34" charset="0"/>
              <a:buChar char="•"/>
            </a:pPr>
            <a:r>
              <a:rPr lang="en-US" sz="1800" kern="0" dirty="0">
                <a:latin typeface="Calibri" panose="020F0502020204030204" pitchFamily="34" charset="0"/>
                <a:cs typeface="Times New Roman" panose="02020603050405020304" pitchFamily="18" charset="0"/>
              </a:rPr>
              <a:t>changes in body composition (specifically, body fat, muscle mass, bone mass) and changes in force displacement measured on the dynamometer (elbow flexors and knee extensors) using 30, 60, 120 second rest intervals and retained training </a:t>
            </a:r>
            <a:r>
              <a:rPr lang="en-US" sz="1800" kern="0" dirty="0" smtClean="0">
                <a:latin typeface="Calibri" panose="020F0502020204030204" pitchFamily="34" charset="0"/>
                <a:cs typeface="Times New Roman" panose="02020603050405020304" pitchFamily="18" charset="0"/>
              </a:rPr>
              <a:t>volume</a:t>
            </a:r>
            <a:r>
              <a:rPr lang="cs-CZ" sz="1800" kern="0" dirty="0" smtClean="0">
                <a:latin typeface="Calibri" panose="020F0502020204030204" pitchFamily="34" charset="0"/>
                <a:cs typeface="Times New Roman" panose="02020603050405020304" pitchFamily="18" charset="0"/>
              </a:rPr>
              <a:t>.</a:t>
            </a:r>
          </a:p>
          <a:p>
            <a:pPr marL="285750" indent="-285750" algn="just">
              <a:lnSpc>
                <a:spcPct val="100000"/>
              </a:lnSpc>
              <a:spcAft>
                <a:spcPts val="0"/>
              </a:spcAft>
              <a:buFont typeface="Arial" panose="020B0604020202020204" pitchFamily="34" charset="0"/>
              <a:buChar char="•"/>
            </a:pPr>
            <a:endParaRPr lang="cs-CZ" sz="1800" kern="0" dirty="0">
              <a:latin typeface="Calibri" panose="020F0502020204030204" pitchFamily="34" charset="0"/>
              <a:cs typeface="Times New Roman" panose="02020603050405020304" pitchFamily="18" charset="0"/>
            </a:endParaRPr>
          </a:p>
          <a:p>
            <a:pPr marL="285750" indent="-285750" algn="just">
              <a:lnSpc>
                <a:spcPct val="100000"/>
              </a:lnSpc>
              <a:spcAft>
                <a:spcPts val="0"/>
              </a:spcAft>
              <a:buFont typeface="Arial" panose="020B0604020202020204" pitchFamily="34" charset="0"/>
              <a:buChar char="•"/>
            </a:pPr>
            <a:r>
              <a:rPr lang="en-US" sz="1800" kern="0" dirty="0">
                <a:latin typeface="Calibri" panose="020F0502020204030204" pitchFamily="34" charset="0"/>
                <a:cs typeface="Times New Roman" panose="02020603050405020304" pitchFamily="18" charset="0"/>
              </a:rPr>
              <a:t>3 athletes - men aged 23-29 with a strength training experience of more than 5 years and </a:t>
            </a:r>
            <a:r>
              <a:rPr lang="en-US" sz="1800" kern="0" dirty="0" smtClean="0">
                <a:latin typeface="Calibri" panose="020F0502020204030204" pitchFamily="34" charset="0"/>
                <a:cs typeface="Times New Roman" panose="02020603050405020304" pitchFamily="18" charset="0"/>
              </a:rPr>
              <a:t>experience </a:t>
            </a:r>
            <a:r>
              <a:rPr lang="en-US" sz="1800" kern="0" dirty="0">
                <a:latin typeface="Calibri" panose="020F0502020204030204" pitchFamily="34" charset="0"/>
                <a:cs typeface="Times New Roman" panose="02020603050405020304" pitchFamily="18" charset="0"/>
              </a:rPr>
              <a:t>of at least 2 competition seasons with the highest performance class in the </a:t>
            </a:r>
            <a:r>
              <a:rPr lang="en-US" sz="1800" kern="0" dirty="0" smtClean="0">
                <a:latin typeface="Calibri" panose="020F0502020204030204" pitchFamily="34" charset="0"/>
                <a:cs typeface="Times New Roman" panose="02020603050405020304" pitchFamily="18" charset="0"/>
              </a:rPr>
              <a:t>c </a:t>
            </a:r>
            <a:r>
              <a:rPr lang="en-US" sz="1800" kern="0" dirty="0">
                <a:latin typeface="Calibri" panose="020F0502020204030204" pitchFamily="34" charset="0"/>
                <a:cs typeface="Times New Roman" panose="02020603050405020304" pitchFamily="18" charset="0"/>
              </a:rPr>
              <a:t>category</a:t>
            </a:r>
          </a:p>
          <a:p>
            <a:pPr marL="285750" indent="-285750" algn="just">
              <a:lnSpc>
                <a:spcPct val="100000"/>
              </a:lnSpc>
              <a:spcAft>
                <a:spcPts val="0"/>
              </a:spcAft>
              <a:buFont typeface="Arial" panose="020B0604020202020204" pitchFamily="34" charset="0"/>
              <a:buChar char="•"/>
            </a:pPr>
            <a:r>
              <a:rPr lang="en-US" sz="1800" kern="0" dirty="0">
                <a:latin typeface="Calibri" panose="020F0502020204030204" pitchFamily="34" charset="0"/>
                <a:cs typeface="Times New Roman" panose="02020603050405020304" pitchFamily="18" charset="0"/>
              </a:rPr>
              <a:t>Measurement Methods:</a:t>
            </a:r>
          </a:p>
          <a:p>
            <a:pPr marL="0" indent="0" algn="just">
              <a:lnSpc>
                <a:spcPct val="100000"/>
              </a:lnSpc>
              <a:spcAft>
                <a:spcPts val="0"/>
              </a:spcAft>
              <a:buNone/>
            </a:pPr>
            <a:r>
              <a:rPr lang="en-US" sz="1800" kern="0" dirty="0">
                <a:latin typeface="Calibri" panose="020F0502020204030204" pitchFamily="34" charset="0"/>
                <a:cs typeface="Times New Roman" panose="02020603050405020304" pitchFamily="18" charset="0"/>
              </a:rPr>
              <a:t>calibrated electro-impedance instrument </a:t>
            </a:r>
            <a:r>
              <a:rPr lang="en-US" sz="1800" kern="0" dirty="0" err="1">
                <a:latin typeface="Calibri" panose="020F0502020204030204" pitchFamily="34" charset="0"/>
                <a:cs typeface="Times New Roman" panose="02020603050405020304" pitchFamily="18" charset="0"/>
              </a:rPr>
              <a:t>InBody</a:t>
            </a:r>
            <a:r>
              <a:rPr lang="en-US" sz="1800" kern="0" dirty="0">
                <a:latin typeface="Calibri" panose="020F0502020204030204" pitchFamily="34" charset="0"/>
                <a:cs typeface="Times New Roman" panose="02020603050405020304" pitchFamily="18" charset="0"/>
              </a:rPr>
              <a:t> 230</a:t>
            </a:r>
          </a:p>
          <a:p>
            <a:pPr marL="0" indent="0" algn="just">
              <a:lnSpc>
                <a:spcPct val="100000"/>
              </a:lnSpc>
              <a:spcAft>
                <a:spcPts val="0"/>
              </a:spcAft>
              <a:buNone/>
            </a:pPr>
            <a:r>
              <a:rPr lang="en-US" sz="1800" kern="0" dirty="0">
                <a:latin typeface="Calibri" panose="020F0502020204030204" pitchFamily="34" charset="0"/>
                <a:cs typeface="Times New Roman" panose="02020603050405020304" pitchFamily="18" charset="0"/>
              </a:rPr>
              <a:t>Training diary - volume of aerobic and strength work</a:t>
            </a:r>
            <a:endParaRPr lang="cs-CZ" sz="1800" kern="0" dirty="0" smtClean="0">
              <a:latin typeface="Calibri" panose="020F0502020204030204" pitchFamily="34" charset="0"/>
              <a:cs typeface="Times New Roman" panose="02020603050405020304" pitchFamily="18" charset="0"/>
            </a:endParaRPr>
          </a:p>
          <a:p>
            <a:pPr marL="285750" indent="-285750" algn="just">
              <a:lnSpc>
                <a:spcPct val="100000"/>
              </a:lnSpc>
              <a:spcAft>
                <a:spcPts val="0"/>
              </a:spcAft>
              <a:buFont typeface="Arial" panose="020B0604020202020204" pitchFamily="34" charset="0"/>
              <a:buChar char="•"/>
            </a:pPr>
            <a:endParaRPr lang="cs-CZ" sz="1800" b="1" kern="0" dirty="0" smtClean="0">
              <a:latin typeface="Cambria" panose="02040503050406030204" pitchFamily="18" charset="0"/>
            </a:endParaRPr>
          </a:p>
          <a:p>
            <a:pPr marL="72000" indent="0">
              <a:buNone/>
            </a:pPr>
            <a:endParaRPr lang="cs-CZ" kern="0" dirty="0"/>
          </a:p>
        </p:txBody>
      </p:sp>
      <p:pic>
        <p:nvPicPr>
          <p:cNvPr id="6" name="Obrázek 5"/>
          <p:cNvPicPr>
            <a:picLocks noChangeAspect="1"/>
          </p:cNvPicPr>
          <p:nvPr/>
        </p:nvPicPr>
        <p:blipFill>
          <a:blip r:embed="rId3"/>
          <a:stretch>
            <a:fillRect/>
          </a:stretch>
        </p:blipFill>
        <p:spPr>
          <a:xfrm>
            <a:off x="8753435" y="1286070"/>
            <a:ext cx="3164098" cy="4285859"/>
          </a:xfrm>
          <a:prstGeom prst="rect">
            <a:avLst/>
          </a:prstGeom>
        </p:spPr>
      </p:pic>
    </p:spTree>
    <p:extLst>
      <p:ext uri="{BB962C8B-B14F-4D97-AF65-F5344CB8AC3E}">
        <p14:creationId xmlns:p14="http://schemas.microsoft.com/office/powerpoint/2010/main" val="5763992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dirty="0" err="1"/>
              <a:t>Faculty</a:t>
            </a:r>
            <a:r>
              <a:rPr lang="cs-CZ" altLang="cs-CZ" dirty="0"/>
              <a:t> </a:t>
            </a:r>
            <a:r>
              <a:rPr lang="cs-CZ" altLang="cs-CZ" dirty="0" err="1"/>
              <a:t>of</a:t>
            </a:r>
            <a:r>
              <a:rPr lang="cs-CZ" altLang="cs-CZ" dirty="0"/>
              <a:t> </a:t>
            </a:r>
            <a:r>
              <a:rPr lang="cs-CZ" altLang="cs-CZ" dirty="0" err="1"/>
              <a:t>Sports</a:t>
            </a:r>
            <a:r>
              <a:rPr lang="cs-CZ" altLang="cs-CZ" dirty="0"/>
              <a:t> </a:t>
            </a:r>
            <a:r>
              <a:rPr lang="cs-CZ" altLang="cs-CZ" dirty="0" err="1"/>
              <a:t>Studies</a:t>
            </a:r>
            <a:r>
              <a:rPr lang="cs-CZ" altLang="cs-CZ" dirty="0"/>
              <a:t>, Masaryk University, Brno, Czech Republic</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p:cNvSpPr>
            <a:spLocks noGrp="1"/>
          </p:cNvSpPr>
          <p:nvPr>
            <p:ph type="title"/>
          </p:nvPr>
        </p:nvSpPr>
        <p:spPr>
          <a:xfrm>
            <a:off x="786502" y="350998"/>
            <a:ext cx="10753200" cy="451576"/>
          </a:xfrm>
        </p:spPr>
        <p:txBody>
          <a:bodyPr/>
          <a:lstStyle/>
          <a:p>
            <a:pPr lvl="0" algn="just">
              <a:spcAft>
                <a:spcPts val="0"/>
              </a:spcAft>
            </a:pPr>
            <a:r>
              <a:rPr lang="cs-CZ" dirty="0" err="1">
                <a:latin typeface="Calibri" panose="020F0502020204030204" pitchFamily="34" charset="0"/>
                <a:cs typeface="Times New Roman" panose="02020603050405020304" pitchFamily="18" charset="0"/>
              </a:rPr>
              <a:t>Gait</a:t>
            </a:r>
            <a:r>
              <a:rPr lang="cs-CZ" dirty="0">
                <a:latin typeface="Calibri" panose="020F0502020204030204" pitchFamily="34" charset="0"/>
                <a:cs typeface="Times New Roman" panose="02020603050405020304" pitchFamily="18" charset="0"/>
              </a:rPr>
              <a:t> </a:t>
            </a:r>
            <a:r>
              <a:rPr lang="cs-CZ" dirty="0" err="1" smtClean="0">
                <a:latin typeface="Calibri" panose="020F0502020204030204" pitchFamily="34" charset="0"/>
                <a:cs typeface="Times New Roman" panose="02020603050405020304" pitchFamily="18" charset="0"/>
              </a:rPr>
              <a:t>analysis</a:t>
            </a:r>
            <a:r>
              <a:rPr lang="cs-CZ" dirty="0" smtClean="0">
                <a:latin typeface="Calibri" panose="020F0502020204030204" pitchFamily="34" charset="0"/>
                <a:cs typeface="Times New Roman" panose="02020603050405020304" pitchFamily="18" charset="0"/>
              </a:rPr>
              <a:t> </a:t>
            </a:r>
            <a:r>
              <a:rPr lang="cs-CZ" dirty="0" err="1" smtClean="0">
                <a:latin typeface="Calibri" panose="020F0502020204030204" pitchFamily="34" charset="0"/>
                <a:cs typeface="Times New Roman" panose="02020603050405020304" pitchFamily="18" charset="0"/>
              </a:rPr>
              <a:t>lab</a:t>
            </a:r>
            <a:endParaRPr lang="cs-CZ" dirty="0">
              <a:latin typeface="Calibri" panose="020F0502020204030204" pitchFamily="34" charset="0"/>
              <a:cs typeface="Times New Roman" panose="02020603050405020304" pitchFamily="18" charset="0"/>
            </a:endParaRPr>
          </a:p>
        </p:txBody>
      </p:sp>
      <p:sp>
        <p:nvSpPr>
          <p:cNvPr id="5" name="Zástupný symbol pro obsah 4"/>
          <p:cNvSpPr>
            <a:spLocks noGrp="1"/>
          </p:cNvSpPr>
          <p:nvPr>
            <p:ph idx="1"/>
          </p:nvPr>
        </p:nvSpPr>
        <p:spPr>
          <a:xfrm>
            <a:off x="720000" y="877353"/>
            <a:ext cx="5689113" cy="4139998"/>
          </a:xfrm>
        </p:spPr>
        <p:txBody>
          <a:bodyPr/>
          <a:lstStyle/>
          <a:p>
            <a:pPr marL="72000" indent="0" algn="just">
              <a:spcAft>
                <a:spcPts val="0"/>
              </a:spcAft>
              <a:buNone/>
            </a:pPr>
            <a:r>
              <a:rPr lang="en-US" sz="2400" b="1" dirty="0" err="1">
                <a:latin typeface="Calibri" panose="020F0502020204030204" pitchFamily="34" charset="0"/>
                <a:ea typeface="Calibri" panose="020F0502020204030204" pitchFamily="34" charset="0"/>
                <a:cs typeface="Calibri" panose="020F0502020204030204" pitchFamily="34" charset="0"/>
              </a:rPr>
              <a:t>Emed</a:t>
            </a:r>
            <a:r>
              <a:rPr lang="en-US" sz="2400" b="1" dirty="0">
                <a:latin typeface="Calibri" panose="020F0502020204030204" pitchFamily="34" charset="0"/>
                <a:ea typeface="Calibri" panose="020F0502020204030204" pitchFamily="34" charset="0"/>
                <a:cs typeface="Calibri" panose="020F0502020204030204" pitchFamily="34" charset="0"/>
              </a:rPr>
              <a:t>-at platform</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(Novel GmbH, </a:t>
            </a:r>
            <a:r>
              <a:rPr lang="en-US" sz="1800" dirty="0" smtClean="0">
                <a:latin typeface="Calibri" panose="020F0502020204030204" pitchFamily="34" charset="0"/>
                <a:ea typeface="Calibri" panose="020F0502020204030204" pitchFamily="34" charset="0"/>
                <a:cs typeface="Calibri" panose="020F0502020204030204" pitchFamily="34" charset="0"/>
              </a:rPr>
              <a:t>Germany</a:t>
            </a:r>
            <a:r>
              <a:rPr lang="cs-CZ" sz="1800" dirty="0">
                <a:latin typeface="Calibri" panose="020F0502020204030204" pitchFamily="34" charset="0"/>
                <a:ea typeface="Calibri" panose="020F0502020204030204" pitchFamily="34" charset="0"/>
                <a:cs typeface="Calibri" panose="020F0502020204030204" pitchFamily="34" charset="0"/>
              </a:rPr>
              <a:t>)</a:t>
            </a:r>
          </a:p>
          <a:p>
            <a:pPr marL="342900" lvl="0" indent="-342900" algn="just">
              <a:spcAft>
                <a:spcPts val="0"/>
              </a:spcAft>
              <a:buFont typeface="Symbol" panose="05050102010706020507" pitchFamily="18" charset="2"/>
              <a:buChar char=""/>
            </a:pPr>
            <a:r>
              <a:rPr lang="en-US" sz="1800" dirty="0" smtClean="0">
                <a:latin typeface="Calibri" panose="020F0502020204030204" pitchFamily="34" charset="0"/>
                <a:ea typeface="Calibri" panose="020F0502020204030204" pitchFamily="34" charset="0"/>
                <a:cs typeface="Calibri" panose="020F0502020204030204" pitchFamily="34" charset="0"/>
              </a:rPr>
              <a:t>Evaluation </a:t>
            </a:r>
            <a:r>
              <a:rPr lang="en-US" sz="1800" dirty="0">
                <a:latin typeface="Calibri" panose="020F0502020204030204" pitchFamily="34" charset="0"/>
                <a:ea typeface="Calibri" panose="020F0502020204030204" pitchFamily="34" charset="0"/>
                <a:cs typeface="Calibri" panose="020F0502020204030204" pitchFamily="34" charset="0"/>
              </a:rPr>
              <a:t>of the longitudinal and transverse foot arch</a:t>
            </a:r>
            <a:endParaRPr lang="cs-CZ" sz="18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0"/>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Calibri" panose="020F0502020204030204" pitchFamily="34" charset="0"/>
              </a:rPr>
              <a:t>Right and left foot asymmetries</a:t>
            </a:r>
            <a:endParaRPr lang="cs-CZ" sz="18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0"/>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Calibri" panose="020F0502020204030204" pitchFamily="34" charset="0"/>
              </a:rPr>
              <a:t>Morphological changes of the foot</a:t>
            </a:r>
            <a:endParaRPr lang="cs-CZ" sz="18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0"/>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Calibri" panose="020F0502020204030204" pitchFamily="34" charset="0"/>
              </a:rPr>
              <a:t>Assessment of the areas with increased peak pressure</a:t>
            </a:r>
            <a:endParaRPr lang="cs-CZ" sz="18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0"/>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Calibri" panose="020F0502020204030204" pitchFamily="34" charset="0"/>
              </a:rPr>
              <a:t>Plantar pressure, contact time, contact area, mean force normalized to body mass, foot progression angle etc. analysis</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Zástupný symbol pro obsah 4"/>
          <p:cNvSpPr txBox="1">
            <a:spLocks/>
          </p:cNvSpPr>
          <p:nvPr/>
        </p:nvSpPr>
        <p:spPr>
          <a:xfrm>
            <a:off x="720000" y="1401057"/>
            <a:ext cx="10753200" cy="413999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42900" indent="-342900" algn="just">
              <a:spcAft>
                <a:spcPts val="0"/>
              </a:spcAft>
              <a:buFont typeface="Wingdings" panose="05000000000000000000" pitchFamily="2" charset="2"/>
              <a:buChar char=""/>
            </a:pPr>
            <a:endParaRPr lang="cs-CZ" sz="1800" kern="0" dirty="0" smtClean="0">
              <a:latin typeface="Calibri" panose="020F0502020204030204" pitchFamily="34" charset="0"/>
              <a:cs typeface="Times New Roman" panose="02020603050405020304" pitchFamily="18" charset="0"/>
            </a:endParaRPr>
          </a:p>
          <a:p>
            <a:pPr marL="342900" indent="-342900" algn="just">
              <a:spcAft>
                <a:spcPts val="0"/>
              </a:spcAft>
              <a:buFont typeface="Wingdings" panose="05000000000000000000" pitchFamily="2" charset="2"/>
              <a:buChar char=""/>
            </a:pPr>
            <a:endParaRPr lang="cs-CZ" sz="1800" b="1" kern="0" dirty="0" smtClean="0">
              <a:latin typeface="Cambria" panose="02040503050406030204" pitchFamily="18" charset="0"/>
            </a:endParaRPr>
          </a:p>
          <a:p>
            <a:endParaRPr lang="cs-CZ" kern="0" dirty="0"/>
          </a:p>
        </p:txBody>
      </p:sp>
      <p:pic>
        <p:nvPicPr>
          <p:cNvPr id="6" name="Obrázek 5"/>
          <p:cNvPicPr>
            <a:picLocks noChangeAspect="1"/>
          </p:cNvPicPr>
          <p:nvPr/>
        </p:nvPicPr>
        <p:blipFill>
          <a:blip r:embed="rId3"/>
          <a:stretch>
            <a:fillRect/>
          </a:stretch>
        </p:blipFill>
        <p:spPr>
          <a:xfrm>
            <a:off x="7795713" y="915054"/>
            <a:ext cx="3175892" cy="2115537"/>
          </a:xfrm>
          <a:prstGeom prst="rect">
            <a:avLst/>
          </a:prstGeom>
        </p:spPr>
      </p:pic>
      <p:pic>
        <p:nvPicPr>
          <p:cNvPr id="8" name="Obrázek 7"/>
          <p:cNvPicPr>
            <a:picLocks noChangeAspect="1"/>
          </p:cNvPicPr>
          <p:nvPr/>
        </p:nvPicPr>
        <p:blipFill>
          <a:blip r:embed="rId4"/>
          <a:stretch>
            <a:fillRect/>
          </a:stretch>
        </p:blipFill>
        <p:spPr>
          <a:xfrm>
            <a:off x="7216144" y="3215915"/>
            <a:ext cx="3755461" cy="2505673"/>
          </a:xfrm>
          <a:prstGeom prst="rect">
            <a:avLst/>
          </a:prstGeom>
        </p:spPr>
      </p:pic>
      <p:pic>
        <p:nvPicPr>
          <p:cNvPr id="9" name="Obrázek 8"/>
          <p:cNvPicPr>
            <a:picLocks noChangeAspect="1"/>
          </p:cNvPicPr>
          <p:nvPr/>
        </p:nvPicPr>
        <p:blipFill>
          <a:blip r:embed="rId5"/>
          <a:stretch>
            <a:fillRect/>
          </a:stretch>
        </p:blipFill>
        <p:spPr>
          <a:xfrm>
            <a:off x="983400" y="4468751"/>
            <a:ext cx="1163219" cy="1709220"/>
          </a:xfrm>
          <a:prstGeom prst="rect">
            <a:avLst/>
          </a:prstGeom>
        </p:spPr>
      </p:pic>
      <p:pic>
        <p:nvPicPr>
          <p:cNvPr id="10" name="Obrázek 9"/>
          <p:cNvPicPr>
            <a:picLocks noChangeAspect="1"/>
          </p:cNvPicPr>
          <p:nvPr/>
        </p:nvPicPr>
        <p:blipFill>
          <a:blip r:embed="rId6"/>
          <a:stretch>
            <a:fillRect/>
          </a:stretch>
        </p:blipFill>
        <p:spPr>
          <a:xfrm>
            <a:off x="2618509" y="4450333"/>
            <a:ext cx="1164967" cy="1727638"/>
          </a:xfrm>
          <a:prstGeom prst="rect">
            <a:avLst/>
          </a:prstGeom>
        </p:spPr>
      </p:pic>
      <p:pic>
        <p:nvPicPr>
          <p:cNvPr id="11" name="Obrázek 10"/>
          <p:cNvPicPr>
            <a:picLocks noChangeAspect="1"/>
          </p:cNvPicPr>
          <p:nvPr/>
        </p:nvPicPr>
        <p:blipFill>
          <a:blip r:embed="rId7"/>
          <a:stretch>
            <a:fillRect/>
          </a:stretch>
        </p:blipFill>
        <p:spPr>
          <a:xfrm>
            <a:off x="4369613" y="4452519"/>
            <a:ext cx="977492" cy="1725452"/>
          </a:xfrm>
          <a:prstGeom prst="rect">
            <a:avLst/>
          </a:prstGeom>
        </p:spPr>
      </p:pic>
      <p:sp>
        <p:nvSpPr>
          <p:cNvPr id="12" name="TextovéPole 11"/>
          <p:cNvSpPr txBox="1"/>
          <p:nvPr/>
        </p:nvSpPr>
        <p:spPr>
          <a:xfrm>
            <a:off x="1862052" y="5721588"/>
            <a:ext cx="623454" cy="307777"/>
          </a:xfrm>
          <a:prstGeom prst="rect">
            <a:avLst/>
          </a:prstGeom>
          <a:noFill/>
        </p:spPr>
        <p:txBody>
          <a:bodyPr wrap="square" rtlCol="0">
            <a:spAutoFit/>
          </a:bodyPr>
          <a:lstStyle/>
          <a:p>
            <a:r>
              <a:rPr lang="cs-CZ" sz="1400" dirty="0" smtClean="0"/>
              <a:t>FLAT</a:t>
            </a:r>
            <a:endParaRPr lang="cs-CZ" sz="1400" dirty="0"/>
          </a:p>
        </p:txBody>
      </p:sp>
      <p:sp>
        <p:nvSpPr>
          <p:cNvPr id="13" name="TextovéPole 12"/>
          <p:cNvSpPr txBox="1"/>
          <p:nvPr/>
        </p:nvSpPr>
        <p:spPr>
          <a:xfrm>
            <a:off x="3421673" y="5726379"/>
            <a:ext cx="937805" cy="307777"/>
          </a:xfrm>
          <a:prstGeom prst="rect">
            <a:avLst/>
          </a:prstGeom>
          <a:noFill/>
        </p:spPr>
        <p:txBody>
          <a:bodyPr wrap="square" rtlCol="0">
            <a:spAutoFit/>
          </a:bodyPr>
          <a:lstStyle/>
          <a:p>
            <a:r>
              <a:rPr lang="cs-CZ" sz="1400" dirty="0" smtClean="0"/>
              <a:t>NORMAL</a:t>
            </a:r>
            <a:endParaRPr lang="cs-CZ" sz="1400" dirty="0"/>
          </a:p>
        </p:txBody>
      </p:sp>
      <p:sp>
        <p:nvSpPr>
          <p:cNvPr id="14" name="TextovéPole 13"/>
          <p:cNvSpPr txBox="1"/>
          <p:nvPr/>
        </p:nvSpPr>
        <p:spPr>
          <a:xfrm>
            <a:off x="5186354" y="5752923"/>
            <a:ext cx="1114690" cy="307777"/>
          </a:xfrm>
          <a:prstGeom prst="rect">
            <a:avLst/>
          </a:prstGeom>
          <a:noFill/>
        </p:spPr>
        <p:txBody>
          <a:bodyPr wrap="square" rtlCol="0">
            <a:spAutoFit/>
          </a:bodyPr>
          <a:lstStyle/>
          <a:p>
            <a:r>
              <a:rPr lang="cs-CZ" sz="1400" dirty="0" smtClean="0"/>
              <a:t>HIGH ARCH</a:t>
            </a:r>
            <a:endParaRPr lang="cs-CZ" sz="1400" dirty="0"/>
          </a:p>
        </p:txBody>
      </p:sp>
    </p:spTree>
    <p:extLst>
      <p:ext uri="{BB962C8B-B14F-4D97-AF65-F5344CB8AC3E}">
        <p14:creationId xmlns:p14="http://schemas.microsoft.com/office/powerpoint/2010/main" val="1028607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ázek 15"/>
          <p:cNvPicPr/>
          <p:nvPr/>
        </p:nvPicPr>
        <p:blipFill rotWithShape="1">
          <a:blip r:embed="rId2"/>
          <a:srcRect l="13228" t="33216" r="28406" b="13875"/>
          <a:stretch/>
        </p:blipFill>
        <p:spPr bwMode="auto">
          <a:xfrm>
            <a:off x="3150524" y="1097280"/>
            <a:ext cx="8736678" cy="4341144"/>
          </a:xfrm>
          <a:prstGeom prst="rect">
            <a:avLst/>
          </a:prstGeom>
          <a:ln>
            <a:noFill/>
          </a:ln>
          <a:extLst>
            <a:ext uri="{53640926-AAD7-44D8-BBD7-CCE9431645EC}">
              <a14:shadowObscured xmlns:a14="http://schemas.microsoft.com/office/drawing/2010/main"/>
            </a:ext>
          </a:extLst>
        </p:spPr>
      </p:pic>
      <p:sp>
        <p:nvSpPr>
          <p:cNvPr id="2" name="Zástupný symbol pro zápatí 1"/>
          <p:cNvSpPr>
            <a:spLocks noGrp="1"/>
          </p:cNvSpPr>
          <p:nvPr>
            <p:ph type="ftr" sz="quarter" idx="10"/>
          </p:nvPr>
        </p:nvSpPr>
        <p:spPr/>
        <p:txBody>
          <a:bodyPr/>
          <a:lstStyle/>
          <a:p>
            <a:r>
              <a:rPr lang="cs-CZ" altLang="cs-CZ" dirty="0" err="1"/>
              <a:t>Faculty</a:t>
            </a:r>
            <a:r>
              <a:rPr lang="cs-CZ" altLang="cs-CZ" dirty="0"/>
              <a:t> </a:t>
            </a:r>
            <a:r>
              <a:rPr lang="cs-CZ" altLang="cs-CZ" dirty="0" err="1"/>
              <a:t>of</a:t>
            </a:r>
            <a:r>
              <a:rPr lang="cs-CZ" altLang="cs-CZ" dirty="0"/>
              <a:t> </a:t>
            </a:r>
            <a:r>
              <a:rPr lang="cs-CZ" altLang="cs-CZ" dirty="0" err="1"/>
              <a:t>Sports</a:t>
            </a:r>
            <a:r>
              <a:rPr lang="cs-CZ" altLang="cs-CZ" dirty="0"/>
              <a:t> </a:t>
            </a:r>
            <a:r>
              <a:rPr lang="cs-CZ" altLang="cs-CZ" dirty="0" err="1"/>
              <a:t>Studies</a:t>
            </a:r>
            <a:r>
              <a:rPr lang="cs-CZ" altLang="cs-CZ" dirty="0"/>
              <a:t>, Masaryk University, Brno, Czech Republic</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p:cNvSpPr>
            <a:spLocks noGrp="1"/>
          </p:cNvSpPr>
          <p:nvPr>
            <p:ph type="title"/>
          </p:nvPr>
        </p:nvSpPr>
        <p:spPr>
          <a:xfrm>
            <a:off x="786502" y="350998"/>
            <a:ext cx="10753200" cy="451576"/>
          </a:xfrm>
        </p:spPr>
        <p:txBody>
          <a:bodyPr/>
          <a:lstStyle/>
          <a:p>
            <a:pPr lvl="0" algn="just">
              <a:spcAft>
                <a:spcPts val="0"/>
              </a:spcAft>
            </a:pPr>
            <a:r>
              <a:rPr lang="cs-CZ" dirty="0" err="1">
                <a:latin typeface="Calibri" panose="020F0502020204030204" pitchFamily="34" charset="0"/>
                <a:cs typeface="Times New Roman" panose="02020603050405020304" pitchFamily="18" charset="0"/>
              </a:rPr>
              <a:t>Gait</a:t>
            </a:r>
            <a:r>
              <a:rPr lang="cs-CZ" dirty="0">
                <a:latin typeface="Calibri" panose="020F0502020204030204" pitchFamily="34" charset="0"/>
                <a:cs typeface="Times New Roman" panose="02020603050405020304" pitchFamily="18" charset="0"/>
              </a:rPr>
              <a:t> </a:t>
            </a:r>
            <a:r>
              <a:rPr lang="cs-CZ" dirty="0" err="1" smtClean="0">
                <a:latin typeface="Calibri" panose="020F0502020204030204" pitchFamily="34" charset="0"/>
                <a:cs typeface="Times New Roman" panose="02020603050405020304" pitchFamily="18" charset="0"/>
              </a:rPr>
              <a:t>analysis</a:t>
            </a:r>
            <a:r>
              <a:rPr lang="cs-CZ" dirty="0" smtClean="0">
                <a:latin typeface="Calibri" panose="020F0502020204030204" pitchFamily="34" charset="0"/>
                <a:cs typeface="Times New Roman" panose="02020603050405020304" pitchFamily="18" charset="0"/>
              </a:rPr>
              <a:t> </a:t>
            </a:r>
            <a:r>
              <a:rPr lang="cs-CZ" dirty="0" err="1" smtClean="0">
                <a:latin typeface="Calibri" panose="020F0502020204030204" pitchFamily="34" charset="0"/>
                <a:cs typeface="Times New Roman" panose="02020603050405020304" pitchFamily="18" charset="0"/>
              </a:rPr>
              <a:t>lab</a:t>
            </a:r>
            <a:endParaRPr lang="cs-CZ" dirty="0">
              <a:latin typeface="Calibri" panose="020F0502020204030204" pitchFamily="34" charset="0"/>
              <a:cs typeface="Times New Roman" panose="02020603050405020304" pitchFamily="18" charset="0"/>
            </a:endParaRPr>
          </a:p>
        </p:txBody>
      </p:sp>
      <p:sp>
        <p:nvSpPr>
          <p:cNvPr id="5" name="Zástupný symbol pro obsah 4"/>
          <p:cNvSpPr>
            <a:spLocks noGrp="1"/>
          </p:cNvSpPr>
          <p:nvPr>
            <p:ph idx="1"/>
          </p:nvPr>
        </p:nvSpPr>
        <p:spPr>
          <a:xfrm>
            <a:off x="720001" y="968796"/>
            <a:ext cx="4350764" cy="4139998"/>
          </a:xfrm>
        </p:spPr>
        <p:txBody>
          <a:bodyPr/>
          <a:lstStyle/>
          <a:p>
            <a:pPr marL="72000" indent="0" algn="just">
              <a:spcAft>
                <a:spcPts val="0"/>
              </a:spcAft>
              <a:buNone/>
            </a:pPr>
            <a:r>
              <a:rPr lang="en-US" sz="2400" b="1" dirty="0" err="1">
                <a:latin typeface="Calibri" panose="020F0502020204030204" pitchFamily="34" charset="0"/>
                <a:ea typeface="Calibri" panose="020F0502020204030204" pitchFamily="34" charset="0"/>
                <a:cs typeface="Calibri" panose="020F0502020204030204" pitchFamily="34" charset="0"/>
              </a:rPr>
              <a:t>Zebris</a:t>
            </a:r>
            <a:r>
              <a:rPr lang="en-US" sz="2400" b="1" dirty="0">
                <a:latin typeface="Calibri" panose="020F0502020204030204" pitchFamily="34" charset="0"/>
                <a:ea typeface="Calibri" panose="020F0502020204030204" pitchFamily="34" charset="0"/>
                <a:cs typeface="Calibri" panose="020F0502020204030204" pitchFamily="34" charset="0"/>
              </a:rPr>
              <a:t> (Medical GmbH, </a:t>
            </a:r>
            <a:r>
              <a:rPr lang="en-US" sz="2400" b="1" dirty="0" smtClean="0">
                <a:latin typeface="Calibri" panose="020F0502020204030204" pitchFamily="34" charset="0"/>
                <a:ea typeface="Calibri" panose="020F0502020204030204" pitchFamily="34" charset="0"/>
                <a:cs typeface="Calibri" panose="020F0502020204030204" pitchFamily="34" charset="0"/>
              </a:rPr>
              <a:t>Germany)</a:t>
            </a:r>
            <a:endParaRPr lang="cs-CZ" sz="2400" b="1" dirty="0">
              <a:latin typeface="Calibri" panose="020F0502020204030204" pitchFamily="34" charset="0"/>
              <a:ea typeface="Calibri" panose="020F0502020204030204" pitchFamily="34" charset="0"/>
              <a:cs typeface="Calibri" panose="020F0502020204030204" pitchFamily="34" charset="0"/>
            </a:endParaRPr>
          </a:p>
          <a:p>
            <a:pPr lvl="0"/>
            <a:r>
              <a:rPr lang="en-US" sz="1800" dirty="0"/>
              <a:t>Right and left foot asymmetries of plantar pressure, contact area, contact time</a:t>
            </a:r>
            <a:endParaRPr lang="cs-CZ" sz="1800" dirty="0"/>
          </a:p>
          <a:p>
            <a:pPr lvl="0"/>
            <a:r>
              <a:rPr lang="en-US" sz="1800" dirty="0"/>
              <a:t>Step length</a:t>
            </a:r>
            <a:endParaRPr lang="cs-CZ" sz="1800" dirty="0"/>
          </a:p>
          <a:p>
            <a:pPr lvl="0"/>
            <a:r>
              <a:rPr lang="en-US" sz="1800" dirty="0"/>
              <a:t>Step width</a:t>
            </a:r>
            <a:endParaRPr lang="cs-CZ" sz="1800" dirty="0"/>
          </a:p>
          <a:p>
            <a:pPr lvl="0"/>
            <a:r>
              <a:rPr lang="en-US" sz="1800" dirty="0"/>
              <a:t>Cadence</a:t>
            </a:r>
            <a:endParaRPr lang="cs-CZ" sz="1800" dirty="0"/>
          </a:p>
          <a:p>
            <a:pPr lvl="0"/>
            <a:r>
              <a:rPr lang="en-US" sz="1800" dirty="0"/>
              <a:t>Speed</a:t>
            </a:r>
            <a:endParaRPr lang="cs-CZ" sz="1800" dirty="0"/>
          </a:p>
        </p:txBody>
      </p:sp>
    </p:spTree>
    <p:extLst>
      <p:ext uri="{BB962C8B-B14F-4D97-AF65-F5344CB8AC3E}">
        <p14:creationId xmlns:p14="http://schemas.microsoft.com/office/powerpoint/2010/main" val="20412847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dirty="0" err="1"/>
              <a:t>Faculty</a:t>
            </a:r>
            <a:r>
              <a:rPr lang="cs-CZ" altLang="cs-CZ" dirty="0"/>
              <a:t> </a:t>
            </a:r>
            <a:r>
              <a:rPr lang="cs-CZ" altLang="cs-CZ" dirty="0" err="1"/>
              <a:t>of</a:t>
            </a:r>
            <a:r>
              <a:rPr lang="cs-CZ" altLang="cs-CZ" dirty="0"/>
              <a:t> </a:t>
            </a:r>
            <a:r>
              <a:rPr lang="cs-CZ" altLang="cs-CZ" dirty="0" err="1"/>
              <a:t>Sports</a:t>
            </a:r>
            <a:r>
              <a:rPr lang="cs-CZ" altLang="cs-CZ" dirty="0"/>
              <a:t> </a:t>
            </a:r>
            <a:r>
              <a:rPr lang="cs-CZ" altLang="cs-CZ" dirty="0" err="1"/>
              <a:t>Studies</a:t>
            </a:r>
            <a:r>
              <a:rPr lang="cs-CZ" altLang="cs-CZ" dirty="0"/>
              <a:t>, Masaryk University, Brno, Czech Republic</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p:cNvSpPr>
            <a:spLocks noGrp="1"/>
          </p:cNvSpPr>
          <p:nvPr>
            <p:ph type="title"/>
          </p:nvPr>
        </p:nvSpPr>
        <p:spPr>
          <a:xfrm>
            <a:off x="720000" y="329301"/>
            <a:ext cx="10753200" cy="451576"/>
          </a:xfrm>
        </p:spPr>
        <p:txBody>
          <a:bodyPr/>
          <a:lstStyle/>
          <a:p>
            <a:pPr lvl="0" algn="just">
              <a:spcAft>
                <a:spcPts val="0"/>
              </a:spcAft>
            </a:pPr>
            <a:r>
              <a:rPr lang="cs-CZ" dirty="0" err="1">
                <a:latin typeface="Calibri" panose="020F0502020204030204" pitchFamily="34" charset="0"/>
                <a:cs typeface="Times New Roman" panose="02020603050405020304" pitchFamily="18" charset="0"/>
              </a:rPr>
              <a:t>Gait</a:t>
            </a:r>
            <a:r>
              <a:rPr lang="cs-CZ" dirty="0">
                <a:latin typeface="Calibri" panose="020F0502020204030204" pitchFamily="34" charset="0"/>
                <a:cs typeface="Times New Roman" panose="02020603050405020304" pitchFamily="18" charset="0"/>
              </a:rPr>
              <a:t> </a:t>
            </a:r>
            <a:r>
              <a:rPr lang="cs-CZ" dirty="0" err="1" smtClean="0">
                <a:latin typeface="Calibri" panose="020F0502020204030204" pitchFamily="34" charset="0"/>
                <a:cs typeface="Times New Roman" panose="02020603050405020304" pitchFamily="18" charset="0"/>
              </a:rPr>
              <a:t>analysis</a:t>
            </a:r>
            <a:r>
              <a:rPr lang="cs-CZ" dirty="0" smtClean="0">
                <a:latin typeface="Calibri" panose="020F0502020204030204" pitchFamily="34" charset="0"/>
                <a:cs typeface="Times New Roman" panose="02020603050405020304" pitchFamily="18" charset="0"/>
              </a:rPr>
              <a:t> </a:t>
            </a:r>
            <a:r>
              <a:rPr lang="cs-CZ" dirty="0" err="1" smtClean="0">
                <a:latin typeface="Calibri" panose="020F0502020204030204" pitchFamily="34" charset="0"/>
                <a:cs typeface="Times New Roman" panose="02020603050405020304" pitchFamily="18" charset="0"/>
              </a:rPr>
              <a:t>lab</a:t>
            </a:r>
            <a:endParaRPr lang="cs-CZ" dirty="0">
              <a:latin typeface="Calibri" panose="020F0502020204030204" pitchFamily="34" charset="0"/>
              <a:cs typeface="Times New Roman" panose="02020603050405020304" pitchFamily="18" charset="0"/>
            </a:endParaRPr>
          </a:p>
        </p:txBody>
      </p:sp>
      <p:sp>
        <p:nvSpPr>
          <p:cNvPr id="5" name="Zástupný symbol pro obsah 4"/>
          <p:cNvSpPr>
            <a:spLocks noGrp="1"/>
          </p:cNvSpPr>
          <p:nvPr>
            <p:ph idx="1"/>
          </p:nvPr>
        </p:nvSpPr>
        <p:spPr/>
        <p:txBody>
          <a:bodyPr/>
          <a:lstStyle/>
          <a:p>
            <a:pPr marL="72000" indent="0">
              <a:spcAft>
                <a:spcPts val="0"/>
              </a:spcAft>
              <a:buNone/>
            </a:pPr>
            <a:r>
              <a:rPr lang="en-GB" sz="1400" dirty="0">
                <a:latin typeface="Calibri" panose="020F0502020204030204" pitchFamily="34" charset="0"/>
                <a:ea typeface="Calibri" panose="020F0502020204030204" pitchFamily="34" charset="0"/>
              </a:rPr>
              <a:t> </a:t>
            </a:r>
            <a:endParaRPr lang="cs-CZ" sz="1400" dirty="0">
              <a:latin typeface="Calibri" panose="020F0502020204030204" pitchFamily="34" charset="0"/>
              <a:ea typeface="Calibri" panose="020F0502020204030204" pitchFamily="34" charset="0"/>
            </a:endParaRPr>
          </a:p>
          <a:p>
            <a:pPr marL="72000" indent="0" algn="just">
              <a:spcAft>
                <a:spcPts val="0"/>
              </a:spcAft>
              <a:buNone/>
            </a:pPr>
            <a:r>
              <a:rPr lang="en-GB" sz="1400" dirty="0">
                <a:latin typeface="Calibri" panose="020F0502020204030204" pitchFamily="34" charset="0"/>
                <a:ea typeface="Calibri" panose="020F0502020204030204" pitchFamily="34" charset="0"/>
                <a:cs typeface="Times New Roman" panose="02020603050405020304" pitchFamily="18" charset="0"/>
              </a:rPr>
              <a:t/>
            </a:r>
            <a:br>
              <a:rPr lang="en-GB" sz="1400" dirty="0">
                <a:latin typeface="Calibri" panose="020F0502020204030204" pitchFamily="34" charset="0"/>
                <a:ea typeface="Calibri" panose="020F0502020204030204" pitchFamily="34" charset="0"/>
                <a:cs typeface="Times New Roman" panose="02020603050405020304" pitchFamily="18" charset="0"/>
              </a:rPr>
            </a:br>
            <a:endParaRPr lang="cs-CZ" sz="1400" dirty="0"/>
          </a:p>
        </p:txBody>
      </p:sp>
      <p:sp>
        <p:nvSpPr>
          <p:cNvPr id="7" name="Zástupný symbol pro obsah 4"/>
          <p:cNvSpPr txBox="1">
            <a:spLocks/>
          </p:cNvSpPr>
          <p:nvPr/>
        </p:nvSpPr>
        <p:spPr>
          <a:xfrm>
            <a:off x="720000" y="1401057"/>
            <a:ext cx="10753200" cy="413999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42900" indent="-342900" algn="just">
              <a:spcAft>
                <a:spcPts val="0"/>
              </a:spcAft>
              <a:buFont typeface="Wingdings" panose="05000000000000000000" pitchFamily="2" charset="2"/>
              <a:buChar char=""/>
            </a:pPr>
            <a:endParaRPr lang="cs-CZ" sz="1800" kern="0" dirty="0" smtClean="0">
              <a:latin typeface="Calibri" panose="020F0502020204030204" pitchFamily="34" charset="0"/>
              <a:cs typeface="Times New Roman" panose="02020603050405020304" pitchFamily="18" charset="0"/>
            </a:endParaRPr>
          </a:p>
          <a:p>
            <a:pPr marL="342900" indent="-342900" algn="just">
              <a:spcAft>
                <a:spcPts val="0"/>
              </a:spcAft>
              <a:buFont typeface="Wingdings" panose="05000000000000000000" pitchFamily="2" charset="2"/>
              <a:buChar char=""/>
            </a:pPr>
            <a:endParaRPr lang="cs-CZ" sz="1800" b="1" kern="0" dirty="0" smtClean="0">
              <a:latin typeface="Cambria" panose="02040503050406030204" pitchFamily="18" charset="0"/>
            </a:endParaRPr>
          </a:p>
          <a:p>
            <a:endParaRPr lang="cs-CZ" kern="0" dirty="0"/>
          </a:p>
        </p:txBody>
      </p:sp>
      <p:sp>
        <p:nvSpPr>
          <p:cNvPr id="6" name="Obdélník 5"/>
          <p:cNvSpPr/>
          <p:nvPr/>
        </p:nvSpPr>
        <p:spPr>
          <a:xfrm>
            <a:off x="666000" y="895905"/>
            <a:ext cx="4372031" cy="1292662"/>
          </a:xfrm>
          <a:prstGeom prst="rect">
            <a:avLst/>
          </a:prstGeom>
        </p:spPr>
        <p:txBody>
          <a:bodyPr wrap="none">
            <a:spAutoFit/>
          </a:bodyPr>
          <a:lstStyle/>
          <a:p>
            <a:r>
              <a:rPr lang="cs-CZ" sz="1800" b="1" dirty="0" err="1" smtClean="0">
                <a:latin typeface="Calibri" panose="020F0502020204030204" pitchFamily="34" charset="0"/>
                <a:cs typeface="Calibri" panose="020F0502020204030204" pitchFamily="34" charset="0"/>
              </a:rPr>
              <a:t>Podocam</a:t>
            </a:r>
            <a:endParaRPr lang="cs-CZ" sz="1800" b="1" dirty="0" smtClean="0">
              <a:latin typeface="Calibri" panose="020F0502020204030204" pitchFamily="34" charset="0"/>
              <a:cs typeface="Calibri" panose="020F0502020204030204" pitchFamily="34" charset="0"/>
            </a:endParaRPr>
          </a:p>
          <a:p>
            <a:r>
              <a:rPr lang="en-US" sz="1800" dirty="0" smtClean="0">
                <a:latin typeface="Calibri" panose="020F0502020204030204" pitchFamily="34" charset="0"/>
                <a:cs typeface="Calibri" panose="020F0502020204030204" pitchFamily="34" charset="0"/>
              </a:rPr>
              <a:t>Evaluation of the longitudinal and transverse</a:t>
            </a:r>
            <a:endParaRPr lang="cs-CZ" sz="1800" dirty="0" smtClean="0">
              <a:latin typeface="Calibri" panose="020F0502020204030204" pitchFamily="34" charset="0"/>
              <a:cs typeface="Calibri" panose="020F0502020204030204" pitchFamily="34" charset="0"/>
            </a:endParaRPr>
          </a:p>
          <a:p>
            <a:r>
              <a:rPr lang="en-US" sz="1800" dirty="0" smtClean="0">
                <a:latin typeface="Calibri" panose="020F0502020204030204" pitchFamily="34" charset="0"/>
                <a:cs typeface="Calibri" panose="020F0502020204030204" pitchFamily="34" charset="0"/>
              </a:rPr>
              <a:t>foot arch when standing</a:t>
            </a:r>
            <a:endParaRPr lang="cs-CZ" sz="1800" dirty="0" smtClean="0">
              <a:latin typeface="Calibri" panose="020F0502020204030204" pitchFamily="34" charset="0"/>
              <a:cs typeface="Calibri" panose="020F0502020204030204" pitchFamily="34" charset="0"/>
            </a:endParaRPr>
          </a:p>
          <a:p>
            <a:endParaRPr lang="cs-CZ" dirty="0"/>
          </a:p>
        </p:txBody>
      </p:sp>
      <p:pic>
        <p:nvPicPr>
          <p:cNvPr id="8" name="Obrázek 7"/>
          <p:cNvPicPr>
            <a:picLocks noChangeAspect="1"/>
          </p:cNvPicPr>
          <p:nvPr/>
        </p:nvPicPr>
        <p:blipFill>
          <a:blip r:embed="rId3"/>
          <a:stretch>
            <a:fillRect/>
          </a:stretch>
        </p:blipFill>
        <p:spPr>
          <a:xfrm>
            <a:off x="784833" y="2024509"/>
            <a:ext cx="3822523" cy="2548349"/>
          </a:xfrm>
          <a:prstGeom prst="rect">
            <a:avLst/>
          </a:prstGeom>
        </p:spPr>
      </p:pic>
      <p:sp>
        <p:nvSpPr>
          <p:cNvPr id="9" name="Obdélník 8"/>
          <p:cNvSpPr/>
          <p:nvPr/>
        </p:nvSpPr>
        <p:spPr>
          <a:xfrm>
            <a:off x="5387152" y="909336"/>
            <a:ext cx="5595250" cy="2862322"/>
          </a:xfrm>
          <a:prstGeom prst="rect">
            <a:avLst/>
          </a:prstGeom>
        </p:spPr>
        <p:txBody>
          <a:bodyPr wrap="none">
            <a:spAutoFit/>
          </a:bodyPr>
          <a:lstStyle/>
          <a:p>
            <a:r>
              <a:rPr lang="cs-CZ" sz="1800" b="1" dirty="0" err="1">
                <a:latin typeface="Calibri" panose="020F0502020204030204" pitchFamily="34" charset="0"/>
                <a:cs typeface="Calibri" panose="020F0502020204030204" pitchFamily="34" charset="0"/>
              </a:rPr>
              <a:t>Simi</a:t>
            </a:r>
            <a:r>
              <a:rPr lang="cs-CZ" sz="1800" b="1" dirty="0">
                <a:latin typeface="Calibri" panose="020F0502020204030204" pitchFamily="34" charset="0"/>
                <a:cs typeface="Calibri" panose="020F0502020204030204" pitchFamily="34" charset="0"/>
              </a:rPr>
              <a:t> </a:t>
            </a:r>
            <a:r>
              <a:rPr lang="cs-CZ" sz="1800" b="1" dirty="0" err="1" smtClean="0">
                <a:latin typeface="Calibri" panose="020F0502020204030204" pitchFamily="34" charset="0"/>
                <a:cs typeface="Calibri" panose="020F0502020204030204" pitchFamily="34" charset="0"/>
              </a:rPr>
              <a:t>Motion</a:t>
            </a:r>
            <a:endParaRPr lang="cs-CZ" sz="1800" b="1" dirty="0" smtClean="0">
              <a:latin typeface="Calibri" panose="020F0502020204030204" pitchFamily="34" charset="0"/>
              <a:cs typeface="Calibri" panose="020F0502020204030204" pitchFamily="34" charset="0"/>
            </a:endParaRPr>
          </a:p>
          <a:p>
            <a:pPr lvl="0"/>
            <a:r>
              <a:rPr lang="en-US" sz="1800" dirty="0">
                <a:latin typeface="Calibri" panose="020F0502020204030204" pitchFamily="34" charset="0"/>
                <a:cs typeface="Calibri" panose="020F0502020204030204" pitchFamily="34" charset="0"/>
              </a:rPr>
              <a:t>3D kinematic analysis (8 cameras)</a:t>
            </a:r>
            <a:endParaRPr lang="cs-CZ" sz="1800" dirty="0">
              <a:latin typeface="Calibri" panose="020F0502020204030204" pitchFamily="34" charset="0"/>
              <a:cs typeface="Calibri" panose="020F0502020204030204" pitchFamily="34" charset="0"/>
            </a:endParaRPr>
          </a:p>
          <a:p>
            <a:pPr lvl="0"/>
            <a:r>
              <a:rPr lang="en-US" sz="1800" dirty="0">
                <a:latin typeface="Calibri" panose="020F0502020204030204" pitchFamily="34" charset="0"/>
                <a:cs typeface="Calibri" panose="020F0502020204030204" pitchFamily="34" charset="0"/>
              </a:rPr>
              <a:t>Evaluation of the movement through</a:t>
            </a:r>
            <a:endParaRPr lang="cs-CZ" sz="1800" dirty="0">
              <a:latin typeface="Calibri" panose="020F0502020204030204" pitchFamily="34" charset="0"/>
              <a:cs typeface="Calibri" panose="020F0502020204030204" pitchFamily="34" charset="0"/>
            </a:endParaRPr>
          </a:p>
          <a:p>
            <a:pPr lvl="1"/>
            <a:r>
              <a:rPr lang="en-US" sz="1800" dirty="0">
                <a:latin typeface="Calibri" panose="020F0502020204030204" pitchFamily="34" charset="0"/>
                <a:cs typeface="Calibri" panose="020F0502020204030204" pitchFamily="34" charset="0"/>
              </a:rPr>
              <a:t>Velocity</a:t>
            </a:r>
            <a:endParaRPr lang="cs-CZ" sz="1800" dirty="0">
              <a:latin typeface="Calibri" panose="020F0502020204030204" pitchFamily="34" charset="0"/>
              <a:cs typeface="Calibri" panose="020F0502020204030204" pitchFamily="34" charset="0"/>
            </a:endParaRPr>
          </a:p>
          <a:p>
            <a:pPr lvl="1"/>
            <a:r>
              <a:rPr lang="en-US" sz="1800" dirty="0">
                <a:latin typeface="Calibri" panose="020F0502020204030204" pitchFamily="34" charset="0"/>
                <a:cs typeface="Calibri" panose="020F0502020204030204" pitchFamily="34" charset="0"/>
              </a:rPr>
              <a:t>Acceleration</a:t>
            </a:r>
            <a:endParaRPr lang="cs-CZ" sz="1800" dirty="0">
              <a:latin typeface="Calibri" panose="020F0502020204030204" pitchFamily="34" charset="0"/>
              <a:cs typeface="Calibri" panose="020F0502020204030204" pitchFamily="34" charset="0"/>
            </a:endParaRPr>
          </a:p>
          <a:p>
            <a:pPr lvl="1"/>
            <a:r>
              <a:rPr lang="en-US" sz="1800" dirty="0">
                <a:latin typeface="Calibri" panose="020F0502020204030204" pitchFamily="34" charset="0"/>
                <a:cs typeface="Calibri" panose="020F0502020204030204" pitchFamily="34" charset="0"/>
              </a:rPr>
              <a:t>Side asymmetries</a:t>
            </a:r>
            <a:endParaRPr lang="cs-CZ" sz="1800" dirty="0">
              <a:latin typeface="Calibri" panose="020F0502020204030204" pitchFamily="34" charset="0"/>
              <a:cs typeface="Calibri" panose="020F0502020204030204" pitchFamily="34" charset="0"/>
            </a:endParaRPr>
          </a:p>
          <a:p>
            <a:pPr lvl="1"/>
            <a:r>
              <a:rPr lang="en-US" sz="1800" dirty="0">
                <a:latin typeface="Calibri" panose="020F0502020204030204" pitchFamily="34" charset="0"/>
                <a:cs typeface="Calibri" panose="020F0502020204030204" pitchFamily="34" charset="0"/>
              </a:rPr>
              <a:t>Joints angles</a:t>
            </a:r>
            <a:endParaRPr lang="cs-CZ" sz="1800" dirty="0">
              <a:latin typeface="Calibri" panose="020F0502020204030204" pitchFamily="34" charset="0"/>
              <a:cs typeface="Calibri" panose="020F0502020204030204" pitchFamily="34" charset="0"/>
            </a:endParaRPr>
          </a:p>
          <a:p>
            <a:pPr lvl="1"/>
            <a:r>
              <a:rPr lang="en-US" sz="1800" dirty="0">
                <a:latin typeface="Calibri" panose="020F0502020204030204" pitchFamily="34" charset="0"/>
                <a:cs typeface="Calibri" panose="020F0502020204030204" pitchFamily="34" charset="0"/>
              </a:rPr>
              <a:t>Comparison of the performance in different persons</a:t>
            </a:r>
            <a:r>
              <a:rPr lang="en-US" sz="1800" dirty="0" smtClean="0">
                <a:latin typeface="Calibri" panose="020F0502020204030204" pitchFamily="34" charset="0"/>
                <a:cs typeface="Calibri" panose="020F0502020204030204" pitchFamily="34" charset="0"/>
              </a:rPr>
              <a:t>,</a:t>
            </a:r>
            <a:endParaRPr lang="cs-CZ" sz="1800" dirty="0" smtClean="0">
              <a:latin typeface="Calibri" panose="020F0502020204030204" pitchFamily="34" charset="0"/>
              <a:cs typeface="Calibri" panose="020F0502020204030204" pitchFamily="34" charset="0"/>
            </a:endParaRPr>
          </a:p>
          <a:p>
            <a:pPr lvl="1"/>
            <a:r>
              <a:rPr lang="en-US" sz="1800" dirty="0" smtClean="0">
                <a:latin typeface="Calibri" panose="020F0502020204030204" pitchFamily="34" charset="0"/>
                <a:cs typeface="Calibri" panose="020F0502020204030204" pitchFamily="34" charset="0"/>
              </a:rPr>
              <a:t>or </a:t>
            </a:r>
            <a:r>
              <a:rPr lang="en-US" sz="1800" dirty="0">
                <a:latin typeface="Calibri" panose="020F0502020204030204" pitchFamily="34" charset="0"/>
                <a:cs typeface="Calibri" panose="020F0502020204030204" pitchFamily="34" charset="0"/>
              </a:rPr>
              <a:t>before and after an intervention</a:t>
            </a:r>
            <a:endParaRPr lang="cs-CZ" sz="1800" dirty="0">
              <a:latin typeface="Calibri" panose="020F0502020204030204" pitchFamily="34" charset="0"/>
              <a:cs typeface="Calibri" panose="020F0502020204030204" pitchFamily="34" charset="0"/>
            </a:endParaRPr>
          </a:p>
          <a:p>
            <a:endParaRPr lang="cs-CZ" sz="1800" b="1" dirty="0">
              <a:latin typeface="Calibri" panose="020F0502020204030204" pitchFamily="34" charset="0"/>
              <a:cs typeface="Calibri" panose="020F0502020204030204" pitchFamily="34" charset="0"/>
            </a:endParaRPr>
          </a:p>
        </p:txBody>
      </p:sp>
      <p:pic>
        <p:nvPicPr>
          <p:cNvPr id="10" name="Obrázek 9"/>
          <p:cNvPicPr>
            <a:picLocks noChangeAspect="1"/>
          </p:cNvPicPr>
          <p:nvPr/>
        </p:nvPicPr>
        <p:blipFill>
          <a:blip r:embed="rId4"/>
          <a:stretch>
            <a:fillRect/>
          </a:stretch>
        </p:blipFill>
        <p:spPr>
          <a:xfrm>
            <a:off x="9035781" y="1312469"/>
            <a:ext cx="2388643" cy="1472294"/>
          </a:xfrm>
          <a:prstGeom prst="rect">
            <a:avLst/>
          </a:prstGeom>
        </p:spPr>
      </p:pic>
      <p:pic>
        <p:nvPicPr>
          <p:cNvPr id="11" name="Obrázek 10"/>
          <p:cNvPicPr>
            <a:picLocks noChangeAspect="1"/>
          </p:cNvPicPr>
          <p:nvPr/>
        </p:nvPicPr>
        <p:blipFill>
          <a:blip r:embed="rId5"/>
          <a:stretch>
            <a:fillRect/>
          </a:stretch>
        </p:blipFill>
        <p:spPr>
          <a:xfrm>
            <a:off x="5568968" y="3554293"/>
            <a:ext cx="3292400" cy="2224815"/>
          </a:xfrm>
          <a:prstGeom prst="rect">
            <a:avLst/>
          </a:prstGeom>
        </p:spPr>
      </p:pic>
      <p:sp>
        <p:nvSpPr>
          <p:cNvPr id="12" name="TextovéPole 11"/>
          <p:cNvSpPr txBox="1"/>
          <p:nvPr/>
        </p:nvSpPr>
        <p:spPr>
          <a:xfrm>
            <a:off x="8953328" y="1016697"/>
            <a:ext cx="1654492" cy="276999"/>
          </a:xfrm>
          <a:prstGeom prst="rect">
            <a:avLst/>
          </a:prstGeom>
          <a:noFill/>
        </p:spPr>
        <p:txBody>
          <a:bodyPr wrap="none" rtlCol="0">
            <a:spAutoFit/>
          </a:bodyPr>
          <a:lstStyle/>
          <a:p>
            <a:r>
              <a:rPr lang="en-US" sz="1200" i="1" dirty="0">
                <a:latin typeface="Calibri" panose="020F0502020204030204" pitchFamily="34" charset="0"/>
                <a:cs typeface="Calibri" panose="020F0502020204030204" pitchFamily="34" charset="0"/>
              </a:rPr>
              <a:t>3D model stick diagram</a:t>
            </a:r>
            <a:endParaRPr lang="cs-CZ" sz="1600" i="1" dirty="0">
              <a:latin typeface="Calibri" panose="020F0502020204030204" pitchFamily="34" charset="0"/>
              <a:cs typeface="Calibri" panose="020F0502020204030204" pitchFamily="34" charset="0"/>
            </a:endParaRPr>
          </a:p>
        </p:txBody>
      </p:sp>
      <p:sp>
        <p:nvSpPr>
          <p:cNvPr id="13" name="TextovéPole 12"/>
          <p:cNvSpPr txBox="1"/>
          <p:nvPr/>
        </p:nvSpPr>
        <p:spPr>
          <a:xfrm>
            <a:off x="5489693" y="5848110"/>
            <a:ext cx="5004383" cy="276999"/>
          </a:xfrm>
          <a:prstGeom prst="rect">
            <a:avLst/>
          </a:prstGeom>
          <a:noFill/>
        </p:spPr>
        <p:txBody>
          <a:bodyPr wrap="none" rtlCol="0">
            <a:spAutoFit/>
          </a:bodyPr>
          <a:lstStyle/>
          <a:p>
            <a:r>
              <a:rPr lang="en-US" sz="1200" i="1" dirty="0">
                <a:latin typeface="Calibri" panose="020F0502020204030204" pitchFamily="34" charset="0"/>
                <a:cs typeface="Calibri" panose="020F0502020204030204" pitchFamily="34" charset="0"/>
              </a:rPr>
              <a:t>Knee joint angle changes of the left and right lower limb during one step cycle</a:t>
            </a:r>
            <a:endParaRPr lang="cs-CZ"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66319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dirty="0" err="1"/>
              <a:t>Faculty</a:t>
            </a:r>
            <a:r>
              <a:rPr lang="cs-CZ" altLang="cs-CZ" dirty="0"/>
              <a:t> </a:t>
            </a:r>
            <a:r>
              <a:rPr lang="cs-CZ" altLang="cs-CZ" dirty="0" err="1"/>
              <a:t>of</a:t>
            </a:r>
            <a:r>
              <a:rPr lang="cs-CZ" altLang="cs-CZ" dirty="0"/>
              <a:t> </a:t>
            </a:r>
            <a:r>
              <a:rPr lang="cs-CZ" altLang="cs-CZ" dirty="0" err="1"/>
              <a:t>Sports</a:t>
            </a:r>
            <a:r>
              <a:rPr lang="cs-CZ" altLang="cs-CZ" dirty="0"/>
              <a:t> </a:t>
            </a:r>
            <a:r>
              <a:rPr lang="cs-CZ" altLang="cs-CZ" dirty="0" err="1"/>
              <a:t>Studies</a:t>
            </a:r>
            <a:r>
              <a:rPr lang="cs-CZ" altLang="cs-CZ" dirty="0"/>
              <a:t>, Masaryk University, Brno, Czech Republic</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p:cNvSpPr>
            <a:spLocks noGrp="1"/>
          </p:cNvSpPr>
          <p:nvPr>
            <p:ph type="title"/>
          </p:nvPr>
        </p:nvSpPr>
        <p:spPr>
          <a:xfrm>
            <a:off x="720000" y="562054"/>
            <a:ext cx="10753200" cy="451576"/>
          </a:xfrm>
        </p:spPr>
        <p:txBody>
          <a:bodyPr/>
          <a:lstStyle/>
          <a:p>
            <a:pPr lvl="0" algn="just">
              <a:spcAft>
                <a:spcPts val="0"/>
              </a:spcAft>
            </a:pPr>
            <a:r>
              <a:rPr lang="cs-CZ" dirty="0" err="1">
                <a:latin typeface="Calibri" panose="020F0502020204030204" pitchFamily="34" charset="0"/>
                <a:cs typeface="Times New Roman" panose="02020603050405020304" pitchFamily="18" charset="0"/>
              </a:rPr>
              <a:t>Gait</a:t>
            </a:r>
            <a:r>
              <a:rPr lang="cs-CZ" dirty="0">
                <a:latin typeface="Calibri" panose="020F0502020204030204" pitchFamily="34" charset="0"/>
                <a:cs typeface="Times New Roman" panose="02020603050405020304" pitchFamily="18" charset="0"/>
              </a:rPr>
              <a:t> </a:t>
            </a:r>
            <a:r>
              <a:rPr lang="cs-CZ" dirty="0" err="1" smtClean="0">
                <a:latin typeface="Calibri" panose="020F0502020204030204" pitchFamily="34" charset="0"/>
                <a:cs typeface="Times New Roman" panose="02020603050405020304" pitchFamily="18" charset="0"/>
              </a:rPr>
              <a:t>analysis</a:t>
            </a:r>
            <a:r>
              <a:rPr lang="cs-CZ" dirty="0" smtClean="0">
                <a:latin typeface="Calibri" panose="020F0502020204030204" pitchFamily="34" charset="0"/>
                <a:cs typeface="Times New Roman" panose="02020603050405020304" pitchFamily="18" charset="0"/>
              </a:rPr>
              <a:t> - </a:t>
            </a:r>
            <a:r>
              <a:rPr lang="cs-CZ" dirty="0" err="1" smtClean="0">
                <a:latin typeface="Calibri" panose="020F0502020204030204" pitchFamily="34" charset="0"/>
                <a:cs typeface="Times New Roman" panose="02020603050405020304" pitchFamily="18" charset="0"/>
              </a:rPr>
              <a:t>research</a:t>
            </a:r>
            <a:endParaRPr lang="cs-CZ" dirty="0">
              <a:latin typeface="Calibri" panose="020F0502020204030204" pitchFamily="34" charset="0"/>
              <a:cs typeface="Times New Roman" panose="02020603050405020304" pitchFamily="18" charset="0"/>
            </a:endParaRPr>
          </a:p>
        </p:txBody>
      </p:sp>
      <p:sp>
        <p:nvSpPr>
          <p:cNvPr id="5" name="Zástupný symbol pro obsah 4"/>
          <p:cNvSpPr>
            <a:spLocks noGrp="1"/>
          </p:cNvSpPr>
          <p:nvPr>
            <p:ph idx="1"/>
          </p:nvPr>
        </p:nvSpPr>
        <p:spPr/>
        <p:txBody>
          <a:bodyPr/>
          <a:lstStyle/>
          <a:p>
            <a:pPr marL="72000" indent="0">
              <a:spcAft>
                <a:spcPts val="0"/>
              </a:spcAft>
              <a:buNone/>
            </a:pPr>
            <a:r>
              <a:rPr lang="en-GB" sz="1400" dirty="0">
                <a:latin typeface="Calibri" panose="020F0502020204030204" pitchFamily="34" charset="0"/>
                <a:ea typeface="Calibri" panose="020F0502020204030204" pitchFamily="34" charset="0"/>
              </a:rPr>
              <a:t> </a:t>
            </a:r>
            <a:endParaRPr lang="cs-CZ" sz="1400" dirty="0">
              <a:latin typeface="Calibri" panose="020F0502020204030204" pitchFamily="34" charset="0"/>
              <a:ea typeface="Calibri" panose="020F0502020204030204" pitchFamily="34" charset="0"/>
            </a:endParaRPr>
          </a:p>
          <a:p>
            <a:pPr marL="72000" indent="0" algn="just">
              <a:spcAft>
                <a:spcPts val="0"/>
              </a:spcAft>
              <a:buNone/>
            </a:pPr>
            <a:r>
              <a:rPr lang="en-GB" sz="1400" dirty="0">
                <a:latin typeface="Calibri" panose="020F0502020204030204" pitchFamily="34" charset="0"/>
                <a:ea typeface="Calibri" panose="020F0502020204030204" pitchFamily="34" charset="0"/>
                <a:cs typeface="Times New Roman" panose="02020603050405020304" pitchFamily="18" charset="0"/>
              </a:rPr>
              <a:t/>
            </a:r>
            <a:br>
              <a:rPr lang="en-GB" sz="1400" dirty="0">
                <a:latin typeface="Calibri" panose="020F0502020204030204" pitchFamily="34" charset="0"/>
                <a:ea typeface="Calibri" panose="020F0502020204030204" pitchFamily="34" charset="0"/>
                <a:cs typeface="Times New Roman" panose="02020603050405020304" pitchFamily="18" charset="0"/>
              </a:rPr>
            </a:br>
            <a:endParaRPr lang="cs-CZ" sz="1400" dirty="0"/>
          </a:p>
        </p:txBody>
      </p:sp>
      <p:sp>
        <p:nvSpPr>
          <p:cNvPr id="7" name="Zástupný symbol pro obsah 4"/>
          <p:cNvSpPr txBox="1">
            <a:spLocks/>
          </p:cNvSpPr>
          <p:nvPr/>
        </p:nvSpPr>
        <p:spPr>
          <a:xfrm>
            <a:off x="720000" y="1401057"/>
            <a:ext cx="10753200" cy="413999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42900" indent="-342900" algn="just">
              <a:spcAft>
                <a:spcPts val="0"/>
              </a:spcAft>
              <a:buFont typeface="Wingdings" panose="05000000000000000000" pitchFamily="2" charset="2"/>
              <a:buChar char=""/>
            </a:pPr>
            <a:endParaRPr lang="cs-CZ" sz="1800" kern="0" dirty="0" smtClean="0">
              <a:latin typeface="Calibri" panose="020F0502020204030204" pitchFamily="34" charset="0"/>
              <a:cs typeface="Times New Roman" panose="02020603050405020304" pitchFamily="18" charset="0"/>
            </a:endParaRPr>
          </a:p>
          <a:p>
            <a:pPr marL="342900" indent="-342900" algn="just">
              <a:spcAft>
                <a:spcPts val="0"/>
              </a:spcAft>
              <a:buFont typeface="Wingdings" panose="05000000000000000000" pitchFamily="2" charset="2"/>
              <a:buChar char=""/>
            </a:pPr>
            <a:endParaRPr lang="cs-CZ" sz="1800" b="1" kern="0" dirty="0" smtClean="0">
              <a:latin typeface="Cambria" panose="02040503050406030204" pitchFamily="18" charset="0"/>
            </a:endParaRPr>
          </a:p>
          <a:p>
            <a:endParaRPr lang="cs-CZ" kern="0" dirty="0"/>
          </a:p>
        </p:txBody>
      </p:sp>
      <p:sp>
        <p:nvSpPr>
          <p:cNvPr id="6" name="TextovéPole 5"/>
          <p:cNvSpPr txBox="1"/>
          <p:nvPr/>
        </p:nvSpPr>
        <p:spPr>
          <a:xfrm>
            <a:off x="666001" y="1154681"/>
            <a:ext cx="6557759" cy="4524315"/>
          </a:xfrm>
          <a:prstGeom prst="rect">
            <a:avLst/>
          </a:prstGeom>
          <a:noFill/>
        </p:spPr>
        <p:txBody>
          <a:bodyPr wrap="square" rtlCol="0">
            <a:spAutoFit/>
          </a:bodyPr>
          <a:lstStyle/>
          <a:p>
            <a:pPr algn="just"/>
            <a:r>
              <a:rPr lang="en-US" sz="1800" b="1" dirty="0">
                <a:latin typeface="Calibri" panose="020F0502020204030204" pitchFamily="34" charset="0"/>
                <a:cs typeface="Calibri" panose="020F0502020204030204" pitchFamily="34" charset="0"/>
              </a:rPr>
              <a:t>First steps: gait analysis in healthy toddlers and toddlers with calcaneus valgus </a:t>
            </a:r>
            <a:r>
              <a:rPr lang="en-US" sz="1800" b="1" dirty="0" smtClean="0">
                <a:latin typeface="Calibri" panose="020F0502020204030204" pitchFamily="34" charset="0"/>
                <a:cs typeface="Calibri" panose="020F0502020204030204" pitchFamily="34" charset="0"/>
              </a:rPr>
              <a:t>diagnosis</a:t>
            </a:r>
            <a:r>
              <a:rPr lang="cs-CZ" sz="1800" b="1" dirty="0" smtClean="0">
                <a:latin typeface="Calibri" panose="020F0502020204030204" pitchFamily="34" charset="0"/>
                <a:cs typeface="Calibri" panose="020F0502020204030204" pitchFamily="34" charset="0"/>
              </a:rPr>
              <a:t> (CVD)</a:t>
            </a:r>
            <a:r>
              <a:rPr lang="en-US" sz="1800" b="1" dirty="0" smtClean="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and the effect of special footwear </a:t>
            </a:r>
            <a:endParaRPr lang="cs-CZ" sz="1800" b="1" dirty="0" smtClean="0">
              <a:latin typeface="Calibri" panose="020F0502020204030204" pitchFamily="34" charset="0"/>
              <a:cs typeface="Calibri" panose="020F0502020204030204" pitchFamily="34" charset="0"/>
            </a:endParaRPr>
          </a:p>
          <a:p>
            <a:pPr algn="just"/>
            <a:endParaRPr lang="cs-CZ" sz="1800" b="1" dirty="0" smtClean="0">
              <a:latin typeface="Calibri" panose="020F0502020204030204" pitchFamily="34" charset="0"/>
              <a:cs typeface="Calibri" panose="020F0502020204030204" pitchFamily="34" charset="0"/>
            </a:endParaRPr>
          </a:p>
          <a:p>
            <a:pPr marL="285750" indent="-285750" algn="just">
              <a:buFontTx/>
              <a:buChar char="-"/>
            </a:pPr>
            <a:r>
              <a:rPr lang="en-US" sz="1800" dirty="0" smtClean="0">
                <a:latin typeface="Calibri" panose="020F0502020204030204" pitchFamily="34" charset="0"/>
                <a:cs typeface="Calibri" panose="020F0502020204030204" pitchFamily="34" charset="0"/>
              </a:rPr>
              <a:t>analyze </a:t>
            </a:r>
            <a:r>
              <a:rPr lang="en-US" sz="1800" dirty="0">
                <a:latin typeface="Calibri" panose="020F0502020204030204" pitchFamily="34" charset="0"/>
                <a:cs typeface="Calibri" panose="020F0502020204030204" pitchFamily="34" charset="0"/>
              </a:rPr>
              <a:t>the effect of tested shoes on gait </a:t>
            </a:r>
            <a:r>
              <a:rPr lang="en-US" sz="1800" dirty="0" smtClean="0">
                <a:latin typeface="Calibri" panose="020F0502020204030204" pitchFamily="34" charset="0"/>
                <a:cs typeface="Calibri" panose="020F0502020204030204" pitchFamily="34" charset="0"/>
              </a:rPr>
              <a:t>parameters</a:t>
            </a:r>
            <a:endParaRPr lang="cs-CZ" sz="1800" dirty="0" smtClean="0">
              <a:latin typeface="Calibri" panose="020F0502020204030204" pitchFamily="34" charset="0"/>
              <a:cs typeface="Calibri" panose="020F0502020204030204" pitchFamily="34" charset="0"/>
            </a:endParaRPr>
          </a:p>
          <a:p>
            <a:pPr marL="285750" indent="-285750" algn="just">
              <a:buFontTx/>
              <a:buChar char="-"/>
            </a:pPr>
            <a:r>
              <a:rPr lang="en-US" sz="1800" dirty="0" smtClean="0">
                <a:latin typeface="Calibri" panose="020F0502020204030204" pitchFamily="34" charset="0"/>
                <a:cs typeface="Calibri" panose="020F0502020204030204" pitchFamily="34" charset="0"/>
              </a:rPr>
              <a:t>assess </a:t>
            </a:r>
            <a:r>
              <a:rPr lang="en-US" sz="1800" dirty="0">
                <a:latin typeface="Calibri" panose="020F0502020204030204" pitchFamily="34" charset="0"/>
                <a:cs typeface="Calibri" panose="020F0502020204030204" pitchFamily="34" charset="0"/>
              </a:rPr>
              <a:t>differences in the gait pattern of healthy and CVD </a:t>
            </a:r>
            <a:r>
              <a:rPr lang="en-US" sz="1800" dirty="0" smtClean="0">
                <a:latin typeface="Calibri" panose="020F0502020204030204" pitchFamily="34" charset="0"/>
                <a:cs typeface="Calibri" panose="020F0502020204030204" pitchFamily="34" charset="0"/>
              </a:rPr>
              <a:t>toddlers</a:t>
            </a:r>
            <a:endParaRPr lang="cs-CZ" sz="1800" dirty="0" smtClean="0">
              <a:latin typeface="Calibri" panose="020F0502020204030204" pitchFamily="34" charset="0"/>
              <a:cs typeface="Calibri" panose="020F0502020204030204" pitchFamily="34" charset="0"/>
            </a:endParaRPr>
          </a:p>
          <a:p>
            <a:pPr marL="285750" indent="-285750" algn="just">
              <a:buFontTx/>
              <a:buChar char="-"/>
            </a:pPr>
            <a:r>
              <a:rPr lang="en-US" sz="1800" dirty="0" smtClean="0">
                <a:latin typeface="Calibri" panose="020F0502020204030204" pitchFamily="34" charset="0"/>
                <a:cs typeface="Calibri" panose="020F0502020204030204" pitchFamily="34" charset="0"/>
              </a:rPr>
              <a:t>three </a:t>
            </a:r>
            <a:r>
              <a:rPr lang="en-US" sz="1800" dirty="0">
                <a:latin typeface="Calibri" panose="020F0502020204030204" pitchFamily="34" charset="0"/>
                <a:cs typeface="Calibri" panose="020F0502020204030204" pitchFamily="34" charset="0"/>
              </a:rPr>
              <a:t>groups will be compared: a group of healthy toddlers, toddlers with CVD with a conservative treatment, and toddlers with CVD using tested </a:t>
            </a:r>
            <a:r>
              <a:rPr lang="en-US" sz="1800" dirty="0" smtClean="0">
                <a:latin typeface="Calibri" panose="020F0502020204030204" pitchFamily="34" charset="0"/>
                <a:cs typeface="Calibri" panose="020F0502020204030204" pitchFamily="34" charset="0"/>
              </a:rPr>
              <a:t>shoes</a:t>
            </a:r>
            <a:endParaRPr lang="cs-CZ" sz="1800" dirty="0" smtClean="0">
              <a:latin typeface="Calibri" panose="020F0502020204030204" pitchFamily="34" charset="0"/>
              <a:cs typeface="Calibri" panose="020F0502020204030204" pitchFamily="34" charset="0"/>
            </a:endParaRPr>
          </a:p>
          <a:p>
            <a:pPr marL="285750" indent="-285750" algn="just">
              <a:buFontTx/>
              <a:buChar char="-"/>
            </a:pPr>
            <a:r>
              <a:rPr lang="cs-CZ" sz="1800" dirty="0" smtClean="0">
                <a:latin typeface="Calibri" panose="020F0502020204030204" pitchFamily="34" charset="0"/>
                <a:cs typeface="Calibri" panose="020F0502020204030204" pitchFamily="34" charset="0"/>
              </a:rPr>
              <a:t>t</a:t>
            </a:r>
            <a:r>
              <a:rPr lang="en-US" sz="1800" dirty="0" err="1" smtClean="0">
                <a:latin typeface="Calibri" panose="020F0502020204030204" pitchFamily="34" charset="0"/>
                <a:cs typeface="Calibri" panose="020F0502020204030204" pitchFamily="34" charset="0"/>
              </a:rPr>
              <a:t>ested</a:t>
            </a:r>
            <a:r>
              <a:rPr lang="en-US" sz="1800" dirty="0" smtClean="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shoes were designed to correct the valgus position of the calcaneus in two prototypes and will be added to the conservative </a:t>
            </a:r>
            <a:r>
              <a:rPr lang="en-US" sz="1800" dirty="0" smtClean="0">
                <a:latin typeface="Calibri" panose="020F0502020204030204" pitchFamily="34" charset="0"/>
                <a:cs typeface="Calibri" panose="020F0502020204030204" pitchFamily="34" charset="0"/>
              </a:rPr>
              <a:t>treatment.</a:t>
            </a:r>
            <a:endParaRPr lang="cs-CZ" sz="1800" dirty="0" smtClean="0">
              <a:latin typeface="Calibri" panose="020F0502020204030204" pitchFamily="34" charset="0"/>
              <a:cs typeface="Calibri" panose="020F0502020204030204" pitchFamily="34" charset="0"/>
            </a:endParaRPr>
          </a:p>
          <a:p>
            <a:pPr marL="285750" indent="-285750" algn="just">
              <a:buFontTx/>
              <a:buChar char="-"/>
            </a:pPr>
            <a:r>
              <a:rPr lang="cs-CZ" sz="1800" dirty="0" smtClean="0">
                <a:latin typeface="Calibri" panose="020F0502020204030204" pitchFamily="34" charset="0"/>
                <a:cs typeface="Calibri" panose="020F0502020204030204" pitchFamily="34" charset="0"/>
              </a:rPr>
              <a:t>a</a:t>
            </a:r>
            <a:r>
              <a:rPr lang="en-US" sz="1800" dirty="0" err="1" smtClean="0">
                <a:latin typeface="Calibri" panose="020F0502020204030204" pitchFamily="34" charset="0"/>
                <a:cs typeface="Calibri" panose="020F0502020204030204" pitchFamily="34" charset="0"/>
              </a:rPr>
              <a:t>fter</a:t>
            </a:r>
            <a:r>
              <a:rPr lang="en-US" sz="1800" dirty="0" smtClean="0">
                <a:latin typeface="Calibri" panose="020F0502020204030204" pitchFamily="34" charset="0"/>
                <a:cs typeface="Calibri" panose="020F0502020204030204" pitchFamily="34" charset="0"/>
              </a:rPr>
              <a:t> </a:t>
            </a:r>
            <a:r>
              <a:rPr lang="cs-CZ" sz="1800" dirty="0" smtClean="0">
                <a:latin typeface="Calibri" panose="020F0502020204030204" pitchFamily="34" charset="0"/>
                <a:cs typeface="Calibri" panose="020F0502020204030204" pitchFamily="34" charset="0"/>
              </a:rPr>
              <a:t>7</a:t>
            </a:r>
            <a:r>
              <a:rPr lang="en-US" sz="1800" dirty="0" smtClean="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months </a:t>
            </a:r>
            <a:r>
              <a:rPr lang="en-US" sz="1800" dirty="0" smtClean="0">
                <a:latin typeface="Calibri" panose="020F0502020204030204" pitchFamily="34" charset="0"/>
                <a:cs typeface="Calibri" panose="020F0502020204030204" pitchFamily="34" charset="0"/>
              </a:rPr>
              <a:t>assess</a:t>
            </a:r>
            <a:r>
              <a:rPr lang="cs-CZ" sz="1800" dirty="0" err="1" smtClean="0">
                <a:latin typeface="Calibri" panose="020F0502020204030204" pitchFamily="34" charset="0"/>
                <a:cs typeface="Calibri" panose="020F0502020204030204" pitchFamily="34" charset="0"/>
              </a:rPr>
              <a:t>ment</a:t>
            </a:r>
            <a:r>
              <a:rPr lang="cs-CZ" sz="1800" dirty="0" smtClean="0">
                <a:latin typeface="Calibri" panose="020F0502020204030204" pitchFamily="34" charset="0"/>
                <a:cs typeface="Calibri" panose="020F0502020204030204" pitchFamily="34" charset="0"/>
              </a:rPr>
              <a:t> </a:t>
            </a:r>
            <a:r>
              <a:rPr lang="cs-CZ" sz="1800" dirty="0" err="1" smtClean="0">
                <a:latin typeface="Calibri" panose="020F0502020204030204" pitchFamily="34" charset="0"/>
                <a:cs typeface="Calibri" panose="020F0502020204030204" pitchFamily="34" charset="0"/>
              </a:rPr>
              <a:t>of</a:t>
            </a:r>
            <a:r>
              <a:rPr lang="en-US" sz="1800" dirty="0" smtClean="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the effect of tested shoes on the calcaneus valgus position. </a:t>
            </a:r>
            <a:endParaRPr lang="cs-CZ" sz="1800" dirty="0" smtClean="0">
              <a:latin typeface="Calibri" panose="020F0502020204030204" pitchFamily="34" charset="0"/>
              <a:cs typeface="Calibri" panose="020F0502020204030204" pitchFamily="34" charset="0"/>
            </a:endParaRPr>
          </a:p>
          <a:p>
            <a:pPr marL="285750" indent="-285750" algn="just">
              <a:buFontTx/>
              <a:buChar char="-"/>
            </a:pPr>
            <a:r>
              <a:rPr lang="en-US" sz="1800" dirty="0" smtClean="0">
                <a:latin typeface="Calibri" panose="020F0502020204030204" pitchFamily="34" charset="0"/>
                <a:cs typeface="Calibri" panose="020F0502020204030204" pitchFamily="34" charset="0"/>
              </a:rPr>
              <a:t>a </a:t>
            </a:r>
            <a:r>
              <a:rPr lang="en-US" sz="1800" dirty="0">
                <a:latin typeface="Calibri" panose="020F0502020204030204" pitchFamily="34" charset="0"/>
                <a:cs typeface="Calibri" panose="020F0502020204030204" pitchFamily="34" charset="0"/>
              </a:rPr>
              <a:t>unique information to the shoe company that will allow adjusting the product to maximize the effectiveness of the tested shoes.</a:t>
            </a:r>
            <a:endParaRPr lang="cs-CZ" sz="1800" dirty="0">
              <a:latin typeface="Calibri" panose="020F0502020204030204" pitchFamily="34" charset="0"/>
              <a:cs typeface="Calibri" panose="020F0502020204030204" pitchFamily="34" charset="0"/>
            </a:endParaRPr>
          </a:p>
        </p:txBody>
      </p:sp>
      <p:pic>
        <p:nvPicPr>
          <p:cNvPr id="9" name="Obrázek 8"/>
          <p:cNvPicPr>
            <a:picLocks noChangeAspect="1"/>
          </p:cNvPicPr>
          <p:nvPr/>
        </p:nvPicPr>
        <p:blipFill>
          <a:blip r:embed="rId3"/>
          <a:stretch>
            <a:fillRect/>
          </a:stretch>
        </p:blipFill>
        <p:spPr>
          <a:xfrm>
            <a:off x="7513398" y="3352127"/>
            <a:ext cx="4596782" cy="2584928"/>
          </a:xfrm>
          <a:prstGeom prst="rect">
            <a:avLst/>
          </a:prstGeom>
        </p:spPr>
      </p:pic>
      <p:pic>
        <p:nvPicPr>
          <p:cNvPr id="8" name="Obrázek 7"/>
          <p:cNvPicPr>
            <a:picLocks noChangeAspect="1"/>
          </p:cNvPicPr>
          <p:nvPr/>
        </p:nvPicPr>
        <p:blipFill>
          <a:blip r:embed="rId4"/>
          <a:stretch>
            <a:fillRect/>
          </a:stretch>
        </p:blipFill>
        <p:spPr>
          <a:xfrm>
            <a:off x="8760138" y="711130"/>
            <a:ext cx="2103302" cy="2627604"/>
          </a:xfrm>
          <a:prstGeom prst="rect">
            <a:avLst/>
          </a:prstGeom>
        </p:spPr>
      </p:pic>
    </p:spTree>
    <p:extLst>
      <p:ext uri="{BB962C8B-B14F-4D97-AF65-F5344CB8AC3E}">
        <p14:creationId xmlns:p14="http://schemas.microsoft.com/office/powerpoint/2010/main" val="13725688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dirty="0" err="1"/>
              <a:t>Faculty</a:t>
            </a:r>
            <a:r>
              <a:rPr lang="cs-CZ" altLang="cs-CZ" dirty="0"/>
              <a:t> </a:t>
            </a:r>
            <a:r>
              <a:rPr lang="cs-CZ" altLang="cs-CZ" dirty="0" err="1"/>
              <a:t>of</a:t>
            </a:r>
            <a:r>
              <a:rPr lang="cs-CZ" altLang="cs-CZ" dirty="0"/>
              <a:t> </a:t>
            </a:r>
            <a:r>
              <a:rPr lang="cs-CZ" altLang="cs-CZ" dirty="0" err="1"/>
              <a:t>Sports</a:t>
            </a:r>
            <a:r>
              <a:rPr lang="cs-CZ" altLang="cs-CZ" dirty="0"/>
              <a:t> </a:t>
            </a:r>
            <a:r>
              <a:rPr lang="cs-CZ" altLang="cs-CZ" dirty="0" err="1"/>
              <a:t>Studies</a:t>
            </a:r>
            <a:r>
              <a:rPr lang="cs-CZ" altLang="cs-CZ" dirty="0"/>
              <a:t>, Masaryk University, Brno, Czech Republic</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p:cNvSpPr>
            <a:spLocks noGrp="1"/>
          </p:cNvSpPr>
          <p:nvPr>
            <p:ph type="title"/>
          </p:nvPr>
        </p:nvSpPr>
        <p:spPr/>
        <p:txBody>
          <a:bodyPr/>
          <a:lstStyle/>
          <a:p>
            <a:r>
              <a:rPr lang="cs-CZ" dirty="0" err="1"/>
              <a:t>L</a:t>
            </a:r>
            <a:r>
              <a:rPr lang="cs-CZ" dirty="0" err="1" smtClean="0"/>
              <a:t>ab</a:t>
            </a:r>
            <a:r>
              <a:rPr lang="cs-CZ" dirty="0" smtClean="0"/>
              <a:t> </a:t>
            </a:r>
            <a:r>
              <a:rPr lang="cs-CZ" dirty="0" err="1" smtClean="0"/>
              <a:t>specialization</a:t>
            </a:r>
            <a:endParaRPr lang="cs-CZ" dirty="0"/>
          </a:p>
        </p:txBody>
      </p:sp>
      <p:sp>
        <p:nvSpPr>
          <p:cNvPr id="5" name="Zástupný symbol pro obsah 4"/>
          <p:cNvSpPr>
            <a:spLocks noGrp="1"/>
          </p:cNvSpPr>
          <p:nvPr>
            <p:ph idx="1"/>
          </p:nvPr>
        </p:nvSpPr>
        <p:spPr>
          <a:xfrm>
            <a:off x="720000" y="1401057"/>
            <a:ext cx="10753200" cy="4139998"/>
          </a:xfrm>
        </p:spPr>
        <p:txBody>
          <a:bodyPr/>
          <a:lstStyle/>
          <a:p>
            <a:pPr marL="342900" lvl="0" indent="-342900" algn="just">
              <a:spcAft>
                <a:spcPts val="0"/>
              </a:spcAft>
              <a:buFont typeface="Wingdings" panose="05000000000000000000" pitchFamily="2" charset="2"/>
              <a:buChar char=""/>
            </a:pPr>
            <a:r>
              <a:rPr lang="cs-CZ" sz="3200" dirty="0" err="1" smtClean="0">
                <a:latin typeface="Calibri" panose="020F0502020204030204" pitchFamily="34" charset="0"/>
                <a:cs typeface="Times New Roman" panose="02020603050405020304" pitchFamily="18" charset="0"/>
              </a:rPr>
              <a:t>Exercise</a:t>
            </a:r>
            <a:r>
              <a:rPr lang="cs-CZ" sz="3200" dirty="0" smtClean="0">
                <a:latin typeface="Calibri" panose="020F0502020204030204" pitchFamily="34" charset="0"/>
                <a:cs typeface="Times New Roman" panose="02020603050405020304" pitchFamily="18" charset="0"/>
              </a:rPr>
              <a:t> Stress </a:t>
            </a:r>
            <a:r>
              <a:rPr lang="cs-CZ" sz="3200" dirty="0" err="1" smtClean="0">
                <a:latin typeface="Calibri" panose="020F0502020204030204" pitchFamily="34" charset="0"/>
                <a:cs typeface="Times New Roman" panose="02020603050405020304" pitchFamily="18" charset="0"/>
              </a:rPr>
              <a:t>Testing</a:t>
            </a:r>
            <a:endParaRPr lang="cs-CZ" sz="3200" dirty="0" smtClean="0">
              <a:latin typeface="Calibri" panose="020F0502020204030204" pitchFamily="34" charset="0"/>
              <a:cs typeface="Times New Roman" panose="02020603050405020304" pitchFamily="18" charset="0"/>
            </a:endParaRPr>
          </a:p>
          <a:p>
            <a:pPr marL="342900" indent="-342900" algn="just">
              <a:spcAft>
                <a:spcPts val="0"/>
              </a:spcAft>
              <a:buFont typeface="Wingdings" panose="05000000000000000000" pitchFamily="2" charset="2"/>
              <a:buChar char=""/>
            </a:pPr>
            <a:r>
              <a:rPr lang="cs-CZ" sz="3200" dirty="0" err="1">
                <a:latin typeface="Calibri" panose="020F0502020204030204" pitchFamily="34" charset="0"/>
                <a:cs typeface="Times New Roman" panose="02020603050405020304" pitchFamily="18" charset="0"/>
              </a:rPr>
              <a:t>Nutrition</a:t>
            </a:r>
            <a:r>
              <a:rPr lang="cs-CZ" sz="3200" dirty="0">
                <a:latin typeface="Calibri" panose="020F0502020204030204" pitchFamily="34" charset="0"/>
                <a:cs typeface="Times New Roman" panose="02020603050405020304" pitchFamily="18" charset="0"/>
              </a:rPr>
              <a:t> and </a:t>
            </a:r>
            <a:r>
              <a:rPr lang="cs-CZ" sz="3200" dirty="0" err="1">
                <a:latin typeface="Calibri" panose="020F0502020204030204" pitchFamily="34" charset="0"/>
                <a:cs typeface="Times New Roman" panose="02020603050405020304" pitchFamily="18" charset="0"/>
              </a:rPr>
              <a:t>healthy</a:t>
            </a:r>
            <a:r>
              <a:rPr lang="cs-CZ" sz="3200" dirty="0">
                <a:latin typeface="Calibri" panose="020F0502020204030204" pitchFamily="34" charset="0"/>
                <a:cs typeface="Times New Roman" panose="02020603050405020304" pitchFamily="18" charset="0"/>
              </a:rPr>
              <a:t> </a:t>
            </a:r>
            <a:r>
              <a:rPr lang="cs-CZ" sz="3200" dirty="0" err="1">
                <a:latin typeface="Calibri" panose="020F0502020204030204" pitchFamily="34" charset="0"/>
                <a:cs typeface="Times New Roman" panose="02020603050405020304" pitchFamily="18" charset="0"/>
              </a:rPr>
              <a:t>lifestyle</a:t>
            </a:r>
            <a:endParaRPr lang="cs-CZ" sz="3200" dirty="0">
              <a:latin typeface="Calibri" panose="020F0502020204030204" pitchFamily="34" charset="0"/>
              <a:cs typeface="Times New Roman" panose="02020603050405020304" pitchFamily="18" charset="0"/>
            </a:endParaRPr>
          </a:p>
          <a:p>
            <a:pPr marL="342900" indent="-342900" algn="just">
              <a:spcAft>
                <a:spcPts val="0"/>
              </a:spcAft>
              <a:buFont typeface="Wingdings" panose="05000000000000000000" pitchFamily="2" charset="2"/>
              <a:buChar char=""/>
            </a:pPr>
            <a:r>
              <a:rPr lang="cs-CZ" sz="3200" dirty="0" err="1" smtClean="0">
                <a:latin typeface="Calibri" panose="020F0502020204030204" pitchFamily="34" charset="0"/>
                <a:cs typeface="Times New Roman" panose="02020603050405020304" pitchFamily="18" charset="0"/>
              </a:rPr>
              <a:t>Biomotor</a:t>
            </a:r>
            <a:r>
              <a:rPr lang="cs-CZ" sz="3200" dirty="0" smtClean="0">
                <a:latin typeface="Calibri" panose="020F0502020204030204" pitchFamily="34" charset="0"/>
                <a:cs typeface="Times New Roman" panose="02020603050405020304" pitchFamily="18" charset="0"/>
              </a:rPr>
              <a:t> </a:t>
            </a:r>
            <a:r>
              <a:rPr lang="cs-CZ" sz="3200" dirty="0" err="1" smtClean="0">
                <a:latin typeface="Calibri" panose="020F0502020204030204" pitchFamily="34" charset="0"/>
                <a:cs typeface="Times New Roman" panose="02020603050405020304" pitchFamily="18" charset="0"/>
              </a:rPr>
              <a:t>Abilities</a:t>
            </a:r>
            <a:endParaRPr lang="cs-CZ" sz="3200" dirty="0">
              <a:latin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cs-CZ" sz="3200" dirty="0" err="1" smtClean="0">
                <a:latin typeface="Calibri" panose="020F0502020204030204" pitchFamily="34" charset="0"/>
                <a:cs typeface="Times New Roman" panose="02020603050405020304" pitchFamily="18" charset="0"/>
              </a:rPr>
              <a:t>Gait</a:t>
            </a:r>
            <a:r>
              <a:rPr lang="cs-CZ" sz="3200" dirty="0" smtClean="0">
                <a:latin typeface="Calibri" panose="020F0502020204030204" pitchFamily="34" charset="0"/>
                <a:cs typeface="Times New Roman" panose="02020603050405020304" pitchFamily="18" charset="0"/>
              </a:rPr>
              <a:t> </a:t>
            </a:r>
            <a:r>
              <a:rPr lang="cs-CZ" sz="3200" dirty="0" err="1">
                <a:latin typeface="Calibri" panose="020F0502020204030204" pitchFamily="34" charset="0"/>
                <a:cs typeface="Times New Roman" panose="02020603050405020304" pitchFamily="18" charset="0"/>
              </a:rPr>
              <a:t>analysis</a:t>
            </a:r>
            <a:endParaRPr lang="cs-CZ" sz="3200" dirty="0" smtClean="0">
              <a:latin typeface="Calibri" panose="020F0502020204030204" pitchFamily="34" charset="0"/>
              <a:cs typeface="Times New Roman" panose="02020603050405020304" pitchFamily="18" charset="0"/>
            </a:endParaRPr>
          </a:p>
          <a:p>
            <a:pPr marL="0" lvl="0" indent="0" algn="just">
              <a:spcAft>
                <a:spcPts val="0"/>
              </a:spcAft>
              <a:buNone/>
            </a:pPr>
            <a:endParaRPr lang="cs-CZ" sz="1800" dirty="0" smtClean="0">
              <a:latin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endParaRPr lang="cs-CZ" sz="1800" b="1" dirty="0">
              <a:latin typeface="Cambria" panose="02040503050406030204" pitchFamily="18" charset="0"/>
            </a:endParaRPr>
          </a:p>
          <a:p>
            <a:endParaRPr lang="cs-CZ" dirty="0"/>
          </a:p>
        </p:txBody>
      </p:sp>
    </p:spTree>
    <p:extLst>
      <p:ext uri="{BB962C8B-B14F-4D97-AF65-F5344CB8AC3E}">
        <p14:creationId xmlns:p14="http://schemas.microsoft.com/office/powerpoint/2010/main" val="4241829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dirty="0" err="1"/>
              <a:t>Faculty</a:t>
            </a:r>
            <a:r>
              <a:rPr lang="cs-CZ" altLang="cs-CZ" dirty="0"/>
              <a:t> </a:t>
            </a:r>
            <a:r>
              <a:rPr lang="cs-CZ" altLang="cs-CZ" dirty="0" err="1"/>
              <a:t>of</a:t>
            </a:r>
            <a:r>
              <a:rPr lang="cs-CZ" altLang="cs-CZ" dirty="0"/>
              <a:t> </a:t>
            </a:r>
            <a:r>
              <a:rPr lang="cs-CZ" altLang="cs-CZ" dirty="0" err="1"/>
              <a:t>Sports</a:t>
            </a:r>
            <a:r>
              <a:rPr lang="cs-CZ" altLang="cs-CZ" dirty="0"/>
              <a:t> </a:t>
            </a:r>
            <a:r>
              <a:rPr lang="cs-CZ" altLang="cs-CZ" dirty="0" err="1"/>
              <a:t>Studies</a:t>
            </a:r>
            <a:r>
              <a:rPr lang="cs-CZ" altLang="cs-CZ" dirty="0"/>
              <a:t>, Masaryk University, Brno, Czech Republic</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Nadpis 3"/>
          <p:cNvSpPr>
            <a:spLocks noGrp="1"/>
          </p:cNvSpPr>
          <p:nvPr>
            <p:ph type="title"/>
          </p:nvPr>
        </p:nvSpPr>
        <p:spPr>
          <a:xfrm>
            <a:off x="586994" y="221234"/>
            <a:ext cx="10753200" cy="451576"/>
          </a:xfrm>
        </p:spPr>
        <p:txBody>
          <a:bodyPr/>
          <a:lstStyle/>
          <a:p>
            <a:r>
              <a:rPr lang="cs-CZ" dirty="0" err="1" smtClean="0"/>
              <a:t>Exercise</a:t>
            </a:r>
            <a:r>
              <a:rPr lang="cs-CZ" dirty="0" smtClean="0"/>
              <a:t> Stress </a:t>
            </a:r>
            <a:r>
              <a:rPr lang="cs-CZ" dirty="0" err="1" smtClean="0"/>
              <a:t>Testing</a:t>
            </a:r>
            <a:r>
              <a:rPr lang="cs-CZ" dirty="0" smtClean="0"/>
              <a:t/>
            </a:r>
            <a:br>
              <a:rPr lang="cs-CZ" dirty="0" smtClean="0"/>
            </a:br>
            <a:endParaRPr lang="cs-CZ" dirty="0"/>
          </a:p>
        </p:txBody>
      </p:sp>
      <p:sp>
        <p:nvSpPr>
          <p:cNvPr id="5" name="Zástupný symbol pro obsah 4"/>
          <p:cNvSpPr>
            <a:spLocks noGrp="1"/>
          </p:cNvSpPr>
          <p:nvPr>
            <p:ph idx="1"/>
          </p:nvPr>
        </p:nvSpPr>
        <p:spPr/>
        <p:txBody>
          <a:bodyPr/>
          <a:lstStyle/>
          <a:p>
            <a:pPr marL="72000" indent="0">
              <a:spcAft>
                <a:spcPts val="0"/>
              </a:spcAft>
              <a:buNone/>
            </a:pPr>
            <a:r>
              <a:rPr lang="en-GB" sz="1400" dirty="0">
                <a:latin typeface="Calibri" panose="020F0502020204030204" pitchFamily="34" charset="0"/>
                <a:ea typeface="Calibri" panose="020F0502020204030204" pitchFamily="34" charset="0"/>
              </a:rPr>
              <a:t> </a:t>
            </a:r>
            <a:endParaRPr lang="cs-CZ" sz="1400" dirty="0">
              <a:latin typeface="Calibri" panose="020F0502020204030204" pitchFamily="34" charset="0"/>
              <a:ea typeface="Calibri" panose="020F0502020204030204" pitchFamily="34" charset="0"/>
            </a:endParaRPr>
          </a:p>
          <a:p>
            <a:pPr marL="72000" indent="0" algn="just">
              <a:spcAft>
                <a:spcPts val="0"/>
              </a:spcAft>
              <a:buNone/>
            </a:pPr>
            <a:r>
              <a:rPr lang="en-GB" sz="1400" dirty="0">
                <a:latin typeface="Calibri" panose="020F0502020204030204" pitchFamily="34" charset="0"/>
                <a:ea typeface="Calibri" panose="020F0502020204030204" pitchFamily="34" charset="0"/>
                <a:cs typeface="Times New Roman" panose="02020603050405020304" pitchFamily="18" charset="0"/>
              </a:rPr>
              <a:t/>
            </a:r>
            <a:br>
              <a:rPr lang="en-GB" sz="1400" dirty="0">
                <a:latin typeface="Calibri" panose="020F0502020204030204" pitchFamily="34" charset="0"/>
                <a:ea typeface="Calibri" panose="020F0502020204030204" pitchFamily="34" charset="0"/>
                <a:cs typeface="Times New Roman" panose="02020603050405020304" pitchFamily="18" charset="0"/>
              </a:rPr>
            </a:br>
            <a:endParaRPr lang="cs-CZ" sz="1400" dirty="0"/>
          </a:p>
        </p:txBody>
      </p:sp>
      <p:sp>
        <p:nvSpPr>
          <p:cNvPr id="7" name="Zástupný symbol pro obsah 4"/>
          <p:cNvSpPr txBox="1">
            <a:spLocks/>
          </p:cNvSpPr>
          <p:nvPr/>
        </p:nvSpPr>
        <p:spPr>
          <a:xfrm>
            <a:off x="590356" y="748678"/>
            <a:ext cx="6295942" cy="413999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lgn="just">
              <a:lnSpc>
                <a:spcPct val="100000"/>
              </a:lnSpc>
              <a:spcAft>
                <a:spcPts val="0"/>
              </a:spcAft>
              <a:buNone/>
            </a:pPr>
            <a:r>
              <a:rPr lang="en-US" sz="1800" kern="0" dirty="0">
                <a:latin typeface="Calibri" panose="020F0502020204030204" pitchFamily="34" charset="0"/>
                <a:cs typeface="Times New Roman" panose="02020603050405020304" pitchFamily="18" charset="0"/>
              </a:rPr>
              <a:t>Physiological and sports medical tests of human responses to physical </a:t>
            </a:r>
            <a:r>
              <a:rPr lang="en-US" sz="1800" kern="0" dirty="0" smtClean="0">
                <a:latin typeface="Calibri" panose="020F0502020204030204" pitchFamily="34" charset="0"/>
                <a:cs typeface="Times New Roman" panose="02020603050405020304" pitchFamily="18" charset="0"/>
              </a:rPr>
              <a:t>load</a:t>
            </a:r>
            <a:r>
              <a:rPr lang="cs-CZ" sz="1800" kern="0" dirty="0" smtClean="0">
                <a:latin typeface="Calibri" panose="020F0502020204030204" pitchFamily="34" charset="0"/>
                <a:cs typeface="Times New Roman" panose="02020603050405020304" pitchFamily="18" charset="0"/>
              </a:rPr>
              <a:t>:</a:t>
            </a:r>
          </a:p>
          <a:p>
            <a:pPr marL="342900" indent="-342900" algn="just">
              <a:lnSpc>
                <a:spcPct val="100000"/>
              </a:lnSpc>
              <a:spcAft>
                <a:spcPts val="0"/>
              </a:spcAft>
              <a:buFont typeface="Wingdings" panose="05000000000000000000" pitchFamily="2" charset="2"/>
              <a:buChar char=""/>
            </a:pPr>
            <a:r>
              <a:rPr lang="en-US" sz="1800" kern="0" dirty="0" smtClean="0">
                <a:latin typeface="Calibri" panose="020F0502020204030204" pitchFamily="34" charset="0"/>
                <a:cs typeface="Times New Roman" panose="02020603050405020304" pitchFamily="18" charset="0"/>
              </a:rPr>
              <a:t>energy </a:t>
            </a:r>
            <a:r>
              <a:rPr lang="en-US" sz="1800" kern="0" dirty="0">
                <a:latin typeface="Calibri" panose="020F0502020204030204" pitchFamily="34" charset="0"/>
                <a:cs typeface="Times New Roman" panose="02020603050405020304" pitchFamily="18" charset="0"/>
              </a:rPr>
              <a:t>intensity of movement</a:t>
            </a:r>
            <a:r>
              <a:rPr lang="en-US" sz="1800" kern="0" dirty="0" smtClean="0">
                <a:latin typeface="Calibri" panose="020F0502020204030204" pitchFamily="34" charset="0"/>
                <a:cs typeface="Times New Roman" panose="02020603050405020304" pitchFamily="18" charset="0"/>
              </a:rPr>
              <a:t>,</a:t>
            </a:r>
            <a:endParaRPr lang="cs-CZ" sz="1800" kern="0" dirty="0" smtClean="0">
              <a:latin typeface="Calibri" panose="020F0502020204030204" pitchFamily="34" charset="0"/>
              <a:cs typeface="Times New Roman" panose="02020603050405020304" pitchFamily="18" charset="0"/>
            </a:endParaRPr>
          </a:p>
          <a:p>
            <a:pPr marL="342900" indent="-342900" algn="just">
              <a:lnSpc>
                <a:spcPct val="100000"/>
              </a:lnSpc>
              <a:spcAft>
                <a:spcPts val="0"/>
              </a:spcAft>
              <a:buFont typeface="Wingdings" panose="05000000000000000000" pitchFamily="2" charset="2"/>
              <a:buChar char=""/>
            </a:pPr>
            <a:r>
              <a:rPr lang="en-US" sz="1800" kern="0" dirty="0" smtClean="0">
                <a:latin typeface="Calibri" panose="020F0502020204030204" pitchFamily="34" charset="0"/>
                <a:cs typeface="Times New Roman" panose="02020603050405020304" pitchFamily="18" charset="0"/>
              </a:rPr>
              <a:t> </a:t>
            </a:r>
            <a:r>
              <a:rPr lang="en-US" sz="1800" kern="0" dirty="0">
                <a:latin typeface="Calibri" panose="020F0502020204030204" pitchFamily="34" charset="0"/>
                <a:cs typeface="Times New Roman" panose="02020603050405020304" pitchFamily="18" charset="0"/>
              </a:rPr>
              <a:t>physical fitness</a:t>
            </a:r>
            <a:r>
              <a:rPr lang="en-US" sz="1800" kern="0" dirty="0" smtClean="0">
                <a:latin typeface="Calibri" panose="020F0502020204030204" pitchFamily="34" charset="0"/>
                <a:cs typeface="Times New Roman" panose="02020603050405020304" pitchFamily="18" charset="0"/>
              </a:rPr>
              <a:t>,</a:t>
            </a:r>
            <a:endParaRPr lang="cs-CZ" sz="1800" kern="0" dirty="0" smtClean="0">
              <a:latin typeface="Calibri" panose="020F0502020204030204" pitchFamily="34" charset="0"/>
              <a:cs typeface="Times New Roman" panose="02020603050405020304" pitchFamily="18" charset="0"/>
            </a:endParaRPr>
          </a:p>
          <a:p>
            <a:pPr marL="342900" indent="-342900" algn="just">
              <a:lnSpc>
                <a:spcPct val="100000"/>
              </a:lnSpc>
              <a:spcAft>
                <a:spcPts val="0"/>
              </a:spcAft>
              <a:buFont typeface="Wingdings" panose="05000000000000000000" pitchFamily="2" charset="2"/>
              <a:buChar char=""/>
            </a:pPr>
            <a:r>
              <a:rPr lang="en-US" sz="1800" kern="0" dirty="0" smtClean="0">
                <a:latin typeface="Calibri" panose="020F0502020204030204" pitchFamily="34" charset="0"/>
                <a:cs typeface="Times New Roman" panose="02020603050405020304" pitchFamily="18" charset="0"/>
              </a:rPr>
              <a:t>determination </a:t>
            </a:r>
            <a:r>
              <a:rPr lang="en-US" sz="1800" kern="0" dirty="0">
                <a:latin typeface="Calibri" panose="020F0502020204030204" pitchFamily="34" charset="0"/>
                <a:cs typeface="Times New Roman" panose="02020603050405020304" pitchFamily="18" charset="0"/>
              </a:rPr>
              <a:t>of aerobic capacity, </a:t>
            </a:r>
            <a:endParaRPr lang="cs-CZ" sz="1800" kern="0" dirty="0" smtClean="0">
              <a:latin typeface="Calibri" panose="020F0502020204030204" pitchFamily="34" charset="0"/>
              <a:cs typeface="Times New Roman" panose="02020603050405020304" pitchFamily="18" charset="0"/>
            </a:endParaRPr>
          </a:p>
          <a:p>
            <a:pPr marL="342900" indent="-342900" algn="just">
              <a:lnSpc>
                <a:spcPct val="100000"/>
              </a:lnSpc>
              <a:spcAft>
                <a:spcPts val="0"/>
              </a:spcAft>
              <a:buFont typeface="Wingdings" panose="05000000000000000000" pitchFamily="2" charset="2"/>
              <a:buChar char=""/>
            </a:pPr>
            <a:r>
              <a:rPr lang="en-US" sz="1800" kern="0" dirty="0" smtClean="0">
                <a:latin typeface="Calibri" panose="020F0502020204030204" pitchFamily="34" charset="0"/>
                <a:cs typeface="Times New Roman" panose="02020603050405020304" pitchFamily="18" charset="0"/>
              </a:rPr>
              <a:t>anaerobic </a:t>
            </a:r>
            <a:r>
              <a:rPr lang="en-US" sz="1800" kern="0" dirty="0">
                <a:latin typeface="Calibri" panose="020F0502020204030204" pitchFamily="34" charset="0"/>
                <a:cs typeface="Times New Roman" panose="02020603050405020304" pitchFamily="18" charset="0"/>
              </a:rPr>
              <a:t>threshold, </a:t>
            </a:r>
            <a:endParaRPr lang="cs-CZ" sz="1800" kern="0" dirty="0" smtClean="0">
              <a:latin typeface="Calibri" panose="020F0502020204030204" pitchFamily="34" charset="0"/>
              <a:cs typeface="Times New Roman" panose="02020603050405020304" pitchFamily="18" charset="0"/>
            </a:endParaRPr>
          </a:p>
          <a:p>
            <a:pPr marL="342900" indent="-342900" algn="just">
              <a:lnSpc>
                <a:spcPct val="100000"/>
              </a:lnSpc>
              <a:spcAft>
                <a:spcPts val="0"/>
              </a:spcAft>
              <a:buFont typeface="Wingdings" panose="05000000000000000000" pitchFamily="2" charset="2"/>
              <a:buChar char=""/>
            </a:pPr>
            <a:r>
              <a:rPr lang="en-US" sz="1800" kern="0" dirty="0" smtClean="0">
                <a:latin typeface="Calibri" panose="020F0502020204030204" pitchFamily="34" charset="0"/>
                <a:cs typeface="Times New Roman" panose="02020603050405020304" pitchFamily="18" charset="0"/>
              </a:rPr>
              <a:t>training </a:t>
            </a:r>
            <a:r>
              <a:rPr lang="en-US" sz="1800" kern="0" dirty="0">
                <a:latin typeface="Calibri" panose="020F0502020204030204" pitchFamily="34" charset="0"/>
                <a:cs typeface="Times New Roman" panose="02020603050405020304" pitchFamily="18" charset="0"/>
              </a:rPr>
              <a:t>zones, </a:t>
            </a:r>
            <a:endParaRPr lang="cs-CZ" sz="1800" kern="0" dirty="0" smtClean="0">
              <a:latin typeface="Calibri" panose="020F0502020204030204" pitchFamily="34" charset="0"/>
              <a:cs typeface="Times New Roman" panose="02020603050405020304" pitchFamily="18" charset="0"/>
            </a:endParaRPr>
          </a:p>
          <a:p>
            <a:pPr marL="342900" indent="-342900" algn="just">
              <a:lnSpc>
                <a:spcPct val="100000"/>
              </a:lnSpc>
              <a:spcAft>
                <a:spcPts val="0"/>
              </a:spcAft>
              <a:buFont typeface="Wingdings" panose="05000000000000000000" pitchFamily="2" charset="2"/>
              <a:buChar char=""/>
            </a:pPr>
            <a:r>
              <a:rPr lang="en-US" sz="1800" kern="0" dirty="0" smtClean="0">
                <a:latin typeface="Calibri" panose="020F0502020204030204" pitchFamily="34" charset="0"/>
                <a:cs typeface="Times New Roman" panose="02020603050405020304" pitchFamily="18" charset="0"/>
              </a:rPr>
              <a:t>fat </a:t>
            </a:r>
            <a:r>
              <a:rPr lang="en-US" sz="1800" kern="0" dirty="0">
                <a:latin typeface="Calibri" panose="020F0502020204030204" pitchFamily="34" charset="0"/>
                <a:cs typeface="Times New Roman" panose="02020603050405020304" pitchFamily="18" charset="0"/>
              </a:rPr>
              <a:t>utilization during exercise, </a:t>
            </a:r>
            <a:endParaRPr lang="cs-CZ" sz="1800" kern="0" dirty="0" smtClean="0">
              <a:latin typeface="Calibri" panose="020F0502020204030204" pitchFamily="34" charset="0"/>
              <a:cs typeface="Times New Roman" panose="02020603050405020304" pitchFamily="18" charset="0"/>
            </a:endParaRPr>
          </a:p>
          <a:p>
            <a:pPr marL="342900" indent="-342900" algn="just">
              <a:lnSpc>
                <a:spcPct val="100000"/>
              </a:lnSpc>
              <a:spcAft>
                <a:spcPts val="0"/>
              </a:spcAft>
              <a:buFont typeface="Wingdings" panose="05000000000000000000" pitchFamily="2" charset="2"/>
              <a:buChar char=""/>
            </a:pPr>
            <a:r>
              <a:rPr lang="en-US" sz="1800" kern="0" dirty="0" smtClean="0">
                <a:latin typeface="Calibri" panose="020F0502020204030204" pitchFamily="34" charset="0"/>
                <a:cs typeface="Times New Roman" panose="02020603050405020304" pitchFamily="18" charset="0"/>
              </a:rPr>
              <a:t>for </a:t>
            </a:r>
            <a:r>
              <a:rPr lang="en-US" sz="1800" kern="0" dirty="0">
                <a:latin typeface="Calibri" panose="020F0502020204030204" pitchFamily="34" charset="0"/>
                <a:cs typeface="Times New Roman" panose="02020603050405020304" pitchFamily="18" charset="0"/>
              </a:rPr>
              <a:t>setting guidelines for training or rehabilitation, </a:t>
            </a:r>
            <a:endParaRPr lang="cs-CZ" sz="1800" kern="0" dirty="0" smtClean="0">
              <a:latin typeface="Calibri" panose="020F0502020204030204" pitchFamily="34" charset="0"/>
              <a:cs typeface="Times New Roman" panose="02020603050405020304" pitchFamily="18" charset="0"/>
            </a:endParaRPr>
          </a:p>
          <a:p>
            <a:pPr marL="342900" indent="-342900" algn="just">
              <a:lnSpc>
                <a:spcPct val="100000"/>
              </a:lnSpc>
              <a:spcAft>
                <a:spcPts val="0"/>
              </a:spcAft>
              <a:buFont typeface="Wingdings" panose="05000000000000000000" pitchFamily="2" charset="2"/>
              <a:buChar char=""/>
            </a:pPr>
            <a:r>
              <a:rPr lang="en-US" sz="1800" kern="0" dirty="0" smtClean="0">
                <a:latin typeface="Calibri" panose="020F0502020204030204" pitchFamily="34" charset="0"/>
                <a:cs typeface="Times New Roman" panose="02020603050405020304" pitchFamily="18" charset="0"/>
              </a:rPr>
              <a:t>or </a:t>
            </a:r>
            <a:r>
              <a:rPr lang="en-US" sz="1800" kern="0" dirty="0">
                <a:latin typeface="Calibri" panose="020F0502020204030204" pitchFamily="34" charset="0"/>
                <a:cs typeface="Times New Roman" panose="02020603050405020304" pitchFamily="18" charset="0"/>
              </a:rPr>
              <a:t>to discover any malfunctions of the body during exercise</a:t>
            </a:r>
            <a:endParaRPr lang="cs-CZ" sz="1800" kern="0" dirty="0" smtClean="0">
              <a:latin typeface="Calibri" panose="020F0502020204030204" pitchFamily="34" charset="0"/>
              <a:cs typeface="Times New Roman" panose="02020603050405020304" pitchFamily="18" charset="0"/>
            </a:endParaRPr>
          </a:p>
          <a:p>
            <a:pPr marL="0" indent="0" algn="just">
              <a:spcAft>
                <a:spcPts val="0"/>
              </a:spcAft>
              <a:buNone/>
            </a:pPr>
            <a:r>
              <a:rPr lang="cs-CZ" sz="1800" b="1" kern="0" dirty="0" err="1" smtClean="0">
                <a:latin typeface="Calibri" panose="020F0502020204030204" pitchFamily="34" charset="0"/>
                <a:cs typeface="Times New Roman" panose="02020603050405020304" pitchFamily="18" charset="0"/>
              </a:rPr>
              <a:t>Ergometers</a:t>
            </a:r>
            <a:r>
              <a:rPr lang="cs-CZ" sz="1800" b="1" kern="0" dirty="0">
                <a:latin typeface="Calibri" panose="020F0502020204030204" pitchFamily="34" charset="0"/>
                <a:cs typeface="Times New Roman" panose="02020603050405020304" pitchFamily="18" charset="0"/>
              </a:rPr>
              <a:t>:</a:t>
            </a:r>
          </a:p>
          <a:p>
            <a:pPr marL="0" indent="0" algn="just">
              <a:lnSpc>
                <a:spcPct val="100000"/>
              </a:lnSpc>
              <a:spcAft>
                <a:spcPts val="0"/>
              </a:spcAft>
              <a:buNone/>
            </a:pPr>
            <a:r>
              <a:rPr lang="cs-CZ" sz="1800" kern="0" dirty="0" smtClean="0">
                <a:latin typeface="Calibri" panose="020F0502020204030204" pitchFamily="34" charset="0"/>
                <a:cs typeface="Times New Roman" panose="02020603050405020304" pitchFamily="18" charset="0"/>
              </a:rPr>
              <a:t>• </a:t>
            </a:r>
            <a:r>
              <a:rPr lang="cs-CZ" sz="1800" kern="0" dirty="0" err="1" smtClean="0">
                <a:latin typeface="Calibri" panose="020F0502020204030204" pitchFamily="34" charset="0"/>
                <a:cs typeface="Times New Roman" panose="02020603050405020304" pitchFamily="18" charset="0"/>
              </a:rPr>
              <a:t>Treadmill</a:t>
            </a:r>
            <a:r>
              <a:rPr lang="cs-CZ" sz="1800" kern="0" dirty="0">
                <a:latin typeface="Calibri" panose="020F0502020204030204" pitchFamily="34" charset="0"/>
                <a:cs typeface="Times New Roman" panose="02020603050405020304" pitchFamily="18" charset="0"/>
              </a:rPr>
              <a:t>: LODE Katana, SAPILO </a:t>
            </a:r>
            <a:r>
              <a:rPr lang="cs-CZ" sz="1800" kern="0" dirty="0" err="1">
                <a:latin typeface="Calibri" panose="020F0502020204030204" pitchFamily="34" charset="0"/>
                <a:cs typeface="Times New Roman" panose="02020603050405020304" pitchFamily="18" charset="0"/>
              </a:rPr>
              <a:t>Warulu</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for</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spiroergometry</a:t>
            </a:r>
            <a:r>
              <a:rPr lang="cs-CZ" sz="1800" kern="0" dirty="0">
                <a:latin typeface="Calibri" panose="020F0502020204030204" pitchFamily="34" charset="0"/>
                <a:cs typeface="Times New Roman" panose="02020603050405020304" pitchFamily="18" charset="0"/>
              </a:rPr>
              <a:t>)</a:t>
            </a:r>
          </a:p>
          <a:p>
            <a:pPr marL="0" indent="0" algn="just">
              <a:lnSpc>
                <a:spcPct val="100000"/>
              </a:lnSpc>
              <a:spcAft>
                <a:spcPts val="0"/>
              </a:spcAft>
              <a:buNone/>
            </a:pPr>
            <a:r>
              <a:rPr lang="cs-CZ" sz="1800" kern="0" dirty="0" smtClean="0">
                <a:latin typeface="Calibri" panose="020F0502020204030204" pitchFamily="34" charset="0"/>
                <a:cs typeface="Times New Roman" panose="02020603050405020304" pitchFamily="18" charset="0"/>
              </a:rPr>
              <a:t>• </a:t>
            </a:r>
            <a:r>
              <a:rPr lang="cs-CZ" sz="1800" kern="0" dirty="0" err="1" smtClean="0">
                <a:latin typeface="Calibri" panose="020F0502020204030204" pitchFamily="34" charset="0"/>
                <a:cs typeface="Times New Roman" panose="02020603050405020304" pitchFamily="18" charset="0"/>
              </a:rPr>
              <a:t>Bicycle</a:t>
            </a:r>
            <a:r>
              <a:rPr lang="cs-CZ" sz="1800" kern="0" dirty="0" smtClean="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ergometer</a:t>
            </a:r>
            <a:r>
              <a:rPr lang="cs-CZ" sz="1800" kern="0" dirty="0">
                <a:latin typeface="Calibri" panose="020F0502020204030204" pitchFamily="34" charset="0"/>
                <a:cs typeface="Times New Roman" panose="02020603050405020304" pitchFamily="18" charset="0"/>
              </a:rPr>
              <a:t>: LODE </a:t>
            </a:r>
            <a:r>
              <a:rPr lang="cs-CZ" sz="1800" kern="0" dirty="0" err="1">
                <a:latin typeface="Calibri" panose="020F0502020204030204" pitchFamily="34" charset="0"/>
                <a:cs typeface="Times New Roman" panose="02020603050405020304" pitchFamily="18" charset="0"/>
              </a:rPr>
              <a:t>Excalibur</a:t>
            </a:r>
            <a:r>
              <a:rPr lang="cs-CZ" sz="1800" kern="0" dirty="0">
                <a:latin typeface="Calibri" panose="020F0502020204030204" pitchFamily="34" charset="0"/>
                <a:cs typeface="Times New Roman" panose="02020603050405020304" pitchFamily="18" charset="0"/>
              </a:rPr>
              <a:t> Sport </a:t>
            </a:r>
            <a:r>
              <a:rPr lang="cs-CZ" sz="1800" kern="0" dirty="0" smtClean="0">
                <a:latin typeface="Calibri" panose="020F0502020204030204" pitchFamily="34" charset="0"/>
                <a:cs typeface="Times New Roman" panose="02020603050405020304" pitchFamily="18" charset="0"/>
              </a:rPr>
              <a:t>(</a:t>
            </a:r>
            <a:r>
              <a:rPr lang="cs-CZ" sz="1800" kern="0" dirty="0" err="1">
                <a:latin typeface="Calibri" panose="020F0502020204030204" pitchFamily="34" charset="0"/>
                <a:cs typeface="Times New Roman" panose="02020603050405020304" pitchFamily="18" charset="0"/>
              </a:rPr>
              <a:t>for</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spiroergometry</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Wingate</a:t>
            </a:r>
            <a:r>
              <a:rPr lang="cs-CZ" sz="1800" kern="0" dirty="0">
                <a:latin typeface="Calibri" panose="020F0502020204030204" pitchFamily="34" charset="0"/>
                <a:cs typeface="Times New Roman" panose="02020603050405020304" pitchFamily="18" charset="0"/>
              </a:rPr>
              <a:t> test and </a:t>
            </a:r>
            <a:r>
              <a:rPr lang="cs-CZ" sz="1800" kern="0" dirty="0" err="1">
                <a:latin typeface="Calibri" panose="020F0502020204030204" pitchFamily="34" charset="0"/>
                <a:cs typeface="Times New Roman" panose="02020603050405020304" pitchFamily="18" charset="0"/>
              </a:rPr>
              <a:t>Pedal</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Force</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Measuring</a:t>
            </a:r>
            <a:r>
              <a:rPr lang="cs-CZ" sz="1800" kern="0" dirty="0" smtClean="0">
                <a:latin typeface="Calibri" panose="020F0502020204030204" pitchFamily="34" charset="0"/>
                <a:cs typeface="Times New Roman" panose="02020603050405020304" pitchFamily="18" charset="0"/>
              </a:rPr>
              <a:t>)</a:t>
            </a:r>
          </a:p>
          <a:p>
            <a:pPr marL="0" indent="0" algn="just">
              <a:lnSpc>
                <a:spcPct val="100000"/>
              </a:lnSpc>
              <a:spcAft>
                <a:spcPts val="0"/>
              </a:spcAft>
              <a:buNone/>
            </a:pPr>
            <a:endParaRPr lang="cs-CZ" sz="1000" kern="0" dirty="0" smtClean="0">
              <a:latin typeface="Calibri" panose="020F0502020204030204" pitchFamily="34" charset="0"/>
              <a:cs typeface="Times New Roman" panose="02020603050405020304" pitchFamily="18" charset="0"/>
            </a:endParaRPr>
          </a:p>
          <a:p>
            <a:pPr marL="0" indent="0" algn="just">
              <a:lnSpc>
                <a:spcPct val="100000"/>
              </a:lnSpc>
              <a:spcAft>
                <a:spcPts val="0"/>
              </a:spcAft>
              <a:buNone/>
            </a:pPr>
            <a:r>
              <a:rPr lang="cs-CZ" sz="1800" b="1" kern="0" dirty="0" smtClean="0">
                <a:latin typeface="Calibri" panose="020F0502020204030204" pitchFamily="34" charset="0"/>
                <a:cs typeface="Times New Roman" panose="02020603050405020304" pitchFamily="18" charset="0"/>
              </a:rPr>
              <a:t>Stress </a:t>
            </a:r>
            <a:r>
              <a:rPr lang="cs-CZ" sz="1800" b="1" kern="0" dirty="0">
                <a:latin typeface="Calibri" panose="020F0502020204030204" pitchFamily="34" charset="0"/>
                <a:cs typeface="Times New Roman" panose="02020603050405020304" pitchFamily="18" charset="0"/>
              </a:rPr>
              <a:t>Test</a:t>
            </a:r>
            <a:r>
              <a:rPr lang="cs-CZ" sz="1800" kern="0" dirty="0">
                <a:latin typeface="Calibri" panose="020F0502020204030204" pitchFamily="34" charset="0"/>
                <a:cs typeface="Times New Roman" panose="02020603050405020304" pitchFamily="18" charset="0"/>
              </a:rPr>
              <a:t>:</a:t>
            </a:r>
          </a:p>
          <a:p>
            <a:pPr marL="0" indent="0" algn="just">
              <a:lnSpc>
                <a:spcPct val="100000"/>
              </a:lnSpc>
              <a:spcAft>
                <a:spcPts val="0"/>
              </a:spcAft>
              <a:buNone/>
            </a:pPr>
            <a:r>
              <a:rPr lang="cs-CZ" sz="1800" kern="0" dirty="0" smtClean="0">
                <a:latin typeface="Calibri" panose="020F0502020204030204" pitchFamily="34" charset="0"/>
                <a:cs typeface="Times New Roman" panose="02020603050405020304" pitchFamily="18" charset="0"/>
              </a:rPr>
              <a:t>• </a:t>
            </a:r>
            <a:r>
              <a:rPr lang="cs-CZ" sz="1800" kern="0" dirty="0" err="1" smtClean="0">
                <a:latin typeface="Calibri" panose="020F0502020204030204" pitchFamily="34" charset="0"/>
                <a:cs typeface="Times New Roman" panose="02020603050405020304" pitchFamily="18" charset="0"/>
              </a:rPr>
              <a:t>Spiroergometry</a:t>
            </a:r>
            <a:r>
              <a:rPr lang="cs-CZ" sz="1800" kern="0" dirty="0" smtClean="0">
                <a:latin typeface="Calibri" panose="020F0502020204030204" pitchFamily="34" charset="0"/>
                <a:cs typeface="Times New Roman" panose="02020603050405020304" pitchFamily="18" charset="0"/>
              </a:rPr>
              <a:t> </a:t>
            </a:r>
            <a:r>
              <a:rPr lang="cs-CZ" sz="1800" kern="0" dirty="0">
                <a:latin typeface="Calibri" panose="020F0502020204030204" pitchFamily="34" charset="0"/>
                <a:cs typeface="Times New Roman" panose="02020603050405020304" pitchFamily="18" charset="0"/>
              </a:rPr>
              <a:t>(aerobic </a:t>
            </a:r>
            <a:r>
              <a:rPr lang="cs-CZ" sz="1800" kern="0" dirty="0" err="1">
                <a:latin typeface="Calibri" panose="020F0502020204030204" pitchFamily="34" charset="0"/>
                <a:cs typeface="Times New Roman" panose="02020603050405020304" pitchFamily="18" charset="0"/>
              </a:rPr>
              <a:t>capacity</a:t>
            </a:r>
            <a:r>
              <a:rPr lang="cs-CZ" sz="1800" kern="0" dirty="0">
                <a:latin typeface="Calibri" panose="020F0502020204030204" pitchFamily="34" charset="0"/>
                <a:cs typeface="Times New Roman" panose="02020603050405020304" pitchFamily="18" charset="0"/>
              </a:rPr>
              <a:t>: VO2 </a:t>
            </a:r>
            <a:r>
              <a:rPr lang="cs-CZ" sz="1800" kern="0" dirty="0" err="1">
                <a:latin typeface="Calibri" panose="020F0502020204030204" pitchFamily="34" charset="0"/>
                <a:cs typeface="Times New Roman" panose="02020603050405020304" pitchFamily="18" charset="0"/>
              </a:rPr>
              <a:t>max</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ventilator</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threshold</a:t>
            </a:r>
            <a:r>
              <a:rPr lang="cs-CZ" sz="1800" kern="0" dirty="0">
                <a:latin typeface="Calibri" panose="020F0502020204030204" pitchFamily="34" charset="0"/>
                <a:cs typeface="Times New Roman" panose="02020603050405020304" pitchFamily="18" charset="0"/>
              </a:rPr>
              <a:t> (VT) </a:t>
            </a:r>
            <a:r>
              <a:rPr lang="cs-CZ" sz="1800" kern="0" dirty="0" err="1">
                <a:latin typeface="Calibri" panose="020F0502020204030204" pitchFamily="34" charset="0"/>
                <a:cs typeface="Times New Roman" panose="02020603050405020304" pitchFamily="18" charset="0"/>
              </a:rPr>
              <a:t>economy</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of</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running</a:t>
            </a:r>
            <a:r>
              <a:rPr lang="cs-CZ" sz="1800" kern="0" dirty="0">
                <a:latin typeface="Calibri" panose="020F0502020204030204" pitchFamily="34" charset="0"/>
                <a:cs typeface="Times New Roman" panose="02020603050405020304" pitchFamily="18" charset="0"/>
              </a:rPr>
              <a:t>)</a:t>
            </a:r>
          </a:p>
          <a:p>
            <a:pPr marL="0" indent="0" algn="just">
              <a:lnSpc>
                <a:spcPct val="100000"/>
              </a:lnSpc>
              <a:spcAft>
                <a:spcPts val="0"/>
              </a:spcAft>
              <a:buNone/>
            </a:pPr>
            <a:r>
              <a:rPr lang="cs-CZ" sz="1800" kern="0" dirty="0" smtClean="0">
                <a:latin typeface="Calibri" panose="020F0502020204030204" pitchFamily="34" charset="0"/>
                <a:cs typeface="Times New Roman" panose="02020603050405020304" pitchFamily="18" charset="0"/>
              </a:rPr>
              <a:t>• </a:t>
            </a:r>
            <a:r>
              <a:rPr lang="cs-CZ" sz="1800" kern="0" dirty="0" err="1" smtClean="0">
                <a:latin typeface="Calibri" panose="020F0502020204030204" pitchFamily="34" charset="0"/>
                <a:cs typeface="Times New Roman" panose="02020603050405020304" pitchFamily="18" charset="0"/>
              </a:rPr>
              <a:t>Wingate</a:t>
            </a:r>
            <a:r>
              <a:rPr lang="cs-CZ" sz="1800" kern="0" dirty="0" smtClean="0">
                <a:latin typeface="Calibri" panose="020F0502020204030204" pitchFamily="34" charset="0"/>
                <a:cs typeface="Times New Roman" panose="02020603050405020304" pitchFamily="18" charset="0"/>
              </a:rPr>
              <a:t> </a:t>
            </a:r>
            <a:r>
              <a:rPr lang="cs-CZ" sz="1800" kern="0" dirty="0">
                <a:latin typeface="Calibri" panose="020F0502020204030204" pitchFamily="34" charset="0"/>
                <a:cs typeface="Times New Roman" panose="02020603050405020304" pitchFamily="18" charset="0"/>
              </a:rPr>
              <a:t>test (</a:t>
            </a:r>
            <a:r>
              <a:rPr lang="cs-CZ" sz="1800" kern="0" dirty="0" err="1">
                <a:latin typeface="Calibri" panose="020F0502020204030204" pitchFamily="34" charset="0"/>
                <a:cs typeface="Times New Roman" panose="02020603050405020304" pitchFamily="18" charset="0"/>
              </a:rPr>
              <a:t>anaerobic</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capacity</a:t>
            </a:r>
            <a:r>
              <a:rPr lang="cs-CZ" sz="1800" kern="0" dirty="0">
                <a:latin typeface="Calibri" panose="020F0502020204030204" pitchFamily="34" charset="0"/>
                <a:cs typeface="Times New Roman" panose="02020603050405020304" pitchFamily="18" charset="0"/>
              </a:rPr>
              <a:t>)</a:t>
            </a:r>
          </a:p>
          <a:p>
            <a:pPr marL="0" indent="0" algn="just">
              <a:lnSpc>
                <a:spcPct val="100000"/>
              </a:lnSpc>
              <a:spcAft>
                <a:spcPts val="0"/>
              </a:spcAft>
              <a:buNone/>
            </a:pPr>
            <a:r>
              <a:rPr lang="cs-CZ" sz="1800" kern="0" dirty="0" smtClean="0">
                <a:latin typeface="Calibri" panose="020F0502020204030204" pitchFamily="34" charset="0"/>
                <a:cs typeface="Times New Roman" panose="02020603050405020304" pitchFamily="18" charset="0"/>
              </a:rPr>
              <a:t>• Fat </a:t>
            </a:r>
            <a:r>
              <a:rPr lang="cs-CZ" sz="1800" kern="0" dirty="0" err="1">
                <a:latin typeface="Calibri" panose="020F0502020204030204" pitchFamily="34" charset="0"/>
                <a:cs typeface="Times New Roman" panose="02020603050405020304" pitchFamily="18" charset="0"/>
              </a:rPr>
              <a:t>utilization</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during</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exercise</a:t>
            </a:r>
            <a:endParaRPr lang="cs-CZ" sz="1800" kern="0" dirty="0">
              <a:latin typeface="Calibri" panose="020F0502020204030204" pitchFamily="34" charset="0"/>
              <a:cs typeface="Times New Roman" panose="02020603050405020304" pitchFamily="18" charset="0"/>
            </a:endParaRPr>
          </a:p>
          <a:p>
            <a:pPr marL="0" indent="0" algn="just">
              <a:spcAft>
                <a:spcPts val="0"/>
              </a:spcAft>
              <a:buNone/>
            </a:pPr>
            <a:endParaRPr lang="cs-CZ" sz="1800" kern="0" dirty="0" smtClean="0">
              <a:latin typeface="Calibri" panose="020F0502020204030204" pitchFamily="34" charset="0"/>
              <a:cs typeface="Times New Roman" panose="02020603050405020304" pitchFamily="18" charset="0"/>
            </a:endParaRPr>
          </a:p>
        </p:txBody>
      </p:sp>
      <p:pic>
        <p:nvPicPr>
          <p:cNvPr id="6" name="Obrázek 5"/>
          <p:cNvPicPr>
            <a:picLocks noChangeAspect="1"/>
          </p:cNvPicPr>
          <p:nvPr/>
        </p:nvPicPr>
        <p:blipFill>
          <a:blip r:embed="rId3"/>
          <a:stretch>
            <a:fillRect/>
          </a:stretch>
        </p:blipFill>
        <p:spPr>
          <a:xfrm>
            <a:off x="9237077" y="332859"/>
            <a:ext cx="2668384" cy="1778923"/>
          </a:xfrm>
          <a:prstGeom prst="rect">
            <a:avLst/>
          </a:prstGeom>
        </p:spPr>
      </p:pic>
      <p:pic>
        <p:nvPicPr>
          <p:cNvPr id="9" name="Obrázek 8"/>
          <p:cNvPicPr>
            <a:picLocks noChangeAspect="1"/>
          </p:cNvPicPr>
          <p:nvPr/>
        </p:nvPicPr>
        <p:blipFill>
          <a:blip r:embed="rId4"/>
          <a:stretch>
            <a:fillRect/>
          </a:stretch>
        </p:blipFill>
        <p:spPr>
          <a:xfrm>
            <a:off x="9180313" y="3179980"/>
            <a:ext cx="2725148" cy="1816765"/>
          </a:xfrm>
          <a:prstGeom prst="rect">
            <a:avLst/>
          </a:prstGeom>
        </p:spPr>
      </p:pic>
      <p:pic>
        <p:nvPicPr>
          <p:cNvPr id="10" name="Obrázek 9"/>
          <p:cNvPicPr>
            <a:picLocks noChangeAspect="1"/>
          </p:cNvPicPr>
          <p:nvPr/>
        </p:nvPicPr>
        <p:blipFill>
          <a:blip r:embed="rId5"/>
          <a:stretch>
            <a:fillRect/>
          </a:stretch>
        </p:blipFill>
        <p:spPr>
          <a:xfrm>
            <a:off x="7239306" y="1933928"/>
            <a:ext cx="2578832" cy="1719221"/>
          </a:xfrm>
          <a:prstGeom prst="rect">
            <a:avLst/>
          </a:prstGeom>
        </p:spPr>
      </p:pic>
      <p:pic>
        <p:nvPicPr>
          <p:cNvPr id="8" name="Obrázek 7"/>
          <p:cNvPicPr>
            <a:picLocks noChangeAspect="1"/>
          </p:cNvPicPr>
          <p:nvPr/>
        </p:nvPicPr>
        <p:blipFill>
          <a:blip r:embed="rId6"/>
          <a:stretch>
            <a:fillRect/>
          </a:stretch>
        </p:blipFill>
        <p:spPr>
          <a:xfrm>
            <a:off x="7257596" y="4743091"/>
            <a:ext cx="2560542" cy="1707028"/>
          </a:xfrm>
          <a:prstGeom prst="rect">
            <a:avLst/>
          </a:prstGeom>
        </p:spPr>
      </p:pic>
    </p:spTree>
    <p:extLst>
      <p:ext uri="{BB962C8B-B14F-4D97-AF65-F5344CB8AC3E}">
        <p14:creationId xmlns:p14="http://schemas.microsoft.com/office/powerpoint/2010/main" val="13119787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dirty="0" err="1"/>
              <a:t>Faculty</a:t>
            </a:r>
            <a:r>
              <a:rPr lang="cs-CZ" altLang="cs-CZ" dirty="0"/>
              <a:t> </a:t>
            </a:r>
            <a:r>
              <a:rPr lang="cs-CZ" altLang="cs-CZ" dirty="0" err="1"/>
              <a:t>of</a:t>
            </a:r>
            <a:r>
              <a:rPr lang="cs-CZ" altLang="cs-CZ" dirty="0"/>
              <a:t> </a:t>
            </a:r>
            <a:r>
              <a:rPr lang="cs-CZ" altLang="cs-CZ" dirty="0" err="1"/>
              <a:t>Sports</a:t>
            </a:r>
            <a:r>
              <a:rPr lang="cs-CZ" altLang="cs-CZ" dirty="0"/>
              <a:t> </a:t>
            </a:r>
            <a:r>
              <a:rPr lang="cs-CZ" altLang="cs-CZ" dirty="0" err="1"/>
              <a:t>Studies</a:t>
            </a:r>
            <a:r>
              <a:rPr lang="cs-CZ" altLang="cs-CZ" dirty="0"/>
              <a:t>, Masaryk University, Brno, Czech Republic</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p:cNvSpPr>
            <a:spLocks noGrp="1"/>
          </p:cNvSpPr>
          <p:nvPr>
            <p:ph type="title"/>
          </p:nvPr>
        </p:nvSpPr>
        <p:spPr>
          <a:xfrm>
            <a:off x="720000" y="187986"/>
            <a:ext cx="10753200" cy="451576"/>
          </a:xfrm>
        </p:spPr>
        <p:txBody>
          <a:bodyPr/>
          <a:lstStyle/>
          <a:p>
            <a:r>
              <a:rPr lang="cs-CZ" dirty="0" err="1" smtClean="0"/>
              <a:t>Exercise</a:t>
            </a:r>
            <a:r>
              <a:rPr lang="cs-CZ" dirty="0" smtClean="0"/>
              <a:t> Stress </a:t>
            </a:r>
            <a:r>
              <a:rPr lang="cs-CZ" dirty="0" err="1" smtClean="0"/>
              <a:t>Testing</a:t>
            </a:r>
            <a:endParaRPr lang="cs-CZ" dirty="0"/>
          </a:p>
        </p:txBody>
      </p:sp>
      <p:sp>
        <p:nvSpPr>
          <p:cNvPr id="5" name="Zástupný symbol pro obsah 4"/>
          <p:cNvSpPr>
            <a:spLocks noGrp="1"/>
          </p:cNvSpPr>
          <p:nvPr>
            <p:ph idx="1"/>
          </p:nvPr>
        </p:nvSpPr>
        <p:spPr/>
        <p:txBody>
          <a:bodyPr/>
          <a:lstStyle/>
          <a:p>
            <a:pPr marL="72000" indent="0">
              <a:spcAft>
                <a:spcPts val="0"/>
              </a:spcAft>
              <a:buNone/>
            </a:pPr>
            <a:r>
              <a:rPr lang="en-GB" sz="1400" dirty="0">
                <a:latin typeface="Calibri" panose="020F0502020204030204" pitchFamily="34" charset="0"/>
                <a:ea typeface="Calibri" panose="020F0502020204030204" pitchFamily="34" charset="0"/>
              </a:rPr>
              <a:t> </a:t>
            </a:r>
            <a:endParaRPr lang="cs-CZ" sz="1400" dirty="0">
              <a:latin typeface="Calibri" panose="020F0502020204030204" pitchFamily="34" charset="0"/>
              <a:ea typeface="Calibri" panose="020F0502020204030204" pitchFamily="34" charset="0"/>
            </a:endParaRPr>
          </a:p>
          <a:p>
            <a:pPr marL="72000" indent="0" algn="just">
              <a:spcAft>
                <a:spcPts val="0"/>
              </a:spcAft>
              <a:buNone/>
            </a:pPr>
            <a:r>
              <a:rPr lang="en-GB" sz="1400" dirty="0">
                <a:latin typeface="Calibri" panose="020F0502020204030204" pitchFamily="34" charset="0"/>
                <a:ea typeface="Calibri" panose="020F0502020204030204" pitchFamily="34" charset="0"/>
                <a:cs typeface="Times New Roman" panose="02020603050405020304" pitchFamily="18" charset="0"/>
              </a:rPr>
              <a:t/>
            </a:r>
            <a:br>
              <a:rPr lang="en-GB" sz="1400" dirty="0">
                <a:latin typeface="Calibri" panose="020F0502020204030204" pitchFamily="34" charset="0"/>
                <a:ea typeface="Calibri" panose="020F0502020204030204" pitchFamily="34" charset="0"/>
                <a:cs typeface="Times New Roman" panose="02020603050405020304" pitchFamily="18" charset="0"/>
              </a:rPr>
            </a:br>
            <a:endParaRPr lang="cs-CZ" sz="1400" dirty="0"/>
          </a:p>
        </p:txBody>
      </p:sp>
      <p:sp>
        <p:nvSpPr>
          <p:cNvPr id="7" name="Zástupný symbol pro obsah 4"/>
          <p:cNvSpPr txBox="1">
            <a:spLocks/>
          </p:cNvSpPr>
          <p:nvPr/>
        </p:nvSpPr>
        <p:spPr>
          <a:xfrm>
            <a:off x="720000" y="752665"/>
            <a:ext cx="5172800" cy="413999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42900" indent="-342900" algn="just">
              <a:spcAft>
                <a:spcPts val="0"/>
              </a:spcAft>
              <a:buFont typeface="Wingdings" panose="05000000000000000000" pitchFamily="2" charset="2"/>
              <a:buChar char=""/>
            </a:pPr>
            <a:r>
              <a:rPr lang="cs-CZ" sz="1800" kern="0" dirty="0" smtClean="0">
                <a:latin typeface="Calibri" panose="020F0502020204030204" pitchFamily="34" charset="0"/>
                <a:cs typeface="Times New Roman" panose="02020603050405020304" pitchFamily="18" charset="0"/>
              </a:rPr>
              <a:t>SPECTRAL </a:t>
            </a:r>
            <a:r>
              <a:rPr lang="cs-CZ" sz="1800" kern="0" dirty="0">
                <a:latin typeface="Calibri" panose="020F0502020204030204" pitchFamily="34" charset="0"/>
                <a:cs typeface="Times New Roman" panose="02020603050405020304" pitchFamily="18" charset="0"/>
              </a:rPr>
              <a:t>ANALYSYS OF HEART RATE VARIABILITY</a:t>
            </a:r>
          </a:p>
          <a:p>
            <a:pPr marL="342900" indent="-342900" algn="just">
              <a:lnSpc>
                <a:spcPct val="100000"/>
              </a:lnSpc>
              <a:spcAft>
                <a:spcPts val="0"/>
              </a:spcAft>
              <a:buFont typeface="Wingdings" panose="05000000000000000000" pitchFamily="2" charset="2"/>
              <a:buChar char=""/>
            </a:pPr>
            <a:r>
              <a:rPr lang="cs-CZ" sz="1800" kern="0" dirty="0" err="1">
                <a:latin typeface="Calibri" panose="020F0502020204030204" pitchFamily="34" charset="0"/>
                <a:cs typeface="Times New Roman" panose="02020603050405020304" pitchFamily="18" charset="0"/>
              </a:rPr>
              <a:t>Examination</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of</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the</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state</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of</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autonomic</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regulation</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for</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assessing</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the</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fatigue</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of</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the</a:t>
            </a:r>
            <a:r>
              <a:rPr lang="cs-CZ" sz="1800" kern="0" dirty="0">
                <a:latin typeface="Calibri" panose="020F0502020204030204" pitchFamily="34" charset="0"/>
                <a:cs typeface="Times New Roman" panose="02020603050405020304" pitchFamily="18" charset="0"/>
              </a:rPr>
              <a:t> body </a:t>
            </a:r>
            <a:r>
              <a:rPr lang="cs-CZ" sz="1800" kern="0" dirty="0" err="1">
                <a:latin typeface="Calibri" panose="020F0502020204030204" pitchFamily="34" charset="0"/>
                <a:cs typeface="Times New Roman" panose="02020603050405020304" pitchFamily="18" charset="0"/>
              </a:rPr>
              <a:t>of</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athletes</a:t>
            </a:r>
            <a:r>
              <a:rPr lang="cs-CZ" sz="1800" kern="0" dirty="0">
                <a:latin typeface="Calibri" panose="020F0502020204030204" pitchFamily="34" charset="0"/>
                <a:cs typeface="Times New Roman" panose="02020603050405020304" pitchFamily="18" charset="0"/>
              </a:rPr>
              <a:t> in </a:t>
            </a:r>
            <a:r>
              <a:rPr lang="cs-CZ" sz="1800" kern="0" dirty="0" err="1">
                <a:latin typeface="Calibri" panose="020F0502020204030204" pitchFamily="34" charset="0"/>
                <a:cs typeface="Times New Roman" panose="02020603050405020304" pitchFamily="18" charset="0"/>
              </a:rPr>
              <a:t>the</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prevention</a:t>
            </a:r>
            <a:r>
              <a:rPr lang="cs-CZ" sz="1800" kern="0" dirty="0">
                <a:latin typeface="Calibri" panose="020F0502020204030204" pitchFamily="34" charset="0"/>
                <a:cs typeface="Times New Roman" panose="02020603050405020304" pitchFamily="18" charset="0"/>
              </a:rPr>
              <a:t> and </a:t>
            </a:r>
            <a:r>
              <a:rPr lang="cs-CZ" sz="1800" kern="0" dirty="0" err="1">
                <a:latin typeface="Calibri" panose="020F0502020204030204" pitchFamily="34" charset="0"/>
                <a:cs typeface="Times New Roman" panose="02020603050405020304" pitchFamily="18" charset="0"/>
              </a:rPr>
              <a:t>diagnosis</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of</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overtraining</a:t>
            </a:r>
            <a:r>
              <a:rPr lang="cs-CZ" sz="1800" kern="0" dirty="0">
                <a:latin typeface="Calibri" panose="020F0502020204030204" pitchFamily="34" charset="0"/>
                <a:cs typeface="Times New Roman" panose="02020603050405020304" pitchFamily="18" charset="0"/>
              </a:rPr>
              <a:t>.</a:t>
            </a:r>
          </a:p>
          <a:p>
            <a:pPr marL="342900" indent="-342900" algn="just">
              <a:lnSpc>
                <a:spcPct val="100000"/>
              </a:lnSpc>
              <a:spcAft>
                <a:spcPts val="0"/>
              </a:spcAft>
              <a:buFont typeface="Wingdings" panose="05000000000000000000" pitchFamily="2" charset="2"/>
              <a:buChar char=""/>
            </a:pPr>
            <a:r>
              <a:rPr lang="cs-CZ" sz="1800" kern="0" dirty="0" err="1">
                <a:latin typeface="Calibri" panose="020F0502020204030204" pitchFamily="34" charset="0"/>
                <a:cs typeface="Times New Roman" panose="02020603050405020304" pitchFamily="18" charset="0"/>
              </a:rPr>
              <a:t>Analysers</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of</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heart</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rate</a:t>
            </a:r>
            <a:r>
              <a:rPr lang="cs-CZ" sz="1800" kern="0" dirty="0">
                <a:latin typeface="Calibri" panose="020F0502020204030204" pitchFamily="34" charset="0"/>
                <a:cs typeface="Times New Roman" panose="02020603050405020304" pitchFamily="18" charset="0"/>
              </a:rPr>
              <a:t> variability: </a:t>
            </a:r>
          </a:p>
          <a:p>
            <a:pPr marL="342900" indent="-342900" algn="just">
              <a:lnSpc>
                <a:spcPct val="100000"/>
              </a:lnSpc>
              <a:spcAft>
                <a:spcPts val="0"/>
              </a:spcAft>
              <a:buFont typeface="Wingdings" panose="05000000000000000000" pitchFamily="2" charset="2"/>
              <a:buChar char=""/>
            </a:pPr>
            <a:r>
              <a:rPr lang="cs-CZ" sz="1800" kern="0" dirty="0" smtClean="0">
                <a:latin typeface="Calibri" panose="020F0502020204030204" pitchFamily="34" charset="0"/>
                <a:cs typeface="Times New Roman" panose="02020603050405020304" pitchFamily="18" charset="0"/>
              </a:rPr>
              <a:t>TF4 </a:t>
            </a:r>
            <a:r>
              <a:rPr lang="cs-CZ" sz="1800" kern="0" dirty="0" err="1">
                <a:latin typeface="Calibri" panose="020F0502020204030204" pitchFamily="34" charset="0"/>
                <a:cs typeface="Times New Roman" panose="02020603050405020304" pitchFamily="18" charset="0"/>
              </a:rPr>
              <a:t>DiANS</a:t>
            </a:r>
            <a:r>
              <a:rPr lang="cs-CZ" sz="1800" kern="0" dirty="0">
                <a:latin typeface="Calibri" panose="020F0502020204030204" pitchFamily="34" charset="0"/>
                <a:cs typeface="Times New Roman" panose="02020603050405020304" pitchFamily="18" charset="0"/>
              </a:rPr>
              <a:t> PF8/4</a:t>
            </a:r>
          </a:p>
          <a:p>
            <a:pPr marL="342900" indent="-342900" algn="just">
              <a:lnSpc>
                <a:spcPct val="100000"/>
              </a:lnSpc>
              <a:spcAft>
                <a:spcPts val="0"/>
              </a:spcAft>
              <a:buFont typeface="Wingdings" panose="05000000000000000000" pitchFamily="2" charset="2"/>
              <a:buChar char=""/>
            </a:pPr>
            <a:r>
              <a:rPr lang="cs-CZ" sz="1800" kern="0" dirty="0" err="1" smtClean="0">
                <a:latin typeface="Calibri" panose="020F0502020204030204" pitchFamily="34" charset="0"/>
                <a:cs typeface="Times New Roman" panose="02020603050405020304" pitchFamily="18" charset="0"/>
              </a:rPr>
              <a:t>using</a:t>
            </a:r>
            <a:r>
              <a:rPr lang="cs-CZ" sz="1800" kern="0" dirty="0" smtClean="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MySASY</a:t>
            </a:r>
            <a:r>
              <a:rPr lang="cs-CZ" sz="1800" kern="0" dirty="0">
                <a:latin typeface="Calibri" panose="020F0502020204030204" pitchFamily="34" charset="0"/>
                <a:cs typeface="Times New Roman" panose="02020603050405020304" pitchFamily="18" charset="0"/>
              </a:rPr>
              <a:t> </a:t>
            </a:r>
            <a:r>
              <a:rPr lang="cs-CZ" sz="1800" kern="0" dirty="0" err="1" smtClean="0">
                <a:latin typeface="Calibri" panose="020F0502020204030204" pitchFamily="34" charset="0"/>
                <a:cs typeface="Times New Roman" panose="02020603050405020304" pitchFamily="18" charset="0"/>
              </a:rPr>
              <a:t>system</a:t>
            </a:r>
            <a:endParaRPr lang="cs-CZ" sz="1800" kern="0" dirty="0">
              <a:latin typeface="Calibri" panose="020F0502020204030204" pitchFamily="34" charset="0"/>
              <a:cs typeface="Times New Roman" panose="02020603050405020304" pitchFamily="18" charset="0"/>
            </a:endParaRPr>
          </a:p>
          <a:p>
            <a:pPr marL="342900" indent="-342900" algn="just">
              <a:lnSpc>
                <a:spcPct val="100000"/>
              </a:lnSpc>
              <a:spcAft>
                <a:spcPts val="0"/>
              </a:spcAft>
              <a:buFont typeface="Wingdings" panose="05000000000000000000" pitchFamily="2" charset="2"/>
              <a:buChar char=""/>
            </a:pPr>
            <a:r>
              <a:rPr lang="cs-CZ" sz="1800" kern="0" dirty="0" err="1">
                <a:latin typeface="Calibri" panose="020F0502020204030204" pitchFamily="34" charset="0"/>
                <a:cs typeface="Times New Roman" panose="02020603050405020304" pitchFamily="18" charset="0"/>
              </a:rPr>
              <a:t>Pulmonary</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function</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testing</a:t>
            </a:r>
            <a:r>
              <a:rPr lang="cs-CZ" sz="1800" kern="0" dirty="0">
                <a:latin typeface="Calibri" panose="020F0502020204030204" pitchFamily="34" charset="0"/>
                <a:cs typeface="Times New Roman" panose="02020603050405020304" pitchFamily="18" charset="0"/>
              </a:rPr>
              <a:t> (spirometry)</a:t>
            </a:r>
          </a:p>
          <a:p>
            <a:pPr marL="342900" indent="-342900" algn="just">
              <a:lnSpc>
                <a:spcPct val="100000"/>
              </a:lnSpc>
              <a:spcAft>
                <a:spcPts val="0"/>
              </a:spcAft>
              <a:buFont typeface="Wingdings" panose="05000000000000000000" pitchFamily="2" charset="2"/>
              <a:buChar char=""/>
            </a:pPr>
            <a:r>
              <a:rPr lang="cs-CZ" sz="1800" kern="0" dirty="0" err="1">
                <a:latin typeface="Calibri" panose="020F0502020204030204" pitchFamily="34" charset="0"/>
                <a:cs typeface="Times New Roman" panose="02020603050405020304" pitchFamily="18" charset="0"/>
              </a:rPr>
              <a:t>Basal</a:t>
            </a:r>
            <a:r>
              <a:rPr lang="cs-CZ" sz="1800" kern="0" dirty="0">
                <a:latin typeface="Calibri" panose="020F0502020204030204" pitchFamily="34" charset="0"/>
                <a:cs typeface="Times New Roman" panose="02020603050405020304" pitchFamily="18" charset="0"/>
              </a:rPr>
              <a:t> and </a:t>
            </a:r>
            <a:r>
              <a:rPr lang="cs-CZ" sz="1800" kern="0" dirty="0" err="1">
                <a:latin typeface="Calibri" panose="020F0502020204030204" pitchFamily="34" charset="0"/>
                <a:cs typeface="Times New Roman" panose="02020603050405020304" pitchFamily="18" charset="0"/>
              </a:rPr>
              <a:t>resting</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metabolic</a:t>
            </a:r>
            <a:r>
              <a:rPr lang="cs-CZ" sz="1800" kern="0" dirty="0">
                <a:latin typeface="Calibri" panose="020F0502020204030204" pitchFamily="34" charset="0"/>
                <a:cs typeface="Times New Roman" panose="02020603050405020304" pitchFamily="18" charset="0"/>
              </a:rPr>
              <a:t> </a:t>
            </a:r>
            <a:r>
              <a:rPr lang="cs-CZ" sz="1800" kern="0" dirty="0" err="1" smtClean="0">
                <a:latin typeface="Calibri" panose="020F0502020204030204" pitchFamily="34" charset="0"/>
                <a:cs typeface="Times New Roman" panose="02020603050405020304" pitchFamily="18" charset="0"/>
              </a:rPr>
              <a:t>rate</a:t>
            </a:r>
            <a:endParaRPr lang="cs-CZ" sz="1800" kern="0" dirty="0" smtClean="0">
              <a:latin typeface="Calibri" panose="020F0502020204030204" pitchFamily="34" charset="0"/>
              <a:cs typeface="Times New Roman" panose="02020603050405020304" pitchFamily="18" charset="0"/>
            </a:endParaRPr>
          </a:p>
          <a:p>
            <a:pPr marL="0" indent="0" algn="just">
              <a:spcAft>
                <a:spcPts val="0"/>
              </a:spcAft>
              <a:buNone/>
            </a:pPr>
            <a:endParaRPr lang="cs-CZ" sz="1800" kern="0" dirty="0">
              <a:latin typeface="Calibri" panose="020F0502020204030204" pitchFamily="34" charset="0"/>
              <a:cs typeface="Times New Roman" panose="02020603050405020304" pitchFamily="18" charset="0"/>
            </a:endParaRPr>
          </a:p>
          <a:p>
            <a:pPr marL="0" indent="0" algn="just">
              <a:spcAft>
                <a:spcPts val="0"/>
              </a:spcAft>
              <a:buNone/>
            </a:pPr>
            <a:r>
              <a:rPr lang="cs-CZ" sz="1800" kern="0" dirty="0" smtClean="0">
                <a:latin typeface="Calibri" panose="020F0502020204030204" pitchFamily="34" charset="0"/>
                <a:cs typeface="Times New Roman" panose="02020603050405020304" pitchFamily="18" charset="0"/>
              </a:rPr>
              <a:t>INFRARED </a:t>
            </a:r>
            <a:r>
              <a:rPr lang="cs-CZ" sz="1800" kern="0" dirty="0">
                <a:latin typeface="Calibri" panose="020F0502020204030204" pitchFamily="34" charset="0"/>
                <a:cs typeface="Times New Roman" panose="02020603050405020304" pitchFamily="18" charset="0"/>
              </a:rPr>
              <a:t>THERMOGRAPHY</a:t>
            </a:r>
          </a:p>
          <a:p>
            <a:pPr marL="342900" indent="-342900" algn="just">
              <a:lnSpc>
                <a:spcPct val="100000"/>
              </a:lnSpc>
              <a:spcAft>
                <a:spcPts val="0"/>
              </a:spcAft>
              <a:buFont typeface="Wingdings" panose="05000000000000000000" pitchFamily="2" charset="2"/>
              <a:buChar char=""/>
            </a:pPr>
            <a:r>
              <a:rPr lang="cs-CZ" sz="1800" kern="0" dirty="0" err="1">
                <a:latin typeface="Calibri" panose="020F0502020204030204" pitchFamily="34" charset="0"/>
                <a:cs typeface="Times New Roman" panose="02020603050405020304" pitchFamily="18" charset="0"/>
              </a:rPr>
              <a:t>Musculoskeletal</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examination</a:t>
            </a:r>
            <a:r>
              <a:rPr lang="cs-CZ" sz="1800" kern="0" dirty="0">
                <a:latin typeface="Calibri" panose="020F0502020204030204" pitchFamily="34" charset="0"/>
                <a:cs typeface="Times New Roman" panose="02020603050405020304" pitchFamily="18" charset="0"/>
              </a:rPr>
              <a:t> to </a:t>
            </a:r>
            <a:r>
              <a:rPr lang="cs-CZ" sz="1800" kern="0" dirty="0" err="1">
                <a:latin typeface="Calibri" panose="020F0502020204030204" pitchFamily="34" charset="0"/>
                <a:cs typeface="Times New Roman" panose="02020603050405020304" pitchFamily="18" charset="0"/>
              </a:rPr>
              <a:t>detect</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poor</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circulation</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or</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damage</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from</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overloading</a:t>
            </a:r>
            <a:r>
              <a:rPr lang="cs-CZ" sz="1800" kern="0" dirty="0">
                <a:latin typeface="Calibri" panose="020F0502020204030204" pitchFamily="34" charset="0"/>
                <a:cs typeface="Times New Roman" panose="02020603050405020304" pitchFamily="18" charset="0"/>
              </a:rPr>
              <a:t>  </a:t>
            </a:r>
            <a:r>
              <a:rPr lang="cs-CZ" sz="1800" kern="0" dirty="0" err="1">
                <a:latin typeface="Calibri" panose="020F0502020204030204" pitchFamily="34" charset="0"/>
                <a:cs typeface="Times New Roman" panose="02020603050405020304" pitchFamily="18" charset="0"/>
              </a:rPr>
              <a:t>inflammation</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of</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muscles</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tendons</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ligaments</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etc</a:t>
            </a:r>
            <a:r>
              <a:rPr lang="cs-CZ" sz="1800" kern="0" dirty="0">
                <a:latin typeface="Calibri" panose="020F0502020204030204" pitchFamily="34" charset="0"/>
                <a:cs typeface="Times New Roman" panose="02020603050405020304" pitchFamily="18" charset="0"/>
              </a:rPr>
              <a:t>. </a:t>
            </a:r>
          </a:p>
          <a:p>
            <a:pPr marL="342900" indent="-342900" algn="just">
              <a:lnSpc>
                <a:spcPct val="100000"/>
              </a:lnSpc>
              <a:spcAft>
                <a:spcPts val="0"/>
              </a:spcAft>
              <a:buFont typeface="Wingdings" panose="05000000000000000000" pitchFamily="2" charset="2"/>
              <a:buChar char=""/>
            </a:pPr>
            <a:r>
              <a:rPr lang="cs-CZ" sz="1800" kern="0" dirty="0" err="1">
                <a:latin typeface="Calibri" panose="020F0502020204030204" pitchFamily="34" charset="0"/>
                <a:cs typeface="Times New Roman" panose="02020603050405020304" pitchFamily="18" charset="0"/>
              </a:rPr>
              <a:t>Thermographic</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camera</a:t>
            </a:r>
            <a:r>
              <a:rPr lang="cs-CZ" sz="1800" kern="0" dirty="0">
                <a:latin typeface="Calibri" panose="020F0502020204030204" pitchFamily="34" charset="0"/>
                <a:cs typeface="Times New Roman" panose="02020603050405020304" pitchFamily="18" charset="0"/>
              </a:rPr>
              <a:t>: </a:t>
            </a:r>
          </a:p>
          <a:p>
            <a:pPr marL="0" indent="0" algn="just">
              <a:lnSpc>
                <a:spcPct val="100000"/>
              </a:lnSpc>
              <a:spcAft>
                <a:spcPts val="0"/>
              </a:spcAft>
              <a:buNone/>
            </a:pPr>
            <a:r>
              <a:rPr lang="cs-CZ" sz="1800" kern="0" dirty="0">
                <a:latin typeface="Calibri" panose="020F0502020204030204" pitchFamily="34" charset="0"/>
                <a:cs typeface="Times New Roman" panose="02020603050405020304" pitchFamily="18" charset="0"/>
              </a:rPr>
              <a:t>• FLUKE </a:t>
            </a:r>
            <a:r>
              <a:rPr lang="cs-CZ" sz="1800" kern="0" dirty="0" err="1">
                <a:latin typeface="Calibri" panose="020F0502020204030204" pitchFamily="34" charset="0"/>
                <a:cs typeface="Times New Roman" panose="02020603050405020304" pitchFamily="18" charset="0"/>
              </a:rPr>
              <a:t>TiR</a:t>
            </a:r>
            <a:endParaRPr lang="cs-CZ" sz="1800" kern="0" dirty="0">
              <a:latin typeface="Calibri" panose="020F0502020204030204" pitchFamily="34" charset="0"/>
              <a:cs typeface="Times New Roman" panose="02020603050405020304" pitchFamily="18" charset="0"/>
            </a:endParaRPr>
          </a:p>
          <a:p>
            <a:pPr marL="0" indent="0" algn="just">
              <a:lnSpc>
                <a:spcPct val="100000"/>
              </a:lnSpc>
              <a:spcAft>
                <a:spcPts val="0"/>
              </a:spcAft>
              <a:buNone/>
            </a:pP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Thermographic</a:t>
            </a:r>
            <a:r>
              <a:rPr lang="cs-CZ" sz="1800" kern="0" dirty="0">
                <a:latin typeface="Calibri" panose="020F0502020204030204" pitchFamily="34" charset="0"/>
                <a:cs typeface="Times New Roman" panose="02020603050405020304" pitchFamily="18" charset="0"/>
              </a:rPr>
              <a:t> </a:t>
            </a:r>
            <a:r>
              <a:rPr lang="cs-CZ" sz="1800" kern="0" dirty="0" err="1">
                <a:latin typeface="Calibri" panose="020F0502020204030204" pitchFamily="34" charset="0"/>
                <a:cs typeface="Times New Roman" panose="02020603050405020304" pitchFamily="18" charset="0"/>
              </a:rPr>
              <a:t>camera</a:t>
            </a:r>
            <a:r>
              <a:rPr lang="cs-CZ" sz="1800" kern="0" dirty="0">
                <a:latin typeface="Calibri" panose="020F0502020204030204" pitchFamily="34" charset="0"/>
                <a:cs typeface="Times New Roman" panose="02020603050405020304" pitchFamily="18" charset="0"/>
              </a:rPr>
              <a:t>: FLIR, SC 260</a:t>
            </a:r>
          </a:p>
          <a:p>
            <a:pPr marL="342900" indent="-342900" algn="just">
              <a:spcAft>
                <a:spcPts val="0"/>
              </a:spcAft>
              <a:buFont typeface="Wingdings" panose="05000000000000000000" pitchFamily="2" charset="2"/>
              <a:buChar char=""/>
            </a:pPr>
            <a:endParaRPr lang="cs-CZ" sz="1800" kern="0" dirty="0">
              <a:latin typeface="Calibri" panose="020F0502020204030204" pitchFamily="34" charset="0"/>
              <a:cs typeface="Times New Roman" panose="02020603050405020304" pitchFamily="18" charset="0"/>
            </a:endParaRPr>
          </a:p>
          <a:p>
            <a:pPr marL="0" indent="0" algn="just">
              <a:spcAft>
                <a:spcPts val="0"/>
              </a:spcAft>
              <a:buNone/>
            </a:pPr>
            <a:endParaRPr lang="cs-CZ" sz="1800" kern="0" dirty="0" smtClean="0">
              <a:latin typeface="Calibri" panose="020F0502020204030204" pitchFamily="34" charset="0"/>
              <a:cs typeface="Times New Roman" panose="02020603050405020304" pitchFamily="18" charset="0"/>
            </a:endParaRPr>
          </a:p>
          <a:p>
            <a:pPr marL="342900" indent="-342900" algn="just">
              <a:spcAft>
                <a:spcPts val="0"/>
              </a:spcAft>
              <a:buFont typeface="Wingdings" panose="05000000000000000000" pitchFamily="2" charset="2"/>
              <a:buChar char=""/>
            </a:pPr>
            <a:endParaRPr lang="cs-CZ" sz="1800" kern="0" dirty="0" smtClean="0">
              <a:latin typeface="Calibri" panose="020F0502020204030204" pitchFamily="34" charset="0"/>
              <a:cs typeface="Times New Roman" panose="02020603050405020304" pitchFamily="18" charset="0"/>
            </a:endParaRPr>
          </a:p>
          <a:p>
            <a:pPr marL="0" indent="0" algn="just">
              <a:spcAft>
                <a:spcPts val="0"/>
              </a:spcAft>
              <a:buNone/>
            </a:pPr>
            <a:endParaRPr lang="cs-CZ" sz="1800" b="1" kern="0" dirty="0" smtClean="0">
              <a:latin typeface="Cambria" panose="02040503050406030204" pitchFamily="18" charset="0"/>
            </a:endParaRPr>
          </a:p>
          <a:p>
            <a:endParaRPr lang="cs-CZ" kern="0" dirty="0"/>
          </a:p>
        </p:txBody>
      </p:sp>
      <p:pic>
        <p:nvPicPr>
          <p:cNvPr id="12" name="Obrázek 11"/>
          <p:cNvPicPr>
            <a:picLocks noChangeAspect="1"/>
          </p:cNvPicPr>
          <p:nvPr/>
        </p:nvPicPr>
        <p:blipFill>
          <a:blip r:embed="rId3"/>
          <a:stretch>
            <a:fillRect/>
          </a:stretch>
        </p:blipFill>
        <p:spPr>
          <a:xfrm>
            <a:off x="6199258" y="864392"/>
            <a:ext cx="2237426" cy="1493649"/>
          </a:xfrm>
          <a:prstGeom prst="rect">
            <a:avLst/>
          </a:prstGeom>
        </p:spPr>
      </p:pic>
      <p:pic>
        <p:nvPicPr>
          <p:cNvPr id="13" name="Obrázek 12"/>
          <p:cNvPicPr>
            <a:picLocks noChangeAspect="1"/>
          </p:cNvPicPr>
          <p:nvPr/>
        </p:nvPicPr>
        <p:blipFill>
          <a:blip r:embed="rId4"/>
          <a:stretch>
            <a:fillRect/>
          </a:stretch>
        </p:blipFill>
        <p:spPr>
          <a:xfrm>
            <a:off x="8743142" y="864392"/>
            <a:ext cx="2566638" cy="1713124"/>
          </a:xfrm>
          <a:prstGeom prst="rect">
            <a:avLst/>
          </a:prstGeom>
        </p:spPr>
      </p:pic>
      <p:pic>
        <p:nvPicPr>
          <p:cNvPr id="14" name="Obrázek 13"/>
          <p:cNvPicPr>
            <a:picLocks noChangeAspect="1"/>
          </p:cNvPicPr>
          <p:nvPr/>
        </p:nvPicPr>
        <p:blipFill>
          <a:blip r:embed="rId5"/>
          <a:stretch>
            <a:fillRect/>
          </a:stretch>
        </p:blipFill>
        <p:spPr>
          <a:xfrm>
            <a:off x="7504953" y="2189987"/>
            <a:ext cx="2591025" cy="1725318"/>
          </a:xfrm>
          <a:prstGeom prst="rect">
            <a:avLst/>
          </a:prstGeom>
        </p:spPr>
      </p:pic>
      <p:pic>
        <p:nvPicPr>
          <p:cNvPr id="15" name="Obrázek 14"/>
          <p:cNvPicPr>
            <a:picLocks noChangeAspect="1"/>
          </p:cNvPicPr>
          <p:nvPr/>
        </p:nvPicPr>
        <p:blipFill>
          <a:blip r:embed="rId6"/>
          <a:stretch>
            <a:fillRect/>
          </a:stretch>
        </p:blipFill>
        <p:spPr>
          <a:xfrm>
            <a:off x="6199257" y="4045580"/>
            <a:ext cx="2364361" cy="1573824"/>
          </a:xfrm>
          <a:prstGeom prst="rect">
            <a:avLst/>
          </a:prstGeom>
        </p:spPr>
      </p:pic>
      <p:pic>
        <p:nvPicPr>
          <p:cNvPr id="23" name="Obrázek 22"/>
          <p:cNvPicPr/>
          <p:nvPr/>
        </p:nvPicPr>
        <p:blipFill>
          <a:blip r:embed="rId7" cstate="print">
            <a:extLst>
              <a:ext uri="{28A0092B-C50C-407E-A947-70E740481C1C}">
                <a14:useLocalDpi xmlns:a14="http://schemas.microsoft.com/office/drawing/2010/main" val="0"/>
              </a:ext>
            </a:extLst>
          </a:blip>
          <a:stretch>
            <a:fillRect/>
          </a:stretch>
        </p:blipFill>
        <p:spPr>
          <a:xfrm>
            <a:off x="8958226" y="4045579"/>
            <a:ext cx="2413832" cy="1573825"/>
          </a:xfrm>
          <a:prstGeom prst="rect">
            <a:avLst/>
          </a:prstGeom>
        </p:spPr>
      </p:pic>
      <p:pic>
        <p:nvPicPr>
          <p:cNvPr id="16" name="Obrázek 15"/>
          <p:cNvPicPr>
            <a:picLocks noChangeAspect="1"/>
          </p:cNvPicPr>
          <p:nvPr/>
        </p:nvPicPr>
        <p:blipFill>
          <a:blip r:embed="rId8"/>
          <a:stretch>
            <a:fillRect/>
          </a:stretch>
        </p:blipFill>
        <p:spPr>
          <a:xfrm>
            <a:off x="7816718" y="5000230"/>
            <a:ext cx="2219654" cy="1479770"/>
          </a:xfrm>
          <a:prstGeom prst="rect">
            <a:avLst/>
          </a:prstGeom>
        </p:spPr>
      </p:pic>
    </p:spTree>
    <p:extLst>
      <p:ext uri="{BB962C8B-B14F-4D97-AF65-F5344CB8AC3E}">
        <p14:creationId xmlns:p14="http://schemas.microsoft.com/office/powerpoint/2010/main" val="34124544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dirty="0" err="1"/>
              <a:t>Faculty</a:t>
            </a:r>
            <a:r>
              <a:rPr lang="cs-CZ" altLang="cs-CZ" dirty="0"/>
              <a:t> </a:t>
            </a:r>
            <a:r>
              <a:rPr lang="cs-CZ" altLang="cs-CZ" dirty="0" err="1"/>
              <a:t>of</a:t>
            </a:r>
            <a:r>
              <a:rPr lang="cs-CZ" altLang="cs-CZ" dirty="0"/>
              <a:t> </a:t>
            </a:r>
            <a:r>
              <a:rPr lang="cs-CZ" altLang="cs-CZ" dirty="0" err="1"/>
              <a:t>Sports</a:t>
            </a:r>
            <a:r>
              <a:rPr lang="cs-CZ" altLang="cs-CZ" dirty="0"/>
              <a:t> </a:t>
            </a:r>
            <a:r>
              <a:rPr lang="cs-CZ" altLang="cs-CZ" dirty="0" err="1"/>
              <a:t>Studies</a:t>
            </a:r>
            <a:r>
              <a:rPr lang="cs-CZ" altLang="cs-CZ" dirty="0"/>
              <a:t>, Masaryk University, Brno, Czech Republic</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p:cNvSpPr>
            <a:spLocks noGrp="1"/>
          </p:cNvSpPr>
          <p:nvPr>
            <p:ph type="title"/>
          </p:nvPr>
        </p:nvSpPr>
        <p:spPr>
          <a:xfrm>
            <a:off x="720000" y="354238"/>
            <a:ext cx="10753200" cy="451576"/>
          </a:xfrm>
        </p:spPr>
        <p:txBody>
          <a:bodyPr/>
          <a:lstStyle/>
          <a:p>
            <a:r>
              <a:rPr lang="cs-CZ" dirty="0" err="1" smtClean="0"/>
              <a:t>Exercise</a:t>
            </a:r>
            <a:r>
              <a:rPr lang="cs-CZ" dirty="0" smtClean="0"/>
              <a:t> Stress </a:t>
            </a:r>
            <a:r>
              <a:rPr lang="cs-CZ" dirty="0" err="1" smtClean="0"/>
              <a:t>Testing</a:t>
            </a:r>
            <a:endParaRPr lang="cs-CZ" dirty="0"/>
          </a:p>
        </p:txBody>
      </p:sp>
      <p:sp>
        <p:nvSpPr>
          <p:cNvPr id="5" name="Zástupný symbol pro obsah 4"/>
          <p:cNvSpPr>
            <a:spLocks noGrp="1"/>
          </p:cNvSpPr>
          <p:nvPr>
            <p:ph idx="1"/>
          </p:nvPr>
        </p:nvSpPr>
        <p:spPr/>
        <p:txBody>
          <a:bodyPr/>
          <a:lstStyle/>
          <a:p>
            <a:pPr marL="72000" indent="0">
              <a:spcAft>
                <a:spcPts val="0"/>
              </a:spcAft>
              <a:buNone/>
            </a:pPr>
            <a:r>
              <a:rPr lang="en-GB" sz="1400" dirty="0">
                <a:latin typeface="Calibri" panose="020F0502020204030204" pitchFamily="34" charset="0"/>
                <a:ea typeface="Calibri" panose="020F0502020204030204" pitchFamily="34" charset="0"/>
              </a:rPr>
              <a:t> </a:t>
            </a:r>
            <a:endParaRPr lang="cs-CZ" sz="1400" dirty="0">
              <a:latin typeface="Calibri" panose="020F0502020204030204" pitchFamily="34" charset="0"/>
              <a:ea typeface="Calibri" panose="020F0502020204030204" pitchFamily="34" charset="0"/>
            </a:endParaRPr>
          </a:p>
          <a:p>
            <a:pPr marL="72000" indent="0" algn="just">
              <a:spcAft>
                <a:spcPts val="0"/>
              </a:spcAft>
              <a:buNone/>
            </a:pPr>
            <a:r>
              <a:rPr lang="en-GB" sz="1400" dirty="0">
                <a:latin typeface="Calibri" panose="020F0502020204030204" pitchFamily="34" charset="0"/>
                <a:ea typeface="Calibri" panose="020F0502020204030204" pitchFamily="34" charset="0"/>
                <a:cs typeface="Times New Roman" panose="02020603050405020304" pitchFamily="18" charset="0"/>
              </a:rPr>
              <a:t/>
            </a:r>
            <a:br>
              <a:rPr lang="en-GB" sz="1400" dirty="0">
                <a:latin typeface="Calibri" panose="020F0502020204030204" pitchFamily="34" charset="0"/>
                <a:ea typeface="Calibri" panose="020F0502020204030204" pitchFamily="34" charset="0"/>
                <a:cs typeface="Times New Roman" panose="02020603050405020304" pitchFamily="18" charset="0"/>
              </a:rPr>
            </a:br>
            <a:endParaRPr lang="cs-CZ" sz="1400" dirty="0"/>
          </a:p>
        </p:txBody>
      </p:sp>
      <p:sp>
        <p:nvSpPr>
          <p:cNvPr id="7" name="Zástupný symbol pro obsah 4"/>
          <p:cNvSpPr txBox="1">
            <a:spLocks/>
          </p:cNvSpPr>
          <p:nvPr/>
        </p:nvSpPr>
        <p:spPr>
          <a:xfrm>
            <a:off x="720000" y="1176616"/>
            <a:ext cx="5172800" cy="413999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lgn="just">
              <a:spcAft>
                <a:spcPts val="0"/>
              </a:spcAft>
              <a:buNone/>
            </a:pPr>
            <a:r>
              <a:rPr lang="en-US" sz="1800" kern="0" dirty="0">
                <a:latin typeface="Calibri" panose="020F0502020204030204" pitchFamily="34" charset="0"/>
                <a:cs typeface="Times New Roman" panose="02020603050405020304" pitchFamily="18" charset="0"/>
              </a:rPr>
              <a:t>MONITORING OF OXYGEN LEVELS IN MUSCLES</a:t>
            </a:r>
          </a:p>
          <a:p>
            <a:pPr marL="0" indent="0" algn="just">
              <a:lnSpc>
                <a:spcPct val="100000"/>
              </a:lnSpc>
              <a:spcAft>
                <a:spcPts val="0"/>
              </a:spcAft>
              <a:buNone/>
            </a:pPr>
            <a:r>
              <a:rPr lang="en-US" sz="1800" kern="0" dirty="0" smtClean="0">
                <a:latin typeface="Calibri" panose="020F0502020204030204" pitchFamily="34" charset="0"/>
                <a:cs typeface="Times New Roman" panose="02020603050405020304" pitchFamily="18" charset="0"/>
              </a:rPr>
              <a:t>while </a:t>
            </a:r>
            <a:r>
              <a:rPr lang="cs-CZ" sz="1800" kern="0" dirty="0" err="1" smtClean="0">
                <a:latin typeface="Calibri" panose="020F0502020204030204" pitchFamily="34" charset="0"/>
                <a:cs typeface="Times New Roman" panose="02020603050405020304" pitchFamily="18" charset="0"/>
              </a:rPr>
              <a:t>athletes</a:t>
            </a:r>
            <a:r>
              <a:rPr lang="en-US" sz="1800" kern="0" dirty="0" smtClean="0">
                <a:latin typeface="Calibri" panose="020F0502020204030204" pitchFamily="34" charset="0"/>
                <a:cs typeface="Times New Roman" panose="02020603050405020304" pitchFamily="18" charset="0"/>
              </a:rPr>
              <a:t> </a:t>
            </a:r>
            <a:r>
              <a:rPr lang="en-US" sz="1800" kern="0" dirty="0">
                <a:latin typeface="Calibri" panose="020F0502020204030204" pitchFamily="34" charset="0"/>
                <a:cs typeface="Times New Roman" panose="02020603050405020304" pitchFamily="18" charset="0"/>
              </a:rPr>
              <a:t>exercise.</a:t>
            </a:r>
          </a:p>
          <a:p>
            <a:pPr marL="0" indent="0" algn="just">
              <a:lnSpc>
                <a:spcPct val="100000"/>
              </a:lnSpc>
              <a:spcAft>
                <a:spcPts val="0"/>
              </a:spcAft>
              <a:buNone/>
            </a:pPr>
            <a:r>
              <a:rPr lang="en-US" sz="1800" kern="0" dirty="0" smtClean="0">
                <a:latin typeface="Calibri" panose="020F0502020204030204" pitchFamily="34" charset="0"/>
                <a:cs typeface="Times New Roman" panose="02020603050405020304" pitchFamily="18" charset="0"/>
              </a:rPr>
              <a:t>•</a:t>
            </a:r>
            <a:r>
              <a:rPr lang="cs-CZ" sz="1800" kern="0" dirty="0" smtClean="0">
                <a:latin typeface="Calibri" panose="020F0502020204030204" pitchFamily="34" charset="0"/>
                <a:cs typeface="Times New Roman" panose="02020603050405020304" pitchFamily="18" charset="0"/>
              </a:rPr>
              <a:t> </a:t>
            </a:r>
            <a:r>
              <a:rPr lang="en-US" sz="1800" kern="0" dirty="0" smtClean="0">
                <a:latin typeface="Calibri" panose="020F0502020204030204" pitchFamily="34" charset="0"/>
                <a:cs typeface="Times New Roman" panose="02020603050405020304" pitchFamily="18" charset="0"/>
              </a:rPr>
              <a:t>Model </a:t>
            </a:r>
            <a:r>
              <a:rPr lang="en-US" sz="1800" kern="0" dirty="0">
                <a:latin typeface="Calibri" panose="020F0502020204030204" pitchFamily="34" charset="0"/>
                <a:cs typeface="Times New Roman" panose="02020603050405020304" pitchFamily="18" charset="0"/>
              </a:rPr>
              <a:t>MOXY 3 (wearable sensor</a:t>
            </a:r>
            <a:r>
              <a:rPr lang="en-US" sz="1800" kern="0" dirty="0" smtClean="0">
                <a:latin typeface="Calibri" panose="020F0502020204030204" pitchFamily="34" charset="0"/>
                <a:cs typeface="Times New Roman" panose="02020603050405020304" pitchFamily="18" charset="0"/>
              </a:rPr>
              <a:t>)</a:t>
            </a:r>
            <a:endParaRPr lang="cs-CZ" sz="1800" kern="0" dirty="0" smtClean="0">
              <a:latin typeface="Calibri" panose="020F0502020204030204" pitchFamily="34" charset="0"/>
              <a:cs typeface="Times New Roman" panose="02020603050405020304" pitchFamily="18" charset="0"/>
            </a:endParaRPr>
          </a:p>
          <a:p>
            <a:pPr marL="0" indent="0" algn="just">
              <a:spcAft>
                <a:spcPts val="0"/>
              </a:spcAft>
              <a:buNone/>
            </a:pPr>
            <a:endParaRPr lang="cs-CZ" sz="1800" kern="0" dirty="0" smtClean="0">
              <a:latin typeface="Calibri" panose="020F0502020204030204" pitchFamily="34" charset="0"/>
              <a:cs typeface="Times New Roman" panose="02020603050405020304" pitchFamily="18" charset="0"/>
            </a:endParaRPr>
          </a:p>
          <a:p>
            <a:pPr marL="0" indent="0" algn="just">
              <a:spcAft>
                <a:spcPts val="0"/>
              </a:spcAft>
              <a:buNone/>
            </a:pPr>
            <a:endParaRPr lang="cs-CZ" sz="1800" kern="0" dirty="0">
              <a:latin typeface="Calibri" panose="020F0502020204030204" pitchFamily="34" charset="0"/>
              <a:cs typeface="Times New Roman" panose="02020603050405020304" pitchFamily="18" charset="0"/>
            </a:endParaRPr>
          </a:p>
          <a:p>
            <a:pPr marL="0" indent="0" algn="just">
              <a:spcAft>
                <a:spcPts val="0"/>
              </a:spcAft>
              <a:buNone/>
            </a:pPr>
            <a:r>
              <a:rPr lang="en-US" sz="1800" kern="0" dirty="0">
                <a:latin typeface="Calibri" panose="020F0502020204030204" pitchFamily="34" charset="0"/>
                <a:cs typeface="Times New Roman" panose="02020603050405020304" pitchFamily="18" charset="0"/>
              </a:rPr>
              <a:t>BLOOD ANALYSIS</a:t>
            </a:r>
          </a:p>
          <a:p>
            <a:pPr marL="0" indent="0" algn="just">
              <a:lnSpc>
                <a:spcPct val="100000"/>
              </a:lnSpc>
              <a:spcAft>
                <a:spcPts val="0"/>
              </a:spcAft>
              <a:buNone/>
            </a:pPr>
            <a:r>
              <a:rPr lang="en-US" sz="1800" kern="0" dirty="0" smtClean="0">
                <a:latin typeface="Calibri" panose="020F0502020204030204" pitchFamily="34" charset="0"/>
                <a:cs typeface="Times New Roman" panose="02020603050405020304" pitchFamily="18" charset="0"/>
              </a:rPr>
              <a:t>•</a:t>
            </a:r>
            <a:r>
              <a:rPr lang="cs-CZ" sz="1800" kern="0" dirty="0" smtClean="0">
                <a:latin typeface="Calibri" panose="020F0502020204030204" pitchFamily="34" charset="0"/>
                <a:cs typeface="Times New Roman" panose="02020603050405020304" pitchFamily="18" charset="0"/>
              </a:rPr>
              <a:t> </a:t>
            </a:r>
            <a:r>
              <a:rPr lang="en-US" sz="1800" kern="0" dirty="0" smtClean="0">
                <a:latin typeface="Calibri" panose="020F0502020204030204" pitchFamily="34" charset="0"/>
                <a:cs typeface="Times New Roman" panose="02020603050405020304" pitchFamily="18" charset="0"/>
              </a:rPr>
              <a:t>Blood </a:t>
            </a:r>
            <a:r>
              <a:rPr lang="en-US" sz="1800" kern="0" dirty="0" err="1">
                <a:latin typeface="Calibri" panose="020F0502020204030204" pitchFamily="34" charset="0"/>
                <a:cs typeface="Times New Roman" panose="02020603050405020304" pitchFamily="18" charset="0"/>
              </a:rPr>
              <a:t>Lactat</a:t>
            </a:r>
            <a:r>
              <a:rPr lang="en-US" sz="1800" kern="0" dirty="0">
                <a:latin typeface="Calibri" panose="020F0502020204030204" pitchFamily="34" charset="0"/>
                <a:cs typeface="Times New Roman" panose="02020603050405020304" pitchFamily="18" charset="0"/>
              </a:rPr>
              <a:t> Measurement: Lactate Plus Meter (Nova Biomedical)</a:t>
            </a:r>
          </a:p>
          <a:p>
            <a:pPr marL="0" indent="0" algn="just">
              <a:lnSpc>
                <a:spcPct val="100000"/>
              </a:lnSpc>
              <a:spcAft>
                <a:spcPts val="0"/>
              </a:spcAft>
              <a:buNone/>
            </a:pPr>
            <a:r>
              <a:rPr lang="en-US" sz="1800" kern="0" dirty="0" smtClean="0">
                <a:latin typeface="Calibri" panose="020F0502020204030204" pitchFamily="34" charset="0"/>
                <a:cs typeface="Times New Roman" panose="02020603050405020304" pitchFamily="18" charset="0"/>
              </a:rPr>
              <a:t>•</a:t>
            </a:r>
            <a:r>
              <a:rPr lang="cs-CZ" sz="1800" kern="0" dirty="0" smtClean="0">
                <a:latin typeface="Calibri" panose="020F0502020204030204" pitchFamily="34" charset="0"/>
                <a:cs typeface="Times New Roman" panose="02020603050405020304" pitchFamily="18" charset="0"/>
              </a:rPr>
              <a:t> </a:t>
            </a:r>
            <a:r>
              <a:rPr lang="en-US" sz="1800" kern="0" dirty="0" smtClean="0">
                <a:latin typeface="Calibri" panose="020F0502020204030204" pitchFamily="34" charset="0"/>
                <a:cs typeface="Times New Roman" panose="02020603050405020304" pitchFamily="18" charset="0"/>
              </a:rPr>
              <a:t>Blood </a:t>
            </a:r>
            <a:r>
              <a:rPr lang="en-US" sz="1800" kern="0" dirty="0">
                <a:latin typeface="Calibri" panose="020F0502020204030204" pitchFamily="34" charset="0"/>
                <a:cs typeface="Times New Roman" panose="02020603050405020304" pitchFamily="18" charset="0"/>
              </a:rPr>
              <a:t>gas </a:t>
            </a:r>
            <a:r>
              <a:rPr lang="en-US" sz="1800" kern="0" dirty="0" err="1">
                <a:latin typeface="Calibri" panose="020F0502020204030204" pitchFamily="34" charset="0"/>
                <a:cs typeface="Times New Roman" panose="02020603050405020304" pitchFamily="18" charset="0"/>
              </a:rPr>
              <a:t>analyser</a:t>
            </a:r>
            <a:r>
              <a:rPr lang="en-US" sz="1800" kern="0" dirty="0">
                <a:latin typeface="Calibri" panose="020F0502020204030204" pitchFamily="34" charset="0"/>
                <a:cs typeface="Times New Roman" panose="02020603050405020304" pitchFamily="18" charset="0"/>
              </a:rPr>
              <a:t>: GASTAT-</a:t>
            </a:r>
            <a:r>
              <a:rPr lang="en-US" sz="1800" kern="0" dirty="0" err="1">
                <a:latin typeface="Calibri" panose="020F0502020204030204" pitchFamily="34" charset="0"/>
                <a:cs typeface="Times New Roman" panose="02020603050405020304" pitchFamily="18" charset="0"/>
              </a:rPr>
              <a:t>navi</a:t>
            </a:r>
            <a:r>
              <a:rPr lang="en-US" sz="1800" kern="0" dirty="0">
                <a:latin typeface="Calibri" panose="020F0502020204030204" pitchFamily="34" charset="0"/>
                <a:cs typeface="Times New Roman" panose="02020603050405020304" pitchFamily="18" charset="0"/>
              </a:rPr>
              <a:t> (hand type)</a:t>
            </a:r>
          </a:p>
          <a:p>
            <a:pPr marL="0" indent="0" algn="just">
              <a:spcAft>
                <a:spcPts val="0"/>
              </a:spcAft>
              <a:buNone/>
            </a:pPr>
            <a:endParaRPr lang="en-US" sz="1800" kern="0" dirty="0" smtClean="0">
              <a:latin typeface="Calibri" panose="020F0502020204030204" pitchFamily="34" charset="0"/>
              <a:cs typeface="Times New Roman" panose="02020603050405020304" pitchFamily="18" charset="0"/>
            </a:endParaRPr>
          </a:p>
          <a:p>
            <a:pPr marL="0" indent="0" algn="just">
              <a:spcAft>
                <a:spcPts val="0"/>
              </a:spcAft>
              <a:buNone/>
            </a:pPr>
            <a:endParaRPr lang="cs-CZ" sz="1800" kern="0" dirty="0" smtClean="0">
              <a:latin typeface="Calibri" panose="020F0502020204030204" pitchFamily="34" charset="0"/>
              <a:cs typeface="Times New Roman" panose="02020603050405020304" pitchFamily="18" charset="0"/>
            </a:endParaRPr>
          </a:p>
          <a:p>
            <a:pPr marL="342900" indent="-342900" algn="just">
              <a:spcAft>
                <a:spcPts val="0"/>
              </a:spcAft>
              <a:buFont typeface="Wingdings" panose="05000000000000000000" pitchFamily="2" charset="2"/>
              <a:buChar char=""/>
            </a:pPr>
            <a:endParaRPr lang="cs-CZ" sz="1800" kern="0" dirty="0" smtClean="0">
              <a:latin typeface="Calibri" panose="020F0502020204030204" pitchFamily="34" charset="0"/>
              <a:cs typeface="Times New Roman" panose="02020603050405020304" pitchFamily="18" charset="0"/>
            </a:endParaRPr>
          </a:p>
          <a:p>
            <a:pPr marL="0" indent="0" algn="just">
              <a:spcAft>
                <a:spcPts val="0"/>
              </a:spcAft>
              <a:buNone/>
            </a:pPr>
            <a:endParaRPr lang="cs-CZ" sz="1800" b="1" kern="0" dirty="0" smtClean="0">
              <a:latin typeface="Cambria" panose="02040503050406030204" pitchFamily="18" charset="0"/>
            </a:endParaRPr>
          </a:p>
          <a:p>
            <a:endParaRPr lang="cs-CZ" kern="0" dirty="0"/>
          </a:p>
        </p:txBody>
      </p:sp>
      <p:pic>
        <p:nvPicPr>
          <p:cNvPr id="6" name="Obrázek 5"/>
          <p:cNvPicPr>
            <a:picLocks noChangeAspect="1"/>
          </p:cNvPicPr>
          <p:nvPr/>
        </p:nvPicPr>
        <p:blipFill>
          <a:blip r:embed="rId3"/>
          <a:stretch>
            <a:fillRect/>
          </a:stretch>
        </p:blipFill>
        <p:spPr>
          <a:xfrm>
            <a:off x="6003055" y="865605"/>
            <a:ext cx="2567367" cy="1706716"/>
          </a:xfrm>
          <a:prstGeom prst="rect">
            <a:avLst/>
          </a:prstGeom>
        </p:spPr>
      </p:pic>
      <p:pic>
        <p:nvPicPr>
          <p:cNvPr id="8" name="Obrázek 7"/>
          <p:cNvPicPr>
            <a:picLocks noChangeAspect="1"/>
          </p:cNvPicPr>
          <p:nvPr/>
        </p:nvPicPr>
        <p:blipFill>
          <a:blip r:embed="rId4"/>
          <a:stretch>
            <a:fillRect/>
          </a:stretch>
        </p:blipFill>
        <p:spPr>
          <a:xfrm>
            <a:off x="6003055" y="3172058"/>
            <a:ext cx="2654397" cy="1771586"/>
          </a:xfrm>
          <a:prstGeom prst="rect">
            <a:avLst/>
          </a:prstGeom>
        </p:spPr>
      </p:pic>
      <p:pic>
        <p:nvPicPr>
          <p:cNvPr id="9" name="Obrázek 8"/>
          <p:cNvPicPr>
            <a:picLocks noChangeAspect="1"/>
          </p:cNvPicPr>
          <p:nvPr/>
        </p:nvPicPr>
        <p:blipFill>
          <a:blip r:embed="rId5"/>
          <a:stretch>
            <a:fillRect/>
          </a:stretch>
        </p:blipFill>
        <p:spPr>
          <a:xfrm>
            <a:off x="8995917" y="2518236"/>
            <a:ext cx="2645893" cy="1761897"/>
          </a:xfrm>
          <a:prstGeom prst="rect">
            <a:avLst/>
          </a:prstGeom>
        </p:spPr>
      </p:pic>
      <p:pic>
        <p:nvPicPr>
          <p:cNvPr id="10" name="Obrázek 9"/>
          <p:cNvPicPr>
            <a:picLocks noChangeAspect="1"/>
          </p:cNvPicPr>
          <p:nvPr/>
        </p:nvPicPr>
        <p:blipFill>
          <a:blip r:embed="rId6"/>
          <a:stretch>
            <a:fillRect/>
          </a:stretch>
        </p:blipFill>
        <p:spPr>
          <a:xfrm>
            <a:off x="1401870" y="4394073"/>
            <a:ext cx="2408129" cy="1609483"/>
          </a:xfrm>
          <a:prstGeom prst="rect">
            <a:avLst/>
          </a:prstGeom>
        </p:spPr>
      </p:pic>
    </p:spTree>
    <p:extLst>
      <p:ext uri="{BB962C8B-B14F-4D97-AF65-F5344CB8AC3E}">
        <p14:creationId xmlns:p14="http://schemas.microsoft.com/office/powerpoint/2010/main" val="26137181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dirty="0" err="1"/>
              <a:t>Faculty</a:t>
            </a:r>
            <a:r>
              <a:rPr lang="cs-CZ" altLang="cs-CZ" dirty="0"/>
              <a:t> </a:t>
            </a:r>
            <a:r>
              <a:rPr lang="cs-CZ" altLang="cs-CZ" dirty="0" err="1"/>
              <a:t>of</a:t>
            </a:r>
            <a:r>
              <a:rPr lang="cs-CZ" altLang="cs-CZ" dirty="0"/>
              <a:t> </a:t>
            </a:r>
            <a:r>
              <a:rPr lang="cs-CZ" altLang="cs-CZ" dirty="0" err="1"/>
              <a:t>Sports</a:t>
            </a:r>
            <a:r>
              <a:rPr lang="cs-CZ" altLang="cs-CZ" dirty="0"/>
              <a:t> </a:t>
            </a:r>
            <a:r>
              <a:rPr lang="cs-CZ" altLang="cs-CZ" dirty="0" err="1"/>
              <a:t>Studies</a:t>
            </a:r>
            <a:r>
              <a:rPr lang="cs-CZ" altLang="cs-CZ" dirty="0"/>
              <a:t>, Masaryk University, Brno, Czech Republic</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p:cNvSpPr>
            <a:spLocks noGrp="1"/>
          </p:cNvSpPr>
          <p:nvPr>
            <p:ph type="title"/>
          </p:nvPr>
        </p:nvSpPr>
        <p:spPr>
          <a:xfrm>
            <a:off x="720000" y="221238"/>
            <a:ext cx="10753200" cy="451576"/>
          </a:xfrm>
        </p:spPr>
        <p:txBody>
          <a:bodyPr/>
          <a:lstStyle/>
          <a:p>
            <a:r>
              <a:rPr lang="cs-CZ" dirty="0" err="1" smtClean="0"/>
              <a:t>Exercise</a:t>
            </a:r>
            <a:r>
              <a:rPr lang="cs-CZ" dirty="0" smtClean="0"/>
              <a:t> Stress </a:t>
            </a:r>
            <a:r>
              <a:rPr lang="cs-CZ" dirty="0" err="1" smtClean="0"/>
              <a:t>Testing</a:t>
            </a:r>
            <a:r>
              <a:rPr lang="cs-CZ" dirty="0" smtClean="0"/>
              <a:t> – </a:t>
            </a:r>
            <a:r>
              <a:rPr lang="cs-CZ" dirty="0" err="1" smtClean="0"/>
              <a:t>research</a:t>
            </a:r>
            <a:r>
              <a:rPr lang="cs-CZ" dirty="0" smtClean="0"/>
              <a:t> 1</a:t>
            </a:r>
            <a:endParaRPr lang="cs-CZ" dirty="0"/>
          </a:p>
        </p:txBody>
      </p:sp>
      <p:sp>
        <p:nvSpPr>
          <p:cNvPr id="5" name="Zástupný symbol pro obsah 4"/>
          <p:cNvSpPr>
            <a:spLocks noGrp="1"/>
          </p:cNvSpPr>
          <p:nvPr>
            <p:ph idx="1"/>
          </p:nvPr>
        </p:nvSpPr>
        <p:spPr>
          <a:xfrm>
            <a:off x="-244277" y="1858521"/>
            <a:ext cx="10753200" cy="4139998"/>
          </a:xfrm>
        </p:spPr>
        <p:txBody>
          <a:bodyPr/>
          <a:lstStyle/>
          <a:p>
            <a:pPr marL="72000" indent="0">
              <a:spcAft>
                <a:spcPts val="0"/>
              </a:spcAft>
              <a:buNone/>
            </a:pPr>
            <a:r>
              <a:rPr lang="en-GB" sz="1400" dirty="0">
                <a:latin typeface="Calibri" panose="020F0502020204030204" pitchFamily="34" charset="0"/>
                <a:ea typeface="Calibri" panose="020F0502020204030204" pitchFamily="34" charset="0"/>
              </a:rPr>
              <a:t> </a:t>
            </a:r>
            <a:endParaRPr lang="cs-CZ" sz="1400" dirty="0">
              <a:latin typeface="Calibri" panose="020F0502020204030204" pitchFamily="34" charset="0"/>
              <a:ea typeface="Calibri" panose="020F0502020204030204" pitchFamily="34" charset="0"/>
            </a:endParaRPr>
          </a:p>
          <a:p>
            <a:pPr marL="72000" indent="0" algn="just">
              <a:spcAft>
                <a:spcPts val="0"/>
              </a:spcAft>
              <a:buNone/>
            </a:pPr>
            <a:r>
              <a:rPr lang="en-GB" sz="1400" dirty="0">
                <a:latin typeface="Calibri" panose="020F0502020204030204" pitchFamily="34" charset="0"/>
                <a:ea typeface="Calibri" panose="020F0502020204030204" pitchFamily="34" charset="0"/>
                <a:cs typeface="Times New Roman" panose="02020603050405020304" pitchFamily="18" charset="0"/>
              </a:rPr>
              <a:t/>
            </a:r>
            <a:br>
              <a:rPr lang="en-GB" sz="1400" dirty="0">
                <a:latin typeface="Calibri" panose="020F0502020204030204" pitchFamily="34" charset="0"/>
                <a:ea typeface="Calibri" panose="020F0502020204030204" pitchFamily="34" charset="0"/>
                <a:cs typeface="Times New Roman" panose="02020603050405020304" pitchFamily="18" charset="0"/>
              </a:rPr>
            </a:br>
            <a:endParaRPr lang="cs-CZ" sz="1400" dirty="0"/>
          </a:p>
        </p:txBody>
      </p:sp>
      <p:sp>
        <p:nvSpPr>
          <p:cNvPr id="7" name="Zástupný symbol pro obsah 4"/>
          <p:cNvSpPr txBox="1">
            <a:spLocks/>
          </p:cNvSpPr>
          <p:nvPr/>
        </p:nvSpPr>
        <p:spPr>
          <a:xfrm>
            <a:off x="720000" y="760978"/>
            <a:ext cx="10753200" cy="413999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lgn="just">
              <a:spcAft>
                <a:spcPts val="0"/>
              </a:spcAft>
              <a:buNone/>
            </a:pPr>
            <a:r>
              <a:rPr lang="en-US" sz="1800" b="1" kern="0" dirty="0" smtClean="0">
                <a:latin typeface="Calibri" panose="020F0502020204030204" pitchFamily="34" charset="0"/>
                <a:cs typeface="Times New Roman" panose="02020603050405020304" pitchFamily="18" charset="0"/>
              </a:rPr>
              <a:t>The </a:t>
            </a:r>
            <a:r>
              <a:rPr lang="en-US" sz="1800" b="1" kern="0" dirty="0">
                <a:latin typeface="Calibri" panose="020F0502020204030204" pitchFamily="34" charset="0"/>
                <a:cs typeface="Times New Roman" panose="02020603050405020304" pitchFamily="18" charset="0"/>
              </a:rPr>
              <a:t>creation of mobile-friendly app for screening and diagnosis of fatigue </a:t>
            </a:r>
            <a:r>
              <a:rPr lang="cs-CZ" sz="1800" b="1" kern="0" dirty="0" err="1" smtClean="0">
                <a:latin typeface="Calibri" panose="020F0502020204030204" pitchFamily="34" charset="0"/>
                <a:cs typeface="Times New Roman" panose="02020603050405020304" pitchFamily="18" charset="0"/>
              </a:rPr>
              <a:t>at</a:t>
            </a:r>
            <a:r>
              <a:rPr lang="en-US" sz="1800" b="1" kern="0" dirty="0" smtClean="0">
                <a:latin typeface="Calibri" panose="020F0502020204030204" pitchFamily="34" charset="0"/>
                <a:cs typeface="Times New Roman" panose="02020603050405020304" pitchFamily="18" charset="0"/>
              </a:rPr>
              <a:t> </a:t>
            </a:r>
            <a:r>
              <a:rPr lang="en-US" sz="1800" b="1" kern="0" dirty="0">
                <a:latin typeface="Calibri" panose="020F0502020204030204" pitchFamily="34" charset="0"/>
                <a:cs typeface="Times New Roman" panose="02020603050405020304" pitchFamily="18" charset="0"/>
              </a:rPr>
              <a:t>young athletes</a:t>
            </a:r>
            <a:endParaRPr lang="cs-CZ" sz="1800" b="1" kern="0" dirty="0" smtClean="0">
              <a:latin typeface="Calibri" panose="020F0502020204030204" pitchFamily="34" charset="0"/>
              <a:cs typeface="Times New Roman" panose="02020603050405020304" pitchFamily="18" charset="0"/>
            </a:endParaRPr>
          </a:p>
          <a:p>
            <a:pPr marL="342900" indent="-342900" algn="just">
              <a:spcAft>
                <a:spcPts val="0"/>
              </a:spcAft>
              <a:buFont typeface="Wingdings" panose="05000000000000000000" pitchFamily="2" charset="2"/>
              <a:buChar char=""/>
            </a:pPr>
            <a:endParaRPr lang="cs-CZ" sz="1800" kern="0" dirty="0" smtClean="0">
              <a:latin typeface="Calibri" panose="020F0502020204030204" pitchFamily="34" charset="0"/>
              <a:cs typeface="Times New Roman" panose="02020603050405020304" pitchFamily="18" charset="0"/>
            </a:endParaRPr>
          </a:p>
          <a:p>
            <a:pPr marL="0" indent="0" algn="just">
              <a:spcAft>
                <a:spcPts val="0"/>
              </a:spcAft>
              <a:buNone/>
            </a:pPr>
            <a:endParaRPr lang="cs-CZ" sz="1800" b="1" kern="0" dirty="0" smtClean="0">
              <a:latin typeface="Cambria" panose="02040503050406030204" pitchFamily="18" charset="0"/>
            </a:endParaRPr>
          </a:p>
          <a:p>
            <a:endParaRPr lang="cs-CZ" kern="0" dirty="0"/>
          </a:p>
        </p:txBody>
      </p:sp>
      <p:graphicFrame>
        <p:nvGraphicFramePr>
          <p:cNvPr id="6" name="Tabulka 5"/>
          <p:cNvGraphicFramePr>
            <a:graphicFrameLocks noGrp="1"/>
          </p:cNvGraphicFramePr>
          <p:nvPr>
            <p:extLst>
              <p:ext uri="{D42A27DB-BD31-4B8C-83A1-F6EECF244321}">
                <p14:modId xmlns:p14="http://schemas.microsoft.com/office/powerpoint/2010/main" val="133365072"/>
              </p:ext>
            </p:extLst>
          </p:nvPr>
        </p:nvGraphicFramePr>
        <p:xfrm>
          <a:off x="720000" y="1336935"/>
          <a:ext cx="5397500" cy="1369949"/>
        </p:xfrm>
        <a:graphic>
          <a:graphicData uri="http://schemas.openxmlformats.org/drawingml/2006/table">
            <a:tbl>
              <a:tblPr firstRow="1" firstCol="1" bandRow="1"/>
              <a:tblGrid>
                <a:gridCol w="1797050">
                  <a:extLst>
                    <a:ext uri="{9D8B030D-6E8A-4147-A177-3AD203B41FA5}">
                      <a16:colId xmlns:a16="http://schemas.microsoft.com/office/drawing/2014/main" val="2098115010"/>
                    </a:ext>
                  </a:extLst>
                </a:gridCol>
                <a:gridCol w="1890395">
                  <a:extLst>
                    <a:ext uri="{9D8B030D-6E8A-4147-A177-3AD203B41FA5}">
                      <a16:colId xmlns:a16="http://schemas.microsoft.com/office/drawing/2014/main" val="2441906455"/>
                    </a:ext>
                  </a:extLst>
                </a:gridCol>
                <a:gridCol w="1710055">
                  <a:extLst>
                    <a:ext uri="{9D8B030D-6E8A-4147-A177-3AD203B41FA5}">
                      <a16:colId xmlns:a16="http://schemas.microsoft.com/office/drawing/2014/main" val="1501008901"/>
                    </a:ext>
                  </a:extLst>
                </a:gridCol>
              </a:tblGrid>
              <a:tr h="0">
                <a:tc>
                  <a:txBody>
                    <a:bodyPr/>
                    <a:lstStyle/>
                    <a:p>
                      <a:pPr>
                        <a:lnSpc>
                          <a:spcPct val="107000"/>
                        </a:lnSpc>
                        <a:spcAft>
                          <a:spcPts val="0"/>
                        </a:spcAft>
                      </a:pPr>
                      <a:r>
                        <a:rPr lang="en-GB"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PSYCHOLOG</a:t>
                      </a:r>
                      <a:r>
                        <a:rPr lang="cs-CZ"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(questionnaires)</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BIOLOG</a:t>
                      </a:r>
                      <a:r>
                        <a:rPr lang="cs-CZ"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IMUNOLOGY</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9065841"/>
                  </a:ext>
                </a:extLst>
              </a:tr>
              <a:tr h="0">
                <a:tc>
                  <a:txBody>
                    <a:bodyPr/>
                    <a:lstStyle/>
                    <a:p>
                      <a:pPr>
                        <a:lnSpc>
                          <a:spcPct val="107000"/>
                        </a:lnSpc>
                        <a:spcAft>
                          <a:spcPts val="0"/>
                        </a:spcAft>
                      </a:pPr>
                      <a:r>
                        <a:rPr lang="en-GB"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Faculty of Arts</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 cooperation)</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Faculty of Sports Studies</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Faculty of Science</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 cooperation)</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1874165"/>
                  </a:ext>
                </a:extLst>
              </a:tr>
              <a:tr h="0">
                <a:tc>
                  <a:txBody>
                    <a:bodyPr/>
                    <a:lstStyle/>
                    <a:p>
                      <a:pPr>
                        <a:lnSpc>
                          <a:spcPct val="107000"/>
                        </a:lnSpc>
                        <a:spcAft>
                          <a:spcPts val="0"/>
                        </a:spcAft>
                      </a:pPr>
                      <a:r>
                        <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POMS</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HRV</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Analysis of </a:t>
                      </a:r>
                      <a:r>
                        <a:rPr lang="en-GB" sz="12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saliva</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0026604"/>
                  </a:ext>
                </a:extLst>
              </a:tr>
              <a:tr h="0">
                <a:tc>
                  <a:txBody>
                    <a:bodyPr/>
                    <a:lstStyle/>
                    <a:p>
                      <a:pPr>
                        <a:lnSpc>
                          <a:spcPct val="107000"/>
                        </a:lnSpc>
                        <a:spcAft>
                          <a:spcPts val="0"/>
                        </a:spcAft>
                      </a:pPr>
                      <a:r>
                        <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Sleeping</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Body composition</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Blood capillary analysis</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7597686"/>
                  </a:ext>
                </a:extLst>
              </a:tr>
            </a:tbl>
          </a:graphicData>
        </a:graphic>
      </p:graphicFrame>
      <p:pic>
        <p:nvPicPr>
          <p:cNvPr id="9" name="Obrázek 8"/>
          <p:cNvPicPr>
            <a:picLocks noChangeAspect="1"/>
          </p:cNvPicPr>
          <p:nvPr/>
        </p:nvPicPr>
        <p:blipFill>
          <a:blip r:embed="rId3"/>
          <a:stretch>
            <a:fillRect/>
          </a:stretch>
        </p:blipFill>
        <p:spPr>
          <a:xfrm>
            <a:off x="6286740" y="1287057"/>
            <a:ext cx="2353260" cy="1572904"/>
          </a:xfrm>
          <a:prstGeom prst="rect">
            <a:avLst/>
          </a:prstGeom>
        </p:spPr>
      </p:pic>
      <p:pic>
        <p:nvPicPr>
          <p:cNvPr id="10" name="Obrázek 9"/>
          <p:cNvPicPr>
            <a:picLocks noChangeAspect="1"/>
          </p:cNvPicPr>
          <p:nvPr/>
        </p:nvPicPr>
        <p:blipFill>
          <a:blip r:embed="rId4"/>
          <a:stretch>
            <a:fillRect/>
          </a:stretch>
        </p:blipFill>
        <p:spPr>
          <a:xfrm>
            <a:off x="8809240" y="1305345"/>
            <a:ext cx="2334970" cy="1554615"/>
          </a:xfrm>
          <a:prstGeom prst="rect">
            <a:avLst/>
          </a:prstGeom>
        </p:spPr>
      </p:pic>
      <p:pic>
        <p:nvPicPr>
          <p:cNvPr id="11" name="Obrázek 10"/>
          <p:cNvPicPr>
            <a:picLocks noChangeAspect="1"/>
          </p:cNvPicPr>
          <p:nvPr/>
        </p:nvPicPr>
        <p:blipFill>
          <a:blip r:embed="rId5"/>
          <a:stretch>
            <a:fillRect/>
          </a:stretch>
        </p:blipFill>
        <p:spPr>
          <a:xfrm>
            <a:off x="720000" y="2935637"/>
            <a:ext cx="2214085" cy="1472252"/>
          </a:xfrm>
          <a:prstGeom prst="rect">
            <a:avLst/>
          </a:prstGeom>
        </p:spPr>
      </p:pic>
      <p:pic>
        <p:nvPicPr>
          <p:cNvPr id="12" name="Obrázek 11"/>
          <p:cNvPicPr>
            <a:picLocks noChangeAspect="1"/>
          </p:cNvPicPr>
          <p:nvPr/>
        </p:nvPicPr>
        <p:blipFill>
          <a:blip r:embed="rId6"/>
          <a:stretch>
            <a:fillRect/>
          </a:stretch>
        </p:blipFill>
        <p:spPr>
          <a:xfrm>
            <a:off x="3247687" y="2915242"/>
            <a:ext cx="2188654" cy="1463167"/>
          </a:xfrm>
          <a:prstGeom prst="rect">
            <a:avLst/>
          </a:prstGeom>
        </p:spPr>
      </p:pic>
      <p:pic>
        <p:nvPicPr>
          <p:cNvPr id="13" name="Obrázek 12"/>
          <p:cNvPicPr>
            <a:picLocks noChangeAspect="1"/>
          </p:cNvPicPr>
          <p:nvPr/>
        </p:nvPicPr>
        <p:blipFill>
          <a:blip r:embed="rId7"/>
          <a:stretch>
            <a:fillRect/>
          </a:stretch>
        </p:blipFill>
        <p:spPr>
          <a:xfrm>
            <a:off x="5577694" y="2935639"/>
            <a:ext cx="2204419" cy="1467709"/>
          </a:xfrm>
          <a:prstGeom prst="rect">
            <a:avLst/>
          </a:prstGeom>
        </p:spPr>
      </p:pic>
      <p:sp>
        <p:nvSpPr>
          <p:cNvPr id="14" name="TextovéPole 13"/>
          <p:cNvSpPr txBox="1"/>
          <p:nvPr/>
        </p:nvSpPr>
        <p:spPr>
          <a:xfrm>
            <a:off x="720000" y="4480558"/>
            <a:ext cx="10310989" cy="1477328"/>
          </a:xfrm>
          <a:prstGeom prst="rect">
            <a:avLst/>
          </a:prstGeom>
          <a:noFill/>
        </p:spPr>
        <p:txBody>
          <a:bodyPr wrap="square" rtlCol="0">
            <a:spAutoFit/>
          </a:bodyPr>
          <a:lstStyle/>
          <a:p>
            <a:r>
              <a:rPr lang="cs-CZ" sz="1800" dirty="0" err="1" smtClean="0">
                <a:latin typeface="Calibri" panose="020F0502020204030204" pitchFamily="34" charset="0"/>
                <a:cs typeface="Calibri" panose="020F0502020204030204" pitchFamily="34" charset="0"/>
              </a:rPr>
              <a:t>Aim</a:t>
            </a:r>
            <a:r>
              <a:rPr lang="cs-CZ" sz="1800" dirty="0" smtClean="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cs-CZ" sz="1800" dirty="0" smtClean="0">
                <a:latin typeface="Calibri" panose="020F0502020204030204" pitchFamily="34" charset="0"/>
                <a:cs typeface="Calibri" panose="020F0502020204030204" pitchFamily="34" charset="0"/>
              </a:rPr>
              <a:t>early </a:t>
            </a:r>
            <a:r>
              <a:rPr lang="cs-CZ" sz="1800" dirty="0" err="1" smtClean="0">
                <a:latin typeface="Calibri" panose="020F0502020204030204" pitchFamily="34" charset="0"/>
                <a:cs typeface="Calibri" panose="020F0502020204030204" pitchFamily="34" charset="0"/>
              </a:rPr>
              <a:t>diagnosis</a:t>
            </a:r>
            <a:r>
              <a:rPr lang="cs-CZ" sz="1800" dirty="0" smtClean="0">
                <a:latin typeface="Calibri" panose="020F0502020204030204" pitchFamily="34" charset="0"/>
                <a:cs typeface="Calibri" panose="020F0502020204030204" pitchFamily="34" charset="0"/>
              </a:rPr>
              <a:t> </a:t>
            </a:r>
            <a:r>
              <a:rPr lang="cs-CZ" sz="1800" dirty="0" err="1" smtClean="0">
                <a:latin typeface="Calibri" panose="020F0502020204030204" pitchFamily="34" charset="0"/>
                <a:cs typeface="Calibri" panose="020F0502020204030204" pitchFamily="34" charset="0"/>
              </a:rPr>
              <a:t>of</a:t>
            </a:r>
            <a:r>
              <a:rPr lang="cs-CZ" sz="1800" dirty="0" smtClean="0">
                <a:latin typeface="Calibri" panose="020F0502020204030204" pitchFamily="34" charset="0"/>
                <a:cs typeface="Calibri" panose="020F0502020204030204" pitchFamily="34" charset="0"/>
              </a:rPr>
              <a:t> </a:t>
            </a:r>
            <a:r>
              <a:rPr lang="cs-CZ" sz="1800" dirty="0" err="1" smtClean="0">
                <a:latin typeface="Calibri" panose="020F0502020204030204" pitchFamily="34" charset="0"/>
                <a:cs typeface="Calibri" panose="020F0502020204030204" pitchFamily="34" charset="0"/>
              </a:rPr>
              <a:t>fatigue</a:t>
            </a:r>
            <a:r>
              <a:rPr lang="cs-CZ" sz="1800" dirty="0" smtClean="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mobile </a:t>
            </a:r>
            <a:r>
              <a:rPr lang="en-US" sz="1800" dirty="0">
                <a:latin typeface="Calibri" panose="020F0502020204030204" pitchFamily="34" charset="0"/>
                <a:cs typeface="Calibri" panose="020F0502020204030204" pitchFamily="34" charset="0"/>
              </a:rPr>
              <a:t>app. will categorize athletes at risk of fatigue </a:t>
            </a:r>
            <a:r>
              <a:rPr lang="cs-CZ" sz="1800" dirty="0" smtClean="0">
                <a:latin typeface="Calibri" panose="020F0502020204030204" pitchFamily="34" charset="0"/>
                <a:cs typeface="Calibri" panose="020F0502020204030204" pitchFamily="34" charset="0"/>
              </a:rPr>
              <a:t>       </a:t>
            </a:r>
            <a:r>
              <a:rPr lang="en-US" sz="1800" dirty="0" smtClean="0">
                <a:latin typeface="Calibri" panose="020F0502020204030204" pitchFamily="34" charset="0"/>
                <a:cs typeface="Calibri" panose="020F0502020204030204" pitchFamily="34" charset="0"/>
              </a:rPr>
              <a:t>further </a:t>
            </a:r>
            <a:r>
              <a:rPr lang="en-US" sz="1800" dirty="0">
                <a:latin typeface="Calibri" panose="020F0502020204030204" pitchFamily="34" charset="0"/>
                <a:cs typeface="Calibri" panose="020F0502020204030204" pitchFamily="34" charset="0"/>
              </a:rPr>
              <a:t>steps in the management of </a:t>
            </a:r>
            <a:r>
              <a:rPr lang="en-US" sz="1800" dirty="0" smtClean="0">
                <a:latin typeface="Calibri" panose="020F0502020204030204" pitchFamily="34" charset="0"/>
                <a:cs typeface="Calibri" panose="020F0502020204030204" pitchFamily="34" charset="0"/>
              </a:rPr>
              <a:t>fatigue</a:t>
            </a:r>
            <a:endParaRPr lang="cs-CZ" sz="18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cs-CZ" sz="1800" dirty="0">
                <a:latin typeface="Calibri" panose="020F0502020204030204" pitchFamily="34" charset="0"/>
                <a:cs typeface="Calibri" panose="020F0502020204030204" pitchFamily="34" charset="0"/>
              </a:rPr>
              <a:t>t</a:t>
            </a:r>
            <a:r>
              <a:rPr lang="cs-CZ" sz="1800" dirty="0" smtClean="0">
                <a:latin typeface="Calibri" panose="020F0502020204030204" pitchFamily="34" charset="0"/>
                <a:cs typeface="Calibri" panose="020F0502020204030204" pitchFamily="34" charset="0"/>
              </a:rPr>
              <a:t>o </a:t>
            </a:r>
            <a:r>
              <a:rPr lang="en-US" sz="1800" dirty="0" smtClean="0">
                <a:latin typeface="Calibri" panose="020F0502020204030204" pitchFamily="34" charset="0"/>
                <a:cs typeface="Calibri" panose="020F0502020204030204" pitchFamily="34" charset="0"/>
              </a:rPr>
              <a:t>find </a:t>
            </a:r>
            <a:r>
              <a:rPr lang="en-US" sz="1800" dirty="0">
                <a:latin typeface="Calibri" panose="020F0502020204030204" pitchFamily="34" charset="0"/>
                <a:cs typeface="Calibri" panose="020F0502020204030204" pitchFamily="34" charset="0"/>
              </a:rPr>
              <a:t>the relations between the selected variables characteristic for the internal and external training load of adolescent athletes.</a:t>
            </a:r>
            <a:r>
              <a:rPr lang="cs-CZ" sz="1800" dirty="0" smtClean="0">
                <a:latin typeface="Calibri" panose="020F0502020204030204" pitchFamily="34" charset="0"/>
                <a:cs typeface="Calibri" panose="020F0502020204030204" pitchFamily="34" charset="0"/>
              </a:rPr>
              <a:t> </a:t>
            </a:r>
            <a:endParaRPr lang="cs-CZ" sz="1800" dirty="0">
              <a:latin typeface="Calibri" panose="020F0502020204030204" pitchFamily="34" charset="0"/>
              <a:cs typeface="Calibri" panose="020F0502020204030204" pitchFamily="34" charset="0"/>
            </a:endParaRPr>
          </a:p>
        </p:txBody>
      </p:sp>
      <p:cxnSp>
        <p:nvCxnSpPr>
          <p:cNvPr id="16" name="Přímá spojnice se šipkou 15"/>
          <p:cNvCxnSpPr/>
          <p:nvPr/>
        </p:nvCxnSpPr>
        <p:spPr bwMode="auto">
          <a:xfrm>
            <a:off x="5979169" y="5219222"/>
            <a:ext cx="307571" cy="1418"/>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625841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dirty="0" err="1"/>
              <a:t>Faculty</a:t>
            </a:r>
            <a:r>
              <a:rPr lang="cs-CZ" altLang="cs-CZ" dirty="0"/>
              <a:t> </a:t>
            </a:r>
            <a:r>
              <a:rPr lang="cs-CZ" altLang="cs-CZ" dirty="0" err="1"/>
              <a:t>of</a:t>
            </a:r>
            <a:r>
              <a:rPr lang="cs-CZ" altLang="cs-CZ" dirty="0"/>
              <a:t> </a:t>
            </a:r>
            <a:r>
              <a:rPr lang="cs-CZ" altLang="cs-CZ" dirty="0" err="1"/>
              <a:t>Sports</a:t>
            </a:r>
            <a:r>
              <a:rPr lang="cs-CZ" altLang="cs-CZ" dirty="0"/>
              <a:t> </a:t>
            </a:r>
            <a:r>
              <a:rPr lang="cs-CZ" altLang="cs-CZ" dirty="0" err="1"/>
              <a:t>Studies</a:t>
            </a:r>
            <a:r>
              <a:rPr lang="cs-CZ" altLang="cs-CZ" dirty="0"/>
              <a:t>, Masaryk University, Brno, Czech Republic</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p:cNvSpPr>
            <a:spLocks noGrp="1"/>
          </p:cNvSpPr>
          <p:nvPr>
            <p:ph type="title"/>
          </p:nvPr>
        </p:nvSpPr>
        <p:spPr>
          <a:xfrm>
            <a:off x="720000" y="229551"/>
            <a:ext cx="10753200" cy="451576"/>
          </a:xfrm>
        </p:spPr>
        <p:txBody>
          <a:bodyPr/>
          <a:lstStyle/>
          <a:p>
            <a:r>
              <a:rPr lang="cs-CZ" dirty="0" err="1" smtClean="0"/>
              <a:t>Exercise</a:t>
            </a:r>
            <a:r>
              <a:rPr lang="cs-CZ" dirty="0" smtClean="0"/>
              <a:t> Stress </a:t>
            </a:r>
            <a:r>
              <a:rPr lang="cs-CZ" dirty="0" err="1" smtClean="0"/>
              <a:t>Testing</a:t>
            </a:r>
            <a:r>
              <a:rPr lang="cs-CZ" dirty="0" smtClean="0"/>
              <a:t> - </a:t>
            </a:r>
            <a:r>
              <a:rPr lang="cs-CZ" dirty="0" err="1" smtClean="0"/>
              <a:t>research</a:t>
            </a:r>
            <a:r>
              <a:rPr lang="cs-CZ" dirty="0" smtClean="0"/>
              <a:t> 2</a:t>
            </a:r>
            <a:endParaRPr lang="cs-CZ" dirty="0"/>
          </a:p>
        </p:txBody>
      </p:sp>
      <p:sp>
        <p:nvSpPr>
          <p:cNvPr id="5" name="Zástupný symbol pro obsah 4"/>
          <p:cNvSpPr>
            <a:spLocks noGrp="1"/>
          </p:cNvSpPr>
          <p:nvPr>
            <p:ph idx="1"/>
          </p:nvPr>
        </p:nvSpPr>
        <p:spPr/>
        <p:txBody>
          <a:bodyPr/>
          <a:lstStyle/>
          <a:p>
            <a:pPr marL="72000" indent="0">
              <a:spcAft>
                <a:spcPts val="0"/>
              </a:spcAft>
              <a:buNone/>
            </a:pPr>
            <a:r>
              <a:rPr lang="en-GB" sz="1400" dirty="0">
                <a:latin typeface="Calibri" panose="020F0502020204030204" pitchFamily="34" charset="0"/>
                <a:ea typeface="Calibri" panose="020F0502020204030204" pitchFamily="34" charset="0"/>
              </a:rPr>
              <a:t> </a:t>
            </a:r>
            <a:endParaRPr lang="cs-CZ" sz="1400" dirty="0">
              <a:latin typeface="Calibri" panose="020F0502020204030204" pitchFamily="34" charset="0"/>
              <a:ea typeface="Calibri" panose="020F0502020204030204" pitchFamily="34" charset="0"/>
            </a:endParaRPr>
          </a:p>
          <a:p>
            <a:pPr marL="72000" indent="0" algn="just">
              <a:spcAft>
                <a:spcPts val="0"/>
              </a:spcAft>
              <a:buNone/>
            </a:pPr>
            <a:r>
              <a:rPr lang="en-GB" sz="1400" dirty="0">
                <a:latin typeface="Calibri" panose="020F0502020204030204" pitchFamily="34" charset="0"/>
                <a:ea typeface="Calibri" panose="020F0502020204030204" pitchFamily="34" charset="0"/>
                <a:cs typeface="Times New Roman" panose="02020603050405020304" pitchFamily="18" charset="0"/>
              </a:rPr>
              <a:t/>
            </a:r>
            <a:br>
              <a:rPr lang="en-GB" sz="1400" dirty="0">
                <a:latin typeface="Calibri" panose="020F0502020204030204" pitchFamily="34" charset="0"/>
                <a:ea typeface="Calibri" panose="020F0502020204030204" pitchFamily="34" charset="0"/>
                <a:cs typeface="Times New Roman" panose="02020603050405020304" pitchFamily="18" charset="0"/>
              </a:rPr>
            </a:br>
            <a:endParaRPr lang="cs-CZ" sz="1400" dirty="0"/>
          </a:p>
        </p:txBody>
      </p:sp>
      <p:sp>
        <p:nvSpPr>
          <p:cNvPr id="7" name="Zástupný symbol pro obsah 4"/>
          <p:cNvSpPr txBox="1">
            <a:spLocks/>
          </p:cNvSpPr>
          <p:nvPr/>
        </p:nvSpPr>
        <p:spPr>
          <a:xfrm>
            <a:off x="720000" y="927234"/>
            <a:ext cx="5863680" cy="413999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lgn="just">
              <a:lnSpc>
                <a:spcPct val="100000"/>
              </a:lnSpc>
              <a:spcAft>
                <a:spcPts val="0"/>
              </a:spcAft>
              <a:buNone/>
            </a:pPr>
            <a:r>
              <a:rPr lang="en-US" sz="1800" b="1" kern="0" dirty="0">
                <a:latin typeface="Calibri" panose="020F0502020204030204" pitchFamily="34" charset="0"/>
                <a:cs typeface="Times New Roman" panose="02020603050405020304" pitchFamily="18" charset="0"/>
              </a:rPr>
              <a:t>The effect of testing protocol design for maximum oxygen </a:t>
            </a:r>
            <a:r>
              <a:rPr lang="en-US" sz="1800" b="1" kern="0" dirty="0" smtClean="0">
                <a:latin typeface="Calibri" panose="020F0502020204030204" pitchFamily="34" charset="0"/>
                <a:cs typeface="Times New Roman" panose="02020603050405020304" pitchFamily="18" charset="0"/>
              </a:rPr>
              <a:t>consumption</a:t>
            </a:r>
            <a:endParaRPr lang="cs-CZ" sz="1800" b="1" kern="0" dirty="0" smtClean="0">
              <a:latin typeface="Calibri" panose="020F0502020204030204" pitchFamily="34" charset="0"/>
              <a:cs typeface="Times New Roman" panose="02020603050405020304" pitchFamily="18" charset="0"/>
            </a:endParaRPr>
          </a:p>
          <a:p>
            <a:pPr marL="0" indent="0" algn="just">
              <a:lnSpc>
                <a:spcPct val="100000"/>
              </a:lnSpc>
              <a:spcAft>
                <a:spcPts val="0"/>
              </a:spcAft>
              <a:buNone/>
            </a:pPr>
            <a:endParaRPr lang="en-US" sz="1800" b="1" kern="0" dirty="0">
              <a:latin typeface="Calibri" panose="020F0502020204030204" pitchFamily="34" charset="0"/>
              <a:cs typeface="Times New Roman" panose="02020603050405020304" pitchFamily="18" charset="0"/>
            </a:endParaRPr>
          </a:p>
          <a:p>
            <a:pPr marL="0" indent="0" algn="just">
              <a:lnSpc>
                <a:spcPct val="100000"/>
              </a:lnSpc>
              <a:spcAft>
                <a:spcPts val="0"/>
              </a:spcAft>
              <a:buNone/>
            </a:pPr>
            <a:r>
              <a:rPr lang="en-US" sz="1800" kern="0" dirty="0">
                <a:latin typeface="Calibri" panose="020F0502020204030204" pitchFamily="34" charset="0"/>
                <a:cs typeface="Times New Roman" panose="02020603050405020304" pitchFamily="18" charset="0"/>
              </a:rPr>
              <a:t>Aim:</a:t>
            </a:r>
          </a:p>
          <a:p>
            <a:pPr marL="285750" indent="-285750" algn="just">
              <a:lnSpc>
                <a:spcPct val="100000"/>
              </a:lnSpc>
              <a:spcAft>
                <a:spcPts val="0"/>
              </a:spcAft>
              <a:buFont typeface="Arial" panose="020B0604020202020204" pitchFamily="34" charset="0"/>
              <a:buChar char="•"/>
            </a:pPr>
            <a:r>
              <a:rPr lang="en-US" sz="1800" kern="0" dirty="0" smtClean="0">
                <a:latin typeface="Calibri" panose="020F0502020204030204" pitchFamily="34" charset="0"/>
                <a:cs typeface="Times New Roman" panose="02020603050405020304" pitchFamily="18" charset="0"/>
              </a:rPr>
              <a:t>to </a:t>
            </a:r>
            <a:r>
              <a:rPr lang="en-US" sz="1800" kern="0" dirty="0">
                <a:latin typeface="Calibri" panose="020F0502020204030204" pitchFamily="34" charset="0"/>
                <a:cs typeface="Times New Roman" panose="02020603050405020304" pitchFamily="18" charset="0"/>
              </a:rPr>
              <a:t>assess an incremental exercise test protocols to volitional exhaustion</a:t>
            </a:r>
          </a:p>
          <a:p>
            <a:pPr marL="285750" indent="-285750" algn="just">
              <a:lnSpc>
                <a:spcPct val="100000"/>
              </a:lnSpc>
              <a:spcAft>
                <a:spcPts val="0"/>
              </a:spcAft>
              <a:buFont typeface="Arial" panose="020B0604020202020204" pitchFamily="34" charset="0"/>
              <a:buChar char="•"/>
            </a:pPr>
            <a:r>
              <a:rPr lang="en-US" sz="1800" kern="0" dirty="0" smtClean="0">
                <a:latin typeface="Calibri" panose="020F0502020204030204" pitchFamily="34" charset="0"/>
                <a:cs typeface="Times New Roman" panose="02020603050405020304" pitchFamily="18" charset="0"/>
              </a:rPr>
              <a:t>to </a:t>
            </a:r>
            <a:r>
              <a:rPr lang="en-US" sz="1800" kern="0" dirty="0">
                <a:latin typeface="Calibri" panose="020F0502020204030204" pitchFamily="34" charset="0"/>
                <a:cs typeface="Times New Roman" panose="02020603050405020304" pitchFamily="18" charset="0"/>
              </a:rPr>
              <a:t>assess the criteria of validity (plateau in oxygen consumption, maximum heart </a:t>
            </a:r>
            <a:r>
              <a:rPr lang="en-US" sz="1800" kern="0" dirty="0" smtClean="0">
                <a:latin typeface="Calibri" panose="020F0502020204030204" pitchFamily="34" charset="0"/>
                <a:cs typeface="Times New Roman" panose="02020603050405020304" pitchFamily="18" charset="0"/>
              </a:rPr>
              <a:t>rate</a:t>
            </a:r>
            <a:r>
              <a:rPr lang="en-US" sz="1800" kern="0" dirty="0">
                <a:latin typeface="Calibri" panose="020F0502020204030204" pitchFamily="34" charset="0"/>
                <a:cs typeface="Times New Roman" panose="02020603050405020304" pitchFamily="18" charset="0"/>
              </a:rPr>
              <a:t>, Borg </a:t>
            </a:r>
            <a:r>
              <a:rPr lang="en-US" sz="1800" kern="0" dirty="0" smtClean="0">
                <a:latin typeface="Calibri" panose="020F0502020204030204" pitchFamily="34" charset="0"/>
                <a:cs typeface="Times New Roman" panose="02020603050405020304" pitchFamily="18" charset="0"/>
              </a:rPr>
              <a:t>scale)</a:t>
            </a:r>
            <a:endParaRPr lang="en-US" sz="1800" kern="0" dirty="0">
              <a:latin typeface="Calibri" panose="020F0502020204030204" pitchFamily="34" charset="0"/>
              <a:cs typeface="Times New Roman" panose="02020603050405020304" pitchFamily="18" charset="0"/>
            </a:endParaRPr>
          </a:p>
          <a:p>
            <a:pPr marL="0" indent="0" algn="just">
              <a:spcAft>
                <a:spcPts val="0"/>
              </a:spcAft>
              <a:buNone/>
            </a:pPr>
            <a:r>
              <a:rPr lang="en-US" sz="1800" kern="0" dirty="0">
                <a:latin typeface="Calibri" panose="020F0502020204030204" pitchFamily="34" charset="0"/>
                <a:cs typeface="Times New Roman" panose="02020603050405020304" pitchFamily="18" charset="0"/>
              </a:rPr>
              <a:t>Methods:</a:t>
            </a:r>
          </a:p>
          <a:p>
            <a:pPr marL="285750" indent="-285750" algn="just">
              <a:lnSpc>
                <a:spcPct val="100000"/>
              </a:lnSpc>
              <a:spcAft>
                <a:spcPts val="0"/>
              </a:spcAft>
              <a:buFont typeface="Arial" panose="020B0604020202020204" pitchFamily="34" charset="0"/>
              <a:buChar char="•"/>
            </a:pPr>
            <a:r>
              <a:rPr lang="en-US" sz="1800" kern="0" dirty="0" smtClean="0">
                <a:latin typeface="Calibri" panose="020F0502020204030204" pitchFamily="34" charset="0"/>
                <a:cs typeface="Times New Roman" panose="02020603050405020304" pitchFamily="18" charset="0"/>
              </a:rPr>
              <a:t>35 </a:t>
            </a:r>
            <a:r>
              <a:rPr lang="en-US" sz="1800" kern="0" dirty="0">
                <a:latin typeface="Calibri" panose="020F0502020204030204" pitchFamily="34" charset="0"/>
                <a:cs typeface="Times New Roman" panose="02020603050405020304" pitchFamily="18" charset="0"/>
              </a:rPr>
              <a:t>participants</a:t>
            </a:r>
          </a:p>
          <a:p>
            <a:pPr marL="285750" indent="-285750" algn="just">
              <a:lnSpc>
                <a:spcPct val="100000"/>
              </a:lnSpc>
              <a:spcAft>
                <a:spcPts val="0"/>
              </a:spcAft>
              <a:buFont typeface="Arial" panose="020B0604020202020204" pitchFamily="34" charset="0"/>
              <a:buChar char="•"/>
            </a:pPr>
            <a:r>
              <a:rPr lang="cs-CZ" sz="1800" kern="0" dirty="0" smtClean="0">
                <a:latin typeface="Calibri" panose="020F0502020204030204" pitchFamily="34" charset="0"/>
                <a:cs typeface="Times New Roman" panose="02020603050405020304" pitchFamily="18" charset="0"/>
              </a:rPr>
              <a:t>t</a:t>
            </a:r>
            <a:r>
              <a:rPr lang="en-US" sz="1800" kern="0" dirty="0" smtClean="0">
                <a:latin typeface="Calibri" panose="020F0502020204030204" pitchFamily="34" charset="0"/>
                <a:cs typeface="Times New Roman" panose="02020603050405020304" pitchFamily="18" charset="0"/>
              </a:rPr>
              <a:t>he </a:t>
            </a:r>
            <a:r>
              <a:rPr lang="en-US" sz="1800" kern="0" dirty="0">
                <a:latin typeface="Calibri" panose="020F0502020204030204" pitchFamily="34" charset="0"/>
                <a:cs typeface="Times New Roman" panose="02020603050405020304" pitchFamily="18" charset="0"/>
              </a:rPr>
              <a:t>participants visited the laboratory on </a:t>
            </a:r>
            <a:r>
              <a:rPr lang="cs-CZ" sz="1800" kern="0" dirty="0" smtClean="0">
                <a:latin typeface="Calibri" panose="020F0502020204030204" pitchFamily="34" charset="0"/>
                <a:cs typeface="Times New Roman" panose="02020603050405020304" pitchFamily="18" charset="0"/>
              </a:rPr>
              <a:t>3</a:t>
            </a:r>
            <a:r>
              <a:rPr lang="en-US" sz="1800" kern="0" dirty="0" smtClean="0">
                <a:latin typeface="Calibri" panose="020F0502020204030204" pitchFamily="34" charset="0"/>
                <a:cs typeface="Times New Roman" panose="02020603050405020304" pitchFamily="18" charset="0"/>
              </a:rPr>
              <a:t> </a:t>
            </a:r>
            <a:r>
              <a:rPr lang="en-US" sz="1800" kern="0" dirty="0">
                <a:latin typeface="Calibri" panose="020F0502020204030204" pitchFamily="34" charset="0"/>
                <a:cs typeface="Times New Roman" panose="02020603050405020304" pitchFamily="18" charset="0"/>
              </a:rPr>
              <a:t>occasions each separated by at </a:t>
            </a:r>
            <a:r>
              <a:rPr lang="en-US" sz="1800" kern="0" dirty="0" smtClean="0">
                <a:latin typeface="Calibri" panose="020F0502020204030204" pitchFamily="34" charset="0"/>
                <a:cs typeface="Times New Roman" panose="02020603050405020304" pitchFamily="18" charset="0"/>
              </a:rPr>
              <a:t>least </a:t>
            </a:r>
            <a:r>
              <a:rPr lang="en-US" sz="1800" kern="0" dirty="0">
                <a:latin typeface="Calibri" panose="020F0502020204030204" pitchFamily="34" charset="0"/>
                <a:cs typeface="Times New Roman" panose="02020603050405020304" pitchFamily="18" charset="0"/>
              </a:rPr>
              <a:t>7 days</a:t>
            </a:r>
          </a:p>
          <a:p>
            <a:pPr marL="285750" indent="-285750" algn="just">
              <a:lnSpc>
                <a:spcPct val="100000"/>
              </a:lnSpc>
              <a:spcAft>
                <a:spcPts val="0"/>
              </a:spcAft>
              <a:buFont typeface="Arial" panose="020B0604020202020204" pitchFamily="34" charset="0"/>
              <a:buChar char="•"/>
            </a:pPr>
            <a:r>
              <a:rPr lang="en-US" sz="1800" kern="0" dirty="0" smtClean="0">
                <a:latin typeface="Calibri" panose="020F0502020204030204" pitchFamily="34" charset="0"/>
                <a:cs typeface="Times New Roman" panose="02020603050405020304" pitchFamily="18" charset="0"/>
              </a:rPr>
              <a:t>each </a:t>
            </a:r>
            <a:r>
              <a:rPr lang="en-US" sz="1800" kern="0" dirty="0">
                <a:latin typeface="Calibri" panose="020F0502020204030204" pitchFamily="34" charset="0"/>
                <a:cs typeface="Times New Roman" panose="02020603050405020304" pitchFamily="18" charset="0"/>
              </a:rPr>
              <a:t>participant undertook an incremental cycling test protocol until exhaustion. </a:t>
            </a:r>
          </a:p>
          <a:p>
            <a:pPr marL="0" indent="0" algn="just">
              <a:spcAft>
                <a:spcPts val="0"/>
              </a:spcAft>
              <a:buNone/>
            </a:pPr>
            <a:endParaRPr lang="cs-CZ" sz="1800" kern="0" dirty="0" smtClean="0">
              <a:latin typeface="Calibri" panose="020F0502020204030204" pitchFamily="34" charset="0"/>
              <a:cs typeface="Times New Roman" panose="02020603050405020304" pitchFamily="18" charset="0"/>
            </a:endParaRPr>
          </a:p>
          <a:p>
            <a:pPr marL="0" indent="0" algn="just">
              <a:spcAft>
                <a:spcPts val="0"/>
              </a:spcAft>
              <a:buNone/>
            </a:pPr>
            <a:endParaRPr lang="cs-CZ" sz="1800" b="1" kern="0" dirty="0" smtClean="0">
              <a:latin typeface="Cambria" panose="02040503050406030204" pitchFamily="18" charset="0"/>
            </a:endParaRPr>
          </a:p>
          <a:p>
            <a:endParaRPr lang="cs-CZ" kern="0" dirty="0"/>
          </a:p>
        </p:txBody>
      </p:sp>
      <p:pic>
        <p:nvPicPr>
          <p:cNvPr id="6" name="Obrázek 5"/>
          <p:cNvPicPr>
            <a:picLocks noChangeAspect="1"/>
          </p:cNvPicPr>
          <p:nvPr/>
        </p:nvPicPr>
        <p:blipFill>
          <a:blip r:embed="rId3"/>
          <a:stretch>
            <a:fillRect/>
          </a:stretch>
        </p:blipFill>
        <p:spPr>
          <a:xfrm>
            <a:off x="7065631" y="3643343"/>
            <a:ext cx="4407569" cy="738734"/>
          </a:xfrm>
          <a:prstGeom prst="rect">
            <a:avLst/>
          </a:prstGeom>
        </p:spPr>
      </p:pic>
      <p:pic>
        <p:nvPicPr>
          <p:cNvPr id="9" name="Obrázek 8"/>
          <p:cNvPicPr>
            <a:picLocks noChangeAspect="1"/>
          </p:cNvPicPr>
          <p:nvPr/>
        </p:nvPicPr>
        <p:blipFill>
          <a:blip r:embed="rId4"/>
          <a:stretch>
            <a:fillRect/>
          </a:stretch>
        </p:blipFill>
        <p:spPr>
          <a:xfrm>
            <a:off x="7065631" y="4360885"/>
            <a:ext cx="4407569" cy="749287"/>
          </a:xfrm>
          <a:prstGeom prst="rect">
            <a:avLst/>
          </a:prstGeom>
        </p:spPr>
      </p:pic>
      <p:pic>
        <p:nvPicPr>
          <p:cNvPr id="11" name="Obrázek 10"/>
          <p:cNvPicPr>
            <a:picLocks noChangeAspect="1"/>
          </p:cNvPicPr>
          <p:nvPr/>
        </p:nvPicPr>
        <p:blipFill>
          <a:blip r:embed="rId5"/>
          <a:stretch>
            <a:fillRect/>
          </a:stretch>
        </p:blipFill>
        <p:spPr>
          <a:xfrm>
            <a:off x="3188570" y="5161423"/>
            <a:ext cx="8309568" cy="725487"/>
          </a:xfrm>
          <a:prstGeom prst="rect">
            <a:avLst/>
          </a:prstGeom>
        </p:spPr>
      </p:pic>
      <p:pic>
        <p:nvPicPr>
          <p:cNvPr id="12" name="Obrázek 11"/>
          <p:cNvPicPr>
            <a:picLocks noChangeAspect="1"/>
          </p:cNvPicPr>
          <p:nvPr/>
        </p:nvPicPr>
        <p:blipFill>
          <a:blip r:embed="rId6"/>
          <a:stretch>
            <a:fillRect/>
          </a:stretch>
        </p:blipFill>
        <p:spPr>
          <a:xfrm>
            <a:off x="7274377" y="1180468"/>
            <a:ext cx="2731245" cy="1816765"/>
          </a:xfrm>
          <a:prstGeom prst="rect">
            <a:avLst/>
          </a:prstGeom>
        </p:spPr>
      </p:pic>
    </p:spTree>
    <p:extLst>
      <p:ext uri="{BB962C8B-B14F-4D97-AF65-F5344CB8AC3E}">
        <p14:creationId xmlns:p14="http://schemas.microsoft.com/office/powerpoint/2010/main" val="3334424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dirty="0" err="1"/>
              <a:t>Faculty</a:t>
            </a:r>
            <a:r>
              <a:rPr lang="cs-CZ" altLang="cs-CZ" dirty="0"/>
              <a:t> </a:t>
            </a:r>
            <a:r>
              <a:rPr lang="cs-CZ" altLang="cs-CZ" dirty="0" err="1"/>
              <a:t>of</a:t>
            </a:r>
            <a:r>
              <a:rPr lang="cs-CZ" altLang="cs-CZ" dirty="0"/>
              <a:t> </a:t>
            </a:r>
            <a:r>
              <a:rPr lang="cs-CZ" altLang="cs-CZ" dirty="0" err="1"/>
              <a:t>Sports</a:t>
            </a:r>
            <a:r>
              <a:rPr lang="cs-CZ" altLang="cs-CZ" dirty="0"/>
              <a:t> </a:t>
            </a:r>
            <a:r>
              <a:rPr lang="cs-CZ" altLang="cs-CZ" dirty="0" err="1"/>
              <a:t>Studies</a:t>
            </a:r>
            <a:r>
              <a:rPr lang="cs-CZ" altLang="cs-CZ" dirty="0"/>
              <a:t>, Masaryk University, Brno, Czech Republic</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p:cNvSpPr>
            <a:spLocks noGrp="1"/>
          </p:cNvSpPr>
          <p:nvPr>
            <p:ph type="title"/>
          </p:nvPr>
        </p:nvSpPr>
        <p:spPr/>
        <p:txBody>
          <a:bodyPr/>
          <a:lstStyle/>
          <a:p>
            <a:r>
              <a:rPr lang="cs-CZ" dirty="0" err="1"/>
              <a:t>Nutrition</a:t>
            </a:r>
            <a:r>
              <a:rPr lang="cs-CZ" dirty="0"/>
              <a:t> and </a:t>
            </a:r>
            <a:r>
              <a:rPr lang="cs-CZ" dirty="0" err="1"/>
              <a:t>healthy</a:t>
            </a:r>
            <a:r>
              <a:rPr lang="cs-CZ" dirty="0"/>
              <a:t> </a:t>
            </a:r>
            <a:r>
              <a:rPr lang="cs-CZ" dirty="0" err="1" smtClean="0"/>
              <a:t>lifestyle</a:t>
            </a:r>
            <a:r>
              <a:rPr lang="cs-CZ" dirty="0" smtClean="0"/>
              <a:t> – </a:t>
            </a:r>
            <a:r>
              <a:rPr lang="cs-CZ" dirty="0" err="1" smtClean="0"/>
              <a:t>research</a:t>
            </a:r>
            <a:r>
              <a:rPr lang="cs-CZ" dirty="0" smtClean="0"/>
              <a:t> 1</a:t>
            </a:r>
            <a:endParaRPr lang="cs-CZ" dirty="0"/>
          </a:p>
        </p:txBody>
      </p:sp>
      <p:sp>
        <p:nvSpPr>
          <p:cNvPr id="5" name="Zástupný symbol pro obsah 4"/>
          <p:cNvSpPr>
            <a:spLocks noGrp="1"/>
          </p:cNvSpPr>
          <p:nvPr>
            <p:ph idx="1"/>
          </p:nvPr>
        </p:nvSpPr>
        <p:spPr/>
        <p:txBody>
          <a:bodyPr/>
          <a:lstStyle/>
          <a:p>
            <a:pPr marL="72000" indent="0">
              <a:spcAft>
                <a:spcPts val="0"/>
              </a:spcAft>
              <a:buNone/>
            </a:pPr>
            <a:r>
              <a:rPr lang="en-GB" sz="1400" dirty="0">
                <a:latin typeface="Calibri" panose="020F0502020204030204" pitchFamily="34" charset="0"/>
                <a:ea typeface="Calibri" panose="020F0502020204030204" pitchFamily="34" charset="0"/>
              </a:rPr>
              <a:t> </a:t>
            </a:r>
            <a:endParaRPr lang="cs-CZ" sz="1400" dirty="0">
              <a:latin typeface="Calibri" panose="020F0502020204030204" pitchFamily="34" charset="0"/>
              <a:ea typeface="Calibri" panose="020F0502020204030204" pitchFamily="34" charset="0"/>
            </a:endParaRPr>
          </a:p>
          <a:p>
            <a:pPr marL="72000" indent="0" algn="just">
              <a:spcAft>
                <a:spcPts val="0"/>
              </a:spcAft>
              <a:buNone/>
            </a:pPr>
            <a:r>
              <a:rPr lang="en-GB" sz="1400" dirty="0">
                <a:latin typeface="Calibri" panose="020F0502020204030204" pitchFamily="34" charset="0"/>
                <a:ea typeface="Calibri" panose="020F0502020204030204" pitchFamily="34" charset="0"/>
                <a:cs typeface="Times New Roman" panose="02020603050405020304" pitchFamily="18" charset="0"/>
              </a:rPr>
              <a:t/>
            </a:r>
            <a:br>
              <a:rPr lang="en-GB" sz="1400" dirty="0">
                <a:latin typeface="Calibri" panose="020F0502020204030204" pitchFamily="34" charset="0"/>
                <a:ea typeface="Calibri" panose="020F0502020204030204" pitchFamily="34" charset="0"/>
                <a:cs typeface="Times New Roman" panose="02020603050405020304" pitchFamily="18" charset="0"/>
              </a:rPr>
            </a:br>
            <a:endParaRPr lang="cs-CZ" sz="1400" dirty="0"/>
          </a:p>
        </p:txBody>
      </p:sp>
      <p:sp>
        <p:nvSpPr>
          <p:cNvPr id="7" name="Zástupný symbol pro obsah 4"/>
          <p:cNvSpPr txBox="1">
            <a:spLocks/>
          </p:cNvSpPr>
          <p:nvPr/>
        </p:nvSpPr>
        <p:spPr>
          <a:xfrm>
            <a:off x="720000" y="1384433"/>
            <a:ext cx="10277738" cy="413999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lgn="just">
              <a:spcAft>
                <a:spcPts val="0"/>
              </a:spcAft>
              <a:buNone/>
            </a:pPr>
            <a:r>
              <a:rPr lang="en-US" sz="1800" b="1" kern="0" dirty="0">
                <a:latin typeface="Calibri" panose="020F0502020204030204" pitchFamily="34" charset="0"/>
                <a:cs typeface="Times New Roman" panose="02020603050405020304" pitchFamily="18" charset="0"/>
              </a:rPr>
              <a:t>Effect of </a:t>
            </a:r>
            <a:r>
              <a:rPr lang="en-US" sz="1800" b="1" kern="0" dirty="0" smtClean="0">
                <a:latin typeface="Calibri" panose="020F0502020204030204" pitchFamily="34" charset="0"/>
                <a:cs typeface="Times New Roman" panose="02020603050405020304" pitchFamily="18" charset="0"/>
              </a:rPr>
              <a:t>Respiratory</a:t>
            </a:r>
            <a:r>
              <a:rPr lang="cs-CZ" sz="1800" b="1" kern="0" dirty="0" smtClean="0">
                <a:latin typeface="Calibri" panose="020F0502020204030204" pitchFamily="34" charset="0"/>
                <a:cs typeface="Times New Roman" panose="02020603050405020304" pitchFamily="18" charset="0"/>
              </a:rPr>
              <a:t> </a:t>
            </a:r>
            <a:r>
              <a:rPr lang="en-US" sz="1800" b="1" kern="0" dirty="0" smtClean="0">
                <a:latin typeface="Calibri" panose="020F0502020204030204" pitchFamily="34" charset="0"/>
                <a:cs typeface="Times New Roman" panose="02020603050405020304" pitchFamily="18" charset="0"/>
              </a:rPr>
              <a:t>Intervention </a:t>
            </a:r>
            <a:r>
              <a:rPr lang="en-US" sz="1800" b="1" kern="0" dirty="0">
                <a:latin typeface="Calibri" panose="020F0502020204030204" pitchFamily="34" charset="0"/>
                <a:cs typeface="Times New Roman" panose="02020603050405020304" pitchFamily="18" charset="0"/>
              </a:rPr>
              <a:t>and Movement Training in the Group of </a:t>
            </a:r>
            <a:r>
              <a:rPr lang="en-US" sz="1800" b="1" kern="0" dirty="0" err="1">
                <a:latin typeface="Calibri" panose="020F0502020204030204" pitchFamily="34" charset="0"/>
                <a:cs typeface="Times New Roman" panose="02020603050405020304" pitchFamily="18" charset="0"/>
              </a:rPr>
              <a:t>Hematooncological</a:t>
            </a:r>
            <a:r>
              <a:rPr lang="en-US" sz="1800" b="1" kern="0" dirty="0">
                <a:latin typeface="Calibri" panose="020F0502020204030204" pitchFamily="34" charset="0"/>
                <a:cs typeface="Times New Roman" panose="02020603050405020304" pitchFamily="18" charset="0"/>
              </a:rPr>
              <a:t> Patients</a:t>
            </a:r>
            <a:r>
              <a:rPr lang="cs-CZ" sz="1800" b="1" kern="0" dirty="0" smtClean="0">
                <a:latin typeface="Calibri" panose="020F0502020204030204" pitchFamily="34" charset="0"/>
                <a:cs typeface="Times New Roman" panose="02020603050405020304" pitchFamily="18" charset="0"/>
              </a:rPr>
              <a:t> </a:t>
            </a:r>
          </a:p>
          <a:p>
            <a:pPr marL="0" indent="0" algn="just">
              <a:spcAft>
                <a:spcPts val="0"/>
              </a:spcAft>
              <a:buNone/>
            </a:pPr>
            <a:endParaRPr lang="cs-CZ" sz="1800" b="1" kern="0" dirty="0" smtClean="0">
              <a:latin typeface="Calibri" panose="020F0502020204030204" pitchFamily="34" charset="0"/>
              <a:cs typeface="Times New Roman" panose="02020603050405020304" pitchFamily="18" charset="0"/>
            </a:endParaRPr>
          </a:p>
          <a:p>
            <a:pPr marL="342900" indent="-342900" algn="just">
              <a:spcAft>
                <a:spcPts val="0"/>
              </a:spcAft>
              <a:buFont typeface="Wingdings" panose="05000000000000000000" pitchFamily="2" charset="2"/>
              <a:buChar char=""/>
            </a:pPr>
            <a:r>
              <a:rPr lang="en-US" sz="1800" kern="0" dirty="0" smtClean="0">
                <a:latin typeface="Calibri" panose="020F0502020204030204" pitchFamily="34" charset="0"/>
                <a:cs typeface="Times New Roman" panose="02020603050405020304" pitchFamily="18" charset="0"/>
              </a:rPr>
              <a:t>monitor</a:t>
            </a:r>
            <a:r>
              <a:rPr lang="cs-CZ" sz="1800" kern="0" dirty="0" err="1" smtClean="0">
                <a:latin typeface="Calibri" panose="020F0502020204030204" pitchFamily="34" charset="0"/>
                <a:cs typeface="Times New Roman" panose="02020603050405020304" pitchFamily="18" charset="0"/>
              </a:rPr>
              <a:t>ing</a:t>
            </a:r>
            <a:r>
              <a:rPr lang="en-US" sz="1800" kern="0" dirty="0" smtClean="0">
                <a:latin typeface="Calibri" panose="020F0502020204030204" pitchFamily="34" charset="0"/>
                <a:cs typeface="Times New Roman" panose="02020603050405020304" pitchFamily="18" charset="0"/>
              </a:rPr>
              <a:t> </a:t>
            </a:r>
            <a:r>
              <a:rPr lang="en-US" sz="1800" kern="0" dirty="0">
                <a:latin typeface="Calibri" panose="020F0502020204030204" pitchFamily="34" charset="0"/>
                <a:cs typeface="Times New Roman" panose="02020603050405020304" pitchFamily="18" charset="0"/>
              </a:rPr>
              <a:t>the influence of the respiratory and locomotor programs on selected parameters in </a:t>
            </a:r>
            <a:r>
              <a:rPr lang="en-US" sz="1800" kern="0" dirty="0" err="1">
                <a:latin typeface="Calibri" panose="020F0502020204030204" pitchFamily="34" charset="0"/>
                <a:cs typeface="Times New Roman" panose="02020603050405020304" pitchFamily="18" charset="0"/>
              </a:rPr>
              <a:t>hematooncological</a:t>
            </a:r>
            <a:r>
              <a:rPr lang="en-US" sz="1800" kern="0" dirty="0">
                <a:latin typeface="Calibri" panose="020F0502020204030204" pitchFamily="34" charset="0"/>
                <a:cs typeface="Times New Roman" panose="02020603050405020304" pitchFamily="18" charset="0"/>
              </a:rPr>
              <a:t> patients during remission</a:t>
            </a:r>
            <a:r>
              <a:rPr lang="en-US" sz="1800" kern="0" dirty="0" smtClean="0">
                <a:latin typeface="Calibri" panose="020F0502020204030204" pitchFamily="34" charset="0"/>
                <a:cs typeface="Times New Roman" panose="02020603050405020304" pitchFamily="18" charset="0"/>
              </a:rPr>
              <a:t>.</a:t>
            </a:r>
            <a:endParaRPr lang="cs-CZ" sz="1800" kern="0" dirty="0" smtClean="0">
              <a:latin typeface="Calibri" panose="020F0502020204030204" pitchFamily="34" charset="0"/>
              <a:cs typeface="Times New Roman" panose="02020603050405020304" pitchFamily="18" charset="0"/>
            </a:endParaRPr>
          </a:p>
          <a:p>
            <a:pPr marL="342900" indent="-342900" algn="just">
              <a:spcAft>
                <a:spcPts val="0"/>
              </a:spcAft>
              <a:buFont typeface="Wingdings" panose="05000000000000000000" pitchFamily="2" charset="2"/>
              <a:buChar char=""/>
            </a:pPr>
            <a:r>
              <a:rPr lang="en-US" sz="1800" kern="0" dirty="0" smtClean="0">
                <a:latin typeface="Calibri" panose="020F0502020204030204" pitchFamily="34" charset="0"/>
                <a:cs typeface="Times New Roman" panose="02020603050405020304" pitchFamily="18" charset="0"/>
              </a:rPr>
              <a:t>These </a:t>
            </a:r>
            <a:r>
              <a:rPr lang="en-US" sz="1800" kern="0" dirty="0">
                <a:latin typeface="Calibri" panose="020F0502020204030204" pitchFamily="34" charset="0"/>
                <a:cs typeface="Times New Roman" panose="02020603050405020304" pitchFamily="18" charset="0"/>
              </a:rPr>
              <a:t>parameters are: interview with the client, </a:t>
            </a:r>
            <a:r>
              <a:rPr lang="en-US" sz="1800" kern="0" dirty="0" err="1">
                <a:latin typeface="Calibri" panose="020F0502020204030204" pitchFamily="34" charset="0"/>
                <a:cs typeface="Times New Roman" panose="02020603050405020304" pitchFamily="18" charset="0"/>
              </a:rPr>
              <a:t>spirometric</a:t>
            </a:r>
            <a:r>
              <a:rPr lang="en-US" sz="1800" kern="0" dirty="0">
                <a:latin typeface="Calibri" panose="020F0502020204030204" pitchFamily="34" charset="0"/>
                <a:cs typeface="Times New Roman" panose="02020603050405020304" pitchFamily="18" charset="0"/>
              </a:rPr>
              <a:t> examination (VC, FBE, FEV1, FEV1 / FVC), </a:t>
            </a:r>
            <a:r>
              <a:rPr lang="en-US" sz="1800" kern="0" dirty="0" err="1">
                <a:latin typeface="Calibri" panose="020F0502020204030204" pitchFamily="34" charset="0"/>
                <a:cs typeface="Times New Roman" panose="02020603050405020304" pitchFamily="18" charset="0"/>
              </a:rPr>
              <a:t>spiroergometric</a:t>
            </a:r>
            <a:r>
              <a:rPr lang="en-US" sz="1800" kern="0" dirty="0">
                <a:latin typeface="Calibri" panose="020F0502020204030204" pitchFamily="34" charset="0"/>
                <a:cs typeface="Times New Roman" panose="02020603050405020304" pitchFamily="18" charset="0"/>
              </a:rPr>
              <a:t> examination to vita maxima, spectral analysis VSF, handgrip, body composition using bioelectric impedance, frequency nutritional questionnaire and quality of life test. </a:t>
            </a:r>
            <a:endParaRPr lang="cs-CZ" sz="1800" kern="0" dirty="0" smtClean="0">
              <a:latin typeface="Calibri" panose="020F0502020204030204" pitchFamily="34" charset="0"/>
              <a:cs typeface="Times New Roman" panose="02020603050405020304" pitchFamily="18" charset="0"/>
            </a:endParaRPr>
          </a:p>
          <a:p>
            <a:pPr marL="342900" indent="-342900" algn="just">
              <a:spcAft>
                <a:spcPts val="0"/>
              </a:spcAft>
              <a:buFont typeface="Wingdings" panose="05000000000000000000" pitchFamily="2" charset="2"/>
              <a:buChar char=""/>
            </a:pPr>
            <a:r>
              <a:rPr lang="en-US" sz="1800" kern="0" dirty="0" smtClean="0">
                <a:latin typeface="Calibri" panose="020F0502020204030204" pitchFamily="34" charset="0"/>
                <a:cs typeface="Times New Roman" panose="02020603050405020304" pitchFamily="18" charset="0"/>
              </a:rPr>
              <a:t>The </a:t>
            </a:r>
            <a:r>
              <a:rPr lang="en-US" sz="1800" kern="0" dirty="0">
                <a:latin typeface="Calibri" panose="020F0502020204030204" pitchFamily="34" charset="0"/>
                <a:cs typeface="Times New Roman" panose="02020603050405020304" pitchFamily="18" charset="0"/>
              </a:rPr>
              <a:t>inclusion of respiratory training </a:t>
            </a:r>
            <a:r>
              <a:rPr lang="cs-CZ" sz="1800" kern="0" dirty="0" smtClean="0">
                <a:latin typeface="Calibri" panose="020F0502020204030204" pitchFamily="34" charset="0"/>
                <a:cs typeface="Times New Roman" panose="02020603050405020304" pitchFamily="18" charset="0"/>
              </a:rPr>
              <a:t>- </a:t>
            </a:r>
            <a:r>
              <a:rPr lang="en-US" sz="1800" kern="0" dirty="0" smtClean="0">
                <a:latin typeface="Calibri" panose="020F0502020204030204" pitchFamily="34" charset="0"/>
                <a:cs typeface="Times New Roman" panose="02020603050405020304" pitchFamily="18" charset="0"/>
              </a:rPr>
              <a:t>patient's </a:t>
            </a:r>
            <a:r>
              <a:rPr lang="en-US" sz="1800" kern="0" dirty="0">
                <a:latin typeface="Calibri" panose="020F0502020204030204" pitchFamily="34" charset="0"/>
                <a:cs typeface="Times New Roman" panose="02020603050405020304" pitchFamily="18" charset="0"/>
              </a:rPr>
              <a:t>faster return to everyday activities, or even to leisure </a:t>
            </a:r>
            <a:r>
              <a:rPr lang="en-US" sz="1800" kern="0" dirty="0" smtClean="0">
                <a:latin typeface="Calibri" panose="020F0502020204030204" pitchFamily="34" charset="0"/>
                <a:cs typeface="Times New Roman" panose="02020603050405020304" pitchFamily="18" charset="0"/>
              </a:rPr>
              <a:t>activities </a:t>
            </a:r>
            <a:endParaRPr lang="cs-CZ" sz="1800" kern="0" dirty="0" smtClean="0">
              <a:latin typeface="Calibri" panose="020F0502020204030204" pitchFamily="34" charset="0"/>
              <a:cs typeface="Times New Roman" panose="02020603050405020304" pitchFamily="18" charset="0"/>
            </a:endParaRPr>
          </a:p>
          <a:p>
            <a:pPr marL="342900" indent="-342900" algn="just">
              <a:spcAft>
                <a:spcPts val="0"/>
              </a:spcAft>
              <a:buFont typeface="Wingdings" panose="05000000000000000000" pitchFamily="2" charset="2"/>
              <a:buChar char=""/>
            </a:pPr>
            <a:r>
              <a:rPr lang="en-US" sz="1800" kern="0" dirty="0" smtClean="0">
                <a:latin typeface="Calibri" panose="020F0502020204030204" pitchFamily="34" charset="0"/>
                <a:cs typeface="Times New Roman" panose="02020603050405020304" pitchFamily="18" charset="0"/>
              </a:rPr>
              <a:t>respiratory </a:t>
            </a:r>
            <a:r>
              <a:rPr lang="en-US" sz="1800" kern="0" dirty="0">
                <a:latin typeface="Calibri" panose="020F0502020204030204" pitchFamily="34" charset="0"/>
                <a:cs typeface="Times New Roman" panose="02020603050405020304" pitchFamily="18" charset="0"/>
              </a:rPr>
              <a:t>training as a pre-treatment for the following cardiac </a:t>
            </a:r>
            <a:r>
              <a:rPr lang="en-US" sz="1800" kern="0" dirty="0" smtClean="0">
                <a:latin typeface="Calibri" panose="020F0502020204030204" pitchFamily="34" charset="0"/>
                <a:cs typeface="Times New Roman" panose="02020603050405020304" pitchFamily="18" charset="0"/>
              </a:rPr>
              <a:t>training</a:t>
            </a:r>
            <a:endParaRPr lang="cs-CZ" sz="1800" kern="0" dirty="0" smtClean="0">
              <a:latin typeface="Calibri" panose="020F0502020204030204" pitchFamily="34" charset="0"/>
              <a:cs typeface="Times New Roman" panose="02020603050405020304" pitchFamily="18" charset="0"/>
            </a:endParaRPr>
          </a:p>
          <a:p>
            <a:pPr marL="0" indent="0" algn="just">
              <a:spcAft>
                <a:spcPts val="0"/>
              </a:spcAft>
              <a:buNone/>
            </a:pPr>
            <a:endParaRPr lang="cs-CZ" sz="1800" kern="0" dirty="0" smtClean="0">
              <a:latin typeface="Calibri" panose="020F0502020204030204" pitchFamily="34" charset="0"/>
              <a:cs typeface="Times New Roman" panose="02020603050405020304" pitchFamily="18" charset="0"/>
            </a:endParaRPr>
          </a:p>
          <a:p>
            <a:pPr marL="342900" indent="-342900" algn="just">
              <a:spcAft>
                <a:spcPts val="0"/>
              </a:spcAft>
              <a:buFont typeface="Wingdings" panose="05000000000000000000" pitchFamily="2" charset="2"/>
              <a:buChar char=""/>
            </a:pPr>
            <a:endParaRPr lang="cs-CZ" sz="1800" b="1" kern="0" dirty="0" smtClean="0">
              <a:latin typeface="Cambria" panose="02040503050406030204" pitchFamily="18" charset="0"/>
            </a:endParaRPr>
          </a:p>
          <a:p>
            <a:pPr marL="72000" indent="0">
              <a:buNone/>
            </a:pPr>
            <a:endParaRPr lang="cs-CZ" kern="0" dirty="0"/>
          </a:p>
        </p:txBody>
      </p:sp>
    </p:spTree>
    <p:extLst>
      <p:ext uri="{BB962C8B-B14F-4D97-AF65-F5344CB8AC3E}">
        <p14:creationId xmlns:p14="http://schemas.microsoft.com/office/powerpoint/2010/main" val="24600383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dirty="0" err="1"/>
              <a:t>Faculty</a:t>
            </a:r>
            <a:r>
              <a:rPr lang="cs-CZ" altLang="cs-CZ" dirty="0"/>
              <a:t> </a:t>
            </a:r>
            <a:r>
              <a:rPr lang="cs-CZ" altLang="cs-CZ" dirty="0" err="1"/>
              <a:t>of</a:t>
            </a:r>
            <a:r>
              <a:rPr lang="cs-CZ" altLang="cs-CZ" dirty="0"/>
              <a:t> </a:t>
            </a:r>
            <a:r>
              <a:rPr lang="cs-CZ" altLang="cs-CZ" dirty="0" err="1"/>
              <a:t>Sports</a:t>
            </a:r>
            <a:r>
              <a:rPr lang="cs-CZ" altLang="cs-CZ" dirty="0"/>
              <a:t> </a:t>
            </a:r>
            <a:r>
              <a:rPr lang="cs-CZ" altLang="cs-CZ" dirty="0" err="1"/>
              <a:t>Studies</a:t>
            </a:r>
            <a:r>
              <a:rPr lang="cs-CZ" altLang="cs-CZ" dirty="0"/>
              <a:t>, Masaryk University, Brno, Czech Republic</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p:cNvSpPr>
            <a:spLocks noGrp="1"/>
          </p:cNvSpPr>
          <p:nvPr>
            <p:ph type="title"/>
          </p:nvPr>
        </p:nvSpPr>
        <p:spPr>
          <a:xfrm>
            <a:off x="686748" y="545430"/>
            <a:ext cx="10753200" cy="451576"/>
          </a:xfrm>
        </p:spPr>
        <p:txBody>
          <a:bodyPr/>
          <a:lstStyle/>
          <a:p>
            <a:r>
              <a:rPr lang="cs-CZ" dirty="0" err="1"/>
              <a:t>Nutrition</a:t>
            </a:r>
            <a:r>
              <a:rPr lang="cs-CZ" dirty="0"/>
              <a:t> and </a:t>
            </a:r>
            <a:r>
              <a:rPr lang="cs-CZ" dirty="0" err="1"/>
              <a:t>healthy</a:t>
            </a:r>
            <a:r>
              <a:rPr lang="cs-CZ" dirty="0"/>
              <a:t> </a:t>
            </a:r>
            <a:r>
              <a:rPr lang="cs-CZ" dirty="0" err="1" smtClean="0"/>
              <a:t>lifestyle</a:t>
            </a:r>
            <a:r>
              <a:rPr lang="cs-CZ" dirty="0" smtClean="0"/>
              <a:t> – </a:t>
            </a:r>
            <a:r>
              <a:rPr lang="cs-CZ" dirty="0" err="1" smtClean="0"/>
              <a:t>research</a:t>
            </a:r>
            <a:r>
              <a:rPr lang="cs-CZ" dirty="0" smtClean="0"/>
              <a:t> 2</a:t>
            </a:r>
            <a:endParaRPr lang="cs-CZ" dirty="0"/>
          </a:p>
        </p:txBody>
      </p:sp>
      <p:sp>
        <p:nvSpPr>
          <p:cNvPr id="5" name="Zástupný symbol pro obsah 4"/>
          <p:cNvSpPr>
            <a:spLocks noGrp="1"/>
          </p:cNvSpPr>
          <p:nvPr>
            <p:ph idx="1"/>
          </p:nvPr>
        </p:nvSpPr>
        <p:spPr>
          <a:xfrm>
            <a:off x="666000" y="1505107"/>
            <a:ext cx="5801302" cy="4139998"/>
          </a:xfrm>
        </p:spPr>
        <p:txBody>
          <a:bodyPr/>
          <a:lstStyle/>
          <a:p>
            <a:pPr marL="72000" indent="0">
              <a:spcAft>
                <a:spcPts val="0"/>
              </a:spcAft>
              <a:buNone/>
            </a:pPr>
            <a:r>
              <a:rPr lang="en-GB" sz="1400" dirty="0">
                <a:latin typeface="Calibri" panose="020F0502020204030204" pitchFamily="34" charset="0"/>
                <a:ea typeface="Calibri" panose="020F0502020204030204" pitchFamily="34" charset="0"/>
              </a:rPr>
              <a:t> </a:t>
            </a:r>
            <a:endParaRPr lang="cs-CZ" sz="1400" dirty="0">
              <a:latin typeface="Calibri" panose="020F0502020204030204" pitchFamily="34" charset="0"/>
              <a:ea typeface="Calibri" panose="020F0502020204030204" pitchFamily="34" charset="0"/>
            </a:endParaRPr>
          </a:p>
          <a:p>
            <a:pPr>
              <a:buFont typeface="Arial" panose="020B0604020202020204" pitchFamily="34" charset="0"/>
              <a:buChar char="•"/>
            </a:pPr>
            <a:r>
              <a:rPr lang="en-GB" sz="1400" dirty="0" smtClean="0"/>
              <a:t>Aim </a:t>
            </a:r>
            <a:r>
              <a:rPr lang="en-GB" sz="1400" dirty="0"/>
              <a:t>of</a:t>
            </a:r>
            <a:r>
              <a:rPr lang="cs-CZ" sz="1400" dirty="0"/>
              <a:t> </a:t>
            </a:r>
            <a:r>
              <a:rPr lang="en-GB" sz="1400" dirty="0"/>
              <a:t>research was to determine</a:t>
            </a:r>
            <a:r>
              <a:rPr lang="cs-CZ" sz="1400" dirty="0"/>
              <a:t> </a:t>
            </a:r>
            <a:r>
              <a:rPr lang="en-GB" sz="1400" b="1" dirty="0"/>
              <a:t>time-to-peak values of blood nitrates/nitrites </a:t>
            </a:r>
            <a:r>
              <a:rPr lang="cs-CZ" sz="1400" b="1" dirty="0" err="1"/>
              <a:t>after</a:t>
            </a:r>
            <a:r>
              <a:rPr lang="cs-CZ" sz="1400" b="1" dirty="0"/>
              <a:t> </a:t>
            </a:r>
            <a:r>
              <a:rPr lang="en-GB" sz="1400" b="1" dirty="0"/>
              <a:t>beetroot juice concentrate</a:t>
            </a:r>
            <a:r>
              <a:rPr lang="cs-CZ" sz="1400" b="1" dirty="0"/>
              <a:t> (BJ) </a:t>
            </a:r>
            <a:r>
              <a:rPr lang="en-GB" sz="1400" b="1" dirty="0"/>
              <a:t>intake</a:t>
            </a:r>
            <a:r>
              <a:rPr lang="en-GB" sz="1400" dirty="0"/>
              <a:t> (70 ml </a:t>
            </a:r>
            <a:r>
              <a:rPr lang="cs-CZ" sz="1400" dirty="0" err="1"/>
              <a:t>or</a:t>
            </a:r>
            <a:r>
              <a:rPr lang="cs-CZ" sz="1400" dirty="0"/>
              <a:t> 140 ml; </a:t>
            </a:r>
            <a:r>
              <a:rPr lang="en-GB" sz="1400" dirty="0"/>
              <a:t>400 mg </a:t>
            </a:r>
            <a:r>
              <a:rPr lang="cs-CZ" sz="1400" dirty="0" err="1"/>
              <a:t>or</a:t>
            </a:r>
            <a:r>
              <a:rPr lang="cs-CZ" sz="1400" dirty="0"/>
              <a:t> 800 mg </a:t>
            </a:r>
            <a:r>
              <a:rPr lang="en-GB" sz="1400" dirty="0"/>
              <a:t>of dietary nitrates).</a:t>
            </a:r>
          </a:p>
          <a:p>
            <a:pPr>
              <a:buFont typeface="Arial" panose="020B0604020202020204" pitchFamily="34" charset="0"/>
              <a:buChar char="•"/>
            </a:pPr>
            <a:r>
              <a:rPr lang="en-GB" sz="1400" dirty="0"/>
              <a:t>Group of </a:t>
            </a:r>
            <a:r>
              <a:rPr lang="en-GB" sz="1400" b="1" dirty="0"/>
              <a:t>4 healthy men recreational athletes underwent two situations lasting 5 days </a:t>
            </a:r>
            <a:r>
              <a:rPr lang="en-GB" sz="1400" dirty="0"/>
              <a:t>(70 ml and 140 ml of BJ). Each day whole blood was collected and on the fifth day another 6 samples were taken each hour after BJ intake. One additional sample was collected 24 hours after intake as wash-out period</a:t>
            </a:r>
            <a:r>
              <a:rPr lang="cs-CZ" sz="1400" dirty="0"/>
              <a:t>.</a:t>
            </a:r>
            <a:r>
              <a:rPr lang="en-GB" sz="1400" dirty="0"/>
              <a:t> </a:t>
            </a:r>
            <a:endParaRPr lang="cs-CZ" sz="1400" dirty="0"/>
          </a:p>
          <a:p>
            <a:pPr algn="just">
              <a:buFont typeface="Arial" panose="020B0604020202020204" pitchFamily="34" charset="0"/>
              <a:buChar char="•"/>
            </a:pPr>
            <a:r>
              <a:rPr lang="en-GB" sz="1400" dirty="0"/>
              <a:t>Commercially available supplements and biochemical kits were used for the purposes of the study</a:t>
            </a:r>
            <a:r>
              <a:rPr lang="en-GB" sz="1400" dirty="0" smtClean="0"/>
              <a:t>.</a:t>
            </a:r>
            <a:endParaRPr lang="cs-CZ" sz="1400" dirty="0" smtClean="0"/>
          </a:p>
          <a:p>
            <a:pPr>
              <a:buFont typeface="Arial" panose="020B0604020202020204" pitchFamily="34" charset="0"/>
              <a:buChar char="•"/>
            </a:pPr>
            <a:r>
              <a:rPr lang="en-US" sz="1400" dirty="0"/>
              <a:t>Gathered data are also crucial for setting the proper methods in main research with </a:t>
            </a:r>
            <a:r>
              <a:rPr lang="en-US" sz="1400" b="1" dirty="0"/>
              <a:t>focus on increasing athlete‘s muscle work efficiency </a:t>
            </a:r>
            <a:r>
              <a:rPr lang="en-US" sz="1400" dirty="0"/>
              <a:t>and therefore performance during submaximal cycling test. </a:t>
            </a:r>
          </a:p>
          <a:p>
            <a:endParaRPr lang="cs-CZ" sz="1400" dirty="0"/>
          </a:p>
          <a:p>
            <a:pPr marL="72000" indent="0" algn="just">
              <a:spcAft>
                <a:spcPts val="0"/>
              </a:spcAft>
              <a:buNone/>
            </a:pPr>
            <a:endParaRPr lang="cs-CZ" sz="1400" dirty="0"/>
          </a:p>
        </p:txBody>
      </p:sp>
      <p:sp>
        <p:nvSpPr>
          <p:cNvPr id="7" name="Zástupný symbol pro obsah 4"/>
          <p:cNvSpPr txBox="1">
            <a:spLocks/>
          </p:cNvSpPr>
          <p:nvPr/>
        </p:nvSpPr>
        <p:spPr>
          <a:xfrm>
            <a:off x="720000" y="1326240"/>
            <a:ext cx="10753200" cy="413999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lgn="just">
              <a:spcAft>
                <a:spcPts val="0"/>
              </a:spcAft>
              <a:buNone/>
            </a:pPr>
            <a:r>
              <a:rPr lang="cs-CZ" sz="1800" b="1" dirty="0" err="1">
                <a:solidFill>
                  <a:srgbClr val="000000"/>
                </a:solidFill>
                <a:latin typeface="Calibri" panose="020F0502020204030204" pitchFamily="34" charset="0"/>
              </a:rPr>
              <a:t>Nitrate</a:t>
            </a:r>
            <a:r>
              <a:rPr lang="cs-CZ" sz="1800" b="1" dirty="0">
                <a:solidFill>
                  <a:srgbClr val="000000"/>
                </a:solidFill>
                <a:latin typeface="Calibri" panose="020F0502020204030204" pitchFamily="34" charset="0"/>
              </a:rPr>
              <a:t>/nitrite </a:t>
            </a:r>
            <a:r>
              <a:rPr lang="cs-CZ" sz="1800" b="1" dirty="0" err="1">
                <a:solidFill>
                  <a:srgbClr val="000000"/>
                </a:solidFill>
                <a:latin typeface="Calibri" panose="020F0502020204030204" pitchFamily="34" charset="0"/>
              </a:rPr>
              <a:t>blood</a:t>
            </a:r>
            <a:r>
              <a:rPr lang="cs-CZ" sz="1800" b="1" dirty="0">
                <a:solidFill>
                  <a:srgbClr val="000000"/>
                </a:solidFill>
                <a:latin typeface="Calibri" panose="020F0502020204030204" pitchFamily="34" charset="0"/>
              </a:rPr>
              <a:t> </a:t>
            </a:r>
            <a:r>
              <a:rPr lang="cs-CZ" sz="1800" b="1" dirty="0" err="1">
                <a:solidFill>
                  <a:srgbClr val="000000"/>
                </a:solidFill>
                <a:latin typeface="Calibri" panose="020F0502020204030204" pitchFamily="34" charset="0"/>
              </a:rPr>
              <a:t>dynamics</a:t>
            </a:r>
            <a:r>
              <a:rPr lang="cs-CZ" sz="1800" b="1" dirty="0">
                <a:solidFill>
                  <a:srgbClr val="000000"/>
                </a:solidFill>
                <a:latin typeface="Calibri" panose="020F0502020204030204" pitchFamily="34" charset="0"/>
              </a:rPr>
              <a:t> </a:t>
            </a:r>
            <a:r>
              <a:rPr lang="cs-CZ" sz="1800" b="1" dirty="0" err="1">
                <a:solidFill>
                  <a:srgbClr val="000000"/>
                </a:solidFill>
                <a:latin typeface="Calibri" panose="020F0502020204030204" pitchFamily="34" charset="0"/>
              </a:rPr>
              <a:t>after</a:t>
            </a:r>
            <a:r>
              <a:rPr lang="cs-CZ" sz="1800" b="1" dirty="0">
                <a:solidFill>
                  <a:srgbClr val="000000"/>
                </a:solidFill>
                <a:latin typeface="Calibri" panose="020F0502020204030204" pitchFamily="34" charset="0"/>
              </a:rPr>
              <a:t> </a:t>
            </a:r>
            <a:r>
              <a:rPr lang="cs-CZ" sz="1800" b="1" dirty="0" err="1">
                <a:solidFill>
                  <a:srgbClr val="000000"/>
                </a:solidFill>
                <a:latin typeface="Calibri" panose="020F0502020204030204" pitchFamily="34" charset="0"/>
              </a:rPr>
              <a:t>beetroot</a:t>
            </a:r>
            <a:r>
              <a:rPr lang="cs-CZ" sz="1800" b="1" dirty="0">
                <a:solidFill>
                  <a:srgbClr val="000000"/>
                </a:solidFill>
                <a:latin typeface="Calibri" panose="020F0502020204030204" pitchFamily="34" charset="0"/>
              </a:rPr>
              <a:t> </a:t>
            </a:r>
            <a:r>
              <a:rPr lang="cs-CZ" sz="1800" b="1" dirty="0" err="1">
                <a:solidFill>
                  <a:srgbClr val="000000"/>
                </a:solidFill>
                <a:latin typeface="Calibri" panose="020F0502020204030204" pitchFamily="34" charset="0"/>
              </a:rPr>
              <a:t>juice</a:t>
            </a:r>
            <a:r>
              <a:rPr lang="cs-CZ" sz="1800" b="1" dirty="0">
                <a:solidFill>
                  <a:srgbClr val="000000"/>
                </a:solidFill>
                <a:latin typeface="Calibri" panose="020F0502020204030204" pitchFamily="34" charset="0"/>
              </a:rPr>
              <a:t> </a:t>
            </a:r>
            <a:r>
              <a:rPr lang="cs-CZ" sz="1800" b="1" dirty="0" err="1">
                <a:solidFill>
                  <a:srgbClr val="000000"/>
                </a:solidFill>
                <a:latin typeface="Calibri" panose="020F0502020204030204" pitchFamily="34" charset="0"/>
              </a:rPr>
              <a:t>concentrate</a:t>
            </a:r>
            <a:r>
              <a:rPr lang="cs-CZ" sz="1800" b="1" dirty="0">
                <a:solidFill>
                  <a:srgbClr val="000000"/>
                </a:solidFill>
                <a:latin typeface="Calibri" panose="020F0502020204030204" pitchFamily="34" charset="0"/>
              </a:rPr>
              <a:t> </a:t>
            </a:r>
            <a:r>
              <a:rPr lang="cs-CZ" sz="1800" b="1" dirty="0" err="1" smtClean="0">
                <a:solidFill>
                  <a:srgbClr val="000000"/>
                </a:solidFill>
                <a:latin typeface="Calibri" panose="020F0502020204030204" pitchFamily="34" charset="0"/>
              </a:rPr>
              <a:t>intake</a:t>
            </a:r>
            <a:endParaRPr lang="cs-CZ" sz="1800" b="1" dirty="0" smtClean="0">
              <a:solidFill>
                <a:srgbClr val="000000"/>
              </a:solidFill>
              <a:latin typeface="Calibri" panose="020F0502020204030204" pitchFamily="34" charset="0"/>
            </a:endParaRPr>
          </a:p>
          <a:p>
            <a:pPr marL="0" indent="0" algn="just">
              <a:spcAft>
                <a:spcPts val="0"/>
              </a:spcAft>
              <a:buNone/>
            </a:pPr>
            <a:endParaRPr lang="cs-CZ" sz="1800" b="1" dirty="0" smtClean="0">
              <a:solidFill>
                <a:srgbClr val="000000"/>
              </a:solidFill>
              <a:latin typeface="Calibri" panose="020F0502020204030204" pitchFamily="34" charset="0"/>
            </a:endParaRPr>
          </a:p>
        </p:txBody>
      </p:sp>
      <p:pic>
        <p:nvPicPr>
          <p:cNvPr id="8" name="Obrázek 7"/>
          <p:cNvPicPr>
            <a:picLocks noChangeAspect="1"/>
          </p:cNvPicPr>
          <p:nvPr/>
        </p:nvPicPr>
        <p:blipFill>
          <a:blip r:embed="rId3"/>
          <a:stretch>
            <a:fillRect/>
          </a:stretch>
        </p:blipFill>
        <p:spPr>
          <a:xfrm>
            <a:off x="8283190" y="1330538"/>
            <a:ext cx="3750107" cy="3897087"/>
          </a:xfrm>
          <a:prstGeom prst="rect">
            <a:avLst/>
          </a:prstGeom>
        </p:spPr>
      </p:pic>
      <p:pic>
        <p:nvPicPr>
          <p:cNvPr id="9" name="Obrázek 8"/>
          <p:cNvPicPr>
            <a:picLocks noChangeAspect="1"/>
          </p:cNvPicPr>
          <p:nvPr/>
        </p:nvPicPr>
        <p:blipFill>
          <a:blip r:embed="rId4"/>
          <a:stretch>
            <a:fillRect/>
          </a:stretch>
        </p:blipFill>
        <p:spPr>
          <a:xfrm>
            <a:off x="6729177" y="4576630"/>
            <a:ext cx="3429067" cy="1928850"/>
          </a:xfrm>
          <a:prstGeom prst="rect">
            <a:avLst/>
          </a:prstGeom>
        </p:spPr>
      </p:pic>
      <p:pic>
        <p:nvPicPr>
          <p:cNvPr id="6" name="Obrázek 5"/>
          <p:cNvPicPr>
            <a:picLocks noChangeAspect="1"/>
          </p:cNvPicPr>
          <p:nvPr/>
        </p:nvPicPr>
        <p:blipFill>
          <a:blip r:embed="rId5"/>
          <a:stretch>
            <a:fillRect/>
          </a:stretch>
        </p:blipFill>
        <p:spPr>
          <a:xfrm>
            <a:off x="6467302" y="2061716"/>
            <a:ext cx="1989057" cy="1854256"/>
          </a:xfrm>
          <a:prstGeom prst="rect">
            <a:avLst/>
          </a:prstGeom>
        </p:spPr>
      </p:pic>
    </p:spTree>
    <p:extLst>
      <p:ext uri="{BB962C8B-B14F-4D97-AF65-F5344CB8AC3E}">
        <p14:creationId xmlns:p14="http://schemas.microsoft.com/office/powerpoint/2010/main" val="2577316821"/>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PORT-CZ.potx" id="{EB88D0DB-7743-4528-9EE8-DD95BA8206E6}" vid="{F99CF5B8-3D60-4D07-AB66-45385955F632}"/>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Prezentace-SPORT-CZ</Template>
  <TotalTime>985</TotalTime>
  <Words>1583</Words>
  <Application>Microsoft Office PowerPoint</Application>
  <PresentationFormat>Širokoúhlá obrazovka</PresentationFormat>
  <Paragraphs>232</Paragraphs>
  <Slides>16</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16</vt:i4>
      </vt:variant>
    </vt:vector>
  </HeadingPairs>
  <TitlesOfParts>
    <vt:vector size="24" baseType="lpstr">
      <vt:lpstr>Arial</vt:lpstr>
      <vt:lpstr>Calibri</vt:lpstr>
      <vt:lpstr>Cambria</vt:lpstr>
      <vt:lpstr>Symbol</vt:lpstr>
      <vt:lpstr>Tahoma</vt:lpstr>
      <vt:lpstr>Times New Roman</vt:lpstr>
      <vt:lpstr>Wingdings</vt:lpstr>
      <vt:lpstr>Prezentace_MU_CZ</vt:lpstr>
      <vt:lpstr>Research in Faculty of Sports Studies Labs</vt:lpstr>
      <vt:lpstr>Lab specialization</vt:lpstr>
      <vt:lpstr>Exercise Stress Testing </vt:lpstr>
      <vt:lpstr>Exercise Stress Testing</vt:lpstr>
      <vt:lpstr>Exercise Stress Testing</vt:lpstr>
      <vt:lpstr>Exercise Stress Testing – research 1</vt:lpstr>
      <vt:lpstr>Exercise Stress Testing - research 2</vt:lpstr>
      <vt:lpstr>Nutrition and healthy lifestyle – research 1</vt:lpstr>
      <vt:lpstr>Nutrition and healthy lifestyle – research 2</vt:lpstr>
      <vt:lpstr>Biomotor Abilities – research 1</vt:lpstr>
      <vt:lpstr>Biomotor Abilities – research 2</vt:lpstr>
      <vt:lpstr>Biomotor Abilities - research 3</vt:lpstr>
      <vt:lpstr>Gait analysis lab</vt:lpstr>
      <vt:lpstr>Gait analysis lab</vt:lpstr>
      <vt:lpstr>Gait analysis lab</vt:lpstr>
      <vt:lpstr>Gait analysis - research</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Zuzana Sajdlová</dc:creator>
  <cp:lastModifiedBy>Rodina</cp:lastModifiedBy>
  <cp:revision>60</cp:revision>
  <cp:lastPrinted>1601-01-01T00:00:00Z</cp:lastPrinted>
  <dcterms:created xsi:type="dcterms:W3CDTF">2018-12-06T14:40:56Z</dcterms:created>
  <dcterms:modified xsi:type="dcterms:W3CDTF">2019-04-16T17:27:42Z</dcterms:modified>
</cp:coreProperties>
</file>