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6" r:id="rId3"/>
    <p:sldId id="259" r:id="rId4"/>
    <p:sldId id="262" r:id="rId5"/>
    <p:sldId id="261" r:id="rId6"/>
    <p:sldId id="260" r:id="rId7"/>
    <p:sldId id="257" r:id="rId8"/>
    <p:sldId id="276" r:id="rId9"/>
    <p:sldId id="258" r:id="rId10"/>
    <p:sldId id="263" r:id="rId11"/>
    <p:sldId id="267" r:id="rId12"/>
    <p:sldId id="268" r:id="rId13"/>
    <p:sldId id="269" r:id="rId14"/>
    <p:sldId id="270" r:id="rId15"/>
    <p:sldId id="271" r:id="rId16"/>
    <p:sldId id="272" r:id="rId17"/>
    <p:sldId id="264" r:id="rId18"/>
    <p:sldId id="275" r:id="rId19"/>
    <p:sldId id="280" r:id="rId20"/>
    <p:sldId id="277" r:id="rId21"/>
    <p:sldId id="274" r:id="rId22"/>
    <p:sldId id="282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84" d="100"/>
          <a:sy n="84" d="100"/>
        </p:scale>
        <p:origin x="1507" y="7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9CD9D4-8ACA-4E3B-84D1-37974D8A0CCB}" type="doc">
      <dgm:prSet loTypeId="urn:microsoft.com/office/officeart/2005/8/layout/radial1" loCatId="cycle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cs-CZ"/>
        </a:p>
      </dgm:t>
    </dgm:pt>
    <dgm:pt modelId="{342AC4DD-D00E-4D97-886F-F6767330D8A8}">
      <dgm:prSet phldrT="[Text]" custT="1"/>
      <dgm:spPr/>
      <dgm:t>
        <a:bodyPr/>
        <a:lstStyle/>
        <a:p>
          <a:r>
            <a:rPr lang="cs-CZ" sz="1400" b="1" dirty="0" smtClean="0"/>
            <a:t>MOŽNÍ</a:t>
          </a:r>
        </a:p>
        <a:p>
          <a:r>
            <a:rPr lang="cs-CZ" sz="1400" b="1" dirty="0" smtClean="0"/>
            <a:t>PARTNEŘI</a:t>
          </a:r>
        </a:p>
        <a:p>
          <a:r>
            <a:rPr lang="cs-CZ" sz="1400" b="1" dirty="0" smtClean="0"/>
            <a:t>PROJEKTU</a:t>
          </a:r>
          <a:endParaRPr lang="cs-CZ" sz="1400" b="1" dirty="0"/>
        </a:p>
      </dgm:t>
    </dgm:pt>
    <dgm:pt modelId="{3FA3CB8F-5030-4E59-AF4B-6D6A74BEBE47}" type="parTrans" cxnId="{D28321CF-8329-479C-AFDE-89FDA00F4914}">
      <dgm:prSet/>
      <dgm:spPr/>
      <dgm:t>
        <a:bodyPr/>
        <a:lstStyle/>
        <a:p>
          <a:endParaRPr lang="cs-CZ"/>
        </a:p>
      </dgm:t>
    </dgm:pt>
    <dgm:pt modelId="{9DFE154B-E683-451D-8AFF-5B39CB1346F0}" type="sibTrans" cxnId="{D28321CF-8329-479C-AFDE-89FDA00F4914}">
      <dgm:prSet/>
      <dgm:spPr/>
      <dgm:t>
        <a:bodyPr/>
        <a:lstStyle/>
        <a:p>
          <a:endParaRPr lang="cs-CZ"/>
        </a:p>
      </dgm:t>
    </dgm:pt>
    <dgm:pt modelId="{8D3253D7-140A-4243-A9C6-4C65731CA5E2}">
      <dgm:prSet phldrT="[Text]"/>
      <dgm:spPr/>
      <dgm:t>
        <a:bodyPr/>
        <a:lstStyle/>
        <a:p>
          <a:r>
            <a:rPr lang="cs-CZ" dirty="0" smtClean="0"/>
            <a:t>Národní</a:t>
          </a:r>
        </a:p>
        <a:p>
          <a:r>
            <a:rPr lang="cs-CZ" dirty="0" smtClean="0"/>
            <a:t>olympijské výbory</a:t>
          </a:r>
          <a:endParaRPr lang="cs-CZ" dirty="0"/>
        </a:p>
      </dgm:t>
    </dgm:pt>
    <dgm:pt modelId="{943BA2AA-9EE0-414C-94B1-280C34F3B678}" type="parTrans" cxnId="{CC91059A-A12E-4D4D-B5E3-4E5A0E2F13AC}">
      <dgm:prSet/>
      <dgm:spPr/>
      <dgm:t>
        <a:bodyPr/>
        <a:lstStyle/>
        <a:p>
          <a:endParaRPr lang="cs-CZ"/>
        </a:p>
      </dgm:t>
    </dgm:pt>
    <dgm:pt modelId="{E7222184-9ACA-45D3-8F47-6A028D9CAFB2}" type="sibTrans" cxnId="{CC91059A-A12E-4D4D-B5E3-4E5A0E2F13AC}">
      <dgm:prSet/>
      <dgm:spPr/>
      <dgm:t>
        <a:bodyPr/>
        <a:lstStyle/>
        <a:p>
          <a:endParaRPr lang="cs-CZ"/>
        </a:p>
      </dgm:t>
    </dgm:pt>
    <dgm:pt modelId="{C6A884D0-FE64-4952-BB50-E64405E3FB94}">
      <dgm:prSet phldrT="[Text]"/>
      <dgm:spPr/>
      <dgm:t>
        <a:bodyPr/>
        <a:lstStyle/>
        <a:p>
          <a:r>
            <a:rPr lang="cs-CZ" dirty="0" smtClean="0"/>
            <a:t>Soukromé</a:t>
          </a:r>
        </a:p>
        <a:p>
          <a:r>
            <a:rPr lang="cs-CZ" dirty="0" smtClean="0"/>
            <a:t>společnosti</a:t>
          </a:r>
          <a:endParaRPr lang="cs-CZ" dirty="0"/>
        </a:p>
      </dgm:t>
    </dgm:pt>
    <dgm:pt modelId="{82F52724-B15A-4A75-881D-7810EEB50745}" type="parTrans" cxnId="{3966B891-369C-4707-B837-B3D513D15CE1}">
      <dgm:prSet/>
      <dgm:spPr/>
      <dgm:t>
        <a:bodyPr/>
        <a:lstStyle/>
        <a:p>
          <a:endParaRPr lang="cs-CZ"/>
        </a:p>
      </dgm:t>
    </dgm:pt>
    <dgm:pt modelId="{AADDC514-06D8-4D24-BAC2-07536182227F}" type="sibTrans" cxnId="{3966B891-369C-4707-B837-B3D513D15CE1}">
      <dgm:prSet/>
      <dgm:spPr/>
      <dgm:t>
        <a:bodyPr/>
        <a:lstStyle/>
        <a:p>
          <a:endParaRPr lang="cs-CZ"/>
        </a:p>
      </dgm:t>
    </dgm:pt>
    <dgm:pt modelId="{E4E0CF5B-E6EA-4037-BFA7-E1D1F94B2CBC}">
      <dgm:prSet phldrT="[Text]"/>
      <dgm:spPr/>
      <dgm:t>
        <a:bodyPr/>
        <a:lstStyle/>
        <a:p>
          <a:r>
            <a:rPr lang="cs-CZ" dirty="0" smtClean="0"/>
            <a:t>Sociální</a:t>
          </a:r>
        </a:p>
        <a:p>
          <a:r>
            <a:rPr lang="cs-CZ" dirty="0" smtClean="0"/>
            <a:t>partneři</a:t>
          </a:r>
          <a:endParaRPr lang="cs-CZ" dirty="0"/>
        </a:p>
      </dgm:t>
    </dgm:pt>
    <dgm:pt modelId="{C15D3074-25D8-4030-8973-1B9C6EE11B4B}" type="parTrans" cxnId="{B53A84F1-D788-41E9-8B54-E388CB18F1EA}">
      <dgm:prSet/>
      <dgm:spPr/>
      <dgm:t>
        <a:bodyPr/>
        <a:lstStyle/>
        <a:p>
          <a:endParaRPr lang="cs-CZ"/>
        </a:p>
      </dgm:t>
    </dgm:pt>
    <dgm:pt modelId="{75102DC2-97E7-4794-9EFF-05529A58FB0B}" type="sibTrans" cxnId="{B53A84F1-D788-41E9-8B54-E388CB18F1EA}">
      <dgm:prSet/>
      <dgm:spPr/>
      <dgm:t>
        <a:bodyPr/>
        <a:lstStyle/>
        <a:p>
          <a:endParaRPr lang="cs-CZ"/>
        </a:p>
      </dgm:t>
    </dgm:pt>
    <dgm:pt modelId="{61569C8B-71BD-4B2A-9084-E97D1370726C}">
      <dgm:prSet phldrT="[Text]"/>
      <dgm:spPr/>
      <dgm:t>
        <a:bodyPr/>
        <a:lstStyle/>
        <a:p>
          <a:r>
            <a:rPr lang="cs-CZ" dirty="0" smtClean="0"/>
            <a:t>Nevládní</a:t>
          </a:r>
        </a:p>
        <a:p>
          <a:r>
            <a:rPr lang="cs-CZ" dirty="0" smtClean="0"/>
            <a:t>organizace</a:t>
          </a:r>
          <a:endParaRPr lang="cs-CZ" dirty="0"/>
        </a:p>
      </dgm:t>
    </dgm:pt>
    <dgm:pt modelId="{63AD06BD-0C6E-4C27-812B-2BC789C05EE5}" type="parTrans" cxnId="{46305E4B-9F24-46C7-8C6E-D219289E405F}">
      <dgm:prSet/>
      <dgm:spPr/>
      <dgm:t>
        <a:bodyPr/>
        <a:lstStyle/>
        <a:p>
          <a:endParaRPr lang="cs-CZ"/>
        </a:p>
      </dgm:t>
    </dgm:pt>
    <dgm:pt modelId="{E4300A23-9662-4FB3-84BF-93B212237A85}" type="sibTrans" cxnId="{46305E4B-9F24-46C7-8C6E-D219289E405F}">
      <dgm:prSet/>
      <dgm:spPr/>
      <dgm:t>
        <a:bodyPr/>
        <a:lstStyle/>
        <a:p>
          <a:endParaRPr lang="cs-CZ"/>
        </a:p>
      </dgm:t>
    </dgm:pt>
    <dgm:pt modelId="{7E5ED537-924F-4E14-AC83-945D1C889E13}">
      <dgm:prSet phldrT="[Text]"/>
      <dgm:spPr/>
      <dgm:t>
        <a:bodyPr/>
        <a:lstStyle/>
        <a:p>
          <a:r>
            <a:rPr lang="cs-CZ" dirty="0" smtClean="0"/>
            <a:t>Sportovní</a:t>
          </a:r>
        </a:p>
        <a:p>
          <a:r>
            <a:rPr lang="cs-CZ" dirty="0" smtClean="0"/>
            <a:t>svazy</a:t>
          </a:r>
        </a:p>
        <a:p>
          <a:r>
            <a:rPr lang="cs-CZ" dirty="0" smtClean="0"/>
            <a:t>a kluby</a:t>
          </a:r>
          <a:endParaRPr lang="cs-CZ" dirty="0"/>
        </a:p>
      </dgm:t>
    </dgm:pt>
    <dgm:pt modelId="{0DC38303-855A-46D1-91BA-EE2BF70D33FF}" type="parTrans" cxnId="{A9D62D81-6A77-4551-9485-FEC8C1E7571B}">
      <dgm:prSet/>
      <dgm:spPr/>
      <dgm:t>
        <a:bodyPr/>
        <a:lstStyle/>
        <a:p>
          <a:endParaRPr lang="cs-CZ"/>
        </a:p>
      </dgm:t>
    </dgm:pt>
    <dgm:pt modelId="{867F9F0B-B289-4F02-A4D3-F9C281709EB6}" type="sibTrans" cxnId="{A9D62D81-6A77-4551-9485-FEC8C1E7571B}">
      <dgm:prSet/>
      <dgm:spPr/>
      <dgm:t>
        <a:bodyPr/>
        <a:lstStyle/>
        <a:p>
          <a:endParaRPr lang="cs-CZ"/>
        </a:p>
      </dgm:t>
    </dgm:pt>
    <dgm:pt modelId="{AC706CCF-B438-4F47-A084-252C51DF0FCB}">
      <dgm:prSet phldrT="[Text]"/>
      <dgm:spPr/>
      <dgm:t>
        <a:bodyPr/>
        <a:lstStyle/>
        <a:p>
          <a:r>
            <a:rPr lang="cs-CZ" b="1" dirty="0" smtClean="0"/>
            <a:t>Vzdělávací</a:t>
          </a:r>
        </a:p>
        <a:p>
          <a:r>
            <a:rPr lang="cs-CZ" b="1" dirty="0" smtClean="0"/>
            <a:t>instituce</a:t>
          </a:r>
          <a:endParaRPr lang="cs-CZ" b="1" dirty="0"/>
        </a:p>
      </dgm:t>
    </dgm:pt>
    <dgm:pt modelId="{730E58B0-56FB-4456-A228-967F60A64AE9}" type="parTrans" cxnId="{B7134593-6998-44D1-906F-C6868A26021E}">
      <dgm:prSet/>
      <dgm:spPr/>
      <dgm:t>
        <a:bodyPr/>
        <a:lstStyle/>
        <a:p>
          <a:endParaRPr lang="cs-CZ"/>
        </a:p>
      </dgm:t>
    </dgm:pt>
    <dgm:pt modelId="{9BE7415E-C52C-47FD-8E38-CBC42FBF420F}" type="sibTrans" cxnId="{B7134593-6998-44D1-906F-C6868A26021E}">
      <dgm:prSet/>
      <dgm:spPr/>
      <dgm:t>
        <a:bodyPr/>
        <a:lstStyle/>
        <a:p>
          <a:endParaRPr lang="cs-CZ"/>
        </a:p>
      </dgm:t>
    </dgm:pt>
    <dgm:pt modelId="{74110757-7D5B-4461-B18A-9FC94B671BD2}">
      <dgm:prSet phldrT="[Text]"/>
      <dgm:spPr/>
      <dgm:t>
        <a:bodyPr/>
        <a:lstStyle/>
        <a:p>
          <a:r>
            <a:rPr lang="cs-CZ" dirty="0" smtClean="0"/>
            <a:t>Výzkumné</a:t>
          </a:r>
        </a:p>
        <a:p>
          <a:r>
            <a:rPr lang="cs-CZ" dirty="0" smtClean="0"/>
            <a:t>ústavy</a:t>
          </a:r>
          <a:endParaRPr lang="cs-CZ" dirty="0"/>
        </a:p>
      </dgm:t>
    </dgm:pt>
    <dgm:pt modelId="{EF8D535D-A100-48D5-8E09-B69908A8C07D}" type="parTrans" cxnId="{84EA0F87-A4AF-4744-B822-D69500A9FF32}">
      <dgm:prSet/>
      <dgm:spPr/>
      <dgm:t>
        <a:bodyPr/>
        <a:lstStyle/>
        <a:p>
          <a:endParaRPr lang="cs-CZ"/>
        </a:p>
      </dgm:t>
    </dgm:pt>
    <dgm:pt modelId="{D4C866A9-4AB9-48AF-A62C-CB1F863C8F15}" type="sibTrans" cxnId="{84EA0F87-A4AF-4744-B822-D69500A9FF32}">
      <dgm:prSet/>
      <dgm:spPr/>
      <dgm:t>
        <a:bodyPr/>
        <a:lstStyle/>
        <a:p>
          <a:endParaRPr lang="cs-CZ"/>
        </a:p>
      </dgm:t>
    </dgm:pt>
    <dgm:pt modelId="{F89A94D3-5416-4151-8EA3-50A78397C235}">
      <dgm:prSet phldrT="[Text]"/>
      <dgm:spPr/>
      <dgm:t>
        <a:bodyPr/>
        <a:lstStyle/>
        <a:p>
          <a:r>
            <a:rPr lang="cs-CZ" dirty="0" smtClean="0"/>
            <a:t>Orgány veřejné</a:t>
          </a:r>
        </a:p>
        <a:p>
          <a:r>
            <a:rPr lang="cs-CZ" dirty="0" smtClean="0"/>
            <a:t>správy</a:t>
          </a:r>
          <a:endParaRPr lang="cs-CZ" dirty="0"/>
        </a:p>
      </dgm:t>
    </dgm:pt>
    <dgm:pt modelId="{0122E5A4-6DD9-43E8-8F42-56407996273F}" type="parTrans" cxnId="{152AA58A-3C7D-4198-B42C-DC81E05495C2}">
      <dgm:prSet/>
      <dgm:spPr/>
      <dgm:t>
        <a:bodyPr/>
        <a:lstStyle/>
        <a:p>
          <a:endParaRPr lang="cs-CZ"/>
        </a:p>
      </dgm:t>
    </dgm:pt>
    <dgm:pt modelId="{7B5A28EA-C2B2-4914-A744-ABD21706CE01}" type="sibTrans" cxnId="{152AA58A-3C7D-4198-B42C-DC81E05495C2}">
      <dgm:prSet/>
      <dgm:spPr/>
      <dgm:t>
        <a:bodyPr/>
        <a:lstStyle/>
        <a:p>
          <a:endParaRPr lang="cs-CZ"/>
        </a:p>
      </dgm:t>
    </dgm:pt>
    <dgm:pt modelId="{73E45E3B-E771-475C-84D9-D7ED3CFAF4D0}" type="pres">
      <dgm:prSet presAssocID="{0B9CD9D4-8ACA-4E3B-84D1-37974D8A0CC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FB76132-6310-41BA-B589-5F1E71FE8326}" type="pres">
      <dgm:prSet presAssocID="{342AC4DD-D00E-4D97-886F-F6767330D8A8}" presName="centerShape" presStyleLbl="node0" presStyleIdx="0" presStyleCnt="1" custScaleX="150384" custScaleY="144201"/>
      <dgm:spPr/>
      <dgm:t>
        <a:bodyPr/>
        <a:lstStyle/>
        <a:p>
          <a:endParaRPr lang="cs-CZ"/>
        </a:p>
      </dgm:t>
    </dgm:pt>
    <dgm:pt modelId="{8750F2B5-F325-42D2-A91F-57E7B1F4307E}" type="pres">
      <dgm:prSet presAssocID="{943BA2AA-9EE0-414C-94B1-280C34F3B678}" presName="Name9" presStyleLbl="parChTrans1D2" presStyleIdx="0" presStyleCnt="8"/>
      <dgm:spPr/>
      <dgm:t>
        <a:bodyPr/>
        <a:lstStyle/>
        <a:p>
          <a:endParaRPr lang="cs-CZ"/>
        </a:p>
      </dgm:t>
    </dgm:pt>
    <dgm:pt modelId="{FDDC9928-9BCF-4483-B3F6-673B53E188EB}" type="pres">
      <dgm:prSet presAssocID="{943BA2AA-9EE0-414C-94B1-280C34F3B678}" presName="connTx" presStyleLbl="parChTrans1D2" presStyleIdx="0" presStyleCnt="8"/>
      <dgm:spPr/>
      <dgm:t>
        <a:bodyPr/>
        <a:lstStyle/>
        <a:p>
          <a:endParaRPr lang="cs-CZ"/>
        </a:p>
      </dgm:t>
    </dgm:pt>
    <dgm:pt modelId="{B8435587-F1D7-454E-98AA-8E72BFB54AC1}" type="pres">
      <dgm:prSet presAssocID="{8D3253D7-140A-4243-A9C6-4C65731CA5E2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B305DAB-EA1C-4235-BC4D-8E24051242A1}" type="pres">
      <dgm:prSet presAssocID="{0DC38303-855A-46D1-91BA-EE2BF70D33FF}" presName="Name9" presStyleLbl="parChTrans1D2" presStyleIdx="1" presStyleCnt="8"/>
      <dgm:spPr/>
      <dgm:t>
        <a:bodyPr/>
        <a:lstStyle/>
        <a:p>
          <a:endParaRPr lang="cs-CZ"/>
        </a:p>
      </dgm:t>
    </dgm:pt>
    <dgm:pt modelId="{C28AACF7-0A63-4299-9516-264F305B9DA2}" type="pres">
      <dgm:prSet presAssocID="{0DC38303-855A-46D1-91BA-EE2BF70D33FF}" presName="connTx" presStyleLbl="parChTrans1D2" presStyleIdx="1" presStyleCnt="8"/>
      <dgm:spPr/>
      <dgm:t>
        <a:bodyPr/>
        <a:lstStyle/>
        <a:p>
          <a:endParaRPr lang="cs-CZ"/>
        </a:p>
      </dgm:t>
    </dgm:pt>
    <dgm:pt modelId="{85AD089B-1A17-4D71-9EA5-2BB3462AE6A0}" type="pres">
      <dgm:prSet presAssocID="{7E5ED537-924F-4E14-AC83-945D1C889E13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C0D0631-8752-4608-8A8B-0AF2E0E48844}" type="pres">
      <dgm:prSet presAssocID="{730E58B0-56FB-4456-A228-967F60A64AE9}" presName="Name9" presStyleLbl="parChTrans1D2" presStyleIdx="2" presStyleCnt="8"/>
      <dgm:spPr/>
      <dgm:t>
        <a:bodyPr/>
        <a:lstStyle/>
        <a:p>
          <a:endParaRPr lang="cs-CZ"/>
        </a:p>
      </dgm:t>
    </dgm:pt>
    <dgm:pt modelId="{C3722C84-7FAE-48B5-9ECB-F4482325F2C3}" type="pres">
      <dgm:prSet presAssocID="{730E58B0-56FB-4456-A228-967F60A64AE9}" presName="connTx" presStyleLbl="parChTrans1D2" presStyleIdx="2" presStyleCnt="8"/>
      <dgm:spPr/>
      <dgm:t>
        <a:bodyPr/>
        <a:lstStyle/>
        <a:p>
          <a:endParaRPr lang="cs-CZ"/>
        </a:p>
      </dgm:t>
    </dgm:pt>
    <dgm:pt modelId="{DF88E5A8-2E84-4E45-B653-1EC0FDF137D7}" type="pres">
      <dgm:prSet presAssocID="{AC706CCF-B438-4F47-A084-252C51DF0FCB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EDDD91-DAC6-4E62-82A0-F8790481915C}" type="pres">
      <dgm:prSet presAssocID="{EF8D535D-A100-48D5-8E09-B69908A8C07D}" presName="Name9" presStyleLbl="parChTrans1D2" presStyleIdx="3" presStyleCnt="8"/>
      <dgm:spPr/>
      <dgm:t>
        <a:bodyPr/>
        <a:lstStyle/>
        <a:p>
          <a:endParaRPr lang="cs-CZ"/>
        </a:p>
      </dgm:t>
    </dgm:pt>
    <dgm:pt modelId="{7187552E-D9A2-402B-8F23-1835C913E906}" type="pres">
      <dgm:prSet presAssocID="{EF8D535D-A100-48D5-8E09-B69908A8C07D}" presName="connTx" presStyleLbl="parChTrans1D2" presStyleIdx="3" presStyleCnt="8"/>
      <dgm:spPr/>
      <dgm:t>
        <a:bodyPr/>
        <a:lstStyle/>
        <a:p>
          <a:endParaRPr lang="cs-CZ"/>
        </a:p>
      </dgm:t>
    </dgm:pt>
    <dgm:pt modelId="{A3A83217-CB66-4A61-B5D9-CF459A41C7EF}" type="pres">
      <dgm:prSet presAssocID="{74110757-7D5B-4461-B18A-9FC94B671BD2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C7D975D-1404-4D0D-B908-7A7B7670F6BC}" type="pres">
      <dgm:prSet presAssocID="{0122E5A4-6DD9-43E8-8F42-56407996273F}" presName="Name9" presStyleLbl="parChTrans1D2" presStyleIdx="4" presStyleCnt="8"/>
      <dgm:spPr/>
      <dgm:t>
        <a:bodyPr/>
        <a:lstStyle/>
        <a:p>
          <a:endParaRPr lang="cs-CZ"/>
        </a:p>
      </dgm:t>
    </dgm:pt>
    <dgm:pt modelId="{C425D510-CB78-469E-A16D-1B6063BCB9AD}" type="pres">
      <dgm:prSet presAssocID="{0122E5A4-6DD9-43E8-8F42-56407996273F}" presName="connTx" presStyleLbl="parChTrans1D2" presStyleIdx="4" presStyleCnt="8"/>
      <dgm:spPr/>
      <dgm:t>
        <a:bodyPr/>
        <a:lstStyle/>
        <a:p>
          <a:endParaRPr lang="cs-CZ"/>
        </a:p>
      </dgm:t>
    </dgm:pt>
    <dgm:pt modelId="{7566121C-CE6D-4906-8E6A-42A5CDBF2F23}" type="pres">
      <dgm:prSet presAssocID="{F89A94D3-5416-4151-8EA3-50A78397C235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6FD6572-E069-43AD-89F6-5462B879E481}" type="pres">
      <dgm:prSet presAssocID="{82F52724-B15A-4A75-881D-7810EEB50745}" presName="Name9" presStyleLbl="parChTrans1D2" presStyleIdx="5" presStyleCnt="8"/>
      <dgm:spPr/>
      <dgm:t>
        <a:bodyPr/>
        <a:lstStyle/>
        <a:p>
          <a:endParaRPr lang="cs-CZ"/>
        </a:p>
      </dgm:t>
    </dgm:pt>
    <dgm:pt modelId="{0255CFDE-9260-4E67-A001-39DFDF8AF65F}" type="pres">
      <dgm:prSet presAssocID="{82F52724-B15A-4A75-881D-7810EEB50745}" presName="connTx" presStyleLbl="parChTrans1D2" presStyleIdx="5" presStyleCnt="8"/>
      <dgm:spPr/>
      <dgm:t>
        <a:bodyPr/>
        <a:lstStyle/>
        <a:p>
          <a:endParaRPr lang="cs-CZ"/>
        </a:p>
      </dgm:t>
    </dgm:pt>
    <dgm:pt modelId="{EBD10F37-DC08-404D-899C-55BB2DC94D22}" type="pres">
      <dgm:prSet presAssocID="{C6A884D0-FE64-4952-BB50-E64405E3FB94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46E02F2-8BDC-4412-851E-976F53041EC2}" type="pres">
      <dgm:prSet presAssocID="{C15D3074-25D8-4030-8973-1B9C6EE11B4B}" presName="Name9" presStyleLbl="parChTrans1D2" presStyleIdx="6" presStyleCnt="8"/>
      <dgm:spPr/>
      <dgm:t>
        <a:bodyPr/>
        <a:lstStyle/>
        <a:p>
          <a:endParaRPr lang="cs-CZ"/>
        </a:p>
      </dgm:t>
    </dgm:pt>
    <dgm:pt modelId="{6FF00F58-D042-424E-B533-DC275C3654E7}" type="pres">
      <dgm:prSet presAssocID="{C15D3074-25D8-4030-8973-1B9C6EE11B4B}" presName="connTx" presStyleLbl="parChTrans1D2" presStyleIdx="6" presStyleCnt="8"/>
      <dgm:spPr/>
      <dgm:t>
        <a:bodyPr/>
        <a:lstStyle/>
        <a:p>
          <a:endParaRPr lang="cs-CZ"/>
        </a:p>
      </dgm:t>
    </dgm:pt>
    <dgm:pt modelId="{303991F7-46E4-4C0F-9898-6D9417658655}" type="pres">
      <dgm:prSet presAssocID="{E4E0CF5B-E6EA-4037-BFA7-E1D1F94B2CBC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343671-25F0-4BFA-9992-FBB8C5E12F3E}" type="pres">
      <dgm:prSet presAssocID="{63AD06BD-0C6E-4C27-812B-2BC789C05EE5}" presName="Name9" presStyleLbl="parChTrans1D2" presStyleIdx="7" presStyleCnt="8"/>
      <dgm:spPr/>
      <dgm:t>
        <a:bodyPr/>
        <a:lstStyle/>
        <a:p>
          <a:endParaRPr lang="cs-CZ"/>
        </a:p>
      </dgm:t>
    </dgm:pt>
    <dgm:pt modelId="{0E09DA58-B461-4061-8047-70E9AB853C46}" type="pres">
      <dgm:prSet presAssocID="{63AD06BD-0C6E-4C27-812B-2BC789C05EE5}" presName="connTx" presStyleLbl="parChTrans1D2" presStyleIdx="7" presStyleCnt="8"/>
      <dgm:spPr/>
      <dgm:t>
        <a:bodyPr/>
        <a:lstStyle/>
        <a:p>
          <a:endParaRPr lang="cs-CZ"/>
        </a:p>
      </dgm:t>
    </dgm:pt>
    <dgm:pt modelId="{2EC1F1AB-4008-488D-A34D-88DB1F68E79C}" type="pres">
      <dgm:prSet presAssocID="{61569C8B-71BD-4B2A-9084-E97D1370726C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58D430B-B78A-4CB6-9548-626538BF2C23}" type="presOf" srcId="{E4E0CF5B-E6EA-4037-BFA7-E1D1F94B2CBC}" destId="{303991F7-46E4-4C0F-9898-6D9417658655}" srcOrd="0" destOrd="0" presId="urn:microsoft.com/office/officeart/2005/8/layout/radial1"/>
    <dgm:cxn modelId="{CF6AA3F6-D4BC-41B6-9643-722935042524}" type="presOf" srcId="{AC706CCF-B438-4F47-A084-252C51DF0FCB}" destId="{DF88E5A8-2E84-4E45-B653-1EC0FDF137D7}" srcOrd="0" destOrd="0" presId="urn:microsoft.com/office/officeart/2005/8/layout/radial1"/>
    <dgm:cxn modelId="{53BB16E7-DF4F-4A69-9028-CCF7597E8A70}" type="presOf" srcId="{C15D3074-25D8-4030-8973-1B9C6EE11B4B}" destId="{646E02F2-8BDC-4412-851E-976F53041EC2}" srcOrd="0" destOrd="0" presId="urn:microsoft.com/office/officeart/2005/8/layout/radial1"/>
    <dgm:cxn modelId="{3966B891-369C-4707-B837-B3D513D15CE1}" srcId="{342AC4DD-D00E-4D97-886F-F6767330D8A8}" destId="{C6A884D0-FE64-4952-BB50-E64405E3FB94}" srcOrd="5" destOrd="0" parTransId="{82F52724-B15A-4A75-881D-7810EEB50745}" sibTransId="{AADDC514-06D8-4D24-BAC2-07536182227F}"/>
    <dgm:cxn modelId="{7FF817DE-A9B0-4B16-A7E8-BD073FC0CC53}" type="presOf" srcId="{342AC4DD-D00E-4D97-886F-F6767330D8A8}" destId="{3FB76132-6310-41BA-B589-5F1E71FE8326}" srcOrd="0" destOrd="0" presId="urn:microsoft.com/office/officeart/2005/8/layout/radial1"/>
    <dgm:cxn modelId="{5DD47CEF-4453-4243-BA13-A9C364232480}" type="presOf" srcId="{C15D3074-25D8-4030-8973-1B9C6EE11B4B}" destId="{6FF00F58-D042-424E-B533-DC275C3654E7}" srcOrd="1" destOrd="0" presId="urn:microsoft.com/office/officeart/2005/8/layout/radial1"/>
    <dgm:cxn modelId="{84EA0F87-A4AF-4744-B822-D69500A9FF32}" srcId="{342AC4DD-D00E-4D97-886F-F6767330D8A8}" destId="{74110757-7D5B-4461-B18A-9FC94B671BD2}" srcOrd="3" destOrd="0" parTransId="{EF8D535D-A100-48D5-8E09-B69908A8C07D}" sibTransId="{D4C866A9-4AB9-48AF-A62C-CB1F863C8F15}"/>
    <dgm:cxn modelId="{62D09605-A157-467F-ADE5-874A0417B54D}" type="presOf" srcId="{63AD06BD-0C6E-4C27-812B-2BC789C05EE5}" destId="{AA343671-25F0-4BFA-9992-FBB8C5E12F3E}" srcOrd="0" destOrd="0" presId="urn:microsoft.com/office/officeart/2005/8/layout/radial1"/>
    <dgm:cxn modelId="{1B458DE2-D8DC-4E2F-A405-223F75815C4A}" type="presOf" srcId="{943BA2AA-9EE0-414C-94B1-280C34F3B678}" destId="{8750F2B5-F325-42D2-A91F-57E7B1F4307E}" srcOrd="0" destOrd="0" presId="urn:microsoft.com/office/officeart/2005/8/layout/radial1"/>
    <dgm:cxn modelId="{A9D62D81-6A77-4551-9485-FEC8C1E7571B}" srcId="{342AC4DD-D00E-4D97-886F-F6767330D8A8}" destId="{7E5ED537-924F-4E14-AC83-945D1C889E13}" srcOrd="1" destOrd="0" parTransId="{0DC38303-855A-46D1-91BA-EE2BF70D33FF}" sibTransId="{867F9F0B-B289-4F02-A4D3-F9C281709EB6}"/>
    <dgm:cxn modelId="{78E6D571-A67C-452C-9252-0246AD12013A}" type="presOf" srcId="{74110757-7D5B-4461-B18A-9FC94B671BD2}" destId="{A3A83217-CB66-4A61-B5D9-CF459A41C7EF}" srcOrd="0" destOrd="0" presId="urn:microsoft.com/office/officeart/2005/8/layout/radial1"/>
    <dgm:cxn modelId="{4A18B1B8-F540-41B8-99C4-D5507071FB97}" type="presOf" srcId="{943BA2AA-9EE0-414C-94B1-280C34F3B678}" destId="{FDDC9928-9BCF-4483-B3F6-673B53E188EB}" srcOrd="1" destOrd="0" presId="urn:microsoft.com/office/officeart/2005/8/layout/radial1"/>
    <dgm:cxn modelId="{B852055C-BD30-4F1F-A5C9-8137ECE40127}" type="presOf" srcId="{0B9CD9D4-8ACA-4E3B-84D1-37974D8A0CCB}" destId="{73E45E3B-E771-475C-84D9-D7ED3CFAF4D0}" srcOrd="0" destOrd="0" presId="urn:microsoft.com/office/officeart/2005/8/layout/radial1"/>
    <dgm:cxn modelId="{DBCBAF2E-CB65-42FE-855A-5C0C267DE583}" type="presOf" srcId="{82F52724-B15A-4A75-881D-7810EEB50745}" destId="{46FD6572-E069-43AD-89F6-5462B879E481}" srcOrd="0" destOrd="0" presId="urn:microsoft.com/office/officeart/2005/8/layout/radial1"/>
    <dgm:cxn modelId="{46305E4B-9F24-46C7-8C6E-D219289E405F}" srcId="{342AC4DD-D00E-4D97-886F-F6767330D8A8}" destId="{61569C8B-71BD-4B2A-9084-E97D1370726C}" srcOrd="7" destOrd="0" parTransId="{63AD06BD-0C6E-4C27-812B-2BC789C05EE5}" sibTransId="{E4300A23-9662-4FB3-84BF-93B212237A85}"/>
    <dgm:cxn modelId="{BE58AEAD-5941-4B99-8E3E-2A200C7A2594}" type="presOf" srcId="{82F52724-B15A-4A75-881D-7810EEB50745}" destId="{0255CFDE-9260-4E67-A001-39DFDF8AF65F}" srcOrd="1" destOrd="0" presId="urn:microsoft.com/office/officeart/2005/8/layout/radial1"/>
    <dgm:cxn modelId="{2A21E108-FAF9-4D6C-8F0D-82558CC77085}" type="presOf" srcId="{EF8D535D-A100-48D5-8E09-B69908A8C07D}" destId="{7187552E-D9A2-402B-8F23-1835C913E906}" srcOrd="1" destOrd="0" presId="urn:microsoft.com/office/officeart/2005/8/layout/radial1"/>
    <dgm:cxn modelId="{CC91059A-A12E-4D4D-B5E3-4E5A0E2F13AC}" srcId="{342AC4DD-D00E-4D97-886F-F6767330D8A8}" destId="{8D3253D7-140A-4243-A9C6-4C65731CA5E2}" srcOrd="0" destOrd="0" parTransId="{943BA2AA-9EE0-414C-94B1-280C34F3B678}" sibTransId="{E7222184-9ACA-45D3-8F47-6A028D9CAFB2}"/>
    <dgm:cxn modelId="{3609F782-B765-47DD-89F6-0CEB1ED97CCA}" type="presOf" srcId="{0DC38303-855A-46D1-91BA-EE2BF70D33FF}" destId="{C28AACF7-0A63-4299-9516-264F305B9DA2}" srcOrd="1" destOrd="0" presId="urn:microsoft.com/office/officeart/2005/8/layout/radial1"/>
    <dgm:cxn modelId="{2C30D8F8-AA42-49DF-AB1A-04D45DE6C049}" type="presOf" srcId="{0122E5A4-6DD9-43E8-8F42-56407996273F}" destId="{C425D510-CB78-469E-A16D-1B6063BCB9AD}" srcOrd="1" destOrd="0" presId="urn:microsoft.com/office/officeart/2005/8/layout/radial1"/>
    <dgm:cxn modelId="{152AA58A-3C7D-4198-B42C-DC81E05495C2}" srcId="{342AC4DD-D00E-4D97-886F-F6767330D8A8}" destId="{F89A94D3-5416-4151-8EA3-50A78397C235}" srcOrd="4" destOrd="0" parTransId="{0122E5A4-6DD9-43E8-8F42-56407996273F}" sibTransId="{7B5A28EA-C2B2-4914-A744-ABD21706CE01}"/>
    <dgm:cxn modelId="{F2802762-D60C-4D6A-A148-61F75E07C7BC}" type="presOf" srcId="{8D3253D7-140A-4243-A9C6-4C65731CA5E2}" destId="{B8435587-F1D7-454E-98AA-8E72BFB54AC1}" srcOrd="0" destOrd="0" presId="urn:microsoft.com/office/officeart/2005/8/layout/radial1"/>
    <dgm:cxn modelId="{DC24BEC2-48EB-4D2C-AC61-269B883CBD7A}" type="presOf" srcId="{0DC38303-855A-46D1-91BA-EE2BF70D33FF}" destId="{DB305DAB-EA1C-4235-BC4D-8E24051242A1}" srcOrd="0" destOrd="0" presId="urn:microsoft.com/office/officeart/2005/8/layout/radial1"/>
    <dgm:cxn modelId="{D2A8E9AB-9EBA-4AF8-AACB-8A73F65ACE7F}" type="presOf" srcId="{63AD06BD-0C6E-4C27-812B-2BC789C05EE5}" destId="{0E09DA58-B461-4061-8047-70E9AB853C46}" srcOrd="1" destOrd="0" presId="urn:microsoft.com/office/officeart/2005/8/layout/radial1"/>
    <dgm:cxn modelId="{C5B49967-CC27-42F9-87DF-2B359DFD9973}" type="presOf" srcId="{C6A884D0-FE64-4952-BB50-E64405E3FB94}" destId="{EBD10F37-DC08-404D-899C-55BB2DC94D22}" srcOrd="0" destOrd="0" presId="urn:microsoft.com/office/officeart/2005/8/layout/radial1"/>
    <dgm:cxn modelId="{4411D4A6-AB44-4D93-90DB-9FFBC5E0D1C6}" type="presOf" srcId="{F89A94D3-5416-4151-8EA3-50A78397C235}" destId="{7566121C-CE6D-4906-8E6A-42A5CDBF2F23}" srcOrd="0" destOrd="0" presId="urn:microsoft.com/office/officeart/2005/8/layout/radial1"/>
    <dgm:cxn modelId="{B53A84F1-D788-41E9-8B54-E388CB18F1EA}" srcId="{342AC4DD-D00E-4D97-886F-F6767330D8A8}" destId="{E4E0CF5B-E6EA-4037-BFA7-E1D1F94B2CBC}" srcOrd="6" destOrd="0" parTransId="{C15D3074-25D8-4030-8973-1B9C6EE11B4B}" sibTransId="{75102DC2-97E7-4794-9EFF-05529A58FB0B}"/>
    <dgm:cxn modelId="{7F64724A-148A-40FB-89BD-5FC2B7D4E4BE}" type="presOf" srcId="{730E58B0-56FB-4456-A228-967F60A64AE9}" destId="{CC0D0631-8752-4608-8A8B-0AF2E0E48844}" srcOrd="0" destOrd="0" presId="urn:microsoft.com/office/officeart/2005/8/layout/radial1"/>
    <dgm:cxn modelId="{B7134593-6998-44D1-906F-C6868A26021E}" srcId="{342AC4DD-D00E-4D97-886F-F6767330D8A8}" destId="{AC706CCF-B438-4F47-A084-252C51DF0FCB}" srcOrd="2" destOrd="0" parTransId="{730E58B0-56FB-4456-A228-967F60A64AE9}" sibTransId="{9BE7415E-C52C-47FD-8E38-CBC42FBF420F}"/>
    <dgm:cxn modelId="{C41A0B5A-F645-45D7-A9DB-726FEC970F0E}" type="presOf" srcId="{61569C8B-71BD-4B2A-9084-E97D1370726C}" destId="{2EC1F1AB-4008-488D-A34D-88DB1F68E79C}" srcOrd="0" destOrd="0" presId="urn:microsoft.com/office/officeart/2005/8/layout/radial1"/>
    <dgm:cxn modelId="{EF5B860D-4D1A-4A66-94CA-B925CDF878BE}" type="presOf" srcId="{0122E5A4-6DD9-43E8-8F42-56407996273F}" destId="{0C7D975D-1404-4D0D-B908-7A7B7670F6BC}" srcOrd="0" destOrd="0" presId="urn:microsoft.com/office/officeart/2005/8/layout/radial1"/>
    <dgm:cxn modelId="{BBCEE9D2-4F12-4D2F-9632-ECC15ECB2C7A}" type="presOf" srcId="{EF8D535D-A100-48D5-8E09-B69908A8C07D}" destId="{68EDDD91-DAC6-4E62-82A0-F8790481915C}" srcOrd="0" destOrd="0" presId="urn:microsoft.com/office/officeart/2005/8/layout/radial1"/>
    <dgm:cxn modelId="{1B039420-A97C-4852-A8FF-CF1CE3E86233}" type="presOf" srcId="{7E5ED537-924F-4E14-AC83-945D1C889E13}" destId="{85AD089B-1A17-4D71-9EA5-2BB3462AE6A0}" srcOrd="0" destOrd="0" presId="urn:microsoft.com/office/officeart/2005/8/layout/radial1"/>
    <dgm:cxn modelId="{D28321CF-8329-479C-AFDE-89FDA00F4914}" srcId="{0B9CD9D4-8ACA-4E3B-84D1-37974D8A0CCB}" destId="{342AC4DD-D00E-4D97-886F-F6767330D8A8}" srcOrd="0" destOrd="0" parTransId="{3FA3CB8F-5030-4E59-AF4B-6D6A74BEBE47}" sibTransId="{9DFE154B-E683-451D-8AFF-5B39CB1346F0}"/>
    <dgm:cxn modelId="{FB50BBE6-50A6-4DB5-8920-2682A0D18E90}" type="presOf" srcId="{730E58B0-56FB-4456-A228-967F60A64AE9}" destId="{C3722C84-7FAE-48B5-9ECB-F4482325F2C3}" srcOrd="1" destOrd="0" presId="urn:microsoft.com/office/officeart/2005/8/layout/radial1"/>
    <dgm:cxn modelId="{7EC08AD9-14F1-4B8C-A88C-A2133AE5BD76}" type="presParOf" srcId="{73E45E3B-E771-475C-84D9-D7ED3CFAF4D0}" destId="{3FB76132-6310-41BA-B589-5F1E71FE8326}" srcOrd="0" destOrd="0" presId="urn:microsoft.com/office/officeart/2005/8/layout/radial1"/>
    <dgm:cxn modelId="{4B260F6D-9E13-4926-9241-9D9FEBDCF6DF}" type="presParOf" srcId="{73E45E3B-E771-475C-84D9-D7ED3CFAF4D0}" destId="{8750F2B5-F325-42D2-A91F-57E7B1F4307E}" srcOrd="1" destOrd="0" presId="urn:microsoft.com/office/officeart/2005/8/layout/radial1"/>
    <dgm:cxn modelId="{BE2A8E4D-5B8A-4B49-BC49-C45AFE56F202}" type="presParOf" srcId="{8750F2B5-F325-42D2-A91F-57E7B1F4307E}" destId="{FDDC9928-9BCF-4483-B3F6-673B53E188EB}" srcOrd="0" destOrd="0" presId="urn:microsoft.com/office/officeart/2005/8/layout/radial1"/>
    <dgm:cxn modelId="{DC39D64A-924F-403F-952D-46C32649C5DF}" type="presParOf" srcId="{73E45E3B-E771-475C-84D9-D7ED3CFAF4D0}" destId="{B8435587-F1D7-454E-98AA-8E72BFB54AC1}" srcOrd="2" destOrd="0" presId="urn:microsoft.com/office/officeart/2005/8/layout/radial1"/>
    <dgm:cxn modelId="{17ACE8A1-4268-4834-944C-A407C8C5764F}" type="presParOf" srcId="{73E45E3B-E771-475C-84D9-D7ED3CFAF4D0}" destId="{DB305DAB-EA1C-4235-BC4D-8E24051242A1}" srcOrd="3" destOrd="0" presId="urn:microsoft.com/office/officeart/2005/8/layout/radial1"/>
    <dgm:cxn modelId="{5D8F358D-E20D-4ADC-9275-BF0FB04FA45D}" type="presParOf" srcId="{DB305DAB-EA1C-4235-BC4D-8E24051242A1}" destId="{C28AACF7-0A63-4299-9516-264F305B9DA2}" srcOrd="0" destOrd="0" presId="urn:microsoft.com/office/officeart/2005/8/layout/radial1"/>
    <dgm:cxn modelId="{00B26C26-B235-4ADA-8B9C-DB584369C5DD}" type="presParOf" srcId="{73E45E3B-E771-475C-84D9-D7ED3CFAF4D0}" destId="{85AD089B-1A17-4D71-9EA5-2BB3462AE6A0}" srcOrd="4" destOrd="0" presId="urn:microsoft.com/office/officeart/2005/8/layout/radial1"/>
    <dgm:cxn modelId="{F975089E-EE19-417A-AFB1-F3C601920504}" type="presParOf" srcId="{73E45E3B-E771-475C-84D9-D7ED3CFAF4D0}" destId="{CC0D0631-8752-4608-8A8B-0AF2E0E48844}" srcOrd="5" destOrd="0" presId="urn:microsoft.com/office/officeart/2005/8/layout/radial1"/>
    <dgm:cxn modelId="{522CE8E5-2C60-41C0-AD23-3FBB9F1966A4}" type="presParOf" srcId="{CC0D0631-8752-4608-8A8B-0AF2E0E48844}" destId="{C3722C84-7FAE-48B5-9ECB-F4482325F2C3}" srcOrd="0" destOrd="0" presId="urn:microsoft.com/office/officeart/2005/8/layout/radial1"/>
    <dgm:cxn modelId="{C3B99B0C-F78F-424F-B99D-1D8E6204D13E}" type="presParOf" srcId="{73E45E3B-E771-475C-84D9-D7ED3CFAF4D0}" destId="{DF88E5A8-2E84-4E45-B653-1EC0FDF137D7}" srcOrd="6" destOrd="0" presId="urn:microsoft.com/office/officeart/2005/8/layout/radial1"/>
    <dgm:cxn modelId="{A6C543A9-C9FD-4BD9-8B24-D65C4AD938F7}" type="presParOf" srcId="{73E45E3B-E771-475C-84D9-D7ED3CFAF4D0}" destId="{68EDDD91-DAC6-4E62-82A0-F8790481915C}" srcOrd="7" destOrd="0" presId="urn:microsoft.com/office/officeart/2005/8/layout/radial1"/>
    <dgm:cxn modelId="{62AB762D-7675-4C50-9674-0B168A96FA03}" type="presParOf" srcId="{68EDDD91-DAC6-4E62-82A0-F8790481915C}" destId="{7187552E-D9A2-402B-8F23-1835C913E906}" srcOrd="0" destOrd="0" presId="urn:microsoft.com/office/officeart/2005/8/layout/radial1"/>
    <dgm:cxn modelId="{5CC51F6D-03D4-4A43-A6CF-0F24A79159A4}" type="presParOf" srcId="{73E45E3B-E771-475C-84D9-D7ED3CFAF4D0}" destId="{A3A83217-CB66-4A61-B5D9-CF459A41C7EF}" srcOrd="8" destOrd="0" presId="urn:microsoft.com/office/officeart/2005/8/layout/radial1"/>
    <dgm:cxn modelId="{6EDE5718-70E2-48A3-B4EC-348276C7B009}" type="presParOf" srcId="{73E45E3B-E771-475C-84D9-D7ED3CFAF4D0}" destId="{0C7D975D-1404-4D0D-B908-7A7B7670F6BC}" srcOrd="9" destOrd="0" presId="urn:microsoft.com/office/officeart/2005/8/layout/radial1"/>
    <dgm:cxn modelId="{85239207-92FF-472D-8AC2-B7B36C363379}" type="presParOf" srcId="{0C7D975D-1404-4D0D-B908-7A7B7670F6BC}" destId="{C425D510-CB78-469E-A16D-1B6063BCB9AD}" srcOrd="0" destOrd="0" presId="urn:microsoft.com/office/officeart/2005/8/layout/radial1"/>
    <dgm:cxn modelId="{54762A18-A983-4890-9267-8F43C8AAEE15}" type="presParOf" srcId="{73E45E3B-E771-475C-84D9-D7ED3CFAF4D0}" destId="{7566121C-CE6D-4906-8E6A-42A5CDBF2F23}" srcOrd="10" destOrd="0" presId="urn:microsoft.com/office/officeart/2005/8/layout/radial1"/>
    <dgm:cxn modelId="{2556AB5B-78CC-42A3-B6DE-0E0EEABB3BAF}" type="presParOf" srcId="{73E45E3B-E771-475C-84D9-D7ED3CFAF4D0}" destId="{46FD6572-E069-43AD-89F6-5462B879E481}" srcOrd="11" destOrd="0" presId="urn:microsoft.com/office/officeart/2005/8/layout/radial1"/>
    <dgm:cxn modelId="{B06FBDB2-8D52-4EEB-9610-8FE08B7EF7B9}" type="presParOf" srcId="{46FD6572-E069-43AD-89F6-5462B879E481}" destId="{0255CFDE-9260-4E67-A001-39DFDF8AF65F}" srcOrd="0" destOrd="0" presId="urn:microsoft.com/office/officeart/2005/8/layout/radial1"/>
    <dgm:cxn modelId="{2142BA68-2FB8-433D-8A85-B0E5FC56461D}" type="presParOf" srcId="{73E45E3B-E771-475C-84D9-D7ED3CFAF4D0}" destId="{EBD10F37-DC08-404D-899C-55BB2DC94D22}" srcOrd="12" destOrd="0" presId="urn:microsoft.com/office/officeart/2005/8/layout/radial1"/>
    <dgm:cxn modelId="{98A7046A-E1F4-4144-AFFC-B0B25E4FD19E}" type="presParOf" srcId="{73E45E3B-E771-475C-84D9-D7ED3CFAF4D0}" destId="{646E02F2-8BDC-4412-851E-976F53041EC2}" srcOrd="13" destOrd="0" presId="urn:microsoft.com/office/officeart/2005/8/layout/radial1"/>
    <dgm:cxn modelId="{4F64C80A-8B3B-4CCA-80B5-3C41D936C0B0}" type="presParOf" srcId="{646E02F2-8BDC-4412-851E-976F53041EC2}" destId="{6FF00F58-D042-424E-B533-DC275C3654E7}" srcOrd="0" destOrd="0" presId="urn:microsoft.com/office/officeart/2005/8/layout/radial1"/>
    <dgm:cxn modelId="{DC00FC6F-FBF4-42F2-BE9F-585A1197D7DF}" type="presParOf" srcId="{73E45E3B-E771-475C-84D9-D7ED3CFAF4D0}" destId="{303991F7-46E4-4C0F-9898-6D9417658655}" srcOrd="14" destOrd="0" presId="urn:microsoft.com/office/officeart/2005/8/layout/radial1"/>
    <dgm:cxn modelId="{1D02654D-7775-42F9-92BA-47948891C237}" type="presParOf" srcId="{73E45E3B-E771-475C-84D9-D7ED3CFAF4D0}" destId="{AA343671-25F0-4BFA-9992-FBB8C5E12F3E}" srcOrd="15" destOrd="0" presId="urn:microsoft.com/office/officeart/2005/8/layout/radial1"/>
    <dgm:cxn modelId="{A85E56F1-9B33-4237-88C1-B80A5AB4A3D7}" type="presParOf" srcId="{AA343671-25F0-4BFA-9992-FBB8C5E12F3E}" destId="{0E09DA58-B461-4061-8047-70E9AB853C46}" srcOrd="0" destOrd="0" presId="urn:microsoft.com/office/officeart/2005/8/layout/radial1"/>
    <dgm:cxn modelId="{FD7E9014-3DEA-4609-A8A2-AB6954E4033B}" type="presParOf" srcId="{73E45E3B-E771-475C-84D9-D7ED3CFAF4D0}" destId="{2EC1F1AB-4008-488D-A34D-88DB1F68E79C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zs.cz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drga@fsps.muni.cz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 smtClean="0"/>
              <a:t>Oddělení projektové podpory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3600" dirty="0">
                <a:latin typeface="Calibri" panose="020F0502020204030204" pitchFamily="34" charset="0"/>
              </a:rPr>
              <a:t>Program Erasmus+ (2014 – 2020) </a:t>
            </a:r>
            <a:r>
              <a:rPr lang="cs-CZ" dirty="0"/>
              <a:t/>
            </a:r>
            <a:br>
              <a:rPr lang="cs-CZ" dirty="0"/>
            </a:b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14440" y="693052"/>
            <a:ext cx="8086635" cy="647700"/>
          </a:xfrm>
        </p:spPr>
        <p:txBody>
          <a:bodyPr/>
          <a:lstStyle/>
          <a:p>
            <a:r>
              <a:rPr lang="cs-CZ" b="0" dirty="0" smtClean="0"/>
              <a:t>Přehled </a:t>
            </a:r>
            <a:r>
              <a:rPr lang="cs-CZ" b="0" dirty="0"/>
              <a:t>položek </a:t>
            </a:r>
            <a:r>
              <a:rPr lang="cs-CZ" b="0" dirty="0" smtClean="0"/>
              <a:t>rozpočtu</a:t>
            </a:r>
            <a:endParaRPr lang="cs-CZ" alt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514439" y="1489147"/>
            <a:ext cx="4080295" cy="4759253"/>
          </a:xfrm>
        </p:spPr>
        <p:txBody>
          <a:bodyPr/>
          <a:lstStyle/>
          <a:p>
            <a:pPr marL="0" indent="0">
              <a:buNone/>
            </a:pPr>
            <a:r>
              <a:rPr lang="cs-CZ" sz="1400" u="sng" dirty="0"/>
              <a:t>Společné pro všechny typy projektů </a:t>
            </a:r>
          </a:p>
          <a:p>
            <a:r>
              <a:rPr lang="cs-CZ" sz="1400" dirty="0" smtClean="0"/>
              <a:t>Projektové </a:t>
            </a:r>
            <a:r>
              <a:rPr lang="cs-CZ" sz="1400" dirty="0"/>
              <a:t>řízení a organizace</a:t>
            </a:r>
          </a:p>
          <a:p>
            <a:r>
              <a:rPr lang="cs-CZ" sz="1400" dirty="0" smtClean="0"/>
              <a:t>Mezinárodní </a:t>
            </a:r>
            <a:r>
              <a:rPr lang="cs-CZ" sz="1400" dirty="0"/>
              <a:t>projektová setkání</a:t>
            </a:r>
          </a:p>
          <a:p>
            <a:endParaRPr lang="cs-CZ" sz="1400" dirty="0"/>
          </a:p>
          <a:p>
            <a:pPr marL="0" indent="0">
              <a:buNone/>
            </a:pPr>
            <a:r>
              <a:rPr lang="cs-CZ" sz="1400" u="sng" dirty="0"/>
              <a:t>Strategického partnerství se zásadními výstupy:</a:t>
            </a:r>
          </a:p>
          <a:p>
            <a:r>
              <a:rPr lang="cs-CZ" sz="1400" dirty="0" smtClean="0"/>
              <a:t>Mzdové </a:t>
            </a:r>
            <a:r>
              <a:rPr lang="cs-CZ" sz="1400" dirty="0"/>
              <a:t>náklady na tvorbu zásadních výstupů</a:t>
            </a:r>
          </a:p>
          <a:p>
            <a:r>
              <a:rPr lang="cs-CZ" sz="1400" dirty="0" smtClean="0"/>
              <a:t>Organizace </a:t>
            </a:r>
            <a:r>
              <a:rPr lang="cs-CZ" sz="1400" dirty="0"/>
              <a:t>diseminačních akcí</a:t>
            </a:r>
          </a:p>
          <a:p>
            <a:endParaRPr lang="cs-CZ" sz="1400" dirty="0"/>
          </a:p>
          <a:p>
            <a:pPr marL="0" indent="0">
              <a:buNone/>
            </a:pPr>
            <a:r>
              <a:rPr lang="cs-CZ" sz="1400" u="sng" dirty="0"/>
              <a:t>Pokud budou nezbytné pro dosažení cílů projektu: </a:t>
            </a:r>
          </a:p>
          <a:p>
            <a:r>
              <a:rPr lang="cs-CZ" sz="1400" dirty="0" smtClean="0"/>
              <a:t>Mimořádné </a:t>
            </a:r>
            <a:r>
              <a:rPr lang="cs-CZ" sz="1400" dirty="0"/>
              <a:t>náklady</a:t>
            </a:r>
          </a:p>
          <a:p>
            <a:r>
              <a:rPr lang="cs-CZ" sz="1400" dirty="0" smtClean="0"/>
              <a:t>Náklady </a:t>
            </a:r>
            <a:r>
              <a:rPr lang="cs-CZ" sz="1400" dirty="0"/>
              <a:t>na účastníky se specifickými potřebami</a:t>
            </a:r>
          </a:p>
          <a:p>
            <a:r>
              <a:rPr lang="cs-CZ" sz="1400" dirty="0" smtClean="0"/>
              <a:t>Financování </a:t>
            </a:r>
            <a:r>
              <a:rPr lang="cs-CZ" sz="1400" dirty="0"/>
              <a:t>mezinárodních vzdělávacích aktivit</a:t>
            </a:r>
          </a:p>
          <a:p>
            <a:pPr lvl="1"/>
            <a:r>
              <a:rPr lang="cs-CZ" sz="1400" dirty="0"/>
              <a:t>Cestovní náklady</a:t>
            </a:r>
          </a:p>
          <a:p>
            <a:pPr lvl="1"/>
            <a:r>
              <a:rPr lang="cs-CZ" sz="1400" dirty="0"/>
              <a:t>Pobytové náklady</a:t>
            </a:r>
          </a:p>
          <a:p>
            <a:pPr lvl="1"/>
            <a:r>
              <a:rPr lang="cs-CZ" sz="1400" dirty="0"/>
              <a:t>Jazyková příprava</a:t>
            </a:r>
          </a:p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917989" y="1489147"/>
            <a:ext cx="3781750" cy="4640721"/>
          </a:xfrm>
        </p:spPr>
        <p:txBody>
          <a:bodyPr/>
          <a:lstStyle/>
          <a:p>
            <a:pPr marL="0" indent="0">
              <a:buNone/>
            </a:pPr>
            <a:r>
              <a:rPr lang="cs-CZ" sz="1600" u="sng" dirty="0"/>
              <a:t>Jednotkové náklady:</a:t>
            </a:r>
          </a:p>
          <a:p>
            <a:r>
              <a:rPr lang="cs-CZ" sz="1600" dirty="0" smtClean="0"/>
              <a:t>Projektové </a:t>
            </a:r>
            <a:r>
              <a:rPr lang="cs-CZ" sz="1600" dirty="0"/>
              <a:t>řízení a organizace </a:t>
            </a:r>
          </a:p>
          <a:p>
            <a:r>
              <a:rPr lang="cs-CZ" sz="1600" dirty="0"/>
              <a:t>Mezinárodní projektová setkání </a:t>
            </a:r>
          </a:p>
          <a:p>
            <a:r>
              <a:rPr lang="cs-CZ" sz="1600" dirty="0"/>
              <a:t>Mzdové náklady na tvorbu zásadních výstupů </a:t>
            </a:r>
          </a:p>
          <a:p>
            <a:r>
              <a:rPr lang="cs-CZ" sz="1600" dirty="0"/>
              <a:t>Organizace diseminačních akcí </a:t>
            </a:r>
          </a:p>
          <a:p>
            <a:r>
              <a:rPr lang="cs-CZ" sz="1600" dirty="0"/>
              <a:t>Náklady na vzdělávací aktivity </a:t>
            </a:r>
          </a:p>
          <a:p>
            <a:endParaRPr lang="cs-CZ" sz="1600" dirty="0"/>
          </a:p>
          <a:p>
            <a:pPr marL="0" indent="0">
              <a:buNone/>
            </a:pPr>
            <a:r>
              <a:rPr lang="cs-CZ" sz="1600" u="sng" dirty="0"/>
              <a:t>Reálné náklady </a:t>
            </a:r>
          </a:p>
          <a:p>
            <a:r>
              <a:rPr lang="cs-CZ" sz="1600" dirty="0"/>
              <a:t>Mimořádné náklady </a:t>
            </a:r>
          </a:p>
          <a:p>
            <a:r>
              <a:rPr lang="cs-CZ" sz="1600" dirty="0"/>
              <a:t>Náklady na účastníky se specifickými potřebami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Oddělení projektové podpory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913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666115"/>
            <a:ext cx="8086635" cy="647700"/>
          </a:xfrm>
        </p:spPr>
        <p:txBody>
          <a:bodyPr/>
          <a:lstStyle/>
          <a:p>
            <a:r>
              <a:rPr lang="cs-CZ" b="0" dirty="0"/>
              <a:t>Projektové řízení a organizace</a:t>
            </a:r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09589" y="1618735"/>
            <a:ext cx="8082321" cy="4513778"/>
          </a:xfrm>
        </p:spPr>
        <p:txBody>
          <a:bodyPr/>
          <a:lstStyle/>
          <a:p>
            <a:pPr marL="0" indent="0" algn="just">
              <a:buNone/>
            </a:pPr>
            <a:r>
              <a:rPr lang="cs-CZ" sz="1600" u="sng" dirty="0"/>
              <a:t>Náklady na:</a:t>
            </a:r>
          </a:p>
          <a:p>
            <a:pPr algn="just"/>
            <a:r>
              <a:rPr lang="cs-CZ" sz="1600" dirty="0"/>
              <a:t>plánování, financování, koordinační činnost, komunikace mezi partnery</a:t>
            </a:r>
          </a:p>
          <a:p>
            <a:pPr algn="just"/>
            <a:r>
              <a:rPr lang="cs-CZ" sz="1600" dirty="0"/>
              <a:t>mzdové náklady na řízení a administraci</a:t>
            </a:r>
          </a:p>
          <a:p>
            <a:pPr algn="just"/>
            <a:r>
              <a:rPr lang="cs-CZ" sz="1600" dirty="0" smtClean="0"/>
              <a:t>výukové </a:t>
            </a:r>
            <a:r>
              <a:rPr lang="cs-CZ" sz="1600" dirty="0"/>
              <a:t>materiály a nástroje pro výuku v menším rozsahu</a:t>
            </a:r>
          </a:p>
          <a:p>
            <a:pPr algn="just"/>
            <a:r>
              <a:rPr lang="pl-PL" sz="1600" dirty="0"/>
              <a:t>práce na projektu se studenty</a:t>
            </a:r>
          </a:p>
          <a:p>
            <a:pPr algn="just"/>
            <a:r>
              <a:rPr lang="cs-CZ" sz="1600" dirty="0"/>
              <a:t>propagace a informační kampaň k projektu</a:t>
            </a:r>
          </a:p>
          <a:p>
            <a:pPr algn="just"/>
            <a:r>
              <a:rPr lang="cs-CZ" sz="1600" dirty="0"/>
              <a:t>brožury, letáky, webové stránky</a:t>
            </a:r>
          </a:p>
          <a:p>
            <a:endParaRPr lang="cs-CZ" sz="1600" dirty="0"/>
          </a:p>
          <a:p>
            <a:pPr marL="0" indent="0">
              <a:buNone/>
            </a:pPr>
            <a:r>
              <a:rPr lang="cs-CZ" sz="1600" u="sng" dirty="0"/>
              <a:t>Rozpočet </a:t>
            </a:r>
          </a:p>
          <a:p>
            <a:r>
              <a:rPr lang="cs-CZ" sz="1600" dirty="0"/>
              <a:t>Koordinátor: </a:t>
            </a:r>
            <a:r>
              <a:rPr lang="cs-CZ" sz="1600" b="1" dirty="0"/>
              <a:t>500 EUR / měsíc </a:t>
            </a:r>
            <a:r>
              <a:rPr lang="cs-CZ" sz="1600" dirty="0"/>
              <a:t>– po dobu trvání projektu</a:t>
            </a:r>
          </a:p>
          <a:p>
            <a:r>
              <a:rPr lang="cs-CZ" sz="1600" dirty="0"/>
              <a:t>Ostatní partneři: </a:t>
            </a:r>
            <a:r>
              <a:rPr lang="cs-CZ" sz="1600" b="1" dirty="0"/>
              <a:t>250 EUR/ měsíc</a:t>
            </a:r>
          </a:p>
          <a:p>
            <a:endParaRPr lang="cs-CZ" sz="1600" dirty="0"/>
          </a:p>
          <a:p>
            <a:pPr marL="0" indent="0">
              <a:buNone/>
            </a:pPr>
            <a:r>
              <a:rPr lang="cs-CZ" sz="1600" u="sng" dirty="0"/>
              <a:t>Další podmínky </a:t>
            </a:r>
          </a:p>
          <a:p>
            <a:r>
              <a:rPr lang="cs-CZ" sz="1600" dirty="0"/>
              <a:t>Maximální částka: </a:t>
            </a:r>
            <a:r>
              <a:rPr lang="cs-CZ" sz="1600" b="1" dirty="0"/>
              <a:t>2750 EUR / měsíc </a:t>
            </a:r>
            <a:endParaRPr lang="cs-CZ" sz="16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Oddělení projektové podpory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473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680695"/>
            <a:ext cx="8086635" cy="647700"/>
          </a:xfrm>
        </p:spPr>
        <p:txBody>
          <a:bodyPr/>
          <a:lstStyle/>
          <a:p>
            <a:r>
              <a:rPr lang="cs-CZ" b="0" dirty="0"/>
              <a:t>Mezinárodní projektová setkání</a:t>
            </a:r>
            <a:endParaRPr lang="cs-CZ" alt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9589" y="1556951"/>
            <a:ext cx="8082321" cy="4575562"/>
          </a:xfrm>
        </p:spPr>
        <p:txBody>
          <a:bodyPr/>
          <a:lstStyle/>
          <a:p>
            <a:pPr marL="0" indent="0">
              <a:buNone/>
            </a:pPr>
            <a:r>
              <a:rPr lang="cs-CZ" sz="1600" u="sng" dirty="0"/>
              <a:t>Náklady na:</a:t>
            </a:r>
            <a:endParaRPr lang="pl-PL" sz="1600" dirty="0"/>
          </a:p>
          <a:p>
            <a:r>
              <a:rPr lang="pl-PL" sz="1600" dirty="0"/>
              <a:t>účast na jednáních s partnery projektu v jedné z </a:t>
            </a:r>
            <a:r>
              <a:rPr lang="cs-CZ" sz="1600" dirty="0"/>
              <a:t>partnerských organizací</a:t>
            </a:r>
          </a:p>
          <a:p>
            <a:r>
              <a:rPr lang="cs-CZ" sz="1600" dirty="0"/>
              <a:t>příspěvek na cestovní a pobytové náklady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/>
              <a:t>Veškerá projektová setkání včetně počtu účastníků musí být řádně zdůvodněna</a:t>
            </a:r>
          </a:p>
          <a:p>
            <a:endParaRPr lang="cs-CZ" sz="1600" dirty="0"/>
          </a:p>
          <a:p>
            <a:pPr marL="0" indent="0">
              <a:buNone/>
            </a:pPr>
            <a:r>
              <a:rPr lang="cs-CZ" sz="1600" u="sng" dirty="0"/>
              <a:t>Stanovení rozpočtu: </a:t>
            </a:r>
          </a:p>
          <a:p>
            <a:r>
              <a:rPr lang="cs-CZ" sz="1600" dirty="0"/>
              <a:t>Jednotkové náklady </a:t>
            </a:r>
          </a:p>
          <a:p>
            <a:r>
              <a:rPr lang="cs-CZ" sz="1600" dirty="0"/>
              <a:t>Zdůvodnit počet projektových setkání a počet účastníků </a:t>
            </a:r>
          </a:p>
          <a:p>
            <a:r>
              <a:rPr lang="cs-CZ" sz="1600" dirty="0"/>
              <a:t>Cestovní vzdálenost </a:t>
            </a:r>
          </a:p>
          <a:p>
            <a:pPr marL="0" indent="0">
              <a:buNone/>
            </a:pPr>
            <a:endParaRPr lang="cs-CZ" sz="1600" dirty="0"/>
          </a:p>
          <a:p>
            <a:pPr lvl="1"/>
            <a:r>
              <a:rPr lang="cs-CZ" sz="1400" dirty="0"/>
              <a:t>Cestovní vzdálenost 100 km – 1999 km: 575 EUR/účastník</a:t>
            </a:r>
          </a:p>
          <a:p>
            <a:pPr lvl="1"/>
            <a:r>
              <a:rPr lang="cs-CZ" sz="1400" dirty="0"/>
              <a:t>Cestovní vzdálenost 2000 km a více: 760 EUR/účastník</a:t>
            </a:r>
          </a:p>
          <a:p>
            <a:endParaRPr lang="cs-CZ" sz="1600" dirty="0"/>
          </a:p>
          <a:p>
            <a:pPr marL="0" indent="0">
              <a:buNone/>
            </a:pPr>
            <a:r>
              <a:rPr lang="cs-CZ" sz="1600" u="sng" dirty="0"/>
              <a:t>Další podmínka:</a:t>
            </a:r>
          </a:p>
          <a:p>
            <a:r>
              <a:rPr lang="cs-CZ" sz="1600" dirty="0"/>
              <a:t>Maximální částka: </a:t>
            </a:r>
            <a:r>
              <a:rPr lang="cs-CZ" sz="1600" b="1" dirty="0"/>
              <a:t>23 000 EUR/rok </a:t>
            </a: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Oddělení projektové podpory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70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680695"/>
            <a:ext cx="8086635" cy="647700"/>
          </a:xfrm>
        </p:spPr>
        <p:txBody>
          <a:bodyPr/>
          <a:lstStyle/>
          <a:p>
            <a:r>
              <a:rPr lang="cs-CZ" b="0" dirty="0"/>
              <a:t>Mzdové náklady na tvorbu zásadních výstupů</a:t>
            </a:r>
            <a:endParaRPr lang="cs-CZ" alt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9589" y="1556950"/>
            <a:ext cx="8082321" cy="4691449"/>
          </a:xfrm>
        </p:spPr>
        <p:txBody>
          <a:bodyPr/>
          <a:lstStyle/>
          <a:p>
            <a:pPr marL="0" indent="0">
              <a:buNone/>
            </a:pPr>
            <a:r>
              <a:rPr lang="cs-CZ" sz="1600" u="sng" dirty="0"/>
              <a:t>Náklady na:</a:t>
            </a:r>
          </a:p>
          <a:p>
            <a:pPr marL="0" lvl="1" indent="0">
              <a:buNone/>
            </a:pPr>
            <a:r>
              <a:rPr lang="cs-CZ" sz="1400" dirty="0"/>
              <a:t>Mzdy zaměstnanců podílejících se na vytváření zásadních výstupů</a:t>
            </a:r>
          </a:p>
          <a:p>
            <a:pPr lvl="1"/>
            <a:r>
              <a:rPr lang="cs-CZ" sz="1400" dirty="0"/>
              <a:t>intelektuální/hmatatelné výstupy projektu</a:t>
            </a:r>
          </a:p>
          <a:p>
            <a:pPr lvl="1"/>
            <a:r>
              <a:rPr lang="cs-CZ" sz="1400" dirty="0"/>
              <a:t>osnovy (</a:t>
            </a:r>
            <a:r>
              <a:rPr lang="cs-CZ" sz="1400" dirty="0" err="1"/>
              <a:t>curricula</a:t>
            </a:r>
            <a:r>
              <a:rPr lang="cs-CZ" sz="1400" dirty="0"/>
              <a:t>)</a:t>
            </a:r>
          </a:p>
          <a:p>
            <a:pPr lvl="1"/>
            <a:r>
              <a:rPr lang="cs-CZ" sz="1400" dirty="0"/>
              <a:t>pedagogický materiál</a:t>
            </a:r>
          </a:p>
          <a:p>
            <a:pPr lvl="1"/>
            <a:r>
              <a:rPr lang="cs-CZ" sz="1400" dirty="0"/>
              <a:t>další vzdělávací nástroje, IT nástroje</a:t>
            </a:r>
          </a:p>
          <a:p>
            <a:pPr lvl="1"/>
            <a:r>
              <a:rPr lang="cs-CZ" sz="1400" dirty="0"/>
              <a:t>analýzy, studie, metody </a:t>
            </a:r>
            <a:r>
              <a:rPr lang="cs-CZ" sz="1400" dirty="0" err="1"/>
              <a:t>peerlearningu</a:t>
            </a:r>
            <a:r>
              <a:rPr lang="cs-CZ" sz="1400" dirty="0"/>
              <a:t> (vzájemného učení se)</a:t>
            </a:r>
          </a:p>
          <a:p>
            <a:endParaRPr lang="cs-CZ" sz="1600" dirty="0"/>
          </a:p>
          <a:p>
            <a:pPr marL="0" indent="0">
              <a:buNone/>
            </a:pPr>
            <a:r>
              <a:rPr lang="cs-CZ" sz="1600" u="sng" dirty="0"/>
              <a:t>Stanovení </a:t>
            </a:r>
            <a:r>
              <a:rPr lang="cs-CZ" sz="1600" u="sng" dirty="0" smtClean="0"/>
              <a:t>rozpočtu: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1400" dirty="0" smtClean="0"/>
              <a:t>Formou </a:t>
            </a:r>
            <a:r>
              <a:rPr lang="cs-CZ" sz="1400" dirty="0"/>
              <a:t>jednotkových </a:t>
            </a:r>
            <a:r>
              <a:rPr lang="cs-CZ" sz="1400" dirty="0" smtClean="0"/>
              <a:t>nákladů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1400" dirty="0" smtClean="0"/>
              <a:t>Počet </a:t>
            </a:r>
            <a:r>
              <a:rPr lang="cs-CZ" sz="1400" dirty="0"/>
              <a:t>dnů práce pracovníkem * </a:t>
            </a:r>
            <a:r>
              <a:rPr lang="pl-PL" sz="1400" dirty="0"/>
              <a:t>Limity pro jednotlivé kategorie zaměstnanců (stanoveny tabulkou) z dané země </a:t>
            </a:r>
            <a:endParaRPr lang="pl-PL" sz="1400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cs-CZ" sz="1400" dirty="0" smtClean="0"/>
              <a:t>Nutnost </a:t>
            </a:r>
            <a:r>
              <a:rPr lang="cs-CZ" sz="1400" dirty="0"/>
              <a:t>zdůvodnit počet zaměstnanců v jednotlivých </a:t>
            </a:r>
            <a:r>
              <a:rPr lang="pl-PL" sz="1400" dirty="0"/>
              <a:t>kategoriích pro všechny výstupy </a:t>
            </a:r>
            <a:r>
              <a:rPr lang="pl-PL" sz="1400" dirty="0" smtClean="0"/>
              <a:t>projektu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pl-PL" sz="1400" dirty="0" smtClean="0"/>
              <a:t>Doloženo </a:t>
            </a:r>
            <a:r>
              <a:rPr lang="pl-PL" sz="1400" dirty="0"/>
              <a:t>výkazem práce + prac. smlouva, DPP</a:t>
            </a:r>
            <a:r>
              <a:rPr lang="pl-PL" sz="1400" dirty="0" smtClean="0"/>
              <a:t>...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1400" dirty="0" smtClean="0"/>
              <a:t>Ostatní </a:t>
            </a:r>
            <a:r>
              <a:rPr lang="cs-CZ" sz="1400" dirty="0"/>
              <a:t>mzdové náklady manažerů a administrátorů patří do položky „Projektové řízení a organizace“ (viz. předchozí)</a:t>
            </a:r>
          </a:p>
          <a:p>
            <a:pPr marL="0" indent="0">
              <a:buNone/>
            </a:pP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Oddělení projektové podpory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350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680695"/>
            <a:ext cx="8086635" cy="647700"/>
          </a:xfrm>
        </p:spPr>
        <p:txBody>
          <a:bodyPr/>
          <a:lstStyle/>
          <a:p>
            <a:r>
              <a:rPr lang="cs-CZ" b="0" dirty="0"/>
              <a:t>Organizace diseminačních akcí</a:t>
            </a:r>
            <a:endParaRPr lang="cs-CZ" alt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9589" y="1556950"/>
            <a:ext cx="8082321" cy="4691449"/>
          </a:xfrm>
        </p:spPr>
        <p:txBody>
          <a:bodyPr/>
          <a:lstStyle/>
          <a:p>
            <a:pPr marL="0" indent="0">
              <a:buNone/>
            </a:pPr>
            <a:r>
              <a:rPr lang="cs-CZ" sz="1400" u="sng" dirty="0"/>
              <a:t>Náklady </a:t>
            </a:r>
            <a:r>
              <a:rPr lang="cs-CZ" sz="1400" u="sng" dirty="0" smtClean="0"/>
              <a:t>na:</a:t>
            </a:r>
          </a:p>
          <a:p>
            <a:pPr marL="0" indent="0">
              <a:buNone/>
            </a:pPr>
            <a:r>
              <a:rPr lang="cs-CZ" sz="1600" dirty="0" smtClean="0"/>
              <a:t>Organizace </a:t>
            </a:r>
            <a:r>
              <a:rPr lang="cs-CZ" sz="1600" dirty="0"/>
              <a:t>národních a mezinárodních konferencí, seminářů a akcí zaměřených na sdílení a propagaci zásadních výstupů </a:t>
            </a:r>
            <a:r>
              <a:rPr lang="cs-CZ" sz="1600" dirty="0" smtClean="0"/>
              <a:t>projektu</a:t>
            </a:r>
          </a:p>
          <a:p>
            <a:pPr marL="0" indent="0">
              <a:buNone/>
            </a:pPr>
            <a:r>
              <a:rPr lang="cs-CZ" sz="1600" dirty="0" smtClean="0"/>
              <a:t>Není </a:t>
            </a:r>
            <a:r>
              <a:rPr lang="cs-CZ" sz="1600" dirty="0"/>
              <a:t>určen na úhradu nákladů na cestu a pobyt zástupců zapojených organizací </a:t>
            </a:r>
          </a:p>
          <a:p>
            <a:pPr marL="274320" lvl="1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400" u="sng" dirty="0"/>
              <a:t>Stanovení rozpočtu: </a:t>
            </a:r>
          </a:p>
          <a:p>
            <a:r>
              <a:rPr lang="cs-CZ" sz="1400" dirty="0"/>
              <a:t>Jednotkové náklady </a:t>
            </a:r>
          </a:p>
          <a:p>
            <a:r>
              <a:rPr lang="cs-CZ" sz="1400" b="1" dirty="0"/>
              <a:t>Pouze </a:t>
            </a:r>
            <a:r>
              <a:rPr lang="cs-CZ" sz="1400" dirty="0"/>
              <a:t>pokud je čerpán grant na „Mzdové náklady na tvorbu zásadních výstupů“ </a:t>
            </a:r>
          </a:p>
          <a:p>
            <a:endParaRPr lang="cs-CZ" sz="1400" dirty="0"/>
          </a:p>
          <a:p>
            <a:pPr marL="0" indent="0">
              <a:buNone/>
            </a:pPr>
            <a:r>
              <a:rPr lang="cs-CZ" sz="1400" u="sng" dirty="0"/>
              <a:t>Rozpočet:</a:t>
            </a:r>
          </a:p>
          <a:p>
            <a:r>
              <a:rPr lang="cs-CZ" sz="1400" dirty="0"/>
              <a:t>Pro místní účastníky: </a:t>
            </a:r>
            <a:r>
              <a:rPr lang="cs-CZ" sz="1400" b="1" dirty="0"/>
              <a:t>100 EUR/ osoba </a:t>
            </a:r>
            <a:endParaRPr lang="cs-CZ" sz="1400" dirty="0"/>
          </a:p>
          <a:p>
            <a:r>
              <a:rPr lang="cs-CZ" sz="1400" dirty="0"/>
              <a:t>Pro zahraniční účastníky: </a:t>
            </a:r>
            <a:r>
              <a:rPr lang="cs-CZ" sz="1400" b="1" dirty="0"/>
              <a:t>200 EUR/ osoba </a:t>
            </a:r>
          </a:p>
          <a:p>
            <a:endParaRPr lang="cs-CZ" sz="1400" dirty="0"/>
          </a:p>
          <a:p>
            <a:pPr marL="0" indent="0">
              <a:buNone/>
            </a:pPr>
            <a:r>
              <a:rPr lang="cs-CZ" sz="1400" u="sng" dirty="0"/>
              <a:t>Další podmínky: </a:t>
            </a:r>
          </a:p>
          <a:p>
            <a:r>
              <a:rPr lang="cs-CZ" sz="1400" dirty="0"/>
              <a:t>Maximální částka: </a:t>
            </a:r>
            <a:r>
              <a:rPr lang="cs-CZ" sz="1400" b="1" dirty="0"/>
              <a:t>30 000 EUR/projekt </a:t>
            </a:r>
            <a:endParaRPr lang="cs-CZ" sz="1400" dirty="0"/>
          </a:p>
          <a:p>
            <a:r>
              <a:rPr lang="cs-CZ" sz="1400" dirty="0"/>
              <a:t>Nemohou probíhat v partnerských zemích – neuznatelné </a:t>
            </a:r>
          </a:p>
          <a:p>
            <a:r>
              <a:rPr lang="cs-CZ" sz="1400" dirty="0"/>
              <a:t>Pouze účastníci z jiných organizací, než jsou příjemci, mohou být započítáni do počtu osob, na jehož základě je stanovena výše grantu </a:t>
            </a:r>
          </a:p>
          <a:p>
            <a:pPr marL="0" indent="0">
              <a:buNone/>
            </a:pP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Oddělení projektové podpory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471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680695"/>
            <a:ext cx="8086635" cy="647700"/>
          </a:xfrm>
        </p:spPr>
        <p:txBody>
          <a:bodyPr/>
          <a:lstStyle/>
          <a:p>
            <a:r>
              <a:rPr lang="cs-CZ" b="0" dirty="0" smtClean="0"/>
              <a:t>Mimořádné </a:t>
            </a:r>
            <a:r>
              <a:rPr lang="cs-CZ" b="0" dirty="0"/>
              <a:t>náklady</a:t>
            </a:r>
            <a:endParaRPr lang="cs-CZ" alt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9589" y="1556951"/>
            <a:ext cx="8082321" cy="4691449"/>
          </a:xfrm>
        </p:spPr>
        <p:txBody>
          <a:bodyPr/>
          <a:lstStyle/>
          <a:p>
            <a:pPr marL="0" indent="0">
              <a:spcBef>
                <a:spcPts val="800"/>
              </a:spcBef>
              <a:buNone/>
            </a:pPr>
            <a:r>
              <a:rPr lang="cs-CZ" sz="1600" dirty="0"/>
              <a:t>náklady spojené se subdodávkami nebo nákupem zboží a služeb (zařízení)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cs-CZ" sz="1600" dirty="0"/>
              <a:t>pouze subdodávky na služby, které </a:t>
            </a:r>
            <a:r>
              <a:rPr lang="cs-CZ" sz="1600" b="1" dirty="0"/>
              <a:t>nemohou být poskytnuty žádnou se zúčastněných organizací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cs-CZ" sz="1600" dirty="0"/>
              <a:t>nákup zařízení se </a:t>
            </a:r>
            <a:r>
              <a:rPr lang="cs-CZ" sz="1600" b="1" dirty="0"/>
              <a:t>nemůže týkat běžného kancelářského vybavení nebo zařízení</a:t>
            </a:r>
            <a:r>
              <a:rPr lang="cs-CZ" sz="1600" dirty="0"/>
              <a:t>, které se běžně používá v zapojených organizacích</a:t>
            </a:r>
          </a:p>
          <a:p>
            <a:pPr lvl="1">
              <a:spcBef>
                <a:spcPts val="800"/>
              </a:spcBef>
            </a:pPr>
            <a:r>
              <a:rPr lang="cs-CZ" sz="1600" dirty="0" smtClean="0"/>
              <a:t>75</a:t>
            </a:r>
            <a:r>
              <a:rPr lang="cs-CZ" sz="1600" dirty="0"/>
              <a:t>% uznatelných (skutečných) nákladů</a:t>
            </a:r>
          </a:p>
          <a:p>
            <a:pPr lvl="1">
              <a:spcBef>
                <a:spcPts val="800"/>
              </a:spcBef>
            </a:pPr>
            <a:r>
              <a:rPr lang="cs-CZ" sz="1600" dirty="0" smtClean="0"/>
              <a:t>Maximální </a:t>
            </a:r>
            <a:r>
              <a:rPr lang="cs-CZ" sz="1600" dirty="0"/>
              <a:t>částka: </a:t>
            </a:r>
            <a:r>
              <a:rPr lang="cs-CZ" sz="1600" b="1" dirty="0"/>
              <a:t>50 000 EUR/projekt </a:t>
            </a:r>
            <a:endParaRPr lang="cs-CZ" sz="1600" b="1" dirty="0" smtClean="0"/>
          </a:p>
          <a:p>
            <a:pPr marL="457200" lvl="1" indent="0">
              <a:buNone/>
            </a:pPr>
            <a:endParaRPr lang="cs-CZ" sz="1600" b="1" dirty="0" smtClean="0"/>
          </a:p>
          <a:p>
            <a:pPr marL="457200" lvl="1" indent="0">
              <a:buNone/>
            </a:pPr>
            <a:endParaRPr lang="cs-CZ" sz="1600" b="1" dirty="0"/>
          </a:p>
          <a:p>
            <a:pPr marL="57150" indent="0">
              <a:buNone/>
            </a:pPr>
            <a:endParaRPr lang="cs-CZ" sz="1400" dirty="0" smtClean="0"/>
          </a:p>
          <a:p>
            <a:pPr marL="57150" indent="0">
              <a:spcBef>
                <a:spcPts val="1200"/>
              </a:spcBef>
              <a:buNone/>
            </a:pPr>
            <a:r>
              <a:rPr lang="cs-CZ" sz="1600" dirty="0" smtClean="0"/>
              <a:t>dodatečné </a:t>
            </a:r>
            <a:r>
              <a:rPr lang="cs-CZ" sz="1600" dirty="0"/>
              <a:t>náklady přímo spojené s účastníky se zdravotním </a:t>
            </a:r>
            <a:r>
              <a:rPr lang="cs-CZ" sz="1600" dirty="0" smtClean="0"/>
              <a:t>postižením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cs-CZ" sz="1600" dirty="0" smtClean="0"/>
              <a:t>grant </a:t>
            </a:r>
            <a:r>
              <a:rPr lang="cs-CZ" sz="1600" dirty="0"/>
              <a:t>ve výši 100% uznatelných (skutečných) </a:t>
            </a:r>
            <a:r>
              <a:rPr lang="cs-CZ" sz="1600" dirty="0" smtClean="0"/>
              <a:t>nákladů</a:t>
            </a:r>
          </a:p>
          <a:p>
            <a:pPr marL="57150" indent="0">
              <a:spcBef>
                <a:spcPts val="1200"/>
              </a:spcBef>
              <a:buNone/>
            </a:pPr>
            <a:r>
              <a:rPr lang="cs-CZ" sz="1600" dirty="0" smtClean="0"/>
              <a:t>potřeba </a:t>
            </a:r>
            <a:r>
              <a:rPr lang="cs-CZ" sz="1600" dirty="0"/>
              <a:t>těchto nákladů musí být odůvodněna v žádosti o grant</a:t>
            </a:r>
          </a:p>
          <a:p>
            <a:pPr marL="0" indent="0">
              <a:buNone/>
            </a:pP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Oddělení projektové podpory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505275" y="3902675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b="0" kern="0" dirty="0" smtClean="0"/>
              <a:t>Náklady na </a:t>
            </a:r>
            <a:r>
              <a:rPr lang="cs-CZ" b="0" kern="0" dirty="0"/>
              <a:t>účastníky se specifickými potřebami</a:t>
            </a:r>
            <a:endParaRPr lang="cs-CZ" altLang="cs-CZ" kern="0" dirty="0"/>
          </a:p>
        </p:txBody>
      </p:sp>
    </p:spTree>
    <p:extLst>
      <p:ext uri="{BB962C8B-B14F-4D97-AF65-F5344CB8AC3E}">
        <p14:creationId xmlns:p14="http://schemas.microsoft.com/office/powerpoint/2010/main" val="346220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680695"/>
            <a:ext cx="8086635" cy="647700"/>
          </a:xfrm>
        </p:spPr>
        <p:txBody>
          <a:bodyPr/>
          <a:lstStyle/>
          <a:p>
            <a:r>
              <a:rPr lang="cs-CZ" b="0" dirty="0"/>
              <a:t>Financování mezinárodních vzdělávací aktivit</a:t>
            </a:r>
            <a:endParaRPr lang="cs-CZ" alt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9589" y="1556950"/>
            <a:ext cx="8082321" cy="4691449"/>
          </a:xfrm>
        </p:spPr>
        <p:txBody>
          <a:bodyPr/>
          <a:lstStyle/>
          <a:p>
            <a:pPr marL="0" indent="0">
              <a:buNone/>
            </a:pPr>
            <a:r>
              <a:rPr lang="cs-CZ" sz="1600" u="sng" dirty="0"/>
              <a:t>Volitelné složky rozpočtu lze využít na: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en-US" sz="1600" dirty="0" err="1"/>
              <a:t>dlouhodobá</a:t>
            </a:r>
            <a:r>
              <a:rPr lang="cs-CZ" sz="1600" dirty="0"/>
              <a:t> mobilita zaměstnanců na 2 -12 měsíců </a:t>
            </a:r>
          </a:p>
          <a:p>
            <a:pPr marL="0" indent="0">
              <a:buNone/>
            </a:pPr>
            <a:r>
              <a:rPr lang="cs-CZ" sz="1600" dirty="0" smtClean="0"/>
              <a:t>(</a:t>
            </a:r>
            <a:r>
              <a:rPr lang="en-US" sz="1600" dirty="0"/>
              <a:t>Long term teaching or training assignments </a:t>
            </a:r>
            <a:r>
              <a:rPr lang="cs-CZ" sz="1600" dirty="0"/>
              <a:t>)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en-US" sz="1600" dirty="0" err="1"/>
              <a:t>krátkodobé</a:t>
            </a:r>
            <a:r>
              <a:rPr lang="cs-CZ" sz="1600" dirty="0"/>
              <a:t> společné školení zaměstnanců – na 5 dní až 2 měsíce 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(</a:t>
            </a:r>
            <a:r>
              <a:rPr lang="en-US" sz="1600" dirty="0"/>
              <a:t>Short term joint staff training events </a:t>
            </a:r>
            <a:r>
              <a:rPr lang="cs-CZ" sz="1600" dirty="0"/>
              <a:t>)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en-US" sz="1600" dirty="0" err="1"/>
              <a:t>krátkodobé</a:t>
            </a:r>
            <a:r>
              <a:rPr lang="en-US" sz="1600" dirty="0"/>
              <a:t> </a:t>
            </a:r>
            <a:r>
              <a:rPr lang="en-US" sz="1600" dirty="0" err="1"/>
              <a:t>aktivity</a:t>
            </a:r>
            <a:r>
              <a:rPr lang="en-US" sz="1600" dirty="0"/>
              <a:t> pro</a:t>
            </a:r>
            <a:r>
              <a:rPr lang="cs-CZ" sz="1600" dirty="0"/>
              <a:t> </a:t>
            </a:r>
            <a:r>
              <a:rPr lang="pl-PL" sz="1600" dirty="0"/>
              <a:t>studenty – od 5 dnů do 2 měsíců </a:t>
            </a:r>
          </a:p>
          <a:p>
            <a:pPr marL="0" indent="0">
              <a:buNone/>
            </a:pPr>
            <a:r>
              <a:rPr lang="pl-PL" sz="1600" dirty="0" smtClean="0"/>
              <a:t>(</a:t>
            </a:r>
            <a:r>
              <a:rPr lang="en-US" sz="1600" dirty="0"/>
              <a:t>Short term activities for learners </a:t>
            </a:r>
            <a:r>
              <a:rPr lang="pl-PL" sz="1600" dirty="0"/>
              <a:t>)</a:t>
            </a:r>
          </a:p>
          <a:p>
            <a:pPr marL="0" indent="0">
              <a:buNone/>
            </a:pPr>
            <a:endParaRPr lang="pl-PL" sz="1600" dirty="0"/>
          </a:p>
          <a:p>
            <a:pPr marL="0" indent="0">
              <a:buNone/>
            </a:pPr>
            <a:r>
              <a:rPr lang="cs-CZ" sz="1600" dirty="0"/>
              <a:t>kombinované krátkodobé mobility spojené s virtuální spoluprací 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(</a:t>
            </a:r>
            <a:r>
              <a:rPr lang="cs-CZ" sz="1600" dirty="0" err="1"/>
              <a:t>Blended</a:t>
            </a:r>
            <a:r>
              <a:rPr lang="cs-CZ" sz="1600" dirty="0"/>
              <a:t> mobility )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/>
              <a:t>intenzivní programy </a:t>
            </a:r>
          </a:p>
          <a:p>
            <a:pPr marL="0" indent="0">
              <a:buNone/>
            </a:pPr>
            <a:r>
              <a:rPr lang="cs-CZ" sz="1600" dirty="0" smtClean="0"/>
              <a:t>(</a:t>
            </a:r>
            <a:r>
              <a:rPr lang="cs-CZ" sz="1600" dirty="0" err="1"/>
              <a:t>Intensive</a:t>
            </a:r>
            <a:r>
              <a:rPr lang="cs-CZ" sz="1600" dirty="0"/>
              <a:t> </a:t>
            </a:r>
            <a:r>
              <a:rPr lang="cs-CZ" sz="1600" dirty="0" err="1"/>
              <a:t>programmes</a:t>
            </a:r>
            <a:r>
              <a:rPr lang="cs-CZ" sz="1600" dirty="0"/>
              <a:t>)</a:t>
            </a:r>
          </a:p>
          <a:p>
            <a:pPr marL="0" indent="0">
              <a:buNone/>
            </a:pP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Oddělení projektové podpory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045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Oddělení projektové podpory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5275" y="717766"/>
            <a:ext cx="8086635" cy="647700"/>
          </a:xfrm>
        </p:spPr>
        <p:txBody>
          <a:bodyPr/>
          <a:lstStyle/>
          <a:p>
            <a:r>
              <a:rPr lang="cs-CZ" sz="2800" b="0" dirty="0" smtClean="0"/>
              <a:t>SPORT</a:t>
            </a:r>
            <a:endParaRPr lang="cs-CZ" altLang="cs-CZ" sz="2800" b="0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544595"/>
            <a:ext cx="8082321" cy="4587918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/>
              <a:t>Program Erasmus+ poprvé představuje na evropské úrovni kapitolu zaměřenou na financování projektů týkajících se sportu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dirty="0" smtClean="0"/>
              <a:t> </a:t>
            </a:r>
          </a:p>
          <a:p>
            <a:pPr marL="0" indent="0">
              <a:buNone/>
            </a:pPr>
            <a:r>
              <a:rPr lang="cs-CZ" sz="2000" dirty="0" smtClean="0"/>
              <a:t>Rozpočet </a:t>
            </a:r>
            <a:r>
              <a:rPr lang="cs-CZ" sz="2000" dirty="0"/>
              <a:t>kapitoly Erasmus+ Sport je 266 milionů EUR na období sedmi let, což znamená v průměru přibližně 38 milionů EUR </a:t>
            </a:r>
            <a:r>
              <a:rPr lang="cs-CZ" sz="2000" dirty="0" smtClean="0"/>
              <a:t>ročně</a:t>
            </a: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Během </a:t>
            </a:r>
            <a:r>
              <a:rPr lang="cs-CZ" sz="2000" dirty="0"/>
              <a:t>prvních dvou let implementace programu byl rozpočet výrazně nižší než tato průměrná hodnota, což znamená, že se bude již každý následující rok postupně zvyšovat. 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93952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677483"/>
            <a:ext cx="8086635" cy="647700"/>
          </a:xfrm>
        </p:spPr>
        <p:txBody>
          <a:bodyPr/>
          <a:lstStyle/>
          <a:p>
            <a:r>
              <a:rPr lang="cs-CZ" b="0" dirty="0" smtClean="0"/>
              <a:t>SPORT – cíle</a:t>
            </a:r>
            <a:endParaRPr lang="cs-CZ" altLang="cs-CZ" b="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9589" y="1490472"/>
            <a:ext cx="8082321" cy="4642041"/>
          </a:xfrm>
        </p:spPr>
        <p:txBody>
          <a:bodyPr/>
          <a:lstStyle/>
          <a:p>
            <a:pPr marL="0" indent="0">
              <a:spcBef>
                <a:spcPts val="1400"/>
              </a:spcBef>
              <a:buNone/>
            </a:pPr>
            <a:r>
              <a:rPr lang="cs-CZ" sz="1600" dirty="0" smtClean="0"/>
              <a:t>Podporu </a:t>
            </a:r>
            <a:r>
              <a:rPr lang="cs-CZ" sz="1600" dirty="0"/>
              <a:t>účasti na pohybové aktivitě a sportu, a to zejména podporou implementace </a:t>
            </a:r>
            <a:r>
              <a:rPr lang="cs-CZ" sz="1600" dirty="0" smtClean="0"/>
              <a:t>pokynů </a:t>
            </a:r>
            <a:r>
              <a:rPr lang="cs-CZ" sz="1600" dirty="0"/>
              <a:t>EU pro pohybovou aktivitu a Evropského týdne sportu, </a:t>
            </a:r>
          </a:p>
          <a:p>
            <a:pPr marL="0" indent="0">
              <a:spcBef>
                <a:spcPts val="1400"/>
              </a:spcBef>
              <a:buNone/>
            </a:pPr>
            <a:r>
              <a:rPr lang="cs-CZ" sz="1600" dirty="0"/>
              <a:t>P</a:t>
            </a:r>
            <a:r>
              <a:rPr lang="cs-CZ" sz="1600" dirty="0" smtClean="0"/>
              <a:t>ropagaci </a:t>
            </a:r>
            <a:r>
              <a:rPr lang="cs-CZ" sz="1600" dirty="0"/>
              <a:t>dvojí kariéry sportovců, a to zejména podporou implementace Pokynů EU týkajících se dvojí kariéry sportovců,</a:t>
            </a:r>
          </a:p>
          <a:p>
            <a:pPr marL="0" indent="0">
              <a:spcBef>
                <a:spcPts val="1400"/>
              </a:spcBef>
              <a:buNone/>
            </a:pPr>
            <a:r>
              <a:rPr lang="cs-CZ" sz="1600" dirty="0" smtClean="0"/>
              <a:t>Boj </a:t>
            </a:r>
            <a:r>
              <a:rPr lang="cs-CZ" sz="1600" dirty="0"/>
              <a:t>proti dopingu především v oblasti rekreačního prostředí (amatérský sport a fitness), </a:t>
            </a:r>
          </a:p>
          <a:p>
            <a:pPr marL="0" indent="0">
              <a:spcBef>
                <a:spcPts val="1400"/>
              </a:spcBef>
              <a:buNone/>
            </a:pPr>
            <a:r>
              <a:rPr lang="cs-CZ" sz="1600" dirty="0"/>
              <a:t>B</a:t>
            </a:r>
            <a:r>
              <a:rPr lang="cs-CZ" sz="1600" dirty="0" smtClean="0"/>
              <a:t>oj </a:t>
            </a:r>
            <a:r>
              <a:rPr lang="cs-CZ" sz="1600" dirty="0"/>
              <a:t>proti manipulaci s výsledky zápasů, a to zejména skrz podporu prevence a zvyšování povědomí a spolupráce mezi zainteresovanými stranami, </a:t>
            </a:r>
          </a:p>
          <a:p>
            <a:pPr marL="0" indent="0">
              <a:spcBef>
                <a:spcPts val="1400"/>
              </a:spcBef>
              <a:buNone/>
            </a:pPr>
            <a:r>
              <a:rPr lang="cs-CZ" sz="1600" dirty="0"/>
              <a:t>P</a:t>
            </a:r>
            <a:r>
              <a:rPr lang="cs-CZ" sz="1600" dirty="0" smtClean="0"/>
              <a:t>ropagaci </a:t>
            </a:r>
            <a:r>
              <a:rPr lang="cs-CZ" sz="1600" dirty="0"/>
              <a:t>dobrovolnictví ve sportu, </a:t>
            </a:r>
          </a:p>
          <a:p>
            <a:pPr marL="0" indent="0">
              <a:spcBef>
                <a:spcPts val="1400"/>
              </a:spcBef>
              <a:buNone/>
            </a:pPr>
            <a:r>
              <a:rPr lang="cs-CZ" sz="1600" dirty="0"/>
              <a:t>P</a:t>
            </a:r>
            <a:r>
              <a:rPr lang="cs-CZ" sz="1600" dirty="0" smtClean="0"/>
              <a:t>odporu </a:t>
            </a:r>
            <a:r>
              <a:rPr lang="cs-CZ" sz="1600" dirty="0"/>
              <a:t>inovativních a vzdělávacích postupů v boji proti násilí, rasismu, diskriminaci a netoleranci ve sportu, </a:t>
            </a:r>
          </a:p>
          <a:p>
            <a:pPr marL="0" indent="0">
              <a:spcBef>
                <a:spcPts val="1400"/>
              </a:spcBef>
              <a:buNone/>
            </a:pPr>
            <a:r>
              <a:rPr lang="cs-CZ" sz="1600" dirty="0"/>
              <a:t>Z</a:t>
            </a:r>
            <a:r>
              <a:rPr lang="cs-CZ" sz="1600" dirty="0" smtClean="0"/>
              <a:t>lepšení </a:t>
            </a:r>
            <a:r>
              <a:rPr lang="cs-CZ" sz="1600" dirty="0"/>
              <a:t>řádné správy ve sportu, </a:t>
            </a:r>
          </a:p>
          <a:p>
            <a:pPr marL="0" indent="0">
              <a:spcBef>
                <a:spcPts val="1400"/>
              </a:spcBef>
              <a:buNone/>
            </a:pPr>
            <a:r>
              <a:rPr lang="cs-CZ" sz="1600" dirty="0"/>
              <a:t>P</a:t>
            </a:r>
            <a:r>
              <a:rPr lang="cs-CZ" sz="1600" dirty="0" smtClean="0"/>
              <a:t>odporu </a:t>
            </a:r>
            <a:r>
              <a:rPr lang="cs-CZ" sz="1600" dirty="0"/>
              <a:t>sociálního začleňování a rovných příležitostí ve sportu, a to zejména implementací příslušných EU strategií v těchto </a:t>
            </a:r>
            <a:r>
              <a:rPr lang="cs-CZ" sz="1600" dirty="0" smtClean="0"/>
              <a:t>oblastech </a:t>
            </a:r>
            <a:endParaRPr lang="cs-CZ" sz="16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Oddělení projektové podpory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6858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677483"/>
            <a:ext cx="8086635" cy="647700"/>
          </a:xfrm>
        </p:spPr>
        <p:txBody>
          <a:bodyPr/>
          <a:lstStyle/>
          <a:p>
            <a:r>
              <a:rPr lang="cs-CZ" b="0" dirty="0" smtClean="0"/>
              <a:t>SPORT – činnosti</a:t>
            </a:r>
            <a:endParaRPr lang="cs-CZ" altLang="cs-CZ" b="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9589" y="1490472"/>
            <a:ext cx="8082321" cy="4642041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cs-CZ" sz="1600" dirty="0" smtClean="0"/>
              <a:t>vytváření </a:t>
            </a:r>
            <a:r>
              <a:rPr lang="cs-CZ" sz="1600" dirty="0"/>
              <a:t>sítí (</a:t>
            </a:r>
            <a:r>
              <a:rPr lang="cs-CZ" sz="1600" dirty="0" err="1"/>
              <a:t>networking</a:t>
            </a:r>
            <a:r>
              <a:rPr lang="cs-CZ" sz="1600" dirty="0"/>
              <a:t>) mezi klíčovými zainteresovanými subjekty,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1600" dirty="0" smtClean="0"/>
              <a:t>propagace</a:t>
            </a:r>
            <a:r>
              <a:rPr lang="cs-CZ" sz="1600" dirty="0"/>
              <a:t>, identifikace a sdílení osvědčených postupů,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1600" dirty="0" smtClean="0"/>
              <a:t>příprava</a:t>
            </a:r>
            <a:r>
              <a:rPr lang="cs-CZ" sz="1600" dirty="0"/>
              <a:t>, rozvoj a implementace </a:t>
            </a:r>
            <a:r>
              <a:rPr lang="cs-CZ" sz="1600" dirty="0" smtClean="0"/>
              <a:t>vzdělávacích </a:t>
            </a:r>
            <a:r>
              <a:rPr lang="cs-CZ" sz="1600" dirty="0"/>
              <a:t>modulů,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1600" dirty="0" smtClean="0"/>
              <a:t>rozvoj </a:t>
            </a:r>
            <a:r>
              <a:rPr lang="cs-CZ" sz="1600" dirty="0"/>
              <a:t>monitoringu a porovnávacích indikátorů, zejména s ohledem na podporu etického chování a kodexů chování mezi sportovci,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1600" dirty="0" smtClean="0"/>
              <a:t>činnosti </a:t>
            </a:r>
            <a:r>
              <a:rPr lang="cs-CZ" sz="1600" dirty="0"/>
              <a:t>pro zvyšování povědomí o významu sportu a pohybové aktivity ve vztahu k osobnímu, sociálnímu a profesnímu rozvoji jednotlivců,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1600" dirty="0" smtClean="0"/>
              <a:t>činnosti </a:t>
            </a:r>
            <a:r>
              <a:rPr lang="cs-CZ" sz="1600" dirty="0"/>
              <a:t>ke zlepšení důkazní základny sportu pro vypořádání se se společenskými a hospodářskými výzvami (sběr dat, průzkumy, konzultace, atd.),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1600" dirty="0" smtClean="0"/>
              <a:t>činnosti </a:t>
            </a:r>
            <a:r>
              <a:rPr lang="cs-CZ" sz="1600" dirty="0"/>
              <a:t>na podporu inovativní součinnosti mezi oblastí sportu a oblastí zdraví, vzdělávání, odborné přípravy a mládeže,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1600" dirty="0" smtClean="0"/>
              <a:t>konference</a:t>
            </a:r>
            <a:r>
              <a:rPr lang="cs-CZ" sz="1600" dirty="0"/>
              <a:t>, semináře, setkání, akce a osvětová činnost podporující výše uvedené činnosti.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Oddělení projektové podpory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4182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Oddělení projektové podpory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2694" y="717766"/>
            <a:ext cx="8086635" cy="647700"/>
          </a:xfrm>
        </p:spPr>
        <p:txBody>
          <a:bodyPr/>
          <a:lstStyle/>
          <a:p>
            <a:r>
              <a:rPr lang="cs-CZ" b="0" dirty="0">
                <a:latin typeface="+mn-lt"/>
              </a:rPr>
              <a:t>Program Erasmus+ (2014 – 2020)</a:t>
            </a:r>
            <a:endParaRPr lang="cs-CZ" altLang="cs-CZ" b="0" dirty="0">
              <a:latin typeface="+mn-lt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694" y="1749532"/>
            <a:ext cx="7983864" cy="4498867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1800" dirty="0"/>
              <a:t>Organizaci zajišťuje </a:t>
            </a:r>
            <a:r>
              <a:rPr lang="cs-CZ" sz="1800" b="1" dirty="0"/>
              <a:t>Dům zahraniční spolupráce </a:t>
            </a:r>
            <a:r>
              <a:rPr lang="cs-CZ" sz="1600" dirty="0" smtClean="0">
                <a:hlinkClick r:id="rId2"/>
              </a:rPr>
              <a:t>http://www.dzs.cz/</a:t>
            </a:r>
            <a:endParaRPr lang="cs-CZ" sz="1600" dirty="0"/>
          </a:p>
          <a:p>
            <a:pPr marL="0" indent="0">
              <a:buNone/>
            </a:pPr>
            <a:endParaRPr lang="cs-CZ" sz="1800" b="1" dirty="0"/>
          </a:p>
          <a:p>
            <a:pPr lvl="1"/>
            <a:r>
              <a:rPr lang="cs-CZ" sz="1800" dirty="0"/>
              <a:t>organizace přímo řízená MŠMT </a:t>
            </a:r>
          </a:p>
          <a:p>
            <a:pPr lvl="1"/>
            <a:r>
              <a:rPr lang="cs-CZ" sz="1800" dirty="0"/>
              <a:t>mezinárodní aktivity v oblasti vzdělávání </a:t>
            </a:r>
          </a:p>
          <a:p>
            <a:pPr lvl="1"/>
            <a:r>
              <a:rPr lang="cs-CZ" sz="1800" dirty="0"/>
              <a:t>administruje vzdělávací programy </a:t>
            </a:r>
          </a:p>
          <a:p>
            <a:endParaRPr lang="cs-CZ" sz="1800" dirty="0"/>
          </a:p>
          <a:p>
            <a:pPr marL="0" indent="0">
              <a:buNone/>
            </a:pPr>
            <a:r>
              <a:rPr lang="cs-CZ" sz="1800" b="1" dirty="0"/>
              <a:t>KA1 </a:t>
            </a:r>
            <a:r>
              <a:rPr lang="cs-CZ" sz="1800" dirty="0"/>
              <a:t>	</a:t>
            </a:r>
            <a:r>
              <a:rPr lang="cs-CZ" sz="1800" b="1" dirty="0"/>
              <a:t> Vzdělávací mobilita </a:t>
            </a:r>
            <a:endParaRPr lang="cs-CZ" sz="1800" dirty="0"/>
          </a:p>
          <a:p>
            <a:pPr marL="0" indent="0">
              <a:buNone/>
            </a:pPr>
            <a:r>
              <a:rPr lang="cs-CZ" sz="1800" b="1" dirty="0"/>
              <a:t>KA2 </a:t>
            </a:r>
            <a:r>
              <a:rPr lang="cs-CZ" sz="1800" dirty="0"/>
              <a:t>	</a:t>
            </a:r>
            <a:r>
              <a:rPr lang="cs-CZ" sz="1800" b="1" dirty="0"/>
              <a:t> Spolupráce - inovace a výměna dobré praxe </a:t>
            </a:r>
            <a:endParaRPr lang="cs-CZ" sz="1800" dirty="0"/>
          </a:p>
          <a:p>
            <a:pPr marL="0" indent="0">
              <a:buNone/>
            </a:pPr>
            <a:r>
              <a:rPr lang="cs-CZ" sz="1800" b="1" dirty="0"/>
              <a:t>KA3 </a:t>
            </a:r>
            <a:r>
              <a:rPr lang="cs-CZ" sz="1800" dirty="0"/>
              <a:t>	</a:t>
            </a:r>
            <a:r>
              <a:rPr lang="cs-CZ" sz="1800" b="1" dirty="0"/>
              <a:t> Podpora reforem vzdělávací politiky </a:t>
            </a:r>
            <a:endParaRPr lang="cs-CZ" sz="1800" dirty="0"/>
          </a:p>
          <a:p>
            <a:endParaRPr lang="cs-CZ" sz="1800" dirty="0"/>
          </a:p>
          <a:p>
            <a:pPr marL="0" indent="0">
              <a:buNone/>
            </a:pPr>
            <a:r>
              <a:rPr lang="cs-CZ" sz="1800" dirty="0"/>
              <a:t>určen pro školní vzdělávání, odborné </a:t>
            </a:r>
            <a:r>
              <a:rPr lang="cs-CZ" sz="1800" dirty="0" smtClean="0"/>
              <a:t>vzdělávání, vysokoškolské </a:t>
            </a:r>
            <a:r>
              <a:rPr lang="cs-CZ" sz="1800" dirty="0"/>
              <a:t>vzdělávání, vzdělávání dospělých, mládež, sport 	</a:t>
            </a:r>
          </a:p>
        </p:txBody>
      </p:sp>
    </p:spTree>
    <p:extLst>
      <p:ext uri="{BB962C8B-B14F-4D97-AF65-F5344CB8AC3E}">
        <p14:creationId xmlns:p14="http://schemas.microsoft.com/office/powerpoint/2010/main" val="18353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646973"/>
            <a:ext cx="8086635" cy="647700"/>
          </a:xfrm>
        </p:spPr>
        <p:txBody>
          <a:bodyPr/>
          <a:lstStyle/>
          <a:p>
            <a:r>
              <a:rPr lang="cs-CZ" b="0" dirty="0" smtClean="0"/>
              <a:t>SPORT – struktura</a:t>
            </a:r>
            <a:endParaRPr lang="cs-CZ" alt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352616"/>
            <a:ext cx="8190151" cy="4779898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cs-CZ" sz="1600" b="1" dirty="0" smtClean="0"/>
              <a:t>Partnerství založená na spolupráci </a:t>
            </a:r>
            <a:r>
              <a:rPr lang="cs-CZ" sz="1600" dirty="0"/>
              <a:t>(COLLABORATIVE PARTNERSHIPS)</a:t>
            </a:r>
          </a:p>
          <a:p>
            <a:pPr>
              <a:spcBef>
                <a:spcPts val="0"/>
              </a:spcBef>
            </a:pPr>
            <a:r>
              <a:rPr lang="cs-CZ" sz="1400" dirty="0" smtClean="0"/>
              <a:t>pět </a:t>
            </a:r>
            <a:r>
              <a:rPr lang="cs-CZ" sz="1400" dirty="0"/>
              <a:t>organizací z pěti různých zemí </a:t>
            </a:r>
            <a:r>
              <a:rPr lang="cs-CZ" sz="1400" dirty="0" smtClean="0"/>
              <a:t>programu </a:t>
            </a:r>
          </a:p>
          <a:p>
            <a:pPr>
              <a:spcBef>
                <a:spcPts val="0"/>
              </a:spcBef>
            </a:pPr>
            <a:r>
              <a:rPr lang="cs-CZ" sz="1400" dirty="0"/>
              <a:t>p</a:t>
            </a:r>
            <a:r>
              <a:rPr lang="cs-CZ" sz="1400" dirty="0" smtClean="0"/>
              <a:t>rojekty na 12</a:t>
            </a:r>
            <a:r>
              <a:rPr lang="cs-CZ" sz="1400" dirty="0"/>
              <a:t>, 18, 24, 30 nebo 36 měsíců </a:t>
            </a:r>
            <a:endParaRPr lang="cs-CZ" sz="1400" dirty="0" smtClean="0"/>
          </a:p>
          <a:p>
            <a:pPr>
              <a:spcBef>
                <a:spcPts val="0"/>
              </a:spcBef>
            </a:pPr>
            <a:r>
              <a:rPr lang="cs-CZ" sz="1400" dirty="0"/>
              <a:t>m</a:t>
            </a:r>
            <a:r>
              <a:rPr lang="cs-CZ" sz="1400" dirty="0" smtClean="0"/>
              <a:t>aximální </a:t>
            </a:r>
            <a:r>
              <a:rPr lang="cs-CZ" sz="1400" dirty="0"/>
              <a:t>výše </a:t>
            </a:r>
            <a:r>
              <a:rPr lang="cs-CZ" sz="1400" dirty="0" smtClean="0"/>
              <a:t>poskytnutého grantu</a:t>
            </a:r>
            <a:r>
              <a:rPr lang="cs-CZ" sz="1400" dirty="0"/>
              <a:t>: </a:t>
            </a:r>
            <a:r>
              <a:rPr lang="cs-CZ" sz="1400" b="1" dirty="0"/>
              <a:t>400 000 EUR</a:t>
            </a:r>
          </a:p>
          <a:p>
            <a:pPr>
              <a:spcBef>
                <a:spcPts val="0"/>
              </a:spcBef>
            </a:pPr>
            <a:r>
              <a:rPr lang="cs-CZ" sz="1400" dirty="0"/>
              <a:t>m</a:t>
            </a:r>
            <a:r>
              <a:rPr lang="cs-CZ" sz="1400" dirty="0" smtClean="0"/>
              <a:t>aximálně </a:t>
            </a:r>
            <a:r>
              <a:rPr lang="cs-CZ" sz="1400" dirty="0"/>
              <a:t>80 % </a:t>
            </a:r>
            <a:r>
              <a:rPr lang="cs-CZ" sz="1400" dirty="0" smtClean="0"/>
              <a:t>celkových způsobilých nákladů</a:t>
            </a:r>
          </a:p>
          <a:p>
            <a:pPr>
              <a:spcBef>
                <a:spcPts val="0"/>
              </a:spcBef>
            </a:pPr>
            <a:r>
              <a:rPr lang="cs-CZ" sz="1400" dirty="0"/>
              <a:t>t</a:t>
            </a:r>
            <a:r>
              <a:rPr lang="cs-CZ" sz="1400" dirty="0" smtClean="0"/>
              <a:t>ermín pro předkládání návrhů projektů </a:t>
            </a:r>
            <a:r>
              <a:rPr lang="cs-CZ" sz="1400" b="1" dirty="0" smtClean="0"/>
              <a:t>12.5.2016</a:t>
            </a:r>
          </a:p>
          <a:p>
            <a:pPr marL="0" indent="0">
              <a:spcBef>
                <a:spcPts val="0"/>
              </a:spcBef>
              <a:buNone/>
            </a:pPr>
            <a:endParaRPr lang="cs-CZ" sz="1400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cs-CZ" sz="1600" b="1" dirty="0" smtClean="0"/>
              <a:t>Malá partnerství založená na spolupráci </a:t>
            </a:r>
            <a:r>
              <a:rPr lang="cs-CZ" sz="1600" dirty="0"/>
              <a:t>(SMALL COLLABORATIVE PARTNERSHIPS)</a:t>
            </a:r>
          </a:p>
          <a:p>
            <a:pPr>
              <a:spcBef>
                <a:spcPts val="0"/>
              </a:spcBef>
            </a:pPr>
            <a:r>
              <a:rPr lang="pl-PL" sz="1400" dirty="0" smtClean="0"/>
              <a:t>tři </a:t>
            </a:r>
            <a:r>
              <a:rPr lang="pl-PL" sz="1400" dirty="0"/>
              <a:t>organizace ze tří různých zemí </a:t>
            </a:r>
            <a:r>
              <a:rPr lang="pl-PL" sz="1400" dirty="0" smtClean="0"/>
              <a:t>programu</a:t>
            </a:r>
          </a:p>
          <a:p>
            <a:pPr>
              <a:spcBef>
                <a:spcPts val="0"/>
              </a:spcBef>
            </a:pPr>
            <a:r>
              <a:rPr lang="cs-CZ" sz="1400" dirty="0"/>
              <a:t>p</a:t>
            </a:r>
            <a:r>
              <a:rPr lang="cs-CZ" sz="1400" dirty="0" smtClean="0"/>
              <a:t>rojekty na 12</a:t>
            </a:r>
            <a:r>
              <a:rPr lang="cs-CZ" sz="1400" dirty="0"/>
              <a:t>, 18, nebo 24 měsíců </a:t>
            </a:r>
            <a:endParaRPr lang="cs-CZ" sz="1400" dirty="0" smtClean="0"/>
          </a:p>
          <a:p>
            <a:pPr>
              <a:spcBef>
                <a:spcPts val="0"/>
              </a:spcBef>
            </a:pPr>
            <a:r>
              <a:rPr lang="cs-CZ" sz="1400" dirty="0"/>
              <a:t>maximálně </a:t>
            </a:r>
            <a:r>
              <a:rPr lang="cs-CZ" sz="1400" b="1" dirty="0"/>
              <a:t>60 tisíc </a:t>
            </a:r>
            <a:r>
              <a:rPr lang="cs-CZ" sz="1400" b="1" dirty="0" smtClean="0"/>
              <a:t>EUR</a:t>
            </a:r>
          </a:p>
          <a:p>
            <a:pPr>
              <a:spcBef>
                <a:spcPts val="0"/>
              </a:spcBef>
            </a:pPr>
            <a:r>
              <a:rPr lang="cs-CZ" sz="1400" dirty="0"/>
              <a:t>částečně </a:t>
            </a:r>
            <a:r>
              <a:rPr lang="cs-CZ" sz="1400" dirty="0" smtClean="0"/>
              <a:t>jiné cílové oblasti a činnosti než „velká partnerství“ </a:t>
            </a:r>
          </a:p>
          <a:p>
            <a:pPr>
              <a:spcBef>
                <a:spcPts val="0"/>
              </a:spcBef>
            </a:pPr>
            <a:r>
              <a:rPr lang="cs-CZ" sz="1600" dirty="0"/>
              <a:t>termín pro předkládání návrhů projektů </a:t>
            </a:r>
            <a:r>
              <a:rPr lang="cs-CZ" sz="1600" b="1" dirty="0" smtClean="0"/>
              <a:t>12.5.2016</a:t>
            </a:r>
          </a:p>
          <a:p>
            <a:pPr marL="0" indent="0">
              <a:spcBef>
                <a:spcPts val="0"/>
              </a:spcBef>
              <a:buNone/>
            </a:pPr>
            <a:endParaRPr lang="cs-CZ" sz="1600" b="1" dirty="0"/>
          </a:p>
          <a:p>
            <a:pPr marL="0" indent="0">
              <a:spcBef>
                <a:spcPts val="1200"/>
              </a:spcBef>
              <a:buNone/>
            </a:pPr>
            <a:r>
              <a:rPr lang="cs-CZ" sz="1600" b="1" dirty="0" smtClean="0"/>
              <a:t>Neziskové </a:t>
            </a:r>
            <a:r>
              <a:rPr lang="cs-CZ" sz="1600" b="1" dirty="0"/>
              <a:t>evropské sportovní </a:t>
            </a:r>
            <a:r>
              <a:rPr lang="cs-CZ" sz="1600" b="1" dirty="0" smtClean="0"/>
              <a:t>akce týkající se evropského týdne sportu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1600" dirty="0" smtClean="0"/>
              <a:t>Návrhy projektů v anglickém jazyce (centralizovaná aktivita)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1600" dirty="0" smtClean="0"/>
              <a:t>Pravidelně </a:t>
            </a:r>
            <a:r>
              <a:rPr lang="cs-CZ" sz="1600" dirty="0"/>
              <a:t>organizované čistě sportovní soutěže nebo profesionální sportovní soutěže </a:t>
            </a:r>
            <a:r>
              <a:rPr lang="cs-CZ" sz="1600" b="1" dirty="0"/>
              <a:t>NEJSOU </a:t>
            </a:r>
            <a:r>
              <a:rPr lang="cs-CZ" sz="1600" dirty="0" smtClean="0"/>
              <a:t>podporovány.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1600" b="1" dirty="0" smtClean="0"/>
              <a:t>Pravidla financování – skutečné náklady</a:t>
            </a:r>
          </a:p>
          <a:p>
            <a:pPr marL="0" indent="0">
              <a:spcBef>
                <a:spcPts val="2400"/>
              </a:spcBef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Oddělení projektové podpory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2009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91323"/>
            <a:ext cx="8086635" cy="647700"/>
          </a:xfrm>
        </p:spPr>
        <p:txBody>
          <a:bodyPr/>
          <a:lstStyle/>
          <a:p>
            <a:r>
              <a:rPr lang="cs-CZ" b="0" dirty="0"/>
              <a:t>Kritéria kvality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27048"/>
            <a:ext cx="8082321" cy="5001768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600" b="1" dirty="0" smtClean="0"/>
              <a:t>Relevance projektu </a:t>
            </a:r>
          </a:p>
          <a:p>
            <a:pPr>
              <a:spcBef>
                <a:spcPts val="600"/>
              </a:spcBef>
            </a:pPr>
            <a:r>
              <a:rPr lang="cs-CZ" sz="1600" dirty="0" smtClean="0"/>
              <a:t>propojení </a:t>
            </a:r>
            <a:r>
              <a:rPr lang="cs-CZ" sz="1600" dirty="0"/>
              <a:t>projektového návrhu s politikou EU, týkající se daného tématu, či s národní/regionální strategií, přidaná hodnota organizování těchto činností na úrovni EU nebo potřeba tohoto projektu pro konkrétní oblast </a:t>
            </a:r>
            <a:r>
              <a:rPr lang="cs-CZ" sz="1600" dirty="0" smtClean="0"/>
              <a:t>politiky</a:t>
            </a:r>
            <a:endParaRPr lang="cs-CZ" sz="1600" dirty="0"/>
          </a:p>
          <a:p>
            <a:pPr marL="0" indent="0">
              <a:spcBef>
                <a:spcPts val="600"/>
              </a:spcBef>
              <a:buNone/>
            </a:pPr>
            <a:endParaRPr lang="cs-CZ" sz="1600" dirty="0"/>
          </a:p>
          <a:p>
            <a:pPr marL="0" indent="0">
              <a:spcBef>
                <a:spcPts val="600"/>
              </a:spcBef>
              <a:buNone/>
            </a:pPr>
            <a:r>
              <a:rPr lang="cs-CZ" sz="1600" b="1" dirty="0" smtClean="0"/>
              <a:t>Kvalita </a:t>
            </a:r>
            <a:r>
              <a:rPr lang="cs-CZ" sz="1600" b="1" dirty="0"/>
              <a:t>projektového návrhu a implementace </a:t>
            </a:r>
            <a:r>
              <a:rPr lang="cs-CZ" sz="1600" b="1" dirty="0" smtClean="0"/>
              <a:t>projektu</a:t>
            </a:r>
          </a:p>
          <a:p>
            <a:pPr>
              <a:spcBef>
                <a:spcPts val="600"/>
              </a:spcBef>
            </a:pPr>
            <a:r>
              <a:rPr lang="cs-CZ" sz="1600" dirty="0" smtClean="0"/>
              <a:t>Kvalita </a:t>
            </a:r>
            <a:r>
              <a:rPr lang="cs-CZ" sz="1600" dirty="0"/>
              <a:t>struktury projektu a jeho cílů, metodologie nebo opatření týkající se řízení, rizik a managementu </a:t>
            </a:r>
            <a:r>
              <a:rPr lang="cs-CZ" sz="1600" dirty="0" smtClean="0"/>
              <a:t>projektu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1600" dirty="0" smtClean="0"/>
              <a:t> </a:t>
            </a:r>
            <a:endParaRPr lang="cs-CZ" sz="1600" dirty="0"/>
          </a:p>
          <a:p>
            <a:pPr marL="0" indent="0">
              <a:spcBef>
                <a:spcPts val="600"/>
              </a:spcBef>
              <a:buNone/>
            </a:pPr>
            <a:r>
              <a:rPr lang="cs-CZ" sz="1600" b="1" dirty="0" smtClean="0"/>
              <a:t>Kvalita </a:t>
            </a:r>
            <a:r>
              <a:rPr lang="cs-CZ" sz="1600" b="1" dirty="0"/>
              <a:t>projektového týmu a opatření týkající se </a:t>
            </a:r>
            <a:r>
              <a:rPr lang="cs-CZ" sz="1600" b="1" dirty="0" smtClean="0"/>
              <a:t>spolupráce</a:t>
            </a:r>
            <a:r>
              <a:rPr lang="cs-CZ" sz="1600" dirty="0" smtClean="0"/>
              <a:t> </a:t>
            </a:r>
          </a:p>
          <a:p>
            <a:pPr>
              <a:spcBef>
                <a:spcPts val="600"/>
              </a:spcBef>
            </a:pPr>
            <a:r>
              <a:rPr lang="cs-CZ" sz="1600" dirty="0" smtClean="0"/>
              <a:t>odbornost/profil </a:t>
            </a:r>
            <a:r>
              <a:rPr lang="cs-CZ" sz="1600" dirty="0"/>
              <a:t>partnerů a rozdělení </a:t>
            </a:r>
            <a:r>
              <a:rPr lang="cs-CZ" sz="1600" dirty="0" smtClean="0"/>
              <a:t>úkolů</a:t>
            </a:r>
            <a:endParaRPr lang="cs-CZ" sz="1600" dirty="0"/>
          </a:p>
          <a:p>
            <a:pPr marL="0" indent="0">
              <a:spcBef>
                <a:spcPts val="600"/>
              </a:spcBef>
              <a:buNone/>
            </a:pPr>
            <a:endParaRPr lang="cs-CZ" sz="1600" dirty="0"/>
          </a:p>
          <a:p>
            <a:pPr marL="0" indent="0">
              <a:spcBef>
                <a:spcPts val="600"/>
              </a:spcBef>
              <a:buNone/>
            </a:pPr>
            <a:r>
              <a:rPr lang="cs-CZ" sz="1600" b="1" dirty="0" smtClean="0"/>
              <a:t>Dopad </a:t>
            </a:r>
            <a:r>
              <a:rPr lang="cs-CZ" sz="1600" b="1" dirty="0"/>
              <a:t>a šíření </a:t>
            </a:r>
            <a:r>
              <a:rPr lang="cs-CZ" sz="1600" b="1" dirty="0" smtClean="0"/>
              <a:t>výsledků</a:t>
            </a:r>
          </a:p>
          <a:p>
            <a:pPr>
              <a:spcBef>
                <a:spcPts val="600"/>
              </a:spcBef>
            </a:pPr>
            <a:r>
              <a:rPr lang="cs-CZ" sz="1600" dirty="0" smtClean="0"/>
              <a:t>opatření </a:t>
            </a:r>
            <a:r>
              <a:rPr lang="cs-CZ" sz="1600" dirty="0"/>
              <a:t>k šíření výsledků projektu, plné využití výsledků projektu a zajištění jeho udržitelnosti. </a:t>
            </a:r>
            <a:endParaRPr lang="cs-CZ" sz="1600" dirty="0" smtClean="0"/>
          </a:p>
          <a:p>
            <a:pPr>
              <a:spcBef>
                <a:spcPts val="600"/>
              </a:spcBef>
            </a:pPr>
            <a:r>
              <a:rPr lang="cs-CZ" sz="1600" dirty="0" smtClean="0"/>
              <a:t>dopad </a:t>
            </a:r>
            <a:r>
              <a:rPr lang="cs-CZ" sz="1600" dirty="0"/>
              <a:t>a šíření výsledků projektu se v současnosti stává jedním z velmi důležitých </a:t>
            </a:r>
            <a:r>
              <a:rPr lang="cs-CZ" sz="1600" dirty="0" smtClean="0"/>
              <a:t>kritérií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54317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Mgr. Roman Drga / Oddělení projektové podpory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EA4ADC9B-C3B1-4CB1-8B0D-14D528DA44A1}" type="slidenum">
              <a:rPr lang="cs-CZ" altLang="cs-CZ"/>
              <a:pPr/>
              <a:t>22</a:t>
            </a:fld>
            <a:endParaRPr lang="cs-CZ" alt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4294967295"/>
          </p:nvPr>
        </p:nvSpPr>
        <p:spPr>
          <a:xfrm>
            <a:off x="1161288" y="2046732"/>
            <a:ext cx="3876675" cy="4110038"/>
          </a:xfrm>
        </p:spPr>
        <p:txBody>
          <a:bodyPr/>
          <a:lstStyle/>
          <a:p>
            <a:pPr marL="0" indent="0">
              <a:buNone/>
            </a:pPr>
            <a:r>
              <a:rPr lang="cs-CZ" sz="2000" u="sng" dirty="0" smtClean="0"/>
              <a:t>Kontakty:</a:t>
            </a:r>
          </a:p>
          <a:p>
            <a:pPr marL="0" indent="0">
              <a:buNone/>
            </a:pPr>
            <a:endParaRPr lang="cs-CZ" sz="2000" u="sng" dirty="0"/>
          </a:p>
          <a:p>
            <a:pPr marL="0" indent="0">
              <a:buNone/>
            </a:pPr>
            <a:endParaRPr lang="cs-CZ" sz="800" dirty="0"/>
          </a:p>
          <a:p>
            <a:pPr marL="0" indent="0">
              <a:buNone/>
            </a:pPr>
            <a:r>
              <a:rPr lang="cs-CZ" sz="1800" dirty="0"/>
              <a:t>Mgr. Roman Drga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Email: </a:t>
            </a:r>
            <a:r>
              <a:rPr lang="cs-CZ" sz="1800" u="sng" dirty="0">
                <a:hlinkClick r:id="rId2"/>
              </a:rPr>
              <a:t>drga@fsps.muni.cz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Tel.:  549493587, 724352930</a:t>
            </a:r>
          </a:p>
          <a:p>
            <a:pPr marL="0" indent="0">
              <a:buNone/>
            </a:pPr>
            <a:r>
              <a:rPr lang="cs-CZ" sz="1800" dirty="0"/>
              <a:t>Místnost: A33/111</a:t>
            </a:r>
          </a:p>
          <a:p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4294967295"/>
          </p:nvPr>
        </p:nvSpPr>
        <p:spPr>
          <a:xfrm>
            <a:off x="5267325" y="2209800"/>
            <a:ext cx="3876675" cy="4110038"/>
          </a:xfrm>
        </p:spPr>
        <p:txBody>
          <a:bodyPr/>
          <a:lstStyle/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1800" dirty="0" smtClean="0"/>
              <a:t>Ing</a:t>
            </a:r>
            <a:r>
              <a:rPr lang="cs-CZ" sz="1800" dirty="0"/>
              <a:t>. Jana Smítalová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Email: </a:t>
            </a:r>
            <a:r>
              <a:rPr lang="cs-CZ" sz="1800" u="sng" dirty="0">
                <a:hlinkClick r:id="rId2"/>
              </a:rPr>
              <a:t>smitalova@fsps.muni.cz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Tel.:  549493375</a:t>
            </a:r>
          </a:p>
          <a:p>
            <a:pPr marL="0" indent="0">
              <a:buNone/>
            </a:pPr>
            <a:r>
              <a:rPr lang="cs-CZ" sz="1800" dirty="0"/>
              <a:t>Místnost: A33/122</a:t>
            </a:r>
          </a:p>
        </p:txBody>
      </p:sp>
    </p:spTree>
    <p:extLst>
      <p:ext uri="{BB962C8B-B14F-4D97-AF65-F5344CB8AC3E}">
        <p14:creationId xmlns:p14="http://schemas.microsoft.com/office/powerpoint/2010/main" val="373267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693052"/>
            <a:ext cx="8086635" cy="647700"/>
          </a:xfrm>
        </p:spPr>
        <p:txBody>
          <a:bodyPr/>
          <a:lstStyle/>
          <a:p>
            <a:r>
              <a:rPr lang="cs-CZ" b="0" dirty="0">
                <a:latin typeface="+mn-lt"/>
              </a:rPr>
              <a:t>Zapojené země</a:t>
            </a:r>
            <a:endParaRPr lang="cs-CZ" altLang="cs-CZ" b="0" dirty="0">
              <a:latin typeface="+mn-lt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13903" y="1511086"/>
            <a:ext cx="8082321" cy="4889714"/>
          </a:xfrm>
        </p:spPr>
        <p:txBody>
          <a:bodyPr/>
          <a:lstStyle/>
          <a:p>
            <a:pPr marL="0" indent="0">
              <a:spcBef>
                <a:spcPts val="800"/>
              </a:spcBef>
              <a:buNone/>
            </a:pPr>
            <a:r>
              <a:rPr lang="cs-CZ" sz="1600" b="1" u="sng" dirty="0"/>
              <a:t>Země programu </a:t>
            </a:r>
            <a:endParaRPr lang="cs-CZ" sz="1600" b="1" u="sng" dirty="0" smtClean="0"/>
          </a:p>
          <a:p>
            <a:pPr marL="0" indent="0">
              <a:spcBef>
                <a:spcPts val="800"/>
              </a:spcBef>
              <a:buNone/>
            </a:pPr>
            <a:r>
              <a:rPr lang="cs-CZ" sz="1500" dirty="0" smtClean="0"/>
              <a:t>Zúčastněné </a:t>
            </a:r>
            <a:r>
              <a:rPr lang="cs-CZ" sz="1500" dirty="0"/>
              <a:t>organizace (žadatelé a partneři) v projektech Erasmus+ musí mít sídlo v jedné z následujících zemí programu</a:t>
            </a:r>
            <a:r>
              <a:rPr lang="cs-CZ" sz="1500" dirty="0" smtClean="0"/>
              <a:t>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cs-CZ" sz="1500" b="1" dirty="0" smtClean="0"/>
              <a:t>Členské </a:t>
            </a:r>
            <a:r>
              <a:rPr lang="cs-CZ" sz="1500" b="1" dirty="0"/>
              <a:t>státy Evropské unie (EU) 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cs-CZ" sz="1500" b="1" dirty="0" smtClean="0"/>
              <a:t>Země </a:t>
            </a:r>
            <a:r>
              <a:rPr lang="cs-CZ" sz="1500" b="1" dirty="0"/>
              <a:t>programu, které nejsou členem EU </a:t>
            </a:r>
            <a:r>
              <a:rPr lang="cs-CZ" sz="1500" dirty="0" smtClean="0"/>
              <a:t>(Bývalá </a:t>
            </a:r>
            <a:r>
              <a:rPr lang="cs-CZ" sz="1500" dirty="0"/>
              <a:t>jugoslávská republika </a:t>
            </a:r>
            <a:r>
              <a:rPr lang="cs-CZ" sz="1500" dirty="0" smtClean="0"/>
              <a:t>Makedonie, Lichtenštejnsko, Turecko, Island, Norsko) </a:t>
            </a:r>
          </a:p>
          <a:p>
            <a:pPr>
              <a:spcBef>
                <a:spcPts val="800"/>
              </a:spcBef>
            </a:pPr>
            <a:endParaRPr lang="cs-CZ" sz="1400" dirty="0"/>
          </a:p>
          <a:p>
            <a:pPr marL="0" indent="0">
              <a:spcBef>
                <a:spcPts val="800"/>
              </a:spcBef>
              <a:buNone/>
            </a:pPr>
            <a:r>
              <a:rPr lang="cs-CZ" sz="1600" b="1" u="sng" dirty="0"/>
              <a:t>Partnerské země </a:t>
            </a:r>
            <a:endParaRPr lang="cs-CZ" sz="1600" b="1" u="sng" dirty="0" smtClean="0"/>
          </a:p>
          <a:p>
            <a:pPr marL="0" indent="0">
              <a:spcBef>
                <a:spcPts val="800"/>
              </a:spcBef>
              <a:buNone/>
            </a:pPr>
            <a:r>
              <a:rPr lang="cs-CZ" sz="1500" dirty="0" smtClean="0"/>
              <a:t>Tyto </a:t>
            </a:r>
            <a:r>
              <a:rPr lang="cs-CZ" sz="1500" dirty="0"/>
              <a:t>země se mohou účastnit pouze některých akcí v rámci programu Erasmus+: 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t-BR" sz="1500" b="1" dirty="0" smtClean="0"/>
              <a:t>Partnerské </a:t>
            </a:r>
            <a:r>
              <a:rPr lang="pt-BR" sz="1500" b="1" dirty="0"/>
              <a:t>země sousedící s EU </a:t>
            </a:r>
            <a:endParaRPr lang="pt-BR" sz="1500" dirty="0"/>
          </a:p>
          <a:p>
            <a:pPr marL="0" indent="0">
              <a:spcBef>
                <a:spcPts val="800"/>
              </a:spcBef>
              <a:buNone/>
            </a:pPr>
            <a:r>
              <a:rPr lang="cs-CZ" sz="1500" b="1" dirty="0"/>
              <a:t>Země Východního </a:t>
            </a:r>
            <a:r>
              <a:rPr lang="cs-CZ" sz="1500" b="1" dirty="0" smtClean="0"/>
              <a:t>partnerství </a:t>
            </a:r>
            <a:r>
              <a:rPr lang="cs-CZ" sz="1500" dirty="0" smtClean="0"/>
              <a:t>(Arménie</a:t>
            </a:r>
            <a:r>
              <a:rPr lang="cs-CZ" sz="1500" dirty="0"/>
              <a:t>, Ázerbájdžán, Bělorusko, Gruzie, Moldavsko, </a:t>
            </a:r>
            <a:r>
              <a:rPr lang="cs-CZ" sz="1500" dirty="0" smtClean="0"/>
              <a:t>Ukrajina)</a:t>
            </a:r>
            <a:endParaRPr lang="cs-CZ" sz="1500" dirty="0"/>
          </a:p>
          <a:p>
            <a:pPr marL="0" indent="0">
              <a:spcBef>
                <a:spcPts val="800"/>
              </a:spcBef>
              <a:buNone/>
            </a:pPr>
            <a:r>
              <a:rPr lang="cs-CZ" sz="1500" b="1" dirty="0" smtClean="0"/>
              <a:t>Země </a:t>
            </a:r>
            <a:r>
              <a:rPr lang="cs-CZ" sz="1500" b="1" dirty="0"/>
              <a:t>jižního </a:t>
            </a:r>
            <a:r>
              <a:rPr lang="cs-CZ" sz="1500" b="1" dirty="0" smtClean="0"/>
              <a:t>Středomoří </a:t>
            </a:r>
            <a:r>
              <a:rPr lang="cs-CZ" sz="1500" dirty="0" smtClean="0"/>
              <a:t>(Alžírsko</a:t>
            </a:r>
            <a:r>
              <a:rPr lang="cs-CZ" sz="1500" dirty="0"/>
              <a:t>, Egypt, Izrael, Jordánsko, Libanon, Libye, Maroko, Palestina, Sýrie, </a:t>
            </a:r>
            <a:r>
              <a:rPr lang="cs-CZ" sz="1500" dirty="0" smtClean="0"/>
              <a:t>Tunisko) </a:t>
            </a:r>
            <a:endParaRPr lang="cs-CZ" sz="1500" dirty="0"/>
          </a:p>
          <a:p>
            <a:pPr marL="0" indent="0">
              <a:spcBef>
                <a:spcPts val="800"/>
              </a:spcBef>
              <a:buNone/>
            </a:pPr>
            <a:r>
              <a:rPr lang="cs-CZ" sz="1500" b="1" dirty="0" smtClean="0"/>
              <a:t>Západní Balkán</a:t>
            </a:r>
            <a:r>
              <a:rPr lang="cs-CZ" sz="1500" dirty="0" smtClean="0"/>
              <a:t> (Albánie</a:t>
            </a:r>
            <a:r>
              <a:rPr lang="cs-CZ" sz="1500" dirty="0"/>
              <a:t>, Bosna a Hercegovina, Kosovo, Černá Hora, </a:t>
            </a:r>
            <a:r>
              <a:rPr lang="cs-CZ" sz="1500" dirty="0" smtClean="0"/>
              <a:t>Srbsko)</a:t>
            </a:r>
            <a:endParaRPr lang="cs-CZ" sz="1500" dirty="0"/>
          </a:p>
          <a:p>
            <a:pPr marL="0" indent="0">
              <a:spcBef>
                <a:spcPts val="800"/>
              </a:spcBef>
              <a:buNone/>
            </a:pPr>
            <a:r>
              <a:rPr lang="cs-CZ" sz="1500" b="1" dirty="0" smtClean="0"/>
              <a:t>Ostatní</a:t>
            </a:r>
            <a:r>
              <a:rPr lang="cs-CZ" sz="1500" dirty="0" smtClean="0"/>
              <a:t> (Ruská </a:t>
            </a:r>
            <a:r>
              <a:rPr lang="cs-CZ" sz="1500" dirty="0"/>
              <a:t>federace, Švýcarsko</a:t>
            </a:r>
            <a:r>
              <a:rPr lang="cs-CZ" sz="1500" b="1" dirty="0" smtClean="0"/>
              <a:t>*</a:t>
            </a:r>
            <a:r>
              <a:rPr lang="cs-CZ" sz="1500" dirty="0" smtClean="0"/>
              <a:t>)</a:t>
            </a:r>
            <a:endParaRPr lang="cs-CZ" sz="15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Oddělení projektové podpory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736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Oddělení projektové podpory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961" y="693052"/>
            <a:ext cx="8086635" cy="647700"/>
          </a:xfrm>
        </p:spPr>
        <p:txBody>
          <a:bodyPr/>
          <a:lstStyle/>
          <a:p>
            <a:r>
              <a:rPr lang="pl-PL" b="0" dirty="0" smtClean="0"/>
              <a:t>Obecné pokyny pro programy financované z prostředků EU 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5275" y="1646558"/>
            <a:ext cx="8082321" cy="4601842"/>
          </a:xfrm>
        </p:spPr>
        <p:txBody>
          <a:bodyPr/>
          <a:lstStyle/>
          <a:p>
            <a:pPr marL="0" indent="0">
              <a:spcBef>
                <a:spcPts val="1400"/>
              </a:spcBef>
              <a:buNone/>
            </a:pPr>
            <a:r>
              <a:rPr lang="cs-CZ" sz="1600" b="1" dirty="0" smtClean="0"/>
              <a:t>Spolufinancování </a:t>
            </a:r>
            <a:r>
              <a:rPr lang="cs-CZ" sz="1600" dirty="0"/>
              <a:t>- </a:t>
            </a:r>
            <a:r>
              <a:rPr lang="cs-CZ" sz="1600" dirty="0" smtClean="0"/>
              <a:t>míra </a:t>
            </a:r>
            <a:r>
              <a:rPr lang="cs-CZ" sz="1600" dirty="0"/>
              <a:t>financování z prostředků EU je obvykle mezi 60 a 80 % z celkových způsobilých </a:t>
            </a:r>
            <a:r>
              <a:rPr lang="cs-CZ" sz="1600" dirty="0" smtClean="0"/>
              <a:t>nákladů</a:t>
            </a:r>
          </a:p>
          <a:p>
            <a:pPr lvl="1">
              <a:spcBef>
                <a:spcPts val="1400"/>
              </a:spcBef>
            </a:pPr>
            <a:r>
              <a:rPr lang="cs-CZ" sz="1400" dirty="0" smtClean="0"/>
              <a:t>U projektů strategického partnerství KA2 se spolufinancování neprokazuje (je již zahrnuto v jednotkových nákladech projektu) </a:t>
            </a:r>
            <a:endParaRPr lang="cs-CZ" sz="1400" dirty="0" smtClean="0"/>
          </a:p>
          <a:p>
            <a:pPr marL="0" indent="0">
              <a:spcBef>
                <a:spcPts val="1400"/>
              </a:spcBef>
              <a:buNone/>
            </a:pPr>
            <a:r>
              <a:rPr lang="cs-CZ" sz="1600" b="1" dirty="0" smtClean="0"/>
              <a:t>Nadnárodní </a:t>
            </a:r>
            <a:r>
              <a:rPr lang="cs-CZ" sz="1600" b="1" dirty="0"/>
              <a:t>rozměr </a:t>
            </a:r>
            <a:r>
              <a:rPr lang="cs-CZ" sz="1600" dirty="0"/>
              <a:t>- </a:t>
            </a:r>
            <a:r>
              <a:rPr lang="cs-CZ" sz="1600" dirty="0" smtClean="0"/>
              <a:t>projekty ve </a:t>
            </a:r>
            <a:r>
              <a:rPr lang="cs-CZ" sz="1600" dirty="0"/>
              <a:t>spolupráci s partnery z jiných evropských </a:t>
            </a:r>
            <a:r>
              <a:rPr lang="cs-CZ" sz="1600" dirty="0" smtClean="0"/>
              <a:t>zemí</a:t>
            </a:r>
            <a:endParaRPr lang="cs-CZ" sz="1600" dirty="0"/>
          </a:p>
          <a:p>
            <a:pPr marL="0" indent="0">
              <a:spcBef>
                <a:spcPts val="1400"/>
              </a:spcBef>
              <a:buNone/>
            </a:pPr>
            <a:r>
              <a:rPr lang="cs-CZ" sz="1600" b="1" dirty="0" smtClean="0"/>
              <a:t>Evropský </a:t>
            </a:r>
            <a:r>
              <a:rPr lang="cs-CZ" sz="1600" b="1" dirty="0"/>
              <a:t>rozměr </a:t>
            </a:r>
            <a:r>
              <a:rPr lang="cs-CZ" sz="1600" dirty="0"/>
              <a:t>- </a:t>
            </a:r>
            <a:r>
              <a:rPr lang="cs-CZ" sz="1600" dirty="0" smtClean="0"/>
              <a:t>otázky </a:t>
            </a:r>
            <a:r>
              <a:rPr lang="cs-CZ" sz="1600" dirty="0"/>
              <a:t>obecného zájmu EU, jako je mezikulturní dialog, sociální integrace a aktivní občanství, nebo řešit konkrétní sportovní téma z evropské </a:t>
            </a:r>
            <a:r>
              <a:rPr lang="cs-CZ" sz="1600" dirty="0" smtClean="0"/>
              <a:t>perspektivy</a:t>
            </a:r>
          </a:p>
          <a:p>
            <a:pPr marL="0" indent="0">
              <a:spcBef>
                <a:spcPts val="1400"/>
              </a:spcBef>
              <a:buNone/>
            </a:pPr>
            <a:r>
              <a:rPr lang="cs-CZ" sz="1600" b="1" dirty="0" smtClean="0"/>
              <a:t>Evropská přidaná hodnota </a:t>
            </a:r>
            <a:r>
              <a:rPr lang="cs-CZ" sz="1600" dirty="0" smtClean="0"/>
              <a:t>- projekty by měly mít přidanou hodnotu a být inovativní, tj. měly by plnohodnotně přispívat k již existující vnitrostátní politice nebo vnitrostátním aktivitám</a:t>
            </a:r>
          </a:p>
          <a:p>
            <a:pPr marL="0" indent="0">
              <a:spcBef>
                <a:spcPts val="1400"/>
              </a:spcBef>
              <a:buNone/>
            </a:pPr>
            <a:r>
              <a:rPr lang="cs-CZ" sz="1600" b="1" dirty="0" smtClean="0"/>
              <a:t>Partnerství </a:t>
            </a:r>
            <a:r>
              <a:rPr lang="cs-CZ" sz="1600" dirty="0" smtClean="0"/>
              <a:t>- dobře </a:t>
            </a:r>
            <a:r>
              <a:rPr lang="cs-CZ" sz="1600" dirty="0"/>
              <a:t>vyvážené partnerství může značně zvýšit šance na úspěch </a:t>
            </a:r>
            <a:r>
              <a:rPr lang="cs-CZ" sz="1600" dirty="0" smtClean="0"/>
              <a:t>projektu</a:t>
            </a:r>
          </a:p>
          <a:p>
            <a:pPr marL="0" indent="0">
              <a:spcBef>
                <a:spcPts val="1400"/>
              </a:spcBef>
              <a:buNone/>
            </a:pPr>
            <a:r>
              <a:rPr lang="cs-CZ" sz="1600" b="1" dirty="0" smtClean="0"/>
              <a:t>Udržitelnost </a:t>
            </a:r>
            <a:r>
              <a:rPr lang="cs-CZ" sz="1600" dirty="0"/>
              <a:t>- </a:t>
            </a:r>
            <a:r>
              <a:rPr lang="cs-CZ" sz="1600" dirty="0" smtClean="0"/>
              <a:t>projekty </a:t>
            </a:r>
            <a:r>
              <a:rPr lang="cs-CZ" sz="1600" dirty="0"/>
              <a:t>by měly být zaměřené na vytvoření trvalé struktury přesahující trvání </a:t>
            </a:r>
            <a:r>
              <a:rPr lang="cs-CZ" sz="1600" dirty="0" smtClean="0"/>
              <a:t>projektu</a:t>
            </a:r>
            <a:endParaRPr lang="cs-CZ" sz="1600" dirty="0"/>
          </a:p>
          <a:p>
            <a:pPr marL="0" indent="0">
              <a:spcBef>
                <a:spcPts val="1400"/>
              </a:spcBef>
              <a:buNone/>
            </a:pPr>
            <a:r>
              <a:rPr lang="cs-CZ" sz="1600" b="1" dirty="0" smtClean="0"/>
              <a:t>Dvojí </a:t>
            </a:r>
            <a:r>
              <a:rPr lang="cs-CZ" sz="1600" b="1" dirty="0"/>
              <a:t>financování </a:t>
            </a:r>
            <a:r>
              <a:rPr lang="cs-CZ" sz="1600" dirty="0" smtClean="0"/>
              <a:t>–nelze </a:t>
            </a:r>
            <a:r>
              <a:rPr lang="cs-CZ" sz="1600" dirty="0"/>
              <a:t>získat finance na tytéž </a:t>
            </a:r>
            <a:r>
              <a:rPr lang="cs-CZ" sz="1600" dirty="0" smtClean="0"/>
              <a:t>projektové </a:t>
            </a:r>
            <a:r>
              <a:rPr lang="cs-CZ" sz="1600" dirty="0"/>
              <a:t>aktivity z různých programů </a:t>
            </a:r>
            <a:r>
              <a:rPr lang="cs-CZ" sz="1600" dirty="0" smtClean="0"/>
              <a:t>EU </a:t>
            </a:r>
            <a:endParaRPr lang="cs-CZ" sz="16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012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Oddělení projektové podpory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705409"/>
            <a:ext cx="8086635" cy="647700"/>
          </a:xfrm>
        </p:spPr>
        <p:txBody>
          <a:bodyPr/>
          <a:lstStyle/>
          <a:p>
            <a:r>
              <a:rPr lang="cs-CZ" b="0" dirty="0" smtClean="0"/>
              <a:t>Zapojené instituce</a:t>
            </a:r>
            <a:endParaRPr lang="cs-CZ" altLang="cs-CZ" b="0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283260898"/>
              </p:ext>
            </p:extLst>
          </p:nvPr>
        </p:nvGraphicFramePr>
        <p:xfrm>
          <a:off x="947928" y="594360"/>
          <a:ext cx="7912608" cy="5584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517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14440" y="686773"/>
            <a:ext cx="8086635" cy="647700"/>
          </a:xfrm>
        </p:spPr>
        <p:txBody>
          <a:bodyPr/>
          <a:lstStyle/>
          <a:p>
            <a:r>
              <a:rPr lang="cs-CZ" b="0" dirty="0"/>
              <a:t>R</a:t>
            </a:r>
            <a:r>
              <a:rPr lang="cs-CZ" b="0" dirty="0" smtClean="0"/>
              <a:t>ole v projektu</a:t>
            </a:r>
            <a:endParaRPr lang="cs-CZ" altLang="cs-CZ" b="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509587" y="1717589"/>
            <a:ext cx="4445471" cy="4412279"/>
          </a:xfrm>
        </p:spPr>
        <p:txBody>
          <a:bodyPr/>
          <a:lstStyle/>
          <a:p>
            <a:pPr marL="0" indent="0">
              <a:buNone/>
            </a:pPr>
            <a:r>
              <a:rPr lang="cs-CZ" sz="1800" b="1" dirty="0" smtClean="0"/>
              <a:t>žadatel</a:t>
            </a:r>
            <a:r>
              <a:rPr lang="cs-CZ" sz="1800" b="1" dirty="0"/>
              <a:t>, koordinátor </a:t>
            </a:r>
            <a:endParaRPr lang="cs-CZ" sz="1800" b="1" dirty="0" smtClean="0"/>
          </a:p>
          <a:p>
            <a:pPr marL="0" indent="0">
              <a:buNone/>
            </a:pPr>
            <a:r>
              <a:rPr lang="cs-CZ" sz="1800" b="1" dirty="0" smtClean="0"/>
              <a:t>(</a:t>
            </a:r>
            <a:r>
              <a:rPr lang="cs-CZ" sz="1800" b="1" dirty="0" err="1" smtClean="0"/>
              <a:t>applicant</a:t>
            </a:r>
            <a:r>
              <a:rPr lang="cs-CZ" sz="1800" b="1" dirty="0" smtClean="0"/>
              <a:t>, </a:t>
            </a:r>
            <a:r>
              <a:rPr lang="cs-CZ" sz="1800" b="1" dirty="0" err="1" smtClean="0"/>
              <a:t>organisation</a:t>
            </a:r>
            <a:r>
              <a:rPr lang="cs-CZ" sz="1800" b="1" dirty="0" smtClean="0"/>
              <a:t>)</a:t>
            </a:r>
          </a:p>
          <a:p>
            <a:pPr marL="0" indent="0">
              <a:buNone/>
            </a:pPr>
            <a:endParaRPr lang="cs-CZ" sz="1600" b="1" dirty="0" smtClean="0"/>
          </a:p>
          <a:p>
            <a:pPr marL="0" indent="0">
              <a:buNone/>
            </a:pPr>
            <a:r>
              <a:rPr lang="cs-CZ" sz="1600" dirty="0" smtClean="0"/>
              <a:t>organizace </a:t>
            </a:r>
            <a:r>
              <a:rPr lang="cs-CZ" sz="1600" dirty="0"/>
              <a:t>koordinátora podává žádost za všechny partnery Národní agentuře ve své </a:t>
            </a:r>
            <a:r>
              <a:rPr lang="cs-CZ" sz="1600" dirty="0" smtClean="0"/>
              <a:t>zemi;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 smtClean="0"/>
              <a:t>podepisuje </a:t>
            </a:r>
            <a:r>
              <a:rPr lang="cs-CZ" sz="1600" dirty="0"/>
              <a:t>grantovou smlouvu s Národní agenturou; </a:t>
            </a:r>
            <a:endParaRPr lang="cs-CZ" sz="1600" dirty="0" smtClean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 smtClean="0"/>
              <a:t>podává </a:t>
            </a:r>
            <a:r>
              <a:rPr lang="cs-CZ" sz="1600" dirty="0"/>
              <a:t>Národní agentuře zprávy za </a:t>
            </a:r>
            <a:r>
              <a:rPr lang="cs-CZ" sz="1600" dirty="0" smtClean="0"/>
              <a:t>projekt;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 smtClean="0"/>
              <a:t>koordinátor </a:t>
            </a:r>
            <a:r>
              <a:rPr lang="cs-CZ" sz="1600" dirty="0"/>
              <a:t>je držitelem grantu a spravuje finanční prostředky pro celé </a:t>
            </a:r>
            <a:r>
              <a:rPr lang="cs-CZ" sz="1600" dirty="0" smtClean="0"/>
              <a:t>partnerství</a:t>
            </a:r>
            <a:endParaRPr lang="cs-CZ" sz="1600" dirty="0"/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5041557" y="1717589"/>
            <a:ext cx="3559518" cy="4412279"/>
          </a:xfrm>
        </p:spPr>
        <p:txBody>
          <a:bodyPr/>
          <a:lstStyle/>
          <a:p>
            <a:pPr marL="0" indent="0">
              <a:buNone/>
            </a:pPr>
            <a:r>
              <a:rPr lang="cs-CZ" sz="1800" b="1" dirty="0" smtClean="0"/>
              <a:t>Partner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r>
              <a:rPr lang="cs-CZ" sz="1600" dirty="0" smtClean="0"/>
              <a:t>postupovat </a:t>
            </a:r>
            <a:r>
              <a:rPr lang="cs-CZ" sz="1600" dirty="0"/>
              <a:t>dle pokynů koordinátora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Oddělení projektové podpory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924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Oddělení projektové podpory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638669"/>
            <a:ext cx="8086635" cy="647700"/>
          </a:xfrm>
        </p:spPr>
        <p:txBody>
          <a:bodyPr/>
          <a:lstStyle/>
          <a:p>
            <a:r>
              <a:rPr lang="cs-CZ" b="0" dirty="0"/>
              <a:t>Klíčová akce 2 - Projekty spolupráce</a:t>
            </a:r>
            <a:endParaRPr lang="cs-CZ" altLang="cs-CZ" b="0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668162"/>
            <a:ext cx="8082321" cy="4464351"/>
          </a:xfrm>
        </p:spPr>
        <p:txBody>
          <a:bodyPr/>
          <a:lstStyle/>
          <a:p>
            <a:pPr marL="0" indent="0">
              <a:buNone/>
            </a:pPr>
            <a:r>
              <a:rPr lang="cs-CZ" sz="1600" u="sng" dirty="0" smtClean="0"/>
              <a:t>Strategická </a:t>
            </a:r>
            <a:r>
              <a:rPr lang="cs-CZ" sz="1600" u="sng" dirty="0"/>
              <a:t>partnerství </a:t>
            </a:r>
          </a:p>
          <a:p>
            <a:pPr marL="560070" lvl="1"/>
            <a:endParaRPr lang="cs-CZ" sz="1600" dirty="0"/>
          </a:p>
          <a:p>
            <a:pPr marL="0" indent="0">
              <a:buNone/>
            </a:pPr>
            <a:r>
              <a:rPr lang="cs-CZ" sz="1600" u="sng" dirty="0" smtClean="0"/>
              <a:t>Znalostní </a:t>
            </a:r>
            <a:r>
              <a:rPr lang="cs-CZ" sz="1600" u="sng" dirty="0"/>
              <a:t>aliance </a:t>
            </a:r>
            <a:endParaRPr lang="cs-CZ" sz="1600" u="sng" dirty="0" smtClean="0"/>
          </a:p>
          <a:p>
            <a:r>
              <a:rPr lang="cs-CZ" sz="1600" dirty="0" smtClean="0"/>
              <a:t>jsou </a:t>
            </a:r>
            <a:r>
              <a:rPr lang="cs-CZ" sz="1600" dirty="0"/>
              <a:t>projekty mezi vysokoškolskými institucemi a podniky, jejichž cílem je </a:t>
            </a:r>
            <a:r>
              <a:rPr lang="cs-CZ" sz="1600" dirty="0" smtClean="0"/>
              <a:t>podpora </a:t>
            </a:r>
            <a:r>
              <a:rPr lang="cs-CZ" sz="1600" dirty="0"/>
              <a:t>inovací, podnikání, kreativity, zaměstnatelnosti a výměna zkušeností.</a:t>
            </a:r>
          </a:p>
          <a:p>
            <a:endParaRPr lang="cs-CZ" sz="1600" u="sng" dirty="0" smtClean="0"/>
          </a:p>
          <a:p>
            <a:pPr marL="0" indent="0">
              <a:buNone/>
            </a:pPr>
            <a:r>
              <a:rPr lang="cs-CZ" sz="1600" u="sng" dirty="0" smtClean="0"/>
              <a:t>Aliance </a:t>
            </a:r>
            <a:r>
              <a:rPr lang="cs-CZ" sz="1600" u="sng" dirty="0"/>
              <a:t>odvětvových dovedností </a:t>
            </a:r>
            <a:endParaRPr lang="cs-CZ" sz="1600" u="sng" dirty="0" smtClean="0"/>
          </a:p>
          <a:p>
            <a:r>
              <a:rPr lang="cs-CZ" sz="1600" dirty="0" smtClean="0"/>
              <a:t>jsou </a:t>
            </a:r>
            <a:r>
              <a:rPr lang="cs-CZ" sz="1600" dirty="0"/>
              <a:t>projekty zaměřené na partnerství mezi podniky a vzdělávacími institucemi, </a:t>
            </a:r>
            <a:r>
              <a:rPr lang="cs-CZ" sz="1600" dirty="0" smtClean="0"/>
              <a:t>jejich </a:t>
            </a:r>
            <a:r>
              <a:rPr lang="cs-CZ" sz="1600" dirty="0"/>
              <a:t>cílem je příprava společných kurikul, programů a metodik</a:t>
            </a:r>
          </a:p>
          <a:p>
            <a:endParaRPr lang="cs-CZ" sz="1600" dirty="0"/>
          </a:p>
          <a:p>
            <a:pPr marL="0" indent="0">
              <a:buNone/>
            </a:pPr>
            <a:r>
              <a:rPr lang="cs-CZ" sz="1600" u="sng" dirty="0" smtClean="0"/>
              <a:t>Budování </a:t>
            </a:r>
            <a:r>
              <a:rPr lang="cs-CZ" sz="1600" u="sng" dirty="0"/>
              <a:t>kapacit </a:t>
            </a:r>
            <a:endParaRPr lang="cs-CZ" sz="1600" u="sng" dirty="0" smtClean="0"/>
          </a:p>
          <a:p>
            <a:r>
              <a:rPr lang="cs-CZ" sz="1600" dirty="0" smtClean="0"/>
              <a:t>partnerství </a:t>
            </a:r>
            <a:r>
              <a:rPr lang="cs-CZ" sz="1600" dirty="0"/>
              <a:t>v oblasti vysokého školství s cílem podporovat jeho modernizaci a </a:t>
            </a:r>
            <a:r>
              <a:rPr lang="cs-CZ" sz="1600" dirty="0" smtClean="0"/>
              <a:t>internacionalizaci </a:t>
            </a:r>
            <a:r>
              <a:rPr lang="cs-CZ" sz="1600" dirty="0"/>
              <a:t>nebo projekty zaměřené spolupráci a mobility v oblasti práce </a:t>
            </a:r>
            <a:r>
              <a:rPr lang="cs-CZ" sz="1600" dirty="0" smtClean="0"/>
              <a:t>s</a:t>
            </a:r>
            <a:r>
              <a:rPr lang="cs-CZ" sz="1600" dirty="0"/>
              <a:t> mládeží s cílem podpořit její kvalitativní rozvoj a uznávání neformálního </a:t>
            </a:r>
            <a:r>
              <a:rPr lang="cs-CZ" sz="1600" dirty="0" smtClean="0"/>
              <a:t>vzdělávání</a:t>
            </a:r>
            <a:r>
              <a:rPr lang="cs-CZ" sz="1600" dirty="0"/>
              <a:t>.</a:t>
            </a:r>
          </a:p>
          <a:p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Oddělení projektové podpory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5275" y="705409"/>
            <a:ext cx="8086635" cy="647700"/>
          </a:xfrm>
        </p:spPr>
        <p:txBody>
          <a:bodyPr/>
          <a:lstStyle/>
          <a:p>
            <a:r>
              <a:rPr lang="cs-CZ" b="0" dirty="0"/>
              <a:t>Strategická partnerství</a:t>
            </a:r>
            <a:endParaRPr lang="cs-CZ" altLang="cs-CZ" b="0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5275" y="1825912"/>
            <a:ext cx="8082321" cy="4624989"/>
          </a:xfrm>
        </p:spPr>
        <p:txBody>
          <a:bodyPr/>
          <a:lstStyle/>
          <a:p>
            <a:pPr lvl="1"/>
            <a:endParaRPr lang="cs-CZ" sz="1600" dirty="0"/>
          </a:p>
          <a:p>
            <a:endParaRPr lang="cs-CZ" altLang="cs-CZ" dirty="0"/>
          </a:p>
        </p:txBody>
      </p:sp>
      <p:sp>
        <p:nvSpPr>
          <p:cNvPr id="2" name="Obdélník 1"/>
          <p:cNvSpPr/>
          <p:nvPr/>
        </p:nvSpPr>
        <p:spPr>
          <a:xfrm>
            <a:off x="505275" y="1481425"/>
            <a:ext cx="786024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0"/>
              </a:spcBef>
            </a:pPr>
            <a:r>
              <a:rPr lang="cs-CZ" sz="1600" dirty="0" smtClean="0">
                <a:latin typeface="+mn-lt"/>
              </a:rPr>
              <a:t>aktivity</a:t>
            </a:r>
            <a:r>
              <a:rPr lang="cs-CZ" sz="1600" dirty="0">
                <a:latin typeface="+mn-lt"/>
              </a:rPr>
              <a:t>, které posilují spolupráci a </a:t>
            </a:r>
            <a:r>
              <a:rPr lang="cs-CZ" sz="1600" dirty="0" smtClean="0">
                <a:latin typeface="+mn-lt"/>
              </a:rPr>
              <a:t>„síťování“ </a:t>
            </a:r>
            <a:r>
              <a:rPr lang="cs-CZ" sz="1600" dirty="0">
                <a:latin typeface="+mn-lt"/>
              </a:rPr>
              <a:t>mezi organizacemi</a:t>
            </a:r>
            <a:r>
              <a:rPr lang="cs-CZ" sz="1600" dirty="0" smtClean="0">
                <a:latin typeface="+mn-lt"/>
              </a:rPr>
              <a:t>;</a:t>
            </a:r>
          </a:p>
          <a:p>
            <a:pPr>
              <a:spcBef>
                <a:spcPts val="2000"/>
              </a:spcBef>
            </a:pPr>
            <a:r>
              <a:rPr lang="cs-CZ" sz="1600" dirty="0" smtClean="0">
                <a:latin typeface="+mn-lt"/>
              </a:rPr>
              <a:t>testování </a:t>
            </a:r>
            <a:r>
              <a:rPr lang="cs-CZ" sz="1600" dirty="0">
                <a:latin typeface="+mn-lt"/>
              </a:rPr>
              <a:t>a zavádění </a:t>
            </a:r>
            <a:r>
              <a:rPr lang="cs-CZ" sz="1600" b="1" dirty="0">
                <a:latin typeface="+mn-lt"/>
              </a:rPr>
              <a:t>inovativních postupů v oblasti vzdělávání, odborné přípravy a mládeže</a:t>
            </a:r>
            <a:r>
              <a:rPr lang="cs-CZ" sz="1600" b="1" dirty="0" smtClean="0">
                <a:latin typeface="+mn-lt"/>
              </a:rPr>
              <a:t>; využívání moderních technologií ve výuce</a:t>
            </a:r>
          </a:p>
          <a:p>
            <a:pPr>
              <a:spcBef>
                <a:spcPts val="2000"/>
              </a:spcBef>
            </a:pPr>
            <a:r>
              <a:rPr lang="cs-CZ" sz="1600" b="1" dirty="0" smtClean="0">
                <a:latin typeface="+mn-lt"/>
              </a:rPr>
              <a:t>zvyšování úrovně a kvality vzdělávání prostřednictvím mezinárodní spolupráce</a:t>
            </a:r>
          </a:p>
          <a:p>
            <a:pPr>
              <a:spcBef>
                <a:spcPts val="2000"/>
              </a:spcBef>
            </a:pPr>
            <a:r>
              <a:rPr lang="cs-CZ" sz="1600" b="1" dirty="0" smtClean="0">
                <a:latin typeface="+mn-lt"/>
              </a:rPr>
              <a:t>zlepšení řízení a financování vzdělávání</a:t>
            </a:r>
            <a:endParaRPr lang="cs-CZ" sz="1600" b="1" dirty="0">
              <a:latin typeface="+mn-lt"/>
            </a:endParaRPr>
          </a:p>
          <a:p>
            <a:pPr>
              <a:spcBef>
                <a:spcPts val="2000"/>
              </a:spcBef>
            </a:pPr>
            <a:r>
              <a:rPr lang="cs-CZ" sz="1600" dirty="0" smtClean="0">
                <a:latin typeface="+mn-lt"/>
              </a:rPr>
              <a:t>aktivity </a:t>
            </a:r>
            <a:r>
              <a:rPr lang="cs-CZ" sz="1600" b="1" dirty="0">
                <a:latin typeface="+mn-lt"/>
              </a:rPr>
              <a:t>spolupráce regionálních správních orgánů </a:t>
            </a:r>
            <a:r>
              <a:rPr lang="cs-CZ" sz="1600" dirty="0">
                <a:latin typeface="+mn-lt"/>
              </a:rPr>
              <a:t>podporujících rozvoj systémů vzdělávání, </a:t>
            </a:r>
            <a:r>
              <a:rPr lang="cs-CZ" sz="1600" dirty="0" smtClean="0">
                <a:latin typeface="+mn-lt"/>
              </a:rPr>
              <a:t>odborné přípravy </a:t>
            </a:r>
            <a:r>
              <a:rPr lang="cs-CZ" sz="1600" dirty="0">
                <a:latin typeface="+mn-lt"/>
              </a:rPr>
              <a:t>a mládeže a jejich integraci do aktivit místního a regionálního rozvoje;</a:t>
            </a:r>
          </a:p>
          <a:p>
            <a:pPr>
              <a:spcBef>
                <a:spcPts val="2000"/>
              </a:spcBef>
            </a:pPr>
            <a:r>
              <a:rPr lang="cs-CZ" sz="1600" dirty="0" smtClean="0">
                <a:latin typeface="+mn-lt"/>
              </a:rPr>
              <a:t>aktivity </a:t>
            </a:r>
            <a:r>
              <a:rPr lang="cs-CZ" sz="1600" dirty="0">
                <a:latin typeface="+mn-lt"/>
              </a:rPr>
              <a:t>podporující osoby </a:t>
            </a:r>
            <a:r>
              <a:rPr lang="cs-CZ" sz="1600" b="1" dirty="0">
                <a:latin typeface="+mn-lt"/>
              </a:rPr>
              <a:t>se specifickými potřebami </a:t>
            </a:r>
            <a:r>
              <a:rPr lang="cs-CZ" sz="1600" dirty="0">
                <a:latin typeface="+mn-lt"/>
              </a:rPr>
              <a:t>k absolvování vzdělávacího cyklu a </a:t>
            </a:r>
            <a:r>
              <a:rPr lang="cs-CZ" sz="1600" dirty="0" smtClean="0">
                <a:latin typeface="+mn-lt"/>
              </a:rPr>
              <a:t>napomáhající jejich </a:t>
            </a:r>
            <a:r>
              <a:rPr lang="cs-CZ" sz="1600" dirty="0">
                <a:latin typeface="+mn-lt"/>
              </a:rPr>
              <a:t>uplatnění na trhu práce, včetně boje proti segregaci a diskriminaci menšinových komunit ve vzdělávání;</a:t>
            </a:r>
          </a:p>
          <a:p>
            <a:pPr>
              <a:spcBef>
                <a:spcPts val="2000"/>
              </a:spcBef>
            </a:pPr>
            <a:r>
              <a:rPr lang="cs-CZ" sz="1600" dirty="0" smtClean="0">
                <a:latin typeface="+mn-lt"/>
              </a:rPr>
              <a:t>aktivity </a:t>
            </a:r>
            <a:r>
              <a:rPr lang="cs-CZ" sz="1600" dirty="0">
                <a:latin typeface="+mn-lt"/>
              </a:rPr>
              <a:t>pro zlepšení přípravy vzdělavatelů, v souvislosti s výzvami, které přinášejí snahy o zajištění </a:t>
            </a:r>
            <a:r>
              <a:rPr lang="cs-CZ" sz="1600" b="1" dirty="0">
                <a:latin typeface="+mn-lt"/>
              </a:rPr>
              <a:t>rovnosti</a:t>
            </a:r>
            <a:r>
              <a:rPr lang="cs-CZ" sz="1600" b="1" dirty="0" smtClean="0">
                <a:latin typeface="+mn-lt"/>
              </a:rPr>
              <a:t>, rozmanitosti </a:t>
            </a:r>
            <a:r>
              <a:rPr lang="cs-CZ" sz="1600" b="1" dirty="0">
                <a:latin typeface="+mn-lt"/>
              </a:rPr>
              <a:t>a inkluze </a:t>
            </a:r>
            <a:r>
              <a:rPr lang="cs-CZ" sz="1600" dirty="0">
                <a:latin typeface="+mn-lt"/>
              </a:rPr>
              <a:t>v prostředí vzdělávání</a:t>
            </a:r>
            <a:r>
              <a:rPr lang="cs-CZ" sz="1600" dirty="0" smtClean="0">
                <a:latin typeface="+mn-lt"/>
              </a:rPr>
              <a:t>;</a:t>
            </a:r>
            <a:endParaRPr lang="cs-CZ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326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Oddělení projektové podpory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5275" y="686627"/>
            <a:ext cx="8086635" cy="647700"/>
          </a:xfrm>
        </p:spPr>
        <p:txBody>
          <a:bodyPr/>
          <a:lstStyle/>
          <a:p>
            <a:r>
              <a:rPr lang="cs-CZ" b="0" dirty="0"/>
              <a:t>Strategická partnerství</a:t>
            </a:r>
            <a:endParaRPr lang="cs-CZ" altLang="cs-CZ" b="0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694" y="1563624"/>
            <a:ext cx="8082321" cy="4684776"/>
          </a:xfrm>
        </p:spPr>
        <p:txBody>
          <a:bodyPr/>
          <a:lstStyle/>
          <a:p>
            <a:pPr marL="57150" indent="0">
              <a:spcBef>
                <a:spcPts val="1800"/>
              </a:spcBef>
              <a:buNone/>
            </a:pPr>
            <a:r>
              <a:rPr lang="cs-CZ" sz="1600" dirty="0"/>
              <a:t>D</a:t>
            </a:r>
            <a:r>
              <a:rPr lang="sv-SE" sz="1600" dirty="0" smtClean="0"/>
              <a:t>ecentralizovaná </a:t>
            </a:r>
            <a:r>
              <a:rPr lang="sv-SE" sz="1600" dirty="0"/>
              <a:t>aktivita - žádost se předkládá </a:t>
            </a:r>
            <a:r>
              <a:rPr lang="cs-CZ" sz="1600" b="1" dirty="0"/>
              <a:t>Národní </a:t>
            </a:r>
            <a:r>
              <a:rPr lang="cs-CZ" sz="1600" b="1" dirty="0" smtClean="0"/>
              <a:t>agentuře</a:t>
            </a:r>
          </a:p>
          <a:p>
            <a:pPr marL="57150" indent="0">
              <a:spcBef>
                <a:spcPts val="1800"/>
              </a:spcBef>
              <a:buNone/>
            </a:pPr>
            <a:r>
              <a:rPr lang="cs-CZ" sz="1600" dirty="0"/>
              <a:t>P</a:t>
            </a:r>
            <a:r>
              <a:rPr lang="cs-CZ" sz="1600" dirty="0" smtClean="0"/>
              <a:t>rojekty </a:t>
            </a:r>
            <a:r>
              <a:rPr lang="cs-CZ" sz="1600" dirty="0"/>
              <a:t>trvající </a:t>
            </a:r>
            <a:r>
              <a:rPr lang="cs-CZ" sz="1600" b="1" dirty="0"/>
              <a:t>2 až 3 </a:t>
            </a:r>
            <a:r>
              <a:rPr lang="cs-CZ" sz="1600" b="1" dirty="0" smtClean="0"/>
              <a:t>roky</a:t>
            </a:r>
          </a:p>
          <a:p>
            <a:pPr marL="57150" indent="0">
              <a:spcBef>
                <a:spcPts val="1800"/>
              </a:spcBef>
              <a:buNone/>
            </a:pPr>
            <a:r>
              <a:rPr lang="cs-CZ" sz="1600" dirty="0"/>
              <a:t>M</a:t>
            </a:r>
            <a:r>
              <a:rPr lang="cs-CZ" sz="1600" dirty="0" smtClean="0"/>
              <a:t>aximální grant EU </a:t>
            </a:r>
            <a:r>
              <a:rPr lang="cs-CZ" sz="1600" b="1" dirty="0" smtClean="0"/>
              <a:t>150 000 EUR/ 1 rok </a:t>
            </a:r>
            <a:r>
              <a:rPr lang="cs-CZ" sz="1600" dirty="0" smtClean="0"/>
              <a:t>pro všechny organizace v rámci partnerství (</a:t>
            </a:r>
            <a:r>
              <a:rPr lang="fr-FR" sz="1600" dirty="0"/>
              <a:t>450 000 EUR / 3 </a:t>
            </a:r>
            <a:r>
              <a:rPr lang="fr-FR" sz="1600" dirty="0" smtClean="0"/>
              <a:t>roky</a:t>
            </a:r>
            <a:r>
              <a:rPr lang="cs-CZ" sz="1600" dirty="0" smtClean="0"/>
              <a:t> </a:t>
            </a:r>
            <a:r>
              <a:rPr lang="fr-FR" sz="1600" dirty="0" smtClean="0"/>
              <a:t>– </a:t>
            </a:r>
            <a:r>
              <a:rPr lang="fr-FR" sz="1600" dirty="0"/>
              <a:t>tj. 12 500 EUR / </a:t>
            </a:r>
            <a:r>
              <a:rPr lang="fr-FR" sz="1600" dirty="0" smtClean="0"/>
              <a:t>měsíc</a:t>
            </a:r>
            <a:r>
              <a:rPr lang="cs-CZ" sz="1600" dirty="0" smtClean="0"/>
              <a:t>)</a:t>
            </a:r>
          </a:p>
          <a:p>
            <a:pPr marL="57150" indent="0">
              <a:spcBef>
                <a:spcPts val="1800"/>
              </a:spcBef>
              <a:buNone/>
            </a:pPr>
            <a:r>
              <a:rPr lang="cs-CZ" sz="1600" b="1" dirty="0"/>
              <a:t>M</a:t>
            </a:r>
            <a:r>
              <a:rPr lang="cs-CZ" sz="1600" b="1" dirty="0" smtClean="0"/>
              <a:t>inimálně </a:t>
            </a:r>
            <a:r>
              <a:rPr lang="cs-CZ" sz="1600" b="1" dirty="0"/>
              <a:t>3 organizace </a:t>
            </a:r>
            <a:r>
              <a:rPr lang="cs-CZ" sz="1600" dirty="0"/>
              <a:t>(tj. minimálně 1 koordinátor a 2 partneři</a:t>
            </a:r>
            <a:r>
              <a:rPr lang="cs-CZ" sz="1600" b="1" dirty="0"/>
              <a:t>) ze 3 různých programových zemí </a:t>
            </a:r>
            <a:r>
              <a:rPr lang="cs-CZ" sz="1600" dirty="0"/>
              <a:t>zapojených do programu Erasmus+ (popř. partnerské země) </a:t>
            </a:r>
            <a:endParaRPr lang="cs-CZ" sz="1600" dirty="0" smtClean="0"/>
          </a:p>
          <a:p>
            <a:pPr marL="57150" indent="0">
              <a:spcBef>
                <a:spcPts val="1800"/>
              </a:spcBef>
              <a:buNone/>
            </a:pPr>
            <a:r>
              <a:rPr lang="cs-CZ" sz="1600" dirty="0"/>
              <a:t>S</a:t>
            </a:r>
            <a:r>
              <a:rPr lang="cs-CZ" sz="1600" dirty="0" smtClean="0"/>
              <a:t>polupráci </a:t>
            </a:r>
            <a:r>
              <a:rPr lang="cs-CZ" sz="1600" dirty="0"/>
              <a:t>za účelem realizace nových postupů vedoucích k vysoké kvalitě výuky, institucionální modernizaci a </a:t>
            </a:r>
            <a:r>
              <a:rPr lang="cs-CZ" sz="1600" dirty="0" smtClean="0"/>
              <a:t>inovacím</a:t>
            </a:r>
          </a:p>
          <a:p>
            <a:pPr marL="57150" indent="0">
              <a:spcBef>
                <a:spcPts val="1800"/>
              </a:spcBef>
              <a:buNone/>
            </a:pPr>
            <a:r>
              <a:rPr lang="cs-CZ" sz="1600" dirty="0" smtClean="0"/>
              <a:t>Návrhy projektů je možné podávat i v českém jazyce (decentralizovaná aktivita)</a:t>
            </a:r>
          </a:p>
          <a:p>
            <a:pPr marL="57150" indent="0">
              <a:spcBef>
                <a:spcPts val="1800"/>
              </a:spcBef>
              <a:buNone/>
            </a:pPr>
            <a:r>
              <a:rPr lang="cs-CZ" sz="1600" dirty="0" smtClean="0"/>
              <a:t>Termín: </a:t>
            </a:r>
            <a:r>
              <a:rPr lang="cs-CZ" sz="1600" b="1" dirty="0" smtClean="0"/>
              <a:t>31.3.2016</a:t>
            </a:r>
          </a:p>
          <a:p>
            <a:pPr marL="57150" indent="0">
              <a:spcBef>
                <a:spcPts val="1800"/>
              </a:spcBef>
              <a:buNone/>
            </a:pPr>
            <a:r>
              <a:rPr lang="cs-CZ" sz="1600" dirty="0" smtClean="0"/>
              <a:t>Spolufinancování (20%) se neprokazuje resp. je zahrnuto v jednotkových nákladech </a:t>
            </a:r>
            <a:endParaRPr lang="cs-CZ" sz="14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4348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fsps_sablona_4×3_cz</Template>
  <TotalTime>1255</TotalTime>
  <Words>1987</Words>
  <Application>Microsoft Office PowerPoint</Application>
  <PresentationFormat>Předvádění na obrazovce (4:3)</PresentationFormat>
  <Paragraphs>331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Tahoma</vt:lpstr>
      <vt:lpstr>Wingdings</vt:lpstr>
      <vt:lpstr>Prezentace_MU_CZ</vt:lpstr>
      <vt:lpstr>Program Erasmus+ (2014 – 2020)  </vt:lpstr>
      <vt:lpstr>Program Erasmus+ (2014 – 2020)</vt:lpstr>
      <vt:lpstr>Zapojené země</vt:lpstr>
      <vt:lpstr>Obecné pokyny pro programy financované z prostředků EU </vt:lpstr>
      <vt:lpstr>Zapojené instituce</vt:lpstr>
      <vt:lpstr>Role v projektu</vt:lpstr>
      <vt:lpstr>Klíčová akce 2 - Projekty spolupráce</vt:lpstr>
      <vt:lpstr>Strategická partnerství</vt:lpstr>
      <vt:lpstr>Strategická partnerství</vt:lpstr>
      <vt:lpstr>Přehled položek rozpočtu</vt:lpstr>
      <vt:lpstr>Projektové řízení a organizace</vt:lpstr>
      <vt:lpstr>Mezinárodní projektová setkání</vt:lpstr>
      <vt:lpstr>Mzdové náklady na tvorbu zásadních výstupů</vt:lpstr>
      <vt:lpstr>Organizace diseminačních akcí</vt:lpstr>
      <vt:lpstr>Mimořádné náklady</vt:lpstr>
      <vt:lpstr>Financování mezinárodních vzdělávací aktivit</vt:lpstr>
      <vt:lpstr>SPORT</vt:lpstr>
      <vt:lpstr>SPORT – cíle</vt:lpstr>
      <vt:lpstr>SPORT – činnosti</vt:lpstr>
      <vt:lpstr>SPORT – struktura</vt:lpstr>
      <vt:lpstr>Kritéria kvality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Zuzana Wlodarczyk</dc:creator>
  <cp:lastModifiedBy>Roman Drga</cp:lastModifiedBy>
  <cp:revision>39</cp:revision>
  <cp:lastPrinted>1601-01-01T00:00:00Z</cp:lastPrinted>
  <dcterms:created xsi:type="dcterms:W3CDTF">2016-01-12T13:12:16Z</dcterms:created>
  <dcterms:modified xsi:type="dcterms:W3CDTF">2016-01-27T11:14:21Z</dcterms:modified>
</cp:coreProperties>
</file>