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1" r:id="rId3"/>
    <p:sldId id="270" r:id="rId4"/>
    <p:sldId id="260" r:id="rId5"/>
    <p:sldId id="262" r:id="rId6"/>
    <p:sldId id="271" r:id="rId7"/>
    <p:sldId id="264" r:id="rId8"/>
    <p:sldId id="268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94476" autoAdjust="0"/>
  </p:normalViewPr>
  <p:slideViewPr>
    <p:cSldViewPr snapToGrid="0">
      <p:cViewPr varScale="1">
        <p:scale>
          <a:sx n="110" d="100"/>
          <a:sy n="110" d="100"/>
        </p:scale>
        <p:origin x="1746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98297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21152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drga@fsps.muni.cz" TargetMode="External"/><Relationship Id="rId2" Type="http://schemas.openxmlformats.org/officeDocument/2006/relationships/hyperlink" Target="mailto:smitalov@fsps.muni.cz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 smtClean="0"/>
              <a:t>International </a:t>
            </a:r>
            <a:r>
              <a:rPr lang="cs-CZ" altLang="cs-CZ" dirty="0" err="1" smtClean="0"/>
              <a:t>Visegrad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Fund</a:t>
            </a:r>
            <a:r>
              <a:rPr lang="cs-CZ" altLang="cs-CZ" dirty="0" smtClean="0"/>
              <a:t> / Oddělení projektové podpory</a:t>
            </a: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 smtClean="0"/>
              <a:t>International </a:t>
            </a:r>
            <a:r>
              <a:rPr lang="cs-CZ" altLang="cs-CZ" dirty="0" err="1" smtClean="0"/>
              <a:t>Visegrad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Fund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Financování		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International Visegrad Fund / Oddělení projektové podpory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7DA5A4-BFC5-452F-9F43-ADC3A6F1509E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/>
          <a:p>
            <a:r>
              <a:rPr lang="cs-CZ" sz="1600" b="1" dirty="0" smtClean="0"/>
              <a:t>Dofinancování </a:t>
            </a:r>
          </a:p>
          <a:p>
            <a:endParaRPr lang="cs-CZ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finanční 			</a:t>
            </a:r>
            <a:endParaRPr lang="cs-CZ" sz="1600" dirty="0" smtClean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nefinanční (in </a:t>
            </a:r>
            <a:r>
              <a:rPr lang="cs-CZ" sz="1600" dirty="0" err="1" smtClean="0"/>
              <a:t>kind</a:t>
            </a:r>
            <a:r>
              <a:rPr lang="cs-CZ" sz="1600" dirty="0" smtClean="0"/>
              <a:t>) – dílčí úvazek, poskytnutí vlastních prostor atd.</a:t>
            </a:r>
            <a:endParaRPr lang="cs-CZ" sz="1600" dirty="0"/>
          </a:p>
          <a:p>
            <a:endParaRPr lang="cs-CZ" sz="1600" b="1" dirty="0" smtClean="0"/>
          </a:p>
          <a:p>
            <a:endParaRPr lang="cs-CZ" sz="1600" b="1" dirty="0"/>
          </a:p>
          <a:p>
            <a:r>
              <a:rPr lang="cs-CZ" sz="1600" b="1" dirty="0" smtClean="0"/>
              <a:t>Nezpůsobilé náklady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dirty="0" smtClean="0"/>
          </a:p>
          <a:p>
            <a:r>
              <a:rPr lang="cs-CZ" sz="1600" dirty="0" smtClean="0"/>
              <a:t>S výjimkou 7% u strategických projektů a povolených 15% režijních nákladů</a:t>
            </a:r>
          </a:p>
          <a:p>
            <a:endParaRPr lang="cs-CZ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investice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režijní náklady (spotřeba, telefony, …)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err="1" smtClean="0"/>
              <a:t>vnitrofaktury</a:t>
            </a:r>
            <a:endParaRPr lang="cs-CZ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p</a:t>
            </a:r>
            <a:r>
              <a:rPr lang="cs-CZ" sz="1600" dirty="0" smtClean="0"/>
              <a:t>laty a odměny (včetně dohod a per-</a:t>
            </a:r>
            <a:r>
              <a:rPr lang="cs-CZ" sz="1600" dirty="0" err="1" smtClean="0"/>
              <a:t>diems</a:t>
            </a:r>
            <a:r>
              <a:rPr lang="cs-CZ" sz="1600" dirty="0" smtClean="0"/>
              <a:t>)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120371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Děkujeme za pozornost	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International </a:t>
            </a:r>
            <a:r>
              <a:rPr lang="cs-CZ" altLang="cs-CZ" dirty="0" err="1"/>
              <a:t>Visegrad</a:t>
            </a:r>
            <a:r>
              <a:rPr lang="cs-CZ" altLang="cs-CZ" dirty="0"/>
              <a:t> </a:t>
            </a:r>
            <a:r>
              <a:rPr lang="cs-CZ" altLang="cs-CZ" dirty="0" err="1"/>
              <a:t>Fund</a:t>
            </a:r>
            <a:r>
              <a:rPr lang="cs-CZ" altLang="cs-CZ" dirty="0"/>
              <a:t> / Oddělení projektové podpory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7DA5A4-BFC5-452F-9F43-ADC3A6F1509E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548640" lvl="2" algn="r"/>
            <a:endParaRPr lang="cs-CZ" dirty="0" smtClean="0"/>
          </a:p>
          <a:p>
            <a:pPr marL="548640" lvl="2" algn="r"/>
            <a:endParaRPr lang="cs-CZ" dirty="0"/>
          </a:p>
          <a:p>
            <a:pPr marL="548640" lvl="2" algn="r"/>
            <a:endParaRPr lang="cs-CZ" dirty="0" smtClean="0"/>
          </a:p>
          <a:p>
            <a:pPr marL="548640" lvl="2" algn="r"/>
            <a:endParaRPr lang="cs-CZ" dirty="0"/>
          </a:p>
          <a:p>
            <a:pPr marL="548640" lvl="2" algn="r"/>
            <a:endParaRPr lang="cs-CZ" dirty="0" smtClean="0"/>
          </a:p>
          <a:p>
            <a:pPr marL="548640" lvl="2" algn="r"/>
            <a:endParaRPr lang="cs-CZ" dirty="0"/>
          </a:p>
          <a:p>
            <a:pPr marL="548640" lvl="2" algn="r"/>
            <a:endParaRPr lang="cs-CZ" dirty="0" smtClean="0"/>
          </a:p>
          <a:p>
            <a:pPr marL="548640" lvl="2" algn="r"/>
            <a:endParaRPr lang="cs-CZ" dirty="0"/>
          </a:p>
          <a:p>
            <a:pPr marL="548640" lvl="2" algn="r"/>
            <a:endParaRPr lang="cs-CZ" dirty="0" smtClean="0"/>
          </a:p>
          <a:p>
            <a:pPr marL="548640" lvl="2" algn="r"/>
            <a:endParaRPr lang="cs-CZ" dirty="0"/>
          </a:p>
          <a:p>
            <a:pPr marL="548640" lvl="2" algn="r"/>
            <a:r>
              <a:rPr lang="cs-CZ" smtClean="0"/>
              <a:t>Ing</a:t>
            </a:r>
            <a:r>
              <a:rPr lang="cs-CZ" dirty="0"/>
              <a:t>. Jana Smítalová</a:t>
            </a:r>
          </a:p>
          <a:p>
            <a:pPr marL="548640" lvl="2" algn="r"/>
            <a:endParaRPr lang="cs-CZ" dirty="0"/>
          </a:p>
          <a:p>
            <a:pPr marL="548640" lvl="2" algn="r"/>
            <a:r>
              <a:rPr lang="cs-CZ" dirty="0"/>
              <a:t>549 49 3375</a:t>
            </a:r>
          </a:p>
          <a:p>
            <a:pPr marL="548640" lvl="2" algn="r"/>
            <a:r>
              <a:rPr lang="cs-CZ" dirty="0">
                <a:hlinkClick r:id="rId2"/>
              </a:rPr>
              <a:t>smitalov@fsps.muni.cz</a:t>
            </a:r>
            <a:endParaRPr lang="cs-CZ" dirty="0"/>
          </a:p>
          <a:p>
            <a:pPr marL="548640" lvl="2" algn="r"/>
            <a:r>
              <a:rPr lang="cs-CZ" dirty="0"/>
              <a:t>A33/122</a:t>
            </a:r>
          </a:p>
          <a:p>
            <a:pPr marL="548640" lvl="2" algn="r"/>
            <a:endParaRPr lang="cs-CZ" dirty="0"/>
          </a:p>
          <a:p>
            <a:pPr marL="548640" lvl="2" algn="r"/>
            <a:endParaRPr lang="cs-CZ" dirty="0"/>
          </a:p>
          <a:p>
            <a:pPr marL="548640" lvl="2" algn="r"/>
            <a:r>
              <a:rPr lang="cs-CZ" dirty="0"/>
              <a:t>Mgr. Roman Drga</a:t>
            </a:r>
          </a:p>
          <a:p>
            <a:pPr marL="548640" lvl="2" algn="r"/>
            <a:endParaRPr lang="cs-CZ" dirty="0"/>
          </a:p>
          <a:p>
            <a:pPr marL="548640" lvl="2" algn="r"/>
            <a:r>
              <a:rPr lang="cs-CZ" dirty="0"/>
              <a:t>549493587, 724352930</a:t>
            </a:r>
          </a:p>
          <a:p>
            <a:pPr marL="548640" lvl="2" algn="r"/>
            <a:r>
              <a:rPr lang="cs-CZ" dirty="0">
                <a:hlinkClick r:id="rId3"/>
              </a:rPr>
              <a:t>drga@fsps.muni.cz</a:t>
            </a:r>
            <a:endParaRPr lang="cs-CZ" dirty="0"/>
          </a:p>
          <a:p>
            <a:pPr marL="548640" lvl="2" algn="r"/>
            <a:r>
              <a:rPr lang="cs-CZ" dirty="0"/>
              <a:t>A33/111</a:t>
            </a:r>
          </a:p>
        </p:txBody>
      </p:sp>
    </p:spTree>
    <p:extLst>
      <p:ext uri="{BB962C8B-B14F-4D97-AF65-F5344CB8AC3E}">
        <p14:creationId xmlns:p14="http://schemas.microsoft.com/office/powerpoint/2010/main" val="3287859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informace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International </a:t>
            </a:r>
            <a:r>
              <a:rPr lang="cs-CZ" altLang="cs-CZ" dirty="0" err="1"/>
              <a:t>Visegrad</a:t>
            </a:r>
            <a:r>
              <a:rPr lang="cs-CZ" altLang="cs-CZ" dirty="0"/>
              <a:t> </a:t>
            </a:r>
            <a:r>
              <a:rPr lang="cs-CZ" altLang="cs-CZ" dirty="0" err="1"/>
              <a:t>Fund</a:t>
            </a:r>
            <a:r>
              <a:rPr lang="cs-CZ" altLang="cs-CZ" dirty="0"/>
              <a:t> / Oddělení projektové podpory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7DA5A4-BFC5-452F-9F43-ADC3A6F1509E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Založen 2002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Členské státy – země V4 – ČR, Slovensko, Maďarsko, Polsko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Úřední jazyk – angličtina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Rozpočet tvořen stejnými finančními příspěvky všech čtyř zemí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Rozvoj užší spolupráce mezi členskými státy a posilování vzájemných vazeb </a:t>
            </a:r>
            <a:r>
              <a:rPr lang="cs-CZ" sz="2400" dirty="0"/>
              <a:t>v oblasti kultury, vědy a výzkumu, vzdělávání, výměn mládeže, turismu a přeshraniční </a:t>
            </a:r>
            <a:r>
              <a:rPr lang="cs-CZ" sz="2400" dirty="0" smtClean="0"/>
              <a:t>spolupráce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378571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Programy přehled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7487382"/>
              </p:ext>
            </p:extLst>
          </p:nvPr>
        </p:nvGraphicFramePr>
        <p:xfrm>
          <a:off x="509588" y="2017713"/>
          <a:ext cx="8081960" cy="204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2126"/>
                <a:gridCol w="957943"/>
                <a:gridCol w="888274"/>
                <a:gridCol w="1140823"/>
                <a:gridCol w="1018903"/>
                <a:gridCol w="957943"/>
                <a:gridCol w="714103"/>
                <a:gridCol w="1171845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Program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Uzávěrka návrhu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Délka projektu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Hodnotící období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Rozpočet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% podpory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Režie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Podporované země</a:t>
                      </a:r>
                      <a:endParaRPr lang="cs-CZ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000" dirty="0" err="1" smtClean="0"/>
                        <a:t>Small</a:t>
                      </a:r>
                      <a:r>
                        <a:rPr lang="cs-CZ" sz="1000" dirty="0" smtClean="0"/>
                        <a:t> </a:t>
                      </a:r>
                      <a:r>
                        <a:rPr lang="cs-CZ" sz="1000" dirty="0" err="1" smtClean="0"/>
                        <a:t>grants</a:t>
                      </a:r>
                      <a:endParaRPr lang="cs-CZ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aseline="0" dirty="0" smtClean="0"/>
                        <a:t>1.3. (1.6., 1.9., 1.12.)</a:t>
                      </a:r>
                      <a:endParaRPr lang="cs-CZ" sz="1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aseline="0" dirty="0" smtClean="0"/>
                        <a:t>&lt; 6 měsíců</a:t>
                      </a:r>
                      <a:endParaRPr lang="cs-CZ" sz="1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aseline="0" dirty="0" smtClean="0"/>
                        <a:t>50 </a:t>
                      </a:r>
                      <a:r>
                        <a:rPr lang="cs-CZ" sz="1000" baseline="0" dirty="0" err="1" smtClean="0"/>
                        <a:t>prac.dnů</a:t>
                      </a:r>
                      <a:endParaRPr lang="cs-CZ" sz="1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aseline="0" dirty="0" smtClean="0"/>
                        <a:t>&lt; € 6000</a:t>
                      </a:r>
                      <a:endParaRPr lang="cs-CZ" sz="1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aseline="0" dirty="0" smtClean="0"/>
                        <a:t>80</a:t>
                      </a:r>
                      <a:endParaRPr lang="cs-CZ" sz="1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aseline="0" dirty="0" smtClean="0"/>
                        <a:t>15</a:t>
                      </a:r>
                      <a:endParaRPr lang="cs-CZ" sz="1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aseline="0" dirty="0" smtClean="0"/>
                        <a:t>3 x V4</a:t>
                      </a:r>
                      <a:endParaRPr lang="cs-CZ" sz="1000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000" dirty="0" smtClean="0"/>
                        <a:t>Standart </a:t>
                      </a:r>
                      <a:r>
                        <a:rPr lang="cs-CZ" sz="1000" dirty="0" err="1" smtClean="0"/>
                        <a:t>grants</a:t>
                      </a:r>
                      <a:endParaRPr lang="cs-C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aseline="0" dirty="0" smtClean="0"/>
                        <a:t>15.3. (15.9.)</a:t>
                      </a:r>
                      <a:endParaRPr lang="cs-CZ" sz="1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aseline="0" dirty="0" smtClean="0"/>
                        <a:t>&lt; 12 měsíců</a:t>
                      </a:r>
                      <a:endParaRPr lang="cs-CZ" sz="1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aseline="0" dirty="0" smtClean="0"/>
                        <a:t>60 </a:t>
                      </a:r>
                      <a:r>
                        <a:rPr lang="cs-CZ" sz="1000" baseline="0" dirty="0" err="1" smtClean="0"/>
                        <a:t>prac.dnů</a:t>
                      </a:r>
                      <a:endParaRPr lang="cs-CZ" sz="1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aseline="0" dirty="0" smtClean="0"/>
                        <a:t>&gt; € 6001 </a:t>
                      </a:r>
                      <a:br>
                        <a:rPr lang="cs-CZ" sz="1000" baseline="0" dirty="0" smtClean="0"/>
                      </a:br>
                      <a:r>
                        <a:rPr lang="cs-CZ" sz="1000" baseline="0" dirty="0" smtClean="0"/>
                        <a:t>(Ø € 13 000)</a:t>
                      </a:r>
                      <a:endParaRPr lang="cs-CZ" sz="1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aseline="0" dirty="0" smtClean="0"/>
                        <a:t>80</a:t>
                      </a:r>
                      <a:endParaRPr lang="cs-CZ" sz="1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aseline="0" dirty="0" smtClean="0"/>
                        <a:t>15</a:t>
                      </a:r>
                      <a:endParaRPr lang="cs-CZ" sz="1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aseline="0" dirty="0" smtClean="0"/>
                        <a:t>3 x V4</a:t>
                      </a:r>
                      <a:endParaRPr lang="cs-CZ" sz="1000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000" dirty="0" err="1" smtClean="0"/>
                        <a:t>Strategic</a:t>
                      </a:r>
                      <a:r>
                        <a:rPr lang="cs-CZ" sz="1000" baseline="0" dirty="0" smtClean="0"/>
                        <a:t> </a:t>
                      </a:r>
                      <a:r>
                        <a:rPr lang="cs-CZ" sz="1000" baseline="0" dirty="0" err="1" smtClean="0"/>
                        <a:t>grants</a:t>
                      </a:r>
                      <a:endParaRPr lang="cs-C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aseline="0" dirty="0" smtClean="0"/>
                        <a:t>15.4.</a:t>
                      </a:r>
                      <a:endParaRPr lang="cs-CZ" sz="1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aseline="0" dirty="0" smtClean="0"/>
                        <a:t>12-36 měsíců</a:t>
                      </a:r>
                      <a:endParaRPr lang="cs-CZ" sz="1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aseline="0" dirty="0" smtClean="0"/>
                        <a:t>50 </a:t>
                      </a:r>
                      <a:r>
                        <a:rPr lang="cs-CZ" sz="1000" baseline="0" dirty="0" err="1" smtClean="0"/>
                        <a:t>prac.dnů</a:t>
                      </a:r>
                      <a:endParaRPr lang="cs-CZ" sz="1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aseline="0" dirty="0" smtClean="0"/>
                        <a:t>Ø € 40 000</a:t>
                      </a:r>
                      <a:endParaRPr lang="cs-CZ" sz="1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aseline="0" dirty="0" smtClean="0"/>
                        <a:t>70</a:t>
                      </a:r>
                      <a:endParaRPr lang="cs-CZ" sz="1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aseline="0" dirty="0" smtClean="0"/>
                        <a:t>15 + 7% investice</a:t>
                      </a:r>
                      <a:endParaRPr lang="cs-CZ" sz="1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aseline="0" dirty="0" smtClean="0"/>
                        <a:t>4 x V4</a:t>
                      </a:r>
                      <a:endParaRPr lang="cs-CZ" sz="1000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000" dirty="0" err="1" smtClean="0"/>
                        <a:t>Univesity</a:t>
                      </a:r>
                      <a:r>
                        <a:rPr lang="cs-CZ" sz="1000" baseline="0" dirty="0" smtClean="0"/>
                        <a:t> </a:t>
                      </a:r>
                      <a:r>
                        <a:rPr lang="cs-CZ" sz="1000" baseline="0" dirty="0" err="1" smtClean="0"/>
                        <a:t>studies</a:t>
                      </a:r>
                      <a:r>
                        <a:rPr lang="cs-CZ" sz="1000" baseline="0" dirty="0" smtClean="0"/>
                        <a:t> </a:t>
                      </a:r>
                      <a:r>
                        <a:rPr lang="cs-CZ" sz="1000" baseline="0" dirty="0" err="1" smtClean="0"/>
                        <a:t>grants</a:t>
                      </a:r>
                      <a:endParaRPr lang="cs-CZ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aseline="0" dirty="0" smtClean="0"/>
                        <a:t>10.11.</a:t>
                      </a:r>
                      <a:endParaRPr lang="cs-CZ" sz="1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aseline="0" dirty="0" smtClean="0"/>
                        <a:t>není určeno</a:t>
                      </a:r>
                      <a:endParaRPr lang="cs-CZ" sz="1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aseline="0" dirty="0" smtClean="0"/>
                        <a:t>60 </a:t>
                      </a:r>
                      <a:r>
                        <a:rPr lang="cs-CZ" sz="1000" baseline="0" dirty="0" err="1" smtClean="0"/>
                        <a:t>prac.dnů</a:t>
                      </a:r>
                      <a:endParaRPr lang="cs-CZ" sz="1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aseline="0" dirty="0" smtClean="0"/>
                        <a:t>€  10-40 000</a:t>
                      </a:r>
                      <a:endParaRPr lang="cs-CZ" sz="1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aseline="0" dirty="0" smtClean="0"/>
                        <a:t>100</a:t>
                      </a:r>
                      <a:endParaRPr lang="cs-CZ" sz="1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aseline="0" dirty="0" smtClean="0"/>
                        <a:t>15</a:t>
                      </a:r>
                      <a:endParaRPr lang="cs-CZ" sz="1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baseline="0" dirty="0" smtClean="0"/>
                        <a:t>není určeno</a:t>
                      </a:r>
                      <a:endParaRPr lang="cs-CZ" sz="1000" baseline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57659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Programy IVF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International Visegrad Fund / Oddělení projektové podpory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7DA5A4-BFC5-452F-9F43-ADC3A6F1509E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3745774"/>
          </a:xfrm>
        </p:spPr>
        <p:txBody>
          <a:bodyPr/>
          <a:lstStyle/>
          <a:p>
            <a:r>
              <a:rPr lang="cs-CZ" b="1" dirty="0" err="1" smtClean="0"/>
              <a:t>Small</a:t>
            </a:r>
            <a:r>
              <a:rPr lang="cs-CZ" b="1" dirty="0" smtClean="0"/>
              <a:t> </a:t>
            </a:r>
            <a:r>
              <a:rPr lang="cs-CZ" b="1" dirty="0" err="1" smtClean="0"/>
              <a:t>grants</a:t>
            </a:r>
            <a:r>
              <a:rPr lang="cs-CZ" b="1" dirty="0" smtClean="0"/>
              <a:t> (Malé granty)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podporují realizaci projektů spolupráce mezi subjekty ze zemí </a:t>
            </a:r>
            <a:r>
              <a:rPr lang="cs-CZ" dirty="0" smtClean="0"/>
              <a:t>V4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smtClean="0"/>
              <a:t>minimálně 3 partneři ze zemí V4</a:t>
            </a:r>
            <a:endParaRPr lang="cs-CZ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termíny pro podávání žádostí </a:t>
            </a:r>
            <a:r>
              <a:rPr lang="cs-CZ" dirty="0" smtClean="0"/>
              <a:t>- každoročně </a:t>
            </a:r>
            <a:r>
              <a:rPr lang="cs-CZ" dirty="0"/>
              <a:t>1. března, 1. června, 1. září a 1. </a:t>
            </a:r>
            <a:r>
              <a:rPr lang="cs-CZ" dirty="0" smtClean="0"/>
              <a:t>prosince </a:t>
            </a:r>
            <a:endParaRPr lang="cs-CZ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maximální částka přidělená jednomu projektu je 6 000 EUR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d</a:t>
            </a:r>
            <a:r>
              <a:rPr lang="cs-CZ" dirty="0" smtClean="0"/>
              <a:t>oba realizace projektu je max. 6 měsíců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smtClean="0"/>
              <a:t>financování IVF je max. 80% způsobilých nákladů projektu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b="1" dirty="0"/>
          </a:p>
          <a:p>
            <a:pPr lvl="0"/>
            <a:r>
              <a:rPr lang="cs-CZ" b="1" dirty="0" smtClean="0"/>
              <a:t>Standard </a:t>
            </a:r>
            <a:r>
              <a:rPr lang="cs-CZ" b="1" dirty="0" err="1" smtClean="0"/>
              <a:t>grants</a:t>
            </a:r>
            <a:r>
              <a:rPr lang="cs-CZ" b="1" dirty="0" smtClean="0"/>
              <a:t> (Standardní granty)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podporují realizaci projektů spolupráce mezi subjekty ze zemí V4 ve stejných oblastech jako v případě malých </a:t>
            </a:r>
            <a:r>
              <a:rPr lang="cs-CZ" dirty="0" smtClean="0"/>
              <a:t>grantů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m</a:t>
            </a:r>
            <a:r>
              <a:rPr lang="cs-CZ" dirty="0" smtClean="0"/>
              <a:t>inimálně 3 partneři ze zemí V4</a:t>
            </a:r>
            <a:endParaRPr lang="cs-CZ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t</a:t>
            </a:r>
            <a:r>
              <a:rPr lang="cs-CZ" dirty="0" smtClean="0"/>
              <a:t>ermíny pro podávání žádostí - </a:t>
            </a:r>
            <a:r>
              <a:rPr lang="cs-CZ" dirty="0"/>
              <a:t>každoročně 15. března a 15. září</a:t>
            </a:r>
            <a:endParaRPr lang="cs-CZ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smtClean="0"/>
              <a:t>projektu </a:t>
            </a:r>
            <a:r>
              <a:rPr lang="cs-CZ" dirty="0"/>
              <a:t>se přiděluje částka vyšší než 6 000 EUR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doba realizace projektu je 12 </a:t>
            </a:r>
            <a:r>
              <a:rPr lang="cs-CZ" dirty="0" smtClean="0"/>
              <a:t>měsíců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financování IVF je max. 80% způsobilých nákladů projektu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lvl="0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5514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Programy IVF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International </a:t>
            </a:r>
            <a:r>
              <a:rPr lang="cs-CZ" altLang="cs-CZ" dirty="0" err="1"/>
              <a:t>Visegrad</a:t>
            </a:r>
            <a:r>
              <a:rPr lang="cs-CZ" altLang="cs-CZ" dirty="0"/>
              <a:t> </a:t>
            </a:r>
            <a:r>
              <a:rPr lang="cs-CZ" altLang="cs-CZ" dirty="0" err="1"/>
              <a:t>Fund</a:t>
            </a:r>
            <a:r>
              <a:rPr lang="cs-CZ" altLang="cs-CZ" dirty="0"/>
              <a:t> / Oddělení projektové </a:t>
            </a:r>
            <a:r>
              <a:rPr lang="cs-CZ" altLang="cs-CZ" dirty="0" smtClean="0"/>
              <a:t>podpory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7DA5A4-BFC5-452F-9F43-ADC3A6F1509E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b="1" dirty="0" err="1" smtClean="0"/>
              <a:t>Visegrad</a:t>
            </a:r>
            <a:r>
              <a:rPr lang="cs-CZ" b="1" dirty="0" smtClean="0"/>
              <a:t> University </a:t>
            </a:r>
            <a:r>
              <a:rPr lang="cs-CZ" b="1" dirty="0" err="1" smtClean="0"/>
              <a:t>Studies</a:t>
            </a:r>
            <a:r>
              <a:rPr lang="cs-CZ" b="1" dirty="0" smtClean="0"/>
              <a:t> Grant (Visegrádský grant pro univerzitní studia)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smtClean="0"/>
              <a:t>má podpořit vytváření vynikajících kurzů nebo studijních programů zaměřených na problematiku, která se úzce dotýká zemí Visegrádské skupiny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Vznik kurzu se prokazuje sylabem/osnovami a musí být prokázáno jeho dlouhodobé zasazení do osnov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 každém semestru musí přednášet min.3 přednášející ze 3 V4 zemí (ale lépe 4)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termín pro podávání žádostí - 10. listopad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smtClean="0"/>
              <a:t>částka přidělená projektu je cca 10 000 EUR na vytvoření kurzu a 40 000 EUR na vytvoření studijního programu</a:t>
            </a:r>
          </a:p>
          <a:p>
            <a:pPr lvl="0"/>
            <a:endParaRPr lang="cs-CZ" dirty="0" smtClean="0"/>
          </a:p>
          <a:p>
            <a:pPr lvl="0"/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lvl="0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9811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Programy IVF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International </a:t>
            </a:r>
            <a:r>
              <a:rPr lang="cs-CZ" altLang="cs-CZ" dirty="0" err="1"/>
              <a:t>Visegrad</a:t>
            </a:r>
            <a:r>
              <a:rPr lang="cs-CZ" altLang="cs-CZ" dirty="0"/>
              <a:t> </a:t>
            </a:r>
            <a:r>
              <a:rPr lang="cs-CZ" altLang="cs-CZ" dirty="0" err="1"/>
              <a:t>Fund</a:t>
            </a:r>
            <a:r>
              <a:rPr lang="cs-CZ" altLang="cs-CZ" dirty="0"/>
              <a:t> / Oddělení projektové </a:t>
            </a:r>
            <a:r>
              <a:rPr lang="cs-CZ" altLang="cs-CZ" dirty="0" smtClean="0"/>
              <a:t>podpory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7DA5A4-BFC5-452F-9F43-ADC3A6F1509E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b="1" dirty="0" err="1" smtClean="0"/>
              <a:t>Visegrad</a:t>
            </a:r>
            <a:r>
              <a:rPr lang="cs-CZ" b="1" dirty="0" smtClean="0"/>
              <a:t> </a:t>
            </a:r>
            <a:r>
              <a:rPr lang="cs-CZ" b="1" dirty="0" err="1" smtClean="0"/>
              <a:t>Strategic</a:t>
            </a:r>
            <a:r>
              <a:rPr lang="cs-CZ" b="1" dirty="0" smtClean="0"/>
              <a:t> Program – </a:t>
            </a:r>
            <a:r>
              <a:rPr lang="cs-CZ" b="1" dirty="0" err="1" smtClean="0"/>
              <a:t>Strategic</a:t>
            </a:r>
            <a:r>
              <a:rPr lang="cs-CZ" b="1" dirty="0" smtClean="0"/>
              <a:t> </a:t>
            </a:r>
            <a:r>
              <a:rPr lang="cs-CZ" b="1" dirty="0" err="1" smtClean="0"/>
              <a:t>Grants</a:t>
            </a:r>
            <a:r>
              <a:rPr lang="cs-CZ" b="1" dirty="0" smtClean="0"/>
              <a:t> (Visegrádský strategický program)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smtClean="0"/>
              <a:t>podporuje významné, dlouhodobé strategické projekty, na nichž se podílejí instituce ze všech čtyř zemí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smtClean="0"/>
              <a:t>termín pro podávání žádostí – 15. duben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smtClean="0"/>
              <a:t>Priority: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migrace/integrace </a:t>
            </a:r>
            <a:r>
              <a:rPr lang="cs-CZ" dirty="0"/>
              <a:t>- </a:t>
            </a:r>
            <a:r>
              <a:rPr lang="cs-CZ" dirty="0" smtClean="0"/>
              <a:t>zlepšení </a:t>
            </a:r>
            <a:r>
              <a:rPr lang="cs-CZ" dirty="0"/>
              <a:t>integračních programů v zemích </a:t>
            </a:r>
            <a:r>
              <a:rPr lang="cs-CZ" dirty="0" smtClean="0"/>
              <a:t>V4 (pro neziskovky)</a:t>
            </a: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Společné středoevropské kulturní dědictví - 25 výročí </a:t>
            </a:r>
            <a:r>
              <a:rPr lang="cs-CZ" dirty="0" err="1"/>
              <a:t>Visegradu</a:t>
            </a: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Regionální spolupráce v oblasti bezpečnosti - V4 + Ukrajina + Moldávie (konference, expertní konzultace)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smtClean="0"/>
              <a:t>doba realizace projektu je 12-36 měsíců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smtClean="0"/>
              <a:t>finanční příspěvek IVF – max. 70%, obvykle 30 000 EUR</a:t>
            </a:r>
          </a:p>
          <a:p>
            <a:pPr lvl="0"/>
            <a:endParaRPr lang="cs-CZ" dirty="0" smtClean="0"/>
          </a:p>
          <a:p>
            <a:pPr lvl="0"/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lvl="0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283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Kategorie		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International </a:t>
            </a:r>
            <a:r>
              <a:rPr lang="cs-CZ" altLang="cs-CZ" dirty="0" err="1"/>
              <a:t>Visegrad</a:t>
            </a:r>
            <a:r>
              <a:rPr lang="cs-CZ" altLang="cs-CZ" dirty="0"/>
              <a:t> </a:t>
            </a:r>
            <a:r>
              <a:rPr lang="cs-CZ" altLang="cs-CZ" dirty="0" err="1"/>
              <a:t>Fund</a:t>
            </a:r>
            <a:r>
              <a:rPr lang="cs-CZ" altLang="cs-CZ" dirty="0"/>
              <a:t> / Oddělení projektové podpory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7DA5A4-BFC5-452F-9F43-ADC3A6F1509E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sz="2000" dirty="0"/>
              <a:t>Projektová témata nejsou určena, ale je třeba respektovat tyto kategorie</a:t>
            </a:r>
          </a:p>
          <a:p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kulturní spolupráce (filmové a divadelní festivaly, </a:t>
            </a:r>
            <a:r>
              <a:rPr lang="cs-CZ" sz="2000" dirty="0" smtClean="0"/>
              <a:t>výstavy, …)</a:t>
            </a: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vzdělávání (semináře, vzdělávací </a:t>
            </a:r>
            <a:r>
              <a:rPr lang="cs-CZ" sz="2000" dirty="0" smtClean="0"/>
              <a:t>workshopy, …)</a:t>
            </a: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výzkumné projekty (akademické semináře, </a:t>
            </a:r>
            <a:r>
              <a:rPr lang="cs-CZ" sz="2000" dirty="0" smtClean="0"/>
              <a:t>konference, …)</a:t>
            </a: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mobilita, letní tábory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přeshraniční spolupráce - projektoví partneři nemohou mít svá místa dále než 80 km od dané hranice (projekty v této kategorii mohou zahrnovat dvě nebo tři země)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podpora cestovního ruchu (turistické portály či brožury, propagace konkrétních </a:t>
            </a:r>
            <a:r>
              <a:rPr lang="cs-CZ" sz="2000" dirty="0" smtClean="0"/>
              <a:t>lokalit, …)</a:t>
            </a:r>
            <a:endParaRPr lang="cs-CZ" sz="2000" dirty="0"/>
          </a:p>
          <a:p>
            <a:pPr lvl="2">
              <a:buFont typeface="Wingdings" panose="05000000000000000000" pitchFamily="2" charset="2"/>
              <a:buChar char="ü"/>
            </a:pPr>
            <a:endParaRPr lang="cs-CZ" sz="1200" dirty="0"/>
          </a:p>
          <a:p>
            <a:pPr marL="548640" lvl="2"/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551978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Projektová žádost	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International Visegrad Fund / Oddělení projektové podpory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7DA5A4-BFC5-452F-9F43-ADC3A6F1509E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/>
          <a:p>
            <a:r>
              <a:rPr lang="cs-CZ" b="1" dirty="0" smtClean="0"/>
              <a:t>Žádost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anglicky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elektronický formulář (otevřen 30 dní před začátkem výzvy)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finální verze společně s přílohami se zasílá do Bratislavy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r>
              <a:rPr lang="cs-CZ" b="1" dirty="0" err="1" smtClean="0"/>
              <a:t>Letter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intent</a:t>
            </a:r>
            <a:endParaRPr lang="cs-CZ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povinná součást žádosti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potvrzuje vůli partnerů účastnit se projektu a popisuje jejich konkrétní </a:t>
            </a:r>
            <a:r>
              <a:rPr lang="cs-CZ" dirty="0" smtClean="0"/>
              <a:t>zapojení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</a:t>
            </a:r>
            <a:r>
              <a:rPr lang="cs-CZ" dirty="0" smtClean="0"/>
              <a:t>e starší než 3 měsíce před uzávěrkou podání projektu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r>
              <a:rPr lang="cs-CZ" b="1" dirty="0" smtClean="0"/>
              <a:t>Hodnotící období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50 </a:t>
            </a:r>
            <a:r>
              <a:rPr lang="cs-CZ" dirty="0" smtClean="0"/>
              <a:t> (60) pracovních </a:t>
            </a:r>
            <a:r>
              <a:rPr lang="cs-CZ" dirty="0" smtClean="0"/>
              <a:t>dní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r>
              <a:rPr lang="cs-CZ" dirty="0"/>
              <a:t>Pozor! U standardních a malých grantů IVF povoluje pouze jeden aktivní </a:t>
            </a:r>
            <a:r>
              <a:rPr lang="cs-CZ" dirty="0" err="1"/>
              <a:t>koordinátorský</a:t>
            </a:r>
            <a:r>
              <a:rPr lang="cs-CZ" dirty="0"/>
              <a:t> grant na </a:t>
            </a:r>
            <a:r>
              <a:rPr lang="cs-CZ" dirty="0" smtClean="0"/>
              <a:t>HS.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1765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Financování		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International Visegrad Fund / Oddělení projektové podpory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7DA5A4-BFC5-452F-9F43-ADC3A6F1509E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sz="1600" b="1" dirty="0" smtClean="0"/>
              <a:t>Způsobilé náklady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tisk </a:t>
            </a:r>
            <a:r>
              <a:rPr lang="cs-CZ" sz="1600" dirty="0"/>
              <a:t>a vydávání materiálů k projektu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pronájem prostor a zařízení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autorské </a:t>
            </a:r>
            <a:r>
              <a:rPr lang="cs-CZ" sz="1600" dirty="0" smtClean="0"/>
              <a:t>poplatky a platby </a:t>
            </a:r>
            <a:r>
              <a:rPr lang="cs-CZ" sz="1600" dirty="0"/>
              <a:t>odborníkům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ubytování a stravování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cestovní náklady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překlady a tlumočení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ceny do soutěží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kancelářský materiál a propagační materiály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náklady na inzerci a </a:t>
            </a:r>
            <a:r>
              <a:rPr lang="cs-CZ" sz="1600" dirty="0" smtClean="0"/>
              <a:t>propagaci, webové </a:t>
            </a:r>
            <a:r>
              <a:rPr lang="cs-CZ" sz="1600" dirty="0"/>
              <a:t>stránky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hmotný a nehmotný majetek (zboží nebo služby související s projektem) - max. 7% z poskytnuté částky (možné pouze u Strategických grantů)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režijní náklady - max. 15% z poskytnuté </a:t>
            </a:r>
            <a:r>
              <a:rPr lang="cs-CZ" sz="1600" dirty="0" smtClean="0"/>
              <a:t>částky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dirty="0" smtClean="0"/>
          </a:p>
          <a:p>
            <a:endParaRPr lang="cs-CZ" sz="16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94767806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fsps_sablona_4×3_cz</Template>
  <TotalTime>665</TotalTime>
  <Words>819</Words>
  <Application>Microsoft Office PowerPoint</Application>
  <PresentationFormat>Předvádění na obrazovce (4:3)</PresentationFormat>
  <Paragraphs>195</Paragraphs>
  <Slides>11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Tahoma</vt:lpstr>
      <vt:lpstr>Wingdings</vt:lpstr>
      <vt:lpstr>Prezentace_MU_CZ</vt:lpstr>
      <vt:lpstr>International Visegrad Fund</vt:lpstr>
      <vt:lpstr>Obecné informace</vt:lpstr>
      <vt:lpstr>Programy přehled</vt:lpstr>
      <vt:lpstr>Programy IVF</vt:lpstr>
      <vt:lpstr>Programy IVF</vt:lpstr>
      <vt:lpstr>Programy IVF</vt:lpstr>
      <vt:lpstr>Kategorie  </vt:lpstr>
      <vt:lpstr>Projektová žádost </vt:lpstr>
      <vt:lpstr>Financování  </vt:lpstr>
      <vt:lpstr>Financování  </vt:lpstr>
      <vt:lpstr>Děkujeme za pozornost 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Zuzana Wlodarczyk</dc:creator>
  <cp:lastModifiedBy>Jana Smítalová</cp:lastModifiedBy>
  <cp:revision>39</cp:revision>
  <cp:lastPrinted>1601-01-01T00:00:00Z</cp:lastPrinted>
  <dcterms:created xsi:type="dcterms:W3CDTF">2016-01-12T13:12:16Z</dcterms:created>
  <dcterms:modified xsi:type="dcterms:W3CDTF">2016-01-26T10:53:58Z</dcterms:modified>
</cp:coreProperties>
</file>