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60" r:id="rId4"/>
    <p:sldId id="273" r:id="rId5"/>
    <p:sldId id="268" r:id="rId6"/>
    <p:sldId id="269" r:id="rId7"/>
    <p:sldId id="270" r:id="rId8"/>
    <p:sldId id="271" r:id="rId9"/>
    <p:sldId id="272" r:id="rId10"/>
    <p:sldId id="26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>
          <p15:clr>
            <a:srgbClr val="A4A3A4"/>
          </p15:clr>
        </p15:guide>
        <p15:guide id="2" orient="horz" pos="1272">
          <p15:clr>
            <a:srgbClr val="A4A3A4"/>
          </p15:clr>
        </p15:guide>
        <p15:guide id="3" orient="horz" pos="715">
          <p15:clr>
            <a:srgbClr val="A4A3A4"/>
          </p15:clr>
        </p15:guide>
        <p15:guide id="4" orient="horz" pos="3861">
          <p15:clr>
            <a:srgbClr val="A4A3A4"/>
          </p15:clr>
        </p15:guide>
        <p15:guide id="5" orient="horz" pos="3944">
          <p15:clr>
            <a:srgbClr val="A4A3A4"/>
          </p15:clr>
        </p15:guide>
        <p15:guide id="6" pos="321">
          <p15:clr>
            <a:srgbClr val="A4A3A4"/>
          </p15:clr>
        </p15:guide>
        <p15:guide id="7" pos="5418">
          <p15:clr>
            <a:srgbClr val="A4A3A4"/>
          </p15:clr>
        </p15:guide>
        <p15:guide id="8" pos="682">
          <p15:clr>
            <a:srgbClr val="A4A3A4"/>
          </p15:clr>
        </p15:guide>
        <p15:guide id="9" pos="2766">
          <p15:clr>
            <a:srgbClr val="A4A3A4"/>
          </p15:clr>
        </p15:guide>
        <p15:guide id="10" pos="29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33" autoAdjust="0"/>
    <p:restoredTop sz="94476" autoAdjust="0"/>
  </p:normalViewPr>
  <p:slideViewPr>
    <p:cSldViewPr snapToGrid="0">
      <p:cViewPr varScale="1">
        <p:scale>
          <a:sx n="110" d="100"/>
          <a:sy n="110" d="100"/>
        </p:scale>
        <p:origin x="1746" y="102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321"/>
        <p:guide pos="5418"/>
        <p:guide pos="682"/>
        <p:guide pos="2766"/>
        <p:guide pos="297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3097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82675" y="2565401"/>
            <a:ext cx="7518400" cy="2663825"/>
          </a:xfrm>
        </p:spPr>
        <p:txBody>
          <a:bodyPr tIns="0" bIns="0" anchor="ctr"/>
          <a:lstStyle>
            <a:lvl1pPr>
              <a:defRPr sz="3200"/>
            </a:lvl1pPr>
          </a:lstStyle>
          <a:p>
            <a:pPr lvl="0"/>
            <a:r>
              <a:rPr lang="cs-CZ" altLang="cs-CZ" noProof="0" smtClean="0"/>
              <a:t>Kliknutím lze upravit styl.</a:t>
            </a:r>
            <a:endParaRPr lang="cs-CZ" altLang="cs-CZ" noProof="0" dirty="0" smtClean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</a:defRPr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FD44865-E482-4274-BA0A-6D969A5DE30D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39061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97689" y="1125539"/>
            <a:ext cx="1703387" cy="50069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9588" y="1125539"/>
            <a:ext cx="6037861" cy="50069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153075-B133-4825-BEAD-9495BA665D3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52727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0287D"/>
              </a:buClr>
              <a:buSzPct val="100000"/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00287D"/>
              </a:buClr>
              <a:buFont typeface="Wingdings" panose="05000000000000000000" pitchFamily="2" charset="2"/>
              <a:buChar char="§"/>
              <a:defRPr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686047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4406901"/>
            <a:ext cx="80914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9589" y="2906713"/>
            <a:ext cx="8091487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7F5D36C-8A95-44A1-B2E3-4B4CEE4AA93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6364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9588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24131" y="2019301"/>
            <a:ext cx="3876944" cy="4110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152B74-69A5-4C0F-AF65-094CC50B2C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4004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9" y="1134533"/>
            <a:ext cx="8091487" cy="643467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12369" y="2019300"/>
            <a:ext cx="38786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9588" y="2915728"/>
            <a:ext cx="3874282" cy="32104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23119" y="2019300"/>
            <a:ext cx="387795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22963" y="2938734"/>
            <a:ext cx="3878113" cy="31911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5CD6F-6F72-494C-9F75-EA7F2E402090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25317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7DA5A4-BFC5-452F-9F43-ADC3A6F1509E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5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0002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5406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588" y="1134534"/>
            <a:ext cx="8091487" cy="64346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1" y="2019300"/>
            <a:ext cx="5026025" cy="41068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2746884" cy="4106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562BE3-FB3A-4F01-A26A-8D36CDF01AD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545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087507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34533"/>
            <a:ext cx="5486400" cy="38745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654246"/>
            <a:ext cx="5486400" cy="4756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Definujte zápatí - název prezentace / pracoviště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68BFBB-FD49-4E22-AEFE-2646EB3E88C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95320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509589" y="1125539"/>
            <a:ext cx="808663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 předlohy nadpisů.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9589" y="2017713"/>
            <a:ext cx="8082321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 smtClean="0"/>
              <a:t>Klepnutím lze upravit styly předlohy textu.</a:t>
            </a:r>
          </a:p>
          <a:p>
            <a:pPr lvl="1"/>
            <a:r>
              <a:rPr lang="cs-CZ" altLang="cs-CZ" dirty="0" smtClean="0"/>
              <a:t>Druhá úroveň</a:t>
            </a:r>
          </a:p>
        </p:txBody>
      </p:sp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2694" y="6248400"/>
            <a:ext cx="630591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r>
              <a:rPr lang="cs-CZ" altLang="cs-CZ" dirty="0" smtClean="0"/>
              <a:t>Definujte zápatí - název prezentace / pracoviště</a:t>
            </a:r>
            <a:endParaRPr lang="cs-CZ" alt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8417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69696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100000"/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87D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4"/>
        </a:buBlip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mitalov@fsps.muni.cz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drga@fsps.muni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248400"/>
            <a:ext cx="6314536" cy="457200"/>
          </a:xfrm>
        </p:spPr>
        <p:txBody>
          <a:bodyPr/>
          <a:lstStyle/>
          <a:p>
            <a:r>
              <a:rPr lang="cs-CZ" altLang="cs-CZ" dirty="0" err="1" smtClean="0"/>
              <a:t>Interreg</a:t>
            </a:r>
            <a:r>
              <a:rPr lang="cs-CZ" altLang="cs-CZ" dirty="0" smtClean="0"/>
              <a:t> Rakousko - ČR/ Oddělení projektové podpory</a:t>
            </a:r>
            <a:endParaRPr lang="cs-CZ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sz="3000" dirty="0" err="1" smtClean="0"/>
              <a:t>Interreg</a:t>
            </a:r>
            <a:r>
              <a:rPr lang="cs-CZ" altLang="cs-CZ" sz="3000" dirty="0" smtClean="0"/>
              <a:t> V-A Rakousko – Česká republika</a:t>
            </a:r>
            <a:endParaRPr lang="cs-CZ" altLang="cs-CZ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Děkujeme za pozornost	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Rakousko - ČR/ 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  <a:p>
            <a:pPr marL="548640" lvl="2" algn="r"/>
            <a:r>
              <a:rPr lang="cs-CZ" dirty="0" smtClean="0"/>
              <a:t>Ing. Jana Smítalová</a:t>
            </a:r>
          </a:p>
          <a:p>
            <a:pPr marL="548640" lvl="2" algn="r"/>
            <a:endParaRPr lang="cs-CZ" dirty="0" smtClean="0"/>
          </a:p>
          <a:p>
            <a:pPr marL="548640" lvl="2" algn="r"/>
            <a:r>
              <a:rPr lang="cs-CZ" dirty="0" smtClean="0"/>
              <a:t>549 49 3375</a:t>
            </a:r>
          </a:p>
          <a:p>
            <a:pPr marL="548640" lvl="2" algn="r"/>
            <a:r>
              <a:rPr lang="cs-CZ" dirty="0" smtClean="0">
                <a:hlinkClick r:id="rId3"/>
              </a:rPr>
              <a:t>smitalov@fsps.muni.cz</a:t>
            </a:r>
            <a:endParaRPr lang="cs-CZ" dirty="0" smtClean="0"/>
          </a:p>
          <a:p>
            <a:pPr marL="548640" lvl="2" algn="r"/>
            <a:r>
              <a:rPr lang="cs-CZ" dirty="0" smtClean="0"/>
              <a:t>A33/122</a:t>
            </a:r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 smtClean="0"/>
          </a:p>
          <a:p>
            <a:pPr marL="548640" lvl="2" algn="r"/>
            <a:r>
              <a:rPr lang="cs-CZ" dirty="0" smtClean="0"/>
              <a:t>Mgr</a:t>
            </a:r>
            <a:r>
              <a:rPr lang="cs-CZ" dirty="0"/>
              <a:t>. Roman Drga</a:t>
            </a:r>
          </a:p>
          <a:p>
            <a:pPr marL="548640" lvl="2" algn="r"/>
            <a:endParaRPr lang="cs-CZ" dirty="0"/>
          </a:p>
          <a:p>
            <a:pPr marL="548640" lvl="2" algn="r"/>
            <a:r>
              <a:rPr lang="cs-CZ" dirty="0" smtClean="0"/>
              <a:t>549493587</a:t>
            </a:r>
            <a:r>
              <a:rPr lang="cs-CZ" dirty="0"/>
              <a:t>, 724352930</a:t>
            </a:r>
          </a:p>
          <a:p>
            <a:pPr marL="548640" lvl="2" algn="r"/>
            <a:r>
              <a:rPr lang="cs-CZ" dirty="0" smtClean="0">
                <a:hlinkClick r:id="rId4"/>
              </a:rPr>
              <a:t>drga@fsps.muni.cz</a:t>
            </a:r>
            <a:endParaRPr lang="cs-CZ" dirty="0"/>
          </a:p>
          <a:p>
            <a:pPr marL="548640" lvl="2" algn="r"/>
            <a:r>
              <a:rPr lang="cs-CZ" dirty="0" smtClean="0"/>
              <a:t>A33/111</a:t>
            </a:r>
            <a:endParaRPr lang="cs-CZ" dirty="0"/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  <a:p>
            <a:pPr marL="548640" lvl="2" algn="r"/>
            <a:endParaRPr lang="cs-CZ" dirty="0" smtClean="0"/>
          </a:p>
          <a:p>
            <a:pPr marL="548640" lvl="2" algn="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785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informace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Rakousko - ČR/ 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Výzva vyhlášena - kontinuální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Zejména regionální a místní projekty s přeshraničním významem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Nutno splnit minimálně tři kritéria spolupráce ze čtyř definovaných: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Společná příprava projektu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Společná realizace projektu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Společný personál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Společné financování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Kritéria společné přípravy a realizace je nutno splnit vždy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Aktivity musí mít dopad v programovém území: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ČR – Jihomoravský kraj, Jihočeský kraj a Vysočina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dirty="0" smtClean="0"/>
              <a:t>Rakousko - </a:t>
            </a:r>
            <a:r>
              <a:rPr lang="cs-CZ" dirty="0" err="1"/>
              <a:t>Mostviertel-Eisenwurzen</a:t>
            </a:r>
            <a:r>
              <a:rPr lang="cs-CZ" dirty="0"/>
              <a:t>, </a:t>
            </a:r>
            <a:r>
              <a:rPr lang="cs-CZ" dirty="0" err="1"/>
              <a:t>Sankt</a:t>
            </a:r>
            <a:r>
              <a:rPr lang="cs-CZ" dirty="0"/>
              <a:t> </a:t>
            </a:r>
            <a:r>
              <a:rPr lang="cs-CZ" dirty="0" err="1"/>
              <a:t>Pölten</a:t>
            </a:r>
            <a:r>
              <a:rPr lang="cs-CZ" dirty="0"/>
              <a:t>, </a:t>
            </a:r>
            <a:r>
              <a:rPr lang="cs-CZ" dirty="0" err="1"/>
              <a:t>Waldviertel</a:t>
            </a:r>
            <a:r>
              <a:rPr lang="cs-CZ" dirty="0"/>
              <a:t>, </a:t>
            </a:r>
            <a:r>
              <a:rPr lang="cs-CZ" dirty="0" err="1"/>
              <a:t>Weinviertel</a:t>
            </a:r>
            <a:r>
              <a:rPr lang="cs-CZ" dirty="0"/>
              <a:t>, </a:t>
            </a:r>
            <a:r>
              <a:rPr lang="cs-CZ" dirty="0" err="1"/>
              <a:t>Wienr</a:t>
            </a:r>
            <a:r>
              <a:rPr lang="cs-CZ" dirty="0"/>
              <a:t> </a:t>
            </a:r>
            <a:r>
              <a:rPr lang="cs-CZ" dirty="0" err="1"/>
              <a:t>Umland-Nordteil</a:t>
            </a:r>
            <a:r>
              <a:rPr lang="cs-CZ" dirty="0"/>
              <a:t>, </a:t>
            </a:r>
            <a:r>
              <a:rPr lang="cs-CZ" dirty="0" err="1"/>
              <a:t>Wien</a:t>
            </a:r>
            <a:r>
              <a:rPr lang="cs-CZ" dirty="0"/>
              <a:t>, </a:t>
            </a:r>
            <a:r>
              <a:rPr lang="cs-CZ" dirty="0" err="1"/>
              <a:t>Innviertel</a:t>
            </a:r>
            <a:r>
              <a:rPr lang="cs-CZ" dirty="0"/>
              <a:t>, </a:t>
            </a:r>
            <a:r>
              <a:rPr lang="cs-CZ" dirty="0" err="1"/>
              <a:t>Linz-Wels</a:t>
            </a:r>
            <a:r>
              <a:rPr lang="cs-CZ" dirty="0"/>
              <a:t>, </a:t>
            </a:r>
            <a:r>
              <a:rPr lang="cs-CZ" dirty="0" err="1"/>
              <a:t>Mühlviertel</a:t>
            </a:r>
            <a:r>
              <a:rPr lang="cs-CZ" dirty="0"/>
              <a:t>, </a:t>
            </a:r>
            <a:r>
              <a:rPr lang="cs-CZ" dirty="0" err="1" smtClean="0"/>
              <a:t>Steyr-Kirchdorf</a:t>
            </a:r>
            <a:endParaRPr lang="cs-CZ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smtClean="0"/>
              <a:t>Partneři – výzkumné instituce, školy, VŠ, subjekty veř. správy, neziskovky, malé a střední podniky, … (ne politické strany a FO)</a:t>
            </a:r>
            <a:endParaRPr lang="cs-CZ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smtClean="0"/>
              <a:t>Minimálně dva partneři, jeden z ČR, jeden z Rakouska, vedoucí partner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smtClean="0"/>
              <a:t>Výše příspěvku max. 85% způsobilých nákladů projektu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 smtClean="0"/>
              <a:t>Návrh projektu česky i německy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857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osy	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Rakousko - ČR/ 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3745774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cs-CZ" sz="1800" dirty="0" smtClean="0"/>
              <a:t>Posilování výzkumu, technického vývoje a inovací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sz="1600" dirty="0" smtClean="0"/>
              <a:t>Investiční priorita 1a – posilování výzkumné a inovační infrastruktury a kapacit pro rozvoj vynikající úrovně výzkumu a podpora odborných středisek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cs-CZ" sz="1100" dirty="0" smtClean="0"/>
              <a:t>Přípravné studie a plánovací aktivity pro investice </a:t>
            </a:r>
            <a:r>
              <a:rPr lang="cs-CZ" sz="1100" dirty="0" err="1" smtClean="0"/>
              <a:t>VaV</a:t>
            </a:r>
            <a:r>
              <a:rPr lang="cs-CZ" sz="1100" dirty="0" smtClean="0"/>
              <a:t>, které budou využívány společně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cs-CZ" sz="1100" dirty="0" smtClean="0"/>
              <a:t>Investice do společného vybavení, modernizace a rozšíření laboratoří, které mají přeshraniční význam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cs-CZ" sz="1100" dirty="0" smtClean="0"/>
              <a:t>Podpora konkrétních přeshraničních aktivit a podpora přípravy implementace výsledků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sz="1600" dirty="0" smtClean="0"/>
              <a:t>Investiční priorita 1b – podpora podnikových investic ….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1800" dirty="0" smtClean="0"/>
              <a:t>Životní prostředí a </a:t>
            </a:r>
            <a:r>
              <a:rPr lang="cs-CZ" sz="1800" dirty="0" smtClean="0"/>
              <a:t>zdroje</a:t>
            </a:r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415551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osy	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Rakousko - ČR/ 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>
          <a:xfrm>
            <a:off x="509588" y="2019300"/>
            <a:ext cx="8091487" cy="4041866"/>
          </a:xfrm>
        </p:spPr>
        <p:txBody>
          <a:bodyPr/>
          <a:lstStyle/>
          <a:p>
            <a:pPr marL="342900" indent="-342900">
              <a:buFont typeface="+mj-lt"/>
              <a:buAutoNum type="arabicPeriod" startAt="3"/>
            </a:pPr>
            <a:r>
              <a:rPr lang="cs-CZ" sz="1800" dirty="0"/>
              <a:t>Rozvoj lidských </a:t>
            </a:r>
            <a:r>
              <a:rPr lang="cs-CZ" sz="1800" dirty="0" smtClean="0"/>
              <a:t>zdrojů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sz="1600" dirty="0" smtClean="0"/>
              <a:t>Investice do vzdělávání, odborné přípravy a školení za účelem získávání zkušeností a CŽV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cs-CZ" sz="1400" dirty="0" smtClean="0"/>
              <a:t>Adaptace vzdělávání ekonomickým a sociálním podmínkám region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cs-CZ" sz="1400" dirty="0" smtClean="0"/>
              <a:t>Harmonizace systému vzdělávání pro potřeby společného trhu práce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cs-CZ" sz="1400" dirty="0" smtClean="0"/>
              <a:t>Rozvoj a implementace společných opatření formou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cs-CZ" sz="1300" dirty="0" smtClean="0"/>
              <a:t>Studijních plánů/osnov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cs-CZ" sz="1300" dirty="0" smtClean="0"/>
              <a:t>Studijní a zaměstnaneckých výměn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cs-CZ" sz="1300" dirty="0" smtClean="0"/>
              <a:t>Bilaterálních vzdělávacích plánů</a:t>
            </a:r>
          </a:p>
          <a:p>
            <a:pPr marL="1714500" lvl="3" indent="-342900">
              <a:buFont typeface="Courier New" panose="02070309020205020404" pitchFamily="49" charset="0"/>
              <a:buChar char="o"/>
            </a:pPr>
            <a:r>
              <a:rPr lang="cs-CZ" sz="1300" dirty="0" smtClean="0"/>
              <a:t>Jazykového vzdělávání</a:t>
            </a:r>
            <a:endParaRPr lang="cs-CZ" sz="1300" dirty="0"/>
          </a:p>
          <a:p>
            <a:pPr marL="342900" indent="-342900">
              <a:buFont typeface="+mj-lt"/>
              <a:buAutoNum type="arabicPeriod" startAt="3"/>
            </a:pPr>
            <a:r>
              <a:rPr lang="cs-CZ" sz="1800" dirty="0" smtClean="0"/>
              <a:t>Udržitelné </a:t>
            </a:r>
            <a:r>
              <a:rPr lang="cs-CZ" sz="1800" dirty="0"/>
              <a:t>sítě a institucionální spolupráce</a:t>
            </a:r>
          </a:p>
          <a:p>
            <a:pPr marL="800100" lvl="1" indent="-342900">
              <a:buFont typeface="+mj-lt"/>
              <a:buAutoNum type="alphaLcPeriod"/>
            </a:pPr>
            <a:r>
              <a:rPr lang="cs-CZ" sz="1600" dirty="0"/>
              <a:t>Podpora přeshraniční spolupráce komunit a institucí ve společném regionu</a:t>
            </a:r>
          </a:p>
          <a:p>
            <a:pPr marL="1143000" lvl="2" indent="-228600">
              <a:buFont typeface="Courier New" panose="02070309020205020404" pitchFamily="49" charset="0"/>
              <a:buChar char="o"/>
            </a:pPr>
            <a:r>
              <a:rPr lang="cs-CZ" sz="1100" dirty="0"/>
              <a:t>Podpora spolupráce obcí, měst, regionů a institucí</a:t>
            </a:r>
          </a:p>
          <a:p>
            <a:pPr marL="1143000" lvl="2" indent="-228600">
              <a:buFont typeface="Courier New" panose="02070309020205020404" pitchFamily="49" charset="0"/>
              <a:buChar char="o"/>
            </a:pPr>
            <a:r>
              <a:rPr lang="cs-CZ" sz="1100" dirty="0"/>
              <a:t>Posilování sítí na lokální úrovni a podpora potenciálu rozšiřování spolupráce s přeshraničním rozměrem a cílem</a:t>
            </a:r>
          </a:p>
          <a:p>
            <a:pPr marL="1143000" lvl="2" indent="-228600">
              <a:buFont typeface="Courier New" panose="02070309020205020404" pitchFamily="49" charset="0"/>
              <a:buChar char="o"/>
            </a:pPr>
            <a:r>
              <a:rPr lang="cs-CZ" sz="1100" dirty="0"/>
              <a:t>Posilování integrace v malém měřítku</a:t>
            </a:r>
          </a:p>
          <a:p>
            <a:pPr lvl="2"/>
            <a:r>
              <a:rPr lang="cs-CZ" sz="1100" dirty="0"/>
              <a:t>Studia a odborné kvalifikace, plánování aktivit </a:t>
            </a:r>
          </a:p>
        </p:txBody>
      </p:sp>
    </p:spTree>
    <p:extLst>
      <p:ext uri="{BB962C8B-B14F-4D97-AF65-F5344CB8AC3E}">
        <p14:creationId xmlns:p14="http://schemas.microsoft.com/office/powerpoint/2010/main" val="265183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414068" y="6248400"/>
            <a:ext cx="6314536" cy="457200"/>
          </a:xfrm>
        </p:spPr>
        <p:txBody>
          <a:bodyPr/>
          <a:lstStyle/>
          <a:p>
            <a:r>
              <a:rPr lang="cs-CZ" altLang="cs-CZ" dirty="0" err="1" smtClean="0"/>
              <a:t>Interreg</a:t>
            </a:r>
            <a:r>
              <a:rPr lang="cs-CZ" altLang="cs-CZ" dirty="0" smtClean="0"/>
              <a:t> SK-CZ/ Oddělení projektové podpory</a:t>
            </a:r>
            <a:endParaRPr lang="cs-CZ" altLang="cs-CZ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833113" cy="457200"/>
          </a:xfrm>
        </p:spPr>
        <p:txBody>
          <a:bodyPr/>
          <a:lstStyle/>
          <a:p>
            <a:fld id="{EA4ADC9B-C3B1-4CB1-8B0D-14D528DA44A1}" type="slidenum">
              <a:rPr lang="cs-CZ" altLang="cs-CZ"/>
              <a:pPr/>
              <a:t>5</a:t>
            </a:fld>
            <a:endParaRPr lang="cs-CZ" altLang="cs-CZ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2800" dirty="0" err="1" smtClean="0"/>
              <a:t>Interreg</a:t>
            </a:r>
            <a:r>
              <a:rPr lang="cs-CZ" sz="2800" dirty="0" smtClean="0"/>
              <a:t> </a:t>
            </a:r>
            <a:r>
              <a:rPr lang="cs-CZ" sz="2800" dirty="0"/>
              <a:t>V-A SK-CZ </a:t>
            </a:r>
          </a:p>
        </p:txBody>
      </p:sp>
    </p:spTree>
    <p:extLst>
      <p:ext uri="{BB962C8B-B14F-4D97-AF65-F5344CB8AC3E}">
        <p14:creationId xmlns:p14="http://schemas.microsoft.com/office/powerpoint/2010/main" val="90338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Obecné informace		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</a:t>
            </a:r>
            <a:r>
              <a:rPr lang="cs-CZ" altLang="cs-CZ" dirty="0" smtClean="0"/>
              <a:t>SK-CZ/ </a:t>
            </a:r>
            <a:r>
              <a:rPr lang="cs-CZ" altLang="cs-CZ" dirty="0"/>
              <a:t>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Vyhlášení výzvy </a:t>
            </a:r>
            <a:r>
              <a:rPr lang="cs-CZ" sz="1600" b="1" dirty="0" smtClean="0"/>
              <a:t>8.2.2016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Zejména </a:t>
            </a:r>
            <a:r>
              <a:rPr lang="cs-CZ" sz="1600" dirty="0"/>
              <a:t>regionální a místní projekty s přeshraničním významem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Nutno splnit minimálně tři kritéria spolupráce ze čtyř definovaných: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Společná příprava projektu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Společná realizace projektu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Společný personál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Společné financování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Kritéria společné přípravy a realizace je nutno splnit vždy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Aktivity musí mít dopad v programovém území: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/>
              <a:t>ČR – </a:t>
            </a:r>
            <a:r>
              <a:rPr lang="cs-CZ" sz="1400" dirty="0" smtClean="0"/>
              <a:t>Jihomoravský, Zlínský a Moravskoslezský</a:t>
            </a:r>
            <a:endParaRPr lang="cs-CZ" sz="1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 smtClean="0"/>
              <a:t>Slovensko - Trnavský, Trenčianský </a:t>
            </a:r>
            <a:r>
              <a:rPr lang="cs-CZ" sz="1400" dirty="0"/>
              <a:t>a </a:t>
            </a:r>
            <a:r>
              <a:rPr lang="cs-CZ" sz="1400" dirty="0" smtClean="0"/>
              <a:t>Žilinský kraj</a:t>
            </a:r>
            <a:endParaRPr lang="cs-CZ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600" dirty="0"/>
              <a:t>Partnery mohou být veřejnoprávní </a:t>
            </a:r>
            <a:r>
              <a:rPr lang="cs-CZ" sz="1600" dirty="0" smtClean="0"/>
              <a:t>instituce, neziskové organizace, podnikatelské subjekty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600" dirty="0" smtClean="0"/>
              <a:t>Výše dotace – max. 85% způsobilých nákladů projektu</a:t>
            </a:r>
            <a:endParaRPr lang="cs-CZ" sz="1600" dirty="0"/>
          </a:p>
          <a:p>
            <a:pPr marL="548640"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450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Prioritní osy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</a:t>
            </a:r>
            <a:r>
              <a:rPr lang="cs-CZ" altLang="cs-CZ" dirty="0" smtClean="0"/>
              <a:t>SK-CZ/ </a:t>
            </a:r>
            <a:r>
              <a:rPr lang="cs-CZ" altLang="cs-CZ" dirty="0"/>
              <a:t>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podpora investic podniků do výzkumu a inovací a propojení podniků, center výzkumu a vývoje a VŠ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investice do vzdělávání, </a:t>
            </a:r>
            <a:r>
              <a:rPr lang="cs-CZ" sz="2000" dirty="0" smtClean="0"/>
              <a:t>odborné </a:t>
            </a:r>
            <a:r>
              <a:rPr lang="cs-CZ" sz="2000" dirty="0"/>
              <a:t>přípravy a školení za účelem získávání zručnosti a CŽV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zachování, ochrana, propagace a rozvoj přírodního a kulturního dědictví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podpora právní a správní spolupráce a spolupráce mezi občany a institucemi</a:t>
            </a:r>
          </a:p>
        </p:txBody>
      </p:sp>
    </p:spTree>
    <p:extLst>
      <p:ext uri="{BB962C8B-B14F-4D97-AF65-F5344CB8AC3E}">
        <p14:creationId xmlns:p14="http://schemas.microsoft.com/office/powerpoint/2010/main" val="150044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Danube</a:t>
            </a:r>
            <a:r>
              <a:rPr lang="cs-CZ" dirty="0" smtClean="0"/>
              <a:t> </a:t>
            </a:r>
            <a:r>
              <a:rPr lang="cs-CZ" dirty="0" err="1" smtClean="0"/>
              <a:t>Transnational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</a:t>
            </a:r>
            <a:r>
              <a:rPr lang="cs-CZ" altLang="cs-CZ" dirty="0" err="1" smtClean="0"/>
              <a:t>Danube</a:t>
            </a:r>
            <a:r>
              <a:rPr lang="cs-CZ" altLang="cs-CZ" dirty="0" smtClean="0"/>
              <a:t>/ </a:t>
            </a:r>
            <a:r>
              <a:rPr lang="cs-CZ" altLang="cs-CZ" dirty="0"/>
              <a:t>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Podpora ekonomické, místní a sociální soudržnosti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Podpora projektů do výše max. 85%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Dvoukolová výzva: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err="1" smtClean="0"/>
              <a:t>Expression</a:t>
            </a:r>
            <a:r>
              <a:rPr lang="cs-CZ" sz="1800" dirty="0" smtClean="0"/>
              <a:t> </a:t>
            </a:r>
            <a:r>
              <a:rPr lang="cs-CZ" sz="1800" dirty="0" err="1" smtClean="0"/>
              <a:t>of</a:t>
            </a:r>
            <a:r>
              <a:rPr lang="cs-CZ" sz="1800" dirty="0" smtClean="0"/>
              <a:t> </a:t>
            </a:r>
            <a:r>
              <a:rPr lang="cs-CZ" sz="1800" dirty="0" err="1" smtClean="0"/>
              <a:t>interest</a:t>
            </a:r>
            <a:r>
              <a:rPr lang="cs-CZ" sz="1800" dirty="0" smtClean="0"/>
              <a:t> (2015 podáno 576 návrhů)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Výzva vybraným projektům k dopracování plné žádosti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Výzva bude 2016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Priority: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Inovativní a sociálně odpovědný region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Ekologicky a kulturně odpovědný region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Lépe propojený a energeticky odpovědný region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800" dirty="0" smtClean="0"/>
              <a:t>Dobře spravovaný region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73242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Danube</a:t>
            </a:r>
            <a:r>
              <a:rPr lang="cs-CZ" dirty="0" smtClean="0"/>
              <a:t> </a:t>
            </a:r>
            <a:r>
              <a:rPr lang="cs-CZ" dirty="0" err="1" smtClean="0"/>
              <a:t>Transnational</a:t>
            </a:r>
            <a:r>
              <a:rPr lang="cs-CZ" dirty="0" smtClean="0"/>
              <a:t> </a:t>
            </a:r>
            <a:r>
              <a:rPr lang="cs-CZ" dirty="0" err="1" smtClean="0"/>
              <a:t>Programme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 dirty="0" err="1"/>
              <a:t>Interreg</a:t>
            </a:r>
            <a:r>
              <a:rPr lang="cs-CZ" altLang="cs-CZ" dirty="0"/>
              <a:t> </a:t>
            </a:r>
            <a:r>
              <a:rPr lang="cs-CZ" altLang="cs-CZ" dirty="0" err="1" smtClean="0"/>
              <a:t>Danube</a:t>
            </a:r>
            <a:r>
              <a:rPr lang="cs-CZ" altLang="cs-CZ" dirty="0" smtClean="0"/>
              <a:t>/ </a:t>
            </a:r>
            <a:r>
              <a:rPr lang="cs-CZ" altLang="cs-CZ" dirty="0"/>
              <a:t>Oddělení projektové podpory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7DA5A4-BFC5-452F-9F43-ADC3A6F1509E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1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94" y="1649963"/>
            <a:ext cx="9144000" cy="484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6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U_CZ">
  <a:themeElements>
    <a:clrScheme name="Směsi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fsps_sablona_4×3_cz</Template>
  <TotalTime>1077</TotalTime>
  <Words>634</Words>
  <Application>Microsoft Office PowerPoint</Application>
  <PresentationFormat>Předvádění na obrazovce (4:3)</PresentationFormat>
  <Paragraphs>120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Tahoma</vt:lpstr>
      <vt:lpstr>Wingdings</vt:lpstr>
      <vt:lpstr>Prezentace_MU_CZ</vt:lpstr>
      <vt:lpstr>Interreg V-A Rakousko – Česká republika</vt:lpstr>
      <vt:lpstr>Obecné informace</vt:lpstr>
      <vt:lpstr>Prioritní osy </vt:lpstr>
      <vt:lpstr>Prioritní osy </vt:lpstr>
      <vt:lpstr>Interreg V-A SK-CZ </vt:lpstr>
      <vt:lpstr>Obecné informace  </vt:lpstr>
      <vt:lpstr>Prioritní osy</vt:lpstr>
      <vt:lpstr>Danube Transnational Programme</vt:lpstr>
      <vt:lpstr>Danube Transnational Programme</vt:lpstr>
      <vt:lpstr>Děkujeme za pozornost </vt:lpstr>
    </vt:vector>
  </TitlesOfParts>
  <Company>Masarykova univerzita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Zuzana Wlodarczyk</dc:creator>
  <cp:lastModifiedBy>Jana Smítalová</cp:lastModifiedBy>
  <cp:revision>46</cp:revision>
  <cp:lastPrinted>1601-01-01T00:00:00Z</cp:lastPrinted>
  <dcterms:created xsi:type="dcterms:W3CDTF">2016-01-12T13:12:16Z</dcterms:created>
  <dcterms:modified xsi:type="dcterms:W3CDTF">2016-01-20T13:19:18Z</dcterms:modified>
</cp:coreProperties>
</file>