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1" r:id="rId3"/>
    <p:sldId id="260" r:id="rId4"/>
    <p:sldId id="273" r:id="rId5"/>
    <p:sldId id="268" r:id="rId6"/>
    <p:sldId id="269" r:id="rId7"/>
    <p:sldId id="270" r:id="rId8"/>
    <p:sldId id="271" r:id="rId9"/>
    <p:sldId id="272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476" autoAdjust="0"/>
  </p:normalViewPr>
  <p:slideViewPr>
    <p:cSldViewPr snapToGrid="0">
      <p:cViewPr varScale="1">
        <p:scale>
          <a:sx n="110" d="100"/>
          <a:sy n="110" d="100"/>
        </p:scale>
        <p:origin x="174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0970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mitalov@fsps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drga@fsps.muni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err="1" smtClean="0"/>
              <a:t>Interreg</a:t>
            </a:r>
            <a:r>
              <a:rPr lang="cs-CZ" altLang="cs-CZ" dirty="0" smtClean="0"/>
              <a:t> Rakousko - ČR/ Oddělení projektové podpory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3000" dirty="0" err="1" smtClean="0"/>
              <a:t>Interreg</a:t>
            </a:r>
            <a:r>
              <a:rPr lang="cs-CZ" altLang="cs-CZ" sz="3000" dirty="0" smtClean="0"/>
              <a:t> V-A Rakousko – Česká republika</a:t>
            </a:r>
            <a:endParaRPr lang="cs-CZ" alt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	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Interreg</a:t>
            </a:r>
            <a:r>
              <a:rPr lang="cs-CZ" altLang="cs-CZ" dirty="0"/>
              <a:t> Rakousko - ČR/ Oddělení projektové podpory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548640" lvl="2" algn="r"/>
            <a:endParaRPr lang="cs-CZ" dirty="0" smtClean="0"/>
          </a:p>
          <a:p>
            <a:pPr marL="548640" lvl="2" algn="r"/>
            <a:endParaRPr lang="cs-CZ" dirty="0"/>
          </a:p>
          <a:p>
            <a:pPr marL="548640" lvl="2" algn="r"/>
            <a:endParaRPr lang="cs-CZ" dirty="0" smtClean="0"/>
          </a:p>
          <a:p>
            <a:pPr marL="548640" lvl="2" algn="r"/>
            <a:endParaRPr lang="cs-CZ" dirty="0"/>
          </a:p>
          <a:p>
            <a:pPr marL="548640" lvl="2" algn="r"/>
            <a:endParaRPr lang="cs-CZ" dirty="0" smtClean="0"/>
          </a:p>
          <a:p>
            <a:pPr marL="548640" lvl="2" algn="r"/>
            <a:endParaRPr lang="cs-CZ" dirty="0"/>
          </a:p>
          <a:p>
            <a:pPr marL="548640" lvl="2" algn="r"/>
            <a:endParaRPr lang="cs-CZ" dirty="0" smtClean="0"/>
          </a:p>
          <a:p>
            <a:pPr marL="548640" lvl="2" algn="r"/>
            <a:endParaRPr lang="cs-CZ" dirty="0"/>
          </a:p>
          <a:p>
            <a:pPr marL="548640" lvl="2" algn="r"/>
            <a:endParaRPr lang="cs-CZ" dirty="0" smtClean="0"/>
          </a:p>
          <a:p>
            <a:pPr marL="548640" lvl="2" algn="r"/>
            <a:endParaRPr lang="cs-CZ" dirty="0"/>
          </a:p>
          <a:p>
            <a:pPr marL="548640" lvl="2" algn="r"/>
            <a:r>
              <a:rPr lang="cs-CZ" dirty="0" smtClean="0"/>
              <a:t>Ing. Jana Smítalová</a:t>
            </a:r>
          </a:p>
          <a:p>
            <a:pPr marL="548640" lvl="2" algn="r"/>
            <a:endParaRPr lang="cs-CZ" dirty="0" smtClean="0"/>
          </a:p>
          <a:p>
            <a:pPr marL="548640" lvl="2" algn="r"/>
            <a:r>
              <a:rPr lang="cs-CZ" dirty="0" smtClean="0"/>
              <a:t>549 49 3375</a:t>
            </a:r>
          </a:p>
          <a:p>
            <a:pPr marL="548640" lvl="2" algn="r"/>
            <a:r>
              <a:rPr lang="cs-CZ" dirty="0" smtClean="0">
                <a:hlinkClick r:id="rId3"/>
              </a:rPr>
              <a:t>smitalov@fsps.muni.cz</a:t>
            </a:r>
            <a:endParaRPr lang="cs-CZ" dirty="0" smtClean="0"/>
          </a:p>
          <a:p>
            <a:pPr marL="548640" lvl="2" algn="r"/>
            <a:r>
              <a:rPr lang="cs-CZ" dirty="0" smtClean="0"/>
              <a:t>A33/122</a:t>
            </a:r>
          </a:p>
          <a:p>
            <a:pPr marL="548640" lvl="2" algn="r"/>
            <a:endParaRPr lang="cs-CZ" dirty="0" smtClean="0"/>
          </a:p>
          <a:p>
            <a:pPr marL="548640" lvl="2" algn="r"/>
            <a:endParaRPr lang="cs-CZ" dirty="0" smtClean="0"/>
          </a:p>
          <a:p>
            <a:pPr marL="548640" lvl="2" algn="r"/>
            <a:r>
              <a:rPr lang="cs-CZ" dirty="0" smtClean="0"/>
              <a:t>Mgr</a:t>
            </a:r>
            <a:r>
              <a:rPr lang="cs-CZ" dirty="0"/>
              <a:t>. Roman Drga</a:t>
            </a:r>
          </a:p>
          <a:p>
            <a:pPr marL="548640" lvl="2" algn="r"/>
            <a:endParaRPr lang="cs-CZ" dirty="0"/>
          </a:p>
          <a:p>
            <a:pPr marL="548640" lvl="2" algn="r"/>
            <a:r>
              <a:rPr lang="cs-CZ" dirty="0" smtClean="0"/>
              <a:t>549493587</a:t>
            </a:r>
            <a:r>
              <a:rPr lang="cs-CZ" dirty="0"/>
              <a:t>, 724352930</a:t>
            </a:r>
          </a:p>
          <a:p>
            <a:pPr marL="548640" lvl="2" algn="r"/>
            <a:r>
              <a:rPr lang="cs-CZ" dirty="0" smtClean="0">
                <a:hlinkClick r:id="rId4"/>
              </a:rPr>
              <a:t>drga@fsps.muni.cz</a:t>
            </a:r>
            <a:endParaRPr lang="cs-CZ" dirty="0"/>
          </a:p>
          <a:p>
            <a:pPr marL="548640" lvl="2" algn="r"/>
            <a:r>
              <a:rPr lang="cs-CZ" dirty="0" smtClean="0"/>
              <a:t>A33/111</a:t>
            </a:r>
            <a:endParaRPr lang="cs-CZ" dirty="0"/>
          </a:p>
          <a:p>
            <a:pPr marL="548640" lvl="2" algn="r"/>
            <a:endParaRPr lang="cs-CZ" dirty="0" smtClean="0"/>
          </a:p>
          <a:p>
            <a:pPr marL="548640" lvl="2" algn="r"/>
            <a:endParaRPr lang="cs-CZ" dirty="0"/>
          </a:p>
          <a:p>
            <a:pPr marL="548640" lvl="2" algn="r"/>
            <a:endParaRPr lang="cs-CZ" dirty="0" smtClean="0"/>
          </a:p>
          <a:p>
            <a:pPr marL="548640" lvl="2" algn="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785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informace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Interreg</a:t>
            </a:r>
            <a:r>
              <a:rPr lang="cs-CZ" altLang="cs-CZ" dirty="0"/>
              <a:t> Rakousko - ČR/ Oddělení projektové podpory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Výzva vyhlášena - kontinuální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Zejména regionální a místní projekty s přeshraničním významem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Nutno splnit minimálně tři kritéria spolupráce ze čtyř definovaných: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Společná příprava projektu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Společná realizace projektu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Společný personál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Společné financování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Kritéria společné přípravy a realizace je nutno splnit vždy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Aktivity musí mít dopad v programovém území: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ČR – Jihomoravský kraj, Jihočeský kraj a Vysočina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Rakousko - </a:t>
            </a:r>
            <a:r>
              <a:rPr lang="cs-CZ" dirty="0" err="1"/>
              <a:t>Mostviertel-Eisenwurzen</a:t>
            </a:r>
            <a:r>
              <a:rPr lang="cs-CZ" dirty="0"/>
              <a:t>, </a:t>
            </a:r>
            <a:r>
              <a:rPr lang="cs-CZ" dirty="0" err="1"/>
              <a:t>Sankt</a:t>
            </a:r>
            <a:r>
              <a:rPr lang="cs-CZ" dirty="0"/>
              <a:t> </a:t>
            </a:r>
            <a:r>
              <a:rPr lang="cs-CZ" dirty="0" err="1"/>
              <a:t>Pölten</a:t>
            </a:r>
            <a:r>
              <a:rPr lang="cs-CZ" dirty="0"/>
              <a:t>, </a:t>
            </a:r>
            <a:r>
              <a:rPr lang="cs-CZ" dirty="0" err="1"/>
              <a:t>Waldviertel</a:t>
            </a:r>
            <a:r>
              <a:rPr lang="cs-CZ" dirty="0"/>
              <a:t>, </a:t>
            </a:r>
            <a:r>
              <a:rPr lang="cs-CZ" dirty="0" err="1"/>
              <a:t>Weinviertel</a:t>
            </a:r>
            <a:r>
              <a:rPr lang="cs-CZ" dirty="0"/>
              <a:t>, </a:t>
            </a:r>
            <a:r>
              <a:rPr lang="cs-CZ" dirty="0" err="1"/>
              <a:t>Wienr</a:t>
            </a:r>
            <a:r>
              <a:rPr lang="cs-CZ" dirty="0"/>
              <a:t> </a:t>
            </a:r>
            <a:r>
              <a:rPr lang="cs-CZ" dirty="0" err="1"/>
              <a:t>Umland-Nordteil</a:t>
            </a:r>
            <a:r>
              <a:rPr lang="cs-CZ" dirty="0"/>
              <a:t>, </a:t>
            </a:r>
            <a:r>
              <a:rPr lang="cs-CZ" dirty="0" err="1"/>
              <a:t>Wien</a:t>
            </a:r>
            <a:r>
              <a:rPr lang="cs-CZ" dirty="0"/>
              <a:t>, </a:t>
            </a:r>
            <a:r>
              <a:rPr lang="cs-CZ" dirty="0" err="1"/>
              <a:t>Innviertel</a:t>
            </a:r>
            <a:r>
              <a:rPr lang="cs-CZ" dirty="0"/>
              <a:t>, </a:t>
            </a:r>
            <a:r>
              <a:rPr lang="cs-CZ" dirty="0" err="1"/>
              <a:t>Linz-Wels</a:t>
            </a:r>
            <a:r>
              <a:rPr lang="cs-CZ" dirty="0"/>
              <a:t>, </a:t>
            </a:r>
            <a:r>
              <a:rPr lang="cs-CZ" dirty="0" err="1"/>
              <a:t>Mühlviertel</a:t>
            </a:r>
            <a:r>
              <a:rPr lang="cs-CZ" dirty="0"/>
              <a:t>, </a:t>
            </a:r>
            <a:r>
              <a:rPr lang="cs-CZ" dirty="0" err="1" smtClean="0"/>
              <a:t>Steyr-Kirchdorf</a:t>
            </a:r>
            <a:endParaRPr lang="cs-CZ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Partneři – výzkumné instituce, školy, VŠ, subjekty veř. správy, neziskovky, malé a střední podniky, … (ne politické strany a FO)</a:t>
            </a:r>
            <a:endParaRPr lang="cs-CZ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Minimálně dva partneři, jeden z ČR, jeden z Rakouska, vedoucí partner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Výše příspěvku max. 85% způsobilých nákladů projektu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Návrh projektu česky i německy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5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Prioritní osy	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Interreg</a:t>
            </a:r>
            <a:r>
              <a:rPr lang="cs-CZ" altLang="cs-CZ" dirty="0"/>
              <a:t> Rakousko - ČR/ Oddělení projektové podpory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3745774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cs-CZ" sz="1800" dirty="0" smtClean="0"/>
              <a:t>Posilování výzkumu, technického vývoje a inovací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 smtClean="0"/>
              <a:t>Investiční priorita 1a – posilování výzkumné a inovační infrastruktury a kapacit pro rozvoj vynikající úrovně výzkumu a podpora odborných středisek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cs-CZ" sz="1100" dirty="0" smtClean="0"/>
              <a:t>Přípravné studie a plánovací aktivity pro investice </a:t>
            </a:r>
            <a:r>
              <a:rPr lang="cs-CZ" sz="1100" dirty="0" err="1" smtClean="0"/>
              <a:t>VaV</a:t>
            </a:r>
            <a:r>
              <a:rPr lang="cs-CZ" sz="1100" dirty="0" smtClean="0"/>
              <a:t>, které budou využívány společně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cs-CZ" sz="1100" dirty="0" smtClean="0"/>
              <a:t>Investice do společného vybavení, modernizace a rozšíření laboratoří, které mají přeshraniční význam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cs-CZ" sz="1100" dirty="0" smtClean="0"/>
              <a:t>Podpora konkrétních přeshraničních aktivit a podpora přípravy implementace výsledků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 smtClean="0"/>
              <a:t>Investiční priorita 1b – podpora podnikových investic ….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800" dirty="0" smtClean="0"/>
              <a:t>Životní prostředí a </a:t>
            </a:r>
            <a:r>
              <a:rPr lang="cs-CZ" sz="1800" dirty="0" smtClean="0"/>
              <a:t>zdroje</a:t>
            </a: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415551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Prioritní osy	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Interreg</a:t>
            </a:r>
            <a:r>
              <a:rPr lang="cs-CZ" altLang="cs-CZ" dirty="0"/>
              <a:t> Rakousko - ČR/ Oddělení projektové podpory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041866"/>
          </a:xfrm>
        </p:spPr>
        <p:txBody>
          <a:bodyPr/>
          <a:lstStyle/>
          <a:p>
            <a:pPr marL="342900" indent="-342900">
              <a:buFont typeface="+mj-lt"/>
              <a:buAutoNum type="arabicPeriod" startAt="3"/>
            </a:pPr>
            <a:r>
              <a:rPr lang="cs-CZ" sz="1800" dirty="0"/>
              <a:t>Rozvoj lidských </a:t>
            </a:r>
            <a:r>
              <a:rPr lang="cs-CZ" sz="1800" dirty="0" smtClean="0"/>
              <a:t>zdrojů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 smtClean="0"/>
              <a:t>Investice do vzdělávání, odborné přípravy a školení za účelem získávání zkušeností a CŽV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cs-CZ" sz="1400" dirty="0" smtClean="0"/>
              <a:t>Adaptace vzdělávání ekonomickým a sociálním podmínkám region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cs-CZ" sz="1400" dirty="0" smtClean="0"/>
              <a:t>Harmonizace systému vzdělávání pro potřeby společného trhu práce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cs-CZ" sz="1400" dirty="0" smtClean="0"/>
              <a:t>Rozvoj a implementace společných opatření formou</a:t>
            </a:r>
          </a:p>
          <a:p>
            <a:pPr marL="1714500" lvl="3" indent="-342900">
              <a:buFont typeface="Courier New" panose="02070309020205020404" pitchFamily="49" charset="0"/>
              <a:buChar char="o"/>
            </a:pPr>
            <a:r>
              <a:rPr lang="cs-CZ" sz="1300" dirty="0" smtClean="0"/>
              <a:t>Studijních plánů/osnov</a:t>
            </a:r>
          </a:p>
          <a:p>
            <a:pPr marL="1714500" lvl="3" indent="-342900">
              <a:buFont typeface="Courier New" panose="02070309020205020404" pitchFamily="49" charset="0"/>
              <a:buChar char="o"/>
            </a:pPr>
            <a:r>
              <a:rPr lang="cs-CZ" sz="1300" dirty="0" smtClean="0"/>
              <a:t>Studijní a zaměstnaneckých výměn</a:t>
            </a:r>
          </a:p>
          <a:p>
            <a:pPr marL="1714500" lvl="3" indent="-342900">
              <a:buFont typeface="Courier New" panose="02070309020205020404" pitchFamily="49" charset="0"/>
              <a:buChar char="o"/>
            </a:pPr>
            <a:r>
              <a:rPr lang="cs-CZ" sz="1300" dirty="0" smtClean="0"/>
              <a:t>Bilaterálních vzdělávacích plánů</a:t>
            </a:r>
          </a:p>
          <a:p>
            <a:pPr marL="1714500" lvl="3" indent="-342900">
              <a:buFont typeface="Courier New" panose="02070309020205020404" pitchFamily="49" charset="0"/>
              <a:buChar char="o"/>
            </a:pPr>
            <a:r>
              <a:rPr lang="cs-CZ" sz="1300" dirty="0" smtClean="0"/>
              <a:t>Jazykového vzdělávání</a:t>
            </a:r>
            <a:endParaRPr lang="cs-CZ" sz="1300" dirty="0"/>
          </a:p>
          <a:p>
            <a:pPr marL="342900" indent="-342900">
              <a:buFont typeface="+mj-lt"/>
              <a:buAutoNum type="arabicPeriod" startAt="3"/>
            </a:pPr>
            <a:r>
              <a:rPr lang="cs-CZ" sz="1800" dirty="0" smtClean="0"/>
              <a:t>Udržitelné </a:t>
            </a:r>
            <a:r>
              <a:rPr lang="cs-CZ" sz="1800" dirty="0"/>
              <a:t>sítě a institucionální spolupráce</a:t>
            </a:r>
          </a:p>
          <a:p>
            <a:pPr marL="800100" lvl="1" indent="-342900">
              <a:buFont typeface="+mj-lt"/>
              <a:buAutoNum type="alphaLcPeriod"/>
            </a:pPr>
            <a:r>
              <a:rPr lang="cs-CZ" sz="1600" dirty="0"/>
              <a:t>Podpora přeshraniční spolupráce komunit a institucí ve společném regionu</a:t>
            </a:r>
          </a:p>
          <a:p>
            <a:pPr marL="1143000" lvl="2" indent="-228600">
              <a:buFont typeface="Courier New" panose="02070309020205020404" pitchFamily="49" charset="0"/>
              <a:buChar char="o"/>
            </a:pPr>
            <a:r>
              <a:rPr lang="cs-CZ" sz="1100" dirty="0"/>
              <a:t>Podpora spolupráce obcí, měst, regionů a institucí</a:t>
            </a:r>
          </a:p>
          <a:p>
            <a:pPr marL="1143000" lvl="2" indent="-228600">
              <a:buFont typeface="Courier New" panose="02070309020205020404" pitchFamily="49" charset="0"/>
              <a:buChar char="o"/>
            </a:pPr>
            <a:r>
              <a:rPr lang="cs-CZ" sz="1100" dirty="0"/>
              <a:t>Posilování sítí na lokální úrovni a podpora potenciálu rozšiřování spolupráce s přeshraničním rozměrem a cílem</a:t>
            </a:r>
          </a:p>
          <a:p>
            <a:pPr marL="1143000" lvl="2" indent="-228600">
              <a:buFont typeface="Courier New" panose="02070309020205020404" pitchFamily="49" charset="0"/>
              <a:buChar char="o"/>
            </a:pPr>
            <a:r>
              <a:rPr lang="cs-CZ" sz="1100" dirty="0"/>
              <a:t>Posilování integrace v malém měřítku</a:t>
            </a:r>
          </a:p>
          <a:p>
            <a:pPr lvl="2"/>
            <a:r>
              <a:rPr lang="cs-CZ" sz="1100" dirty="0"/>
              <a:t>Studia a odborné kvalifikace, plánování aktivit </a:t>
            </a:r>
          </a:p>
        </p:txBody>
      </p:sp>
    </p:spTree>
    <p:extLst>
      <p:ext uri="{BB962C8B-B14F-4D97-AF65-F5344CB8AC3E}">
        <p14:creationId xmlns:p14="http://schemas.microsoft.com/office/powerpoint/2010/main" val="265183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err="1" smtClean="0"/>
              <a:t>Interreg</a:t>
            </a:r>
            <a:r>
              <a:rPr lang="cs-CZ" altLang="cs-CZ" dirty="0" smtClean="0"/>
              <a:t> SK-CZ/ Oddělení projektové podpory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dirty="0" err="1" smtClean="0"/>
              <a:t>Interreg</a:t>
            </a:r>
            <a:r>
              <a:rPr lang="cs-CZ" sz="2800" dirty="0" smtClean="0"/>
              <a:t> </a:t>
            </a:r>
            <a:r>
              <a:rPr lang="cs-CZ" sz="2800" dirty="0"/>
              <a:t>V-A SK-CZ </a:t>
            </a:r>
          </a:p>
        </p:txBody>
      </p:sp>
    </p:spTree>
    <p:extLst>
      <p:ext uri="{BB962C8B-B14F-4D97-AF65-F5344CB8AC3E}">
        <p14:creationId xmlns:p14="http://schemas.microsoft.com/office/powerpoint/2010/main" val="90338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informace		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Interreg</a:t>
            </a:r>
            <a:r>
              <a:rPr lang="cs-CZ" altLang="cs-CZ" dirty="0"/>
              <a:t> </a:t>
            </a:r>
            <a:r>
              <a:rPr lang="cs-CZ" altLang="cs-CZ" dirty="0" smtClean="0"/>
              <a:t>SK-CZ/ </a:t>
            </a:r>
            <a:r>
              <a:rPr lang="cs-CZ" altLang="cs-CZ" dirty="0"/>
              <a:t>Oddělení projektové podpory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Vyhlášení výzvy </a:t>
            </a:r>
            <a:r>
              <a:rPr lang="cs-CZ" sz="1600" b="1" dirty="0" smtClean="0"/>
              <a:t>8.2.2016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Zejména </a:t>
            </a:r>
            <a:r>
              <a:rPr lang="cs-CZ" sz="1600" dirty="0"/>
              <a:t>regionální a místní projekty s přeshraničním významem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Nutno splnit minimálně tři kritéria spolupráce ze čtyř definovaných: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/>
              <a:t>Společná příprava projektu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/>
              <a:t>Společná realizace projektu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/>
              <a:t>Společný personál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/>
              <a:t>Společné financování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Kritéria společné přípravy a realizace je nutno splnit vždy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Aktivity musí mít dopad v programovém území: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/>
              <a:t>ČR – </a:t>
            </a:r>
            <a:r>
              <a:rPr lang="cs-CZ" sz="1400" dirty="0" smtClean="0"/>
              <a:t>Jihomoravský, Zlínský a Moravskoslezský</a:t>
            </a:r>
            <a:endParaRPr lang="cs-CZ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Slovensko - Trnavský, Trenčianský </a:t>
            </a:r>
            <a:r>
              <a:rPr lang="cs-CZ" sz="1400" dirty="0"/>
              <a:t>a </a:t>
            </a:r>
            <a:r>
              <a:rPr lang="cs-CZ" sz="1400" dirty="0" smtClean="0"/>
              <a:t>Žilinský kraj</a:t>
            </a:r>
            <a:endParaRPr lang="cs-CZ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600" dirty="0"/>
              <a:t>Partnery mohou být veřejnoprávní </a:t>
            </a:r>
            <a:r>
              <a:rPr lang="cs-CZ" sz="1600" dirty="0" smtClean="0"/>
              <a:t>instituce, neziskové organizace, podnikatelské subjekty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600" dirty="0" smtClean="0"/>
              <a:t>Výše dotace – max. 85% způsobilých nákladů projektu</a:t>
            </a:r>
            <a:endParaRPr lang="cs-CZ" sz="1600" dirty="0"/>
          </a:p>
          <a:p>
            <a:pPr marL="548640"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50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Prioritní osy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Interreg</a:t>
            </a:r>
            <a:r>
              <a:rPr lang="cs-CZ" altLang="cs-CZ" dirty="0"/>
              <a:t> </a:t>
            </a:r>
            <a:r>
              <a:rPr lang="cs-CZ" altLang="cs-CZ" dirty="0" smtClean="0"/>
              <a:t>SK-CZ/ </a:t>
            </a:r>
            <a:r>
              <a:rPr lang="cs-CZ" altLang="cs-CZ" dirty="0"/>
              <a:t>Oddělení projektové podpory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podpora investic podniků do výzkumu a inovací a propojení podniků, center výzkumu a vývoje a VŠ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investice do vzdělávání, </a:t>
            </a:r>
            <a:r>
              <a:rPr lang="cs-CZ" sz="2000" dirty="0" smtClean="0"/>
              <a:t>odborné </a:t>
            </a:r>
            <a:r>
              <a:rPr lang="cs-CZ" sz="2000" dirty="0"/>
              <a:t>přípravy a školení za účelem získávání zručnosti a CŽV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zachování, ochrana, propagace a rozvoj přírodního a kulturního dědictví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podpora právní a správní spolupráce a spolupráce mezi občany a institucemi</a:t>
            </a:r>
          </a:p>
        </p:txBody>
      </p:sp>
    </p:spTree>
    <p:extLst>
      <p:ext uri="{BB962C8B-B14F-4D97-AF65-F5344CB8AC3E}">
        <p14:creationId xmlns:p14="http://schemas.microsoft.com/office/powerpoint/2010/main" val="15004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Danube</a:t>
            </a:r>
            <a:r>
              <a:rPr lang="cs-CZ" dirty="0" smtClean="0"/>
              <a:t> </a:t>
            </a:r>
            <a:r>
              <a:rPr lang="cs-CZ" dirty="0" err="1" smtClean="0"/>
              <a:t>Transnational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Interreg</a:t>
            </a:r>
            <a:r>
              <a:rPr lang="cs-CZ" altLang="cs-CZ" dirty="0"/>
              <a:t> </a:t>
            </a:r>
            <a:r>
              <a:rPr lang="cs-CZ" altLang="cs-CZ" dirty="0" err="1" smtClean="0"/>
              <a:t>Danube</a:t>
            </a:r>
            <a:r>
              <a:rPr lang="cs-CZ" altLang="cs-CZ" dirty="0" smtClean="0"/>
              <a:t>/ </a:t>
            </a:r>
            <a:r>
              <a:rPr lang="cs-CZ" altLang="cs-CZ" dirty="0"/>
              <a:t>Oddělení projektové podpory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Podpora ekonomické, místní a sociální soudržnosti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Podpora projektů do výše max. 85%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Dvoukolová výzva: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 err="1" smtClean="0"/>
              <a:t>Expression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interest</a:t>
            </a:r>
            <a:r>
              <a:rPr lang="cs-CZ" sz="1800" dirty="0" smtClean="0"/>
              <a:t> (2015 podáno 576 návrhů)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 smtClean="0"/>
              <a:t>Výzva vybraným projektům k dopracování plné žádosti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 smtClean="0"/>
              <a:t>Výzva bude 2016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Priority: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 smtClean="0"/>
              <a:t>Inovativní a sociálně odpovědný region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 smtClean="0"/>
              <a:t>Ekologicky a kulturně odpovědný region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 smtClean="0"/>
              <a:t>Lépe propojený a energeticky odpovědný region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 smtClean="0"/>
              <a:t>Dobře spravovaný region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3242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Danube</a:t>
            </a:r>
            <a:r>
              <a:rPr lang="cs-CZ" dirty="0" smtClean="0"/>
              <a:t> </a:t>
            </a:r>
            <a:r>
              <a:rPr lang="cs-CZ" dirty="0" err="1" smtClean="0"/>
              <a:t>Transnational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Interreg</a:t>
            </a:r>
            <a:r>
              <a:rPr lang="cs-CZ" altLang="cs-CZ" dirty="0"/>
              <a:t> </a:t>
            </a:r>
            <a:r>
              <a:rPr lang="cs-CZ" altLang="cs-CZ" dirty="0" err="1" smtClean="0"/>
              <a:t>Danube</a:t>
            </a:r>
            <a:r>
              <a:rPr lang="cs-CZ" altLang="cs-CZ" dirty="0" smtClean="0"/>
              <a:t>/ </a:t>
            </a:r>
            <a:r>
              <a:rPr lang="cs-CZ" altLang="cs-CZ" dirty="0"/>
              <a:t>Oddělení projektové podpory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94" y="1649963"/>
            <a:ext cx="9144000" cy="484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69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fsps_sablona_4×3_cz</Template>
  <TotalTime>1077</TotalTime>
  <Words>634</Words>
  <Application>Microsoft Office PowerPoint</Application>
  <PresentationFormat>Předvádění na obrazovce (4:3)</PresentationFormat>
  <Paragraphs>120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Tahoma</vt:lpstr>
      <vt:lpstr>Wingdings</vt:lpstr>
      <vt:lpstr>Prezentace_MU_CZ</vt:lpstr>
      <vt:lpstr>Interreg V-A Rakousko – Česká republika</vt:lpstr>
      <vt:lpstr>Obecné informace</vt:lpstr>
      <vt:lpstr>Prioritní osy </vt:lpstr>
      <vt:lpstr>Prioritní osy </vt:lpstr>
      <vt:lpstr>Interreg V-A SK-CZ </vt:lpstr>
      <vt:lpstr>Obecné informace  </vt:lpstr>
      <vt:lpstr>Prioritní osy</vt:lpstr>
      <vt:lpstr>Danube Transnational Programme</vt:lpstr>
      <vt:lpstr>Danube Transnational Programme</vt:lpstr>
      <vt:lpstr>Děkujeme za pozornost 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Wlodarczyk</dc:creator>
  <cp:lastModifiedBy>Jana Smítalová</cp:lastModifiedBy>
  <cp:revision>46</cp:revision>
  <cp:lastPrinted>1601-01-01T00:00:00Z</cp:lastPrinted>
  <dcterms:created xsi:type="dcterms:W3CDTF">2016-01-12T13:12:16Z</dcterms:created>
  <dcterms:modified xsi:type="dcterms:W3CDTF">2016-01-20T13:19:18Z</dcterms:modified>
</cp:coreProperties>
</file>