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2"/>
  </p:notesMasterIdLst>
  <p:handoutMasterIdLst>
    <p:handoutMasterId r:id="rId33"/>
  </p:handoutMasterIdLst>
  <p:sldIdLst>
    <p:sldId id="289" r:id="rId2"/>
    <p:sldId id="256" r:id="rId3"/>
    <p:sldId id="258" r:id="rId4"/>
    <p:sldId id="259" r:id="rId5"/>
    <p:sldId id="260" r:id="rId6"/>
    <p:sldId id="261" r:id="rId7"/>
    <p:sldId id="262" r:id="rId8"/>
    <p:sldId id="270" r:id="rId9"/>
    <p:sldId id="271" r:id="rId10"/>
    <p:sldId id="301" r:id="rId11"/>
    <p:sldId id="273" r:id="rId12"/>
    <p:sldId id="274" r:id="rId13"/>
    <p:sldId id="275" r:id="rId14"/>
    <p:sldId id="276" r:id="rId15"/>
    <p:sldId id="277" r:id="rId16"/>
    <p:sldId id="278" r:id="rId17"/>
    <p:sldId id="269" r:id="rId18"/>
    <p:sldId id="279" r:id="rId19"/>
    <p:sldId id="280" r:id="rId20"/>
    <p:sldId id="281" r:id="rId21"/>
    <p:sldId id="290" r:id="rId22"/>
    <p:sldId id="282" r:id="rId23"/>
    <p:sldId id="291" r:id="rId24"/>
    <p:sldId id="292" r:id="rId25"/>
    <p:sldId id="294" r:id="rId26"/>
    <p:sldId id="295" r:id="rId27"/>
    <p:sldId id="296" r:id="rId28"/>
    <p:sldId id="297" r:id="rId29"/>
    <p:sldId id="298" r:id="rId30"/>
    <p:sldId id="299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C3E2FF"/>
    <a:srgbClr val="CEF8FE"/>
    <a:srgbClr val="969696"/>
    <a:srgbClr val="5EA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3" autoAdjust="0"/>
    <p:restoredTop sz="94611" autoAdjust="0"/>
  </p:normalViewPr>
  <p:slideViewPr>
    <p:cSldViewPr snapToGrid="0">
      <p:cViewPr varScale="1">
        <p:scale>
          <a:sx n="105" d="100"/>
          <a:sy n="105" d="100"/>
        </p:scale>
        <p:origin x="1278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50777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6687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7080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68646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 smtClean="0"/>
              <a:t>Kliknutím lze upravit styl.</a:t>
            </a:r>
            <a:endParaRPr lang="cs-CZ" altLang="cs-CZ" noProof="0" dirty="0" smtClean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styly předlohy textu.</a:t>
            </a:r>
          </a:p>
          <a:p>
            <a:pPr lvl="1"/>
            <a:r>
              <a:rPr lang="cs-CZ" altLang="cs-CZ" dirty="0" smtClean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cs-CZ" altLang="cs-CZ" dirty="0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sz="4400" dirty="0"/>
              <a:t>Den otevřených dveří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Studijní obory: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	Bc</a:t>
            </a:r>
            <a:r>
              <a:rPr lang="cs-CZ" dirty="0"/>
              <a:t>. </a:t>
            </a:r>
            <a:r>
              <a:rPr lang="cs-CZ" b="1" dirty="0"/>
              <a:t>Animátor sportovních aktivit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	Bc</a:t>
            </a:r>
            <a:r>
              <a:rPr lang="cs-CZ" dirty="0"/>
              <a:t>. </a:t>
            </a:r>
            <a:r>
              <a:rPr lang="cs-CZ" b="1" dirty="0"/>
              <a:t>Tělesná výchova a </a:t>
            </a:r>
            <a:r>
              <a:rPr lang="cs-CZ" b="1" dirty="0" smtClean="0"/>
              <a:t>sport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směr Trenérství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směr Rozhodčí fotbalu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směr Rozhodčí florbalu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směr Rozhodčí ledního hokeje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NMgr</a:t>
            </a:r>
            <a:r>
              <a:rPr lang="cs-CZ" dirty="0"/>
              <a:t>. </a:t>
            </a:r>
            <a:r>
              <a:rPr lang="cs-CZ" b="1" dirty="0"/>
              <a:t>Kondiční trenér</a:t>
            </a:r>
            <a:br>
              <a:rPr lang="cs-CZ" b="1" dirty="0"/>
            </a:br>
            <a:r>
              <a:rPr lang="cs-CZ" dirty="0" smtClean="0"/>
              <a:t>	</a:t>
            </a:r>
            <a:r>
              <a:rPr lang="cs-CZ" dirty="0" err="1" smtClean="0"/>
              <a:t>NMgr</a:t>
            </a:r>
            <a:r>
              <a:rPr lang="cs-CZ" dirty="0"/>
              <a:t>. </a:t>
            </a:r>
            <a:r>
              <a:rPr lang="cs-CZ" b="1" dirty="0"/>
              <a:t>Učitelství TV pro ZŠ a SŠ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45905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Směr Trenérství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017713"/>
            <a:ext cx="8082321" cy="4114800"/>
          </a:xfrm>
        </p:spPr>
        <p:txBody>
          <a:bodyPr/>
          <a:lstStyle/>
          <a:p>
            <a:pPr defTabSz="449263">
              <a:spcBef>
                <a:spcPts val="638"/>
              </a:spcBef>
              <a:spcAft>
                <a:spcPts val="300"/>
              </a:spcAft>
              <a:buClr>
                <a:srgbClr val="0070C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sz="2000" b="1" dirty="0">
                <a:solidFill>
                  <a:srgbClr val="000000"/>
                </a:solidFill>
                <a:ea typeface="SimSun" pitchFamily="2" charset="-122"/>
              </a:rPr>
              <a:t>Délka studia: 3 roky</a:t>
            </a:r>
          </a:p>
          <a:p>
            <a:pPr defTabSz="449263">
              <a:spcBef>
                <a:spcPts val="638"/>
              </a:spcBef>
              <a:spcAft>
                <a:spcPts val="300"/>
              </a:spcAft>
              <a:buClr>
                <a:srgbClr val="0070C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sz="2000" b="1" dirty="0">
                <a:solidFill>
                  <a:srgbClr val="000000"/>
                </a:solidFill>
                <a:ea typeface="SimSun" pitchFamily="2" charset="-122"/>
              </a:rPr>
              <a:t>Forma studia: prezenční i kombinovaná</a:t>
            </a:r>
          </a:p>
          <a:p>
            <a:pPr defTabSz="449263">
              <a:spcBef>
                <a:spcPts val="638"/>
              </a:spcBef>
              <a:spcAft>
                <a:spcPts val="300"/>
              </a:spcAft>
              <a:buClr>
                <a:srgbClr val="0070C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sz="2000" b="1" dirty="0">
                <a:solidFill>
                  <a:srgbClr val="000000"/>
                </a:solidFill>
                <a:ea typeface="SimSun" pitchFamily="2" charset="-122"/>
              </a:rPr>
              <a:t>Kontaktní osoba: </a:t>
            </a:r>
            <a:r>
              <a:rPr lang="cs-CZ" altLang="cs-CZ" sz="2000" dirty="0" smtClean="0">
                <a:solidFill>
                  <a:srgbClr val="000000"/>
                </a:solidFill>
                <a:ea typeface="SimSun" pitchFamily="2" charset="-122"/>
              </a:rPr>
              <a:t>PaedDr</a:t>
            </a:r>
            <a:r>
              <a:rPr lang="cs-CZ" altLang="cs-CZ" sz="2000" dirty="0">
                <a:solidFill>
                  <a:srgbClr val="000000"/>
                </a:solidFill>
                <a:ea typeface="SimSun" pitchFamily="2" charset="-122"/>
              </a:rPr>
              <a:t>. </a:t>
            </a:r>
            <a:r>
              <a:rPr lang="cs-CZ" altLang="cs-CZ" sz="2000" dirty="0" smtClean="0">
                <a:solidFill>
                  <a:srgbClr val="000000"/>
                </a:solidFill>
                <a:ea typeface="SimSun" pitchFamily="2" charset="-122"/>
              </a:rPr>
              <a:t>Petr Starec, PhD.</a:t>
            </a:r>
          </a:p>
          <a:p>
            <a:pPr defTabSz="449263">
              <a:spcBef>
                <a:spcPts val="638"/>
              </a:spcBef>
              <a:spcAft>
                <a:spcPts val="300"/>
              </a:spcAft>
              <a:buClr>
                <a:srgbClr val="0070C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cs-CZ" altLang="cs-CZ" sz="2000" dirty="0">
              <a:solidFill>
                <a:srgbClr val="000000"/>
              </a:solidFill>
              <a:ea typeface="SimSun" pitchFamily="2" charset="-122"/>
            </a:endParaRPr>
          </a:p>
          <a:p>
            <a:pPr defTabSz="449263">
              <a:spcBef>
                <a:spcPts val="638"/>
              </a:spcBef>
              <a:spcAft>
                <a:spcPts val="300"/>
              </a:spcAft>
              <a:buClr>
                <a:srgbClr val="0070C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sz="2000" u="sng" dirty="0" smtClean="0">
                <a:solidFill>
                  <a:srgbClr val="000000"/>
                </a:solidFill>
                <a:ea typeface="SimSun" pitchFamily="2" charset="-122"/>
              </a:rPr>
              <a:t>Přijímací zkouška</a:t>
            </a:r>
          </a:p>
          <a:p>
            <a:pPr lvl="1" defTabSz="449263">
              <a:spcBef>
                <a:spcPts val="638"/>
              </a:spcBef>
              <a:spcAft>
                <a:spcPts val="300"/>
              </a:spcAft>
              <a:buClr>
                <a:srgbClr val="0070C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ea typeface="SimSun" pitchFamily="2" charset="-122"/>
              </a:rPr>
              <a:t>Praktická z tělesné výchovy</a:t>
            </a:r>
            <a:r>
              <a:rPr lang="cs-CZ" altLang="cs-CZ" sz="2000" dirty="0" smtClean="0">
                <a:solidFill>
                  <a:srgbClr val="000000"/>
                </a:solidFill>
                <a:ea typeface="SimSun" pitchFamily="2" charset="-122"/>
              </a:rPr>
              <a:t>, max. 50 bodů </a:t>
            </a:r>
            <a:br>
              <a:rPr lang="cs-CZ" altLang="cs-CZ" sz="2000" dirty="0" smtClean="0">
                <a:solidFill>
                  <a:srgbClr val="000000"/>
                </a:solidFill>
                <a:ea typeface="SimSun" pitchFamily="2" charset="-122"/>
              </a:rPr>
            </a:br>
            <a:r>
              <a:rPr lang="cs-CZ" altLang="cs-CZ" sz="2000" dirty="0" smtClean="0">
                <a:solidFill>
                  <a:srgbClr val="000000"/>
                </a:solidFill>
                <a:ea typeface="SimSun" pitchFamily="2" charset="-122"/>
              </a:rPr>
              <a:t>(plavání 100m, gymnastika, basketbal, běh 60 m, běh 800 m)</a:t>
            </a:r>
          </a:p>
          <a:p>
            <a:pPr lvl="1" defTabSz="449263">
              <a:spcBef>
                <a:spcPts val="638"/>
              </a:spcBef>
              <a:spcAft>
                <a:spcPts val="300"/>
              </a:spcAft>
              <a:buClr>
                <a:srgbClr val="0070C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ea typeface="SimSun" pitchFamily="2" charset="-122"/>
              </a:rPr>
              <a:t>Oborový test</a:t>
            </a:r>
            <a:r>
              <a:rPr lang="cs-CZ" altLang="cs-CZ" sz="2000" dirty="0" smtClean="0">
                <a:solidFill>
                  <a:srgbClr val="000000"/>
                </a:solidFill>
                <a:ea typeface="SimSun" pitchFamily="2" charset="-122"/>
              </a:rPr>
              <a:t>, max. 50 bodů</a:t>
            </a:r>
            <a:endParaRPr lang="cs-CZ" altLang="cs-CZ" sz="2000" dirty="0">
              <a:solidFill>
                <a:srgbClr val="000000"/>
              </a:solidFill>
              <a:ea typeface="SimSun" pitchFamily="2" charset="-122"/>
            </a:endParaRPr>
          </a:p>
          <a:p>
            <a:pPr>
              <a:buClr>
                <a:srgbClr val="0070C0"/>
              </a:buClr>
              <a:buSzPct val="80000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64811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Možná uplatnění absolventa - Trenérství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449263">
              <a:spcBef>
                <a:spcPts val="1200"/>
              </a:spcBef>
              <a:spcAft>
                <a:spcPts val="1425"/>
              </a:spcAft>
              <a:buClr>
                <a:srgbClr val="0070C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sz="2000" dirty="0">
                <a:solidFill>
                  <a:srgbClr val="000000"/>
                </a:solidFill>
                <a:ea typeface="SimSun" pitchFamily="2" charset="-122"/>
              </a:rPr>
              <a:t>T</a:t>
            </a:r>
            <a:r>
              <a:rPr lang="cs-CZ" altLang="cs-CZ" sz="2000" dirty="0" smtClean="0">
                <a:solidFill>
                  <a:srgbClr val="000000"/>
                </a:solidFill>
                <a:ea typeface="SimSun" pitchFamily="2" charset="-122"/>
              </a:rPr>
              <a:t>renéři </a:t>
            </a:r>
            <a:r>
              <a:rPr lang="cs-CZ" altLang="cs-CZ" sz="2000" dirty="0">
                <a:solidFill>
                  <a:srgbClr val="000000"/>
                </a:solidFill>
                <a:ea typeface="SimSun" pitchFamily="2" charset="-122"/>
              </a:rPr>
              <a:t>vybraných sportů nebo odborníci v oblasti volnočasových aktivit. </a:t>
            </a:r>
          </a:p>
          <a:p>
            <a:pPr defTabSz="449263">
              <a:spcBef>
                <a:spcPts val="1200"/>
              </a:spcBef>
              <a:spcAft>
                <a:spcPts val="1425"/>
              </a:spcAft>
              <a:buClr>
                <a:srgbClr val="0070C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sz="2000" dirty="0">
                <a:solidFill>
                  <a:srgbClr val="000000"/>
                </a:solidFill>
                <a:ea typeface="SimSun" pitchFamily="2" charset="-122"/>
              </a:rPr>
              <a:t>Uplatnění ve sportovních klubech a ostatních sportovně vzdělávacích institucích orientovaných na individuální nebo kolektivní sporty s vyššími výkonnostními cíli, ale i v zařízeních naplňujících volný čas pohybovými aktivitami jako součástí životního stylu moderního člověka. </a:t>
            </a:r>
          </a:p>
          <a:p>
            <a:pPr marL="338138" indent="-338138" defTabSz="449263">
              <a:spcBef>
                <a:spcPts val="638"/>
              </a:spcBef>
              <a:spcAft>
                <a:spcPts val="1425"/>
              </a:spcAft>
              <a:buClr>
                <a:srgbClr val="0070C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cs-CZ" altLang="cs-CZ" sz="1800" dirty="0">
              <a:solidFill>
                <a:srgbClr val="000000"/>
              </a:solidFill>
              <a:ea typeface="SimSun" pitchFamily="2" charset="-122"/>
            </a:endParaRPr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47039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Specializace trenérství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 defTabSz="449263">
              <a:buClr>
                <a:srgbClr val="0070C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dirty="0">
                <a:solidFill>
                  <a:srgbClr val="000000"/>
                </a:solidFill>
                <a:latin typeface="Calibri" pitchFamily="34" charset="0"/>
                <a:ea typeface="SimSun" pitchFamily="2" charset="-122"/>
              </a:rPr>
              <a:t>Aikido</a:t>
            </a:r>
          </a:p>
          <a:p>
            <a:pPr marL="457200" indent="-457200" defTabSz="449263">
              <a:buClr>
                <a:srgbClr val="0070C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dirty="0">
                <a:solidFill>
                  <a:srgbClr val="000000"/>
                </a:solidFill>
                <a:latin typeface="Calibri" pitchFamily="34" charset="0"/>
                <a:ea typeface="SimSun" pitchFamily="2" charset="-122"/>
              </a:rPr>
              <a:t>Alpské lyžování</a:t>
            </a:r>
          </a:p>
          <a:p>
            <a:pPr marL="457200" indent="-457200" defTabSz="449263">
              <a:buClr>
                <a:srgbClr val="0070C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dirty="0">
                <a:solidFill>
                  <a:srgbClr val="000000"/>
                </a:solidFill>
                <a:latin typeface="Calibri" pitchFamily="34" charset="0"/>
                <a:ea typeface="SimSun" pitchFamily="2" charset="-122"/>
              </a:rPr>
              <a:t>Atletika</a:t>
            </a:r>
          </a:p>
          <a:p>
            <a:pPr marL="457200" indent="-457200" defTabSz="449263">
              <a:buClr>
                <a:srgbClr val="0070C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dirty="0">
                <a:solidFill>
                  <a:srgbClr val="000000"/>
                </a:solidFill>
                <a:latin typeface="Calibri" pitchFamily="34" charset="0"/>
                <a:ea typeface="SimSun" pitchFamily="2" charset="-122"/>
              </a:rPr>
              <a:t>Badminton</a:t>
            </a:r>
          </a:p>
          <a:p>
            <a:pPr marL="457200" indent="-457200" defTabSz="449263">
              <a:buClr>
                <a:srgbClr val="0070C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dirty="0">
                <a:solidFill>
                  <a:srgbClr val="000000"/>
                </a:solidFill>
                <a:latin typeface="Calibri" pitchFamily="34" charset="0"/>
                <a:ea typeface="SimSun" pitchFamily="2" charset="-122"/>
              </a:rPr>
              <a:t>Basketbal</a:t>
            </a:r>
          </a:p>
          <a:p>
            <a:pPr marL="457200" indent="-457200" defTabSz="449263">
              <a:buClr>
                <a:srgbClr val="0070C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dirty="0">
                <a:solidFill>
                  <a:srgbClr val="000000"/>
                </a:solidFill>
                <a:latin typeface="Calibri" pitchFamily="34" charset="0"/>
                <a:ea typeface="SimSun" pitchFamily="2" charset="-122"/>
              </a:rPr>
              <a:t>Běžecké lyžování</a:t>
            </a:r>
          </a:p>
          <a:p>
            <a:pPr marL="457200" indent="-457200" defTabSz="449263">
              <a:buClr>
                <a:srgbClr val="0070C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dirty="0">
                <a:solidFill>
                  <a:srgbClr val="000000"/>
                </a:solidFill>
                <a:latin typeface="Calibri" pitchFamily="34" charset="0"/>
                <a:ea typeface="SimSun" pitchFamily="2" charset="-122"/>
              </a:rPr>
              <a:t>Biatlon</a:t>
            </a:r>
          </a:p>
          <a:p>
            <a:pPr marL="457200" indent="-457200" defTabSz="449263">
              <a:buClr>
                <a:srgbClr val="0070C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dirty="0">
                <a:solidFill>
                  <a:srgbClr val="000000"/>
                </a:solidFill>
                <a:latin typeface="Calibri" pitchFamily="34" charset="0"/>
                <a:ea typeface="SimSun" pitchFamily="2" charset="-122"/>
              </a:rPr>
              <a:t>Box</a:t>
            </a:r>
          </a:p>
          <a:p>
            <a:pPr marL="457200" indent="-457200" defTabSz="449263">
              <a:buClr>
                <a:srgbClr val="0070C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dirty="0">
                <a:solidFill>
                  <a:srgbClr val="000000"/>
                </a:solidFill>
                <a:latin typeface="Calibri" pitchFamily="34" charset="0"/>
                <a:ea typeface="SimSun" pitchFamily="2" charset="-122"/>
              </a:rPr>
              <a:t>Cyklistika</a:t>
            </a:r>
          </a:p>
          <a:p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 defTabSz="449263">
              <a:buClr>
                <a:srgbClr val="0070C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dirty="0" err="1" smtClean="0">
                <a:solidFill>
                  <a:srgbClr val="000000"/>
                </a:solidFill>
                <a:latin typeface="Calibri" pitchFamily="34" charset="0"/>
                <a:ea typeface="SimSun" pitchFamily="2" charset="-122"/>
              </a:rPr>
              <a:t>Džúdó</a:t>
            </a:r>
            <a:endParaRPr lang="cs-CZ" altLang="cs-CZ" sz="2400" dirty="0">
              <a:solidFill>
                <a:srgbClr val="000000"/>
              </a:solidFill>
              <a:latin typeface="Calibri" pitchFamily="34" charset="0"/>
              <a:ea typeface="SimSun" pitchFamily="2" charset="-122"/>
            </a:endParaRPr>
          </a:p>
          <a:p>
            <a:pPr marL="457200" indent="-457200" defTabSz="449263">
              <a:buClr>
                <a:srgbClr val="0070C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dirty="0">
                <a:solidFill>
                  <a:srgbClr val="000000"/>
                </a:solidFill>
                <a:latin typeface="Calibri" pitchFamily="34" charset="0"/>
                <a:ea typeface="SimSun" pitchFamily="2" charset="-122"/>
              </a:rPr>
              <a:t>Fitness</a:t>
            </a:r>
          </a:p>
          <a:p>
            <a:pPr marL="457200" indent="-457200" defTabSz="449263">
              <a:buClr>
                <a:srgbClr val="0070C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dirty="0">
                <a:solidFill>
                  <a:srgbClr val="000000"/>
                </a:solidFill>
                <a:latin typeface="Calibri" pitchFamily="34" charset="0"/>
                <a:ea typeface="SimSun" pitchFamily="2" charset="-122"/>
              </a:rPr>
              <a:t>Fotbal</a:t>
            </a:r>
          </a:p>
          <a:p>
            <a:pPr marL="457200" indent="-457200" defTabSz="449263">
              <a:buClr>
                <a:srgbClr val="0070C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dirty="0">
                <a:solidFill>
                  <a:srgbClr val="000000"/>
                </a:solidFill>
                <a:latin typeface="Calibri" pitchFamily="34" charset="0"/>
                <a:ea typeface="SimSun" pitchFamily="2" charset="-122"/>
              </a:rPr>
              <a:t>Krasobruslení</a:t>
            </a:r>
          </a:p>
          <a:p>
            <a:pPr marL="457200" indent="-457200" defTabSz="449263">
              <a:buClr>
                <a:srgbClr val="0070C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dirty="0" err="1" smtClean="0">
                <a:solidFill>
                  <a:srgbClr val="000000"/>
                </a:solidFill>
                <a:latin typeface="Calibri" pitchFamily="34" charset="0"/>
                <a:ea typeface="SimSun" pitchFamily="2" charset="-122"/>
              </a:rPr>
              <a:t>Outdoorové</a:t>
            </a:r>
            <a:r>
              <a:rPr lang="cs-CZ" altLang="cs-CZ" sz="2400" dirty="0" smtClean="0">
                <a:solidFill>
                  <a:srgbClr val="000000"/>
                </a:solidFill>
                <a:latin typeface="Calibri" pitchFamily="34" charset="0"/>
                <a:ea typeface="SimSun" pitchFamily="2" charset="-122"/>
              </a:rPr>
              <a:t> </a:t>
            </a:r>
            <a:r>
              <a:rPr lang="cs-CZ" altLang="cs-CZ" sz="2400" dirty="0">
                <a:solidFill>
                  <a:srgbClr val="000000"/>
                </a:solidFill>
                <a:latin typeface="Calibri" pitchFamily="34" charset="0"/>
                <a:ea typeface="SimSun" pitchFamily="2" charset="-122"/>
              </a:rPr>
              <a:t>sporty</a:t>
            </a:r>
          </a:p>
          <a:p>
            <a:pPr marL="457200" indent="-457200" defTabSz="449263">
              <a:buClr>
                <a:srgbClr val="0070C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dirty="0">
                <a:solidFill>
                  <a:srgbClr val="000000"/>
                </a:solidFill>
                <a:latin typeface="Calibri" pitchFamily="34" charset="0"/>
                <a:ea typeface="SimSun" pitchFamily="2" charset="-122"/>
              </a:rPr>
              <a:t>Plavání</a:t>
            </a:r>
          </a:p>
          <a:p>
            <a:pPr marL="457200" indent="-457200" defTabSz="449263">
              <a:buClr>
                <a:srgbClr val="0070C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dirty="0">
                <a:solidFill>
                  <a:srgbClr val="000000"/>
                </a:solidFill>
                <a:latin typeface="Calibri" pitchFamily="34" charset="0"/>
                <a:ea typeface="SimSun" pitchFamily="2" charset="-122"/>
              </a:rPr>
              <a:t>Sportovní gymnastika</a:t>
            </a:r>
          </a:p>
          <a:p>
            <a:pPr marL="457200" indent="-457200" defTabSz="449263">
              <a:buClr>
                <a:srgbClr val="0070C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dirty="0">
                <a:solidFill>
                  <a:srgbClr val="000000"/>
                </a:solidFill>
                <a:latin typeface="Calibri" pitchFamily="34" charset="0"/>
                <a:ea typeface="SimSun" pitchFamily="2" charset="-122"/>
              </a:rPr>
              <a:t>Volejbal</a:t>
            </a:r>
          </a:p>
          <a:p>
            <a:pPr marL="457200" indent="-457200" defTabSz="449263">
              <a:buClr>
                <a:srgbClr val="0070C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dirty="0">
                <a:solidFill>
                  <a:srgbClr val="000000"/>
                </a:solidFill>
                <a:latin typeface="Calibri" pitchFamily="34" charset="0"/>
                <a:ea typeface="SimSun" pitchFamily="2" charset="-122"/>
              </a:rPr>
              <a:t>Zápas</a:t>
            </a:r>
          </a:p>
          <a:p>
            <a:endParaRPr lang="cs-CZ" sz="24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52B74-69A5-4C0F-AF65-094CC50B2C3C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03791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Statistika </a:t>
            </a:r>
            <a:r>
              <a:rPr lang="cs-CZ" dirty="0" smtClean="0"/>
              <a:t>2017/2018 </a:t>
            </a:r>
            <a:r>
              <a:rPr lang="cs-CZ" dirty="0"/>
              <a:t>- </a:t>
            </a:r>
            <a:r>
              <a:rPr lang="cs-CZ" dirty="0" smtClean="0"/>
              <a:t>Trenérství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2076130"/>
              </p:ext>
            </p:extLst>
          </p:nvPr>
        </p:nvGraphicFramePr>
        <p:xfrm>
          <a:off x="509589" y="2347496"/>
          <a:ext cx="7675041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0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8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6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3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Počet přihlášek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3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Přijato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3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Zapsáno </a:t>
                      </a:r>
                    </a:p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(k 31. 10. 2017)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3E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TVS-T</a:t>
                      </a:r>
                    </a:p>
                  </a:txBody>
                  <a:tcPr>
                    <a:solidFill>
                      <a:srgbClr val="C3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229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3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3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3E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TVS-T komb.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3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110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3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3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>
                    <a:solidFill>
                      <a:srgbClr val="C3E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2" descr="E:\Vnější vztahy_Foto_FSpS\fotky_FSpS\fotky sportlife\P10001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247" y="3911130"/>
            <a:ext cx="3725960" cy="279447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161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O</a:t>
            </a:r>
            <a:r>
              <a:rPr lang="cs-CZ" sz="3200" dirty="0" smtClean="0"/>
              <a:t>bor </a:t>
            </a:r>
            <a:r>
              <a:rPr lang="cs-CZ" sz="3200" dirty="0"/>
              <a:t>Tělesná výchova a </a:t>
            </a:r>
            <a:r>
              <a:rPr lang="cs-CZ" sz="3200" dirty="0" smtClean="0"/>
              <a:t>sport (TVS)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449263">
              <a:spcBef>
                <a:spcPts val="638"/>
              </a:spcBef>
              <a:spcAft>
                <a:spcPts val="600"/>
              </a:spcAft>
              <a:buClr>
                <a:srgbClr val="0070C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sz="2000" b="1" dirty="0">
                <a:solidFill>
                  <a:srgbClr val="000000"/>
                </a:solidFill>
                <a:ea typeface="SimSun" pitchFamily="2" charset="-122"/>
              </a:rPr>
              <a:t>Směry:</a:t>
            </a:r>
          </a:p>
          <a:p>
            <a:pPr marL="800100" lvl="1" indent="-342900" defTabSz="449263">
              <a:spcBef>
                <a:spcPts val="563"/>
              </a:spcBef>
              <a:spcAft>
                <a:spcPts val="600"/>
              </a:spcAft>
              <a:buClr>
                <a:srgbClr val="0070C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sz="2000" b="1" dirty="0">
                <a:solidFill>
                  <a:srgbClr val="000000"/>
                </a:solidFill>
                <a:ea typeface="SimSun" pitchFamily="2" charset="-122"/>
              </a:rPr>
              <a:t>Rozhodčí fotbalu (</a:t>
            </a:r>
            <a:r>
              <a:rPr lang="cs-CZ" altLang="cs-CZ" sz="2000" b="1" dirty="0" smtClean="0">
                <a:solidFill>
                  <a:srgbClr val="000000"/>
                </a:solidFill>
                <a:ea typeface="SimSun" pitchFamily="2" charset="-122"/>
              </a:rPr>
              <a:t>RF)</a:t>
            </a:r>
            <a:endParaRPr lang="cs-CZ" altLang="cs-CZ" sz="2000" b="1" dirty="0">
              <a:solidFill>
                <a:srgbClr val="000000"/>
              </a:solidFill>
              <a:ea typeface="SimSun" pitchFamily="2" charset="-122"/>
            </a:endParaRPr>
          </a:p>
          <a:p>
            <a:pPr marL="800100" lvl="1" indent="-342900" defTabSz="449263">
              <a:spcBef>
                <a:spcPts val="563"/>
              </a:spcBef>
              <a:spcAft>
                <a:spcPts val="600"/>
              </a:spcAft>
              <a:buClr>
                <a:srgbClr val="0070C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sz="2000" b="1" dirty="0">
                <a:solidFill>
                  <a:srgbClr val="000000"/>
                </a:solidFill>
                <a:ea typeface="SimSun" pitchFamily="2" charset="-122"/>
              </a:rPr>
              <a:t>Rozhodčí ledního hokeje (</a:t>
            </a:r>
            <a:r>
              <a:rPr lang="cs-CZ" altLang="cs-CZ" sz="2000" b="1" dirty="0" smtClean="0">
                <a:solidFill>
                  <a:srgbClr val="000000"/>
                </a:solidFill>
                <a:ea typeface="SimSun" pitchFamily="2" charset="-122"/>
              </a:rPr>
              <a:t>RH)</a:t>
            </a:r>
          </a:p>
          <a:p>
            <a:pPr marL="800100" lvl="1" indent="-342900" defTabSz="449263">
              <a:spcBef>
                <a:spcPts val="563"/>
              </a:spcBef>
              <a:spcAft>
                <a:spcPts val="600"/>
              </a:spcAft>
              <a:buClr>
                <a:srgbClr val="0070C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ea typeface="SimSun" pitchFamily="2" charset="-122"/>
              </a:rPr>
              <a:t>Rozhodčí florbalu (RFL)</a:t>
            </a:r>
            <a:endParaRPr lang="cs-CZ" altLang="cs-CZ" sz="2000" b="1" dirty="0">
              <a:solidFill>
                <a:srgbClr val="000000"/>
              </a:solidFill>
              <a:ea typeface="SimSun" pitchFamily="2" charset="-122"/>
            </a:endParaRPr>
          </a:p>
          <a:p>
            <a:pPr defTabSz="449263">
              <a:spcBef>
                <a:spcPts val="638"/>
              </a:spcBef>
              <a:spcAft>
                <a:spcPts val="600"/>
              </a:spcAft>
              <a:buClr>
                <a:srgbClr val="0070C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sz="2000" b="1" dirty="0">
                <a:solidFill>
                  <a:srgbClr val="000000"/>
                </a:solidFill>
                <a:ea typeface="SimSun" pitchFamily="2" charset="-122"/>
              </a:rPr>
              <a:t>Délka studia: 3 roky</a:t>
            </a:r>
          </a:p>
          <a:p>
            <a:pPr defTabSz="449263">
              <a:spcBef>
                <a:spcPts val="638"/>
              </a:spcBef>
              <a:spcAft>
                <a:spcPts val="600"/>
              </a:spcAft>
              <a:buClr>
                <a:srgbClr val="0070C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sz="2000" b="1" dirty="0">
                <a:solidFill>
                  <a:srgbClr val="000000"/>
                </a:solidFill>
                <a:ea typeface="SimSun" pitchFamily="2" charset="-122"/>
              </a:rPr>
              <a:t>Forma studia: </a:t>
            </a:r>
            <a:r>
              <a:rPr lang="cs-CZ" altLang="cs-CZ" sz="2000" b="1" u="sng" dirty="0">
                <a:solidFill>
                  <a:srgbClr val="000000"/>
                </a:solidFill>
                <a:ea typeface="SimSun" pitchFamily="2" charset="-122"/>
              </a:rPr>
              <a:t>prezenční</a:t>
            </a:r>
            <a:r>
              <a:rPr lang="cs-CZ" altLang="cs-CZ" sz="2000" b="1" dirty="0">
                <a:solidFill>
                  <a:srgbClr val="000000"/>
                </a:solidFill>
                <a:ea typeface="SimSun" pitchFamily="2" charset="-122"/>
              </a:rPr>
              <a:t> </a:t>
            </a:r>
          </a:p>
          <a:p>
            <a:pPr defTabSz="449263">
              <a:spcBef>
                <a:spcPts val="638"/>
              </a:spcBef>
              <a:spcAft>
                <a:spcPts val="600"/>
              </a:spcAft>
              <a:buClr>
                <a:srgbClr val="0070C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sz="2000" b="1" dirty="0">
                <a:solidFill>
                  <a:srgbClr val="000000"/>
                </a:solidFill>
                <a:ea typeface="SimSun" pitchFamily="2" charset="-122"/>
              </a:rPr>
              <a:t>Kontaktní osoba: </a:t>
            </a:r>
            <a:r>
              <a:rPr lang="cs-CZ" sz="2000" dirty="0">
                <a:solidFill>
                  <a:srgbClr val="000000"/>
                </a:solidFill>
                <a:ea typeface="SimSun" pitchFamily="2" charset="-122"/>
              </a:rPr>
              <a:t>doc. PhDr. Ladislav Bedřich, CSc.</a:t>
            </a:r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360" y="2120445"/>
            <a:ext cx="1512168" cy="195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16" y="2120445"/>
            <a:ext cx="1737094" cy="172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6481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Přijímací zkouška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449263">
              <a:spcBef>
                <a:spcPct val="0"/>
              </a:spcBef>
              <a:spcAft>
                <a:spcPts val="600"/>
              </a:spcAft>
              <a:buClr>
                <a:srgbClr val="0070C0"/>
              </a:buClr>
            </a:pPr>
            <a:r>
              <a:rPr lang="cs-CZ" altLang="cs-CZ" sz="2000" b="1" dirty="0">
                <a:solidFill>
                  <a:srgbClr val="0070C0"/>
                </a:solidFill>
                <a:ea typeface="SimSun" pitchFamily="2" charset="-122"/>
              </a:rPr>
              <a:t>Rozhodčí </a:t>
            </a:r>
            <a:r>
              <a:rPr lang="cs-CZ" altLang="cs-CZ" sz="2000" b="1" dirty="0" smtClean="0">
                <a:solidFill>
                  <a:srgbClr val="0070C0"/>
                </a:solidFill>
                <a:ea typeface="SimSun" pitchFamily="2" charset="-122"/>
              </a:rPr>
              <a:t>fotbalu, Rozhodčí florbalu</a:t>
            </a:r>
            <a:endParaRPr lang="cs-CZ" altLang="cs-CZ" sz="2000" b="1" dirty="0">
              <a:solidFill>
                <a:srgbClr val="0070C0"/>
              </a:solidFill>
              <a:ea typeface="SimSun" pitchFamily="2" charset="-122"/>
            </a:endParaRPr>
          </a:p>
          <a:p>
            <a:pPr marL="800100" lvl="1" indent="-342900" defTabSz="449263">
              <a:spcBef>
                <a:spcPct val="0"/>
              </a:spcBef>
              <a:buClr>
                <a:srgbClr val="0070C0"/>
              </a:buClr>
            </a:pPr>
            <a:r>
              <a:rPr lang="cs-CZ" altLang="cs-CZ" sz="1800" b="1" dirty="0" smtClean="0">
                <a:solidFill>
                  <a:srgbClr val="000000"/>
                </a:solidFill>
                <a:ea typeface="SimSun" pitchFamily="2" charset="-122"/>
              </a:rPr>
              <a:t>50 % Oborový test (percentil*0,3, max</a:t>
            </a:r>
            <a:r>
              <a:rPr lang="cs-CZ" altLang="cs-CZ" sz="1800" b="1" dirty="0">
                <a:solidFill>
                  <a:srgbClr val="000000"/>
                </a:solidFill>
                <a:ea typeface="SimSun" pitchFamily="2" charset="-122"/>
              </a:rPr>
              <a:t>. </a:t>
            </a:r>
            <a:r>
              <a:rPr lang="cs-CZ" altLang="cs-CZ" sz="1800" b="1" dirty="0" smtClean="0">
                <a:solidFill>
                  <a:srgbClr val="000000"/>
                </a:solidFill>
                <a:ea typeface="SimSun" pitchFamily="2" charset="-122"/>
              </a:rPr>
              <a:t>30 </a:t>
            </a:r>
            <a:r>
              <a:rPr lang="cs-CZ" altLang="cs-CZ" sz="1800" b="1" dirty="0">
                <a:solidFill>
                  <a:srgbClr val="000000"/>
                </a:solidFill>
                <a:ea typeface="SimSun" pitchFamily="2" charset="-122"/>
              </a:rPr>
              <a:t>bodů)</a:t>
            </a:r>
          </a:p>
          <a:p>
            <a:pPr marL="800100" lvl="1" indent="-342900" defTabSz="449263">
              <a:spcBef>
                <a:spcPct val="0"/>
              </a:spcBef>
              <a:buClr>
                <a:srgbClr val="0070C0"/>
              </a:buClr>
            </a:pPr>
            <a:r>
              <a:rPr lang="cs-CZ" altLang="cs-CZ" sz="1800" b="1" dirty="0" smtClean="0">
                <a:solidFill>
                  <a:srgbClr val="000000"/>
                </a:solidFill>
                <a:ea typeface="SimSun" pitchFamily="2" charset="-122"/>
              </a:rPr>
              <a:t>50 % </a:t>
            </a:r>
            <a:r>
              <a:rPr lang="cs-CZ" altLang="cs-CZ" sz="1800" b="1" dirty="0">
                <a:solidFill>
                  <a:srgbClr val="000000"/>
                </a:solidFill>
                <a:ea typeface="SimSun" pitchFamily="2" charset="-122"/>
              </a:rPr>
              <a:t>Praktická přijímací zkouška   (max. </a:t>
            </a:r>
            <a:r>
              <a:rPr lang="cs-CZ" altLang="cs-CZ" sz="1800" b="1" dirty="0" smtClean="0">
                <a:solidFill>
                  <a:srgbClr val="000000"/>
                </a:solidFill>
                <a:ea typeface="SimSun" pitchFamily="2" charset="-122"/>
              </a:rPr>
              <a:t>30 </a:t>
            </a:r>
            <a:r>
              <a:rPr lang="cs-CZ" altLang="cs-CZ" sz="1800" b="1" dirty="0">
                <a:solidFill>
                  <a:srgbClr val="000000"/>
                </a:solidFill>
                <a:ea typeface="SimSun" pitchFamily="2" charset="-122"/>
              </a:rPr>
              <a:t>bodů)</a:t>
            </a:r>
          </a:p>
          <a:p>
            <a:pPr marL="1257300" lvl="2" indent="-342900" defTabSz="449263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cs-CZ" altLang="cs-CZ" sz="1800" b="1" dirty="0">
                <a:solidFill>
                  <a:srgbClr val="000000"/>
                </a:solidFill>
                <a:ea typeface="SimSun" pitchFamily="2" charset="-122"/>
              </a:rPr>
              <a:t>atletika (běh </a:t>
            </a:r>
            <a:r>
              <a:rPr lang="cs-CZ" altLang="cs-CZ" sz="1800" b="1" dirty="0" smtClean="0">
                <a:solidFill>
                  <a:srgbClr val="000000"/>
                </a:solidFill>
                <a:ea typeface="SimSun" pitchFamily="2" charset="-122"/>
              </a:rPr>
              <a:t>800 m, </a:t>
            </a:r>
            <a:r>
              <a:rPr lang="cs-CZ" altLang="cs-CZ" sz="1800" b="1" dirty="0">
                <a:solidFill>
                  <a:srgbClr val="000000"/>
                </a:solidFill>
                <a:ea typeface="SimSun" pitchFamily="2" charset="-122"/>
              </a:rPr>
              <a:t>běh 60 </a:t>
            </a:r>
            <a:r>
              <a:rPr lang="cs-CZ" altLang="cs-CZ" sz="1800" b="1" dirty="0" smtClean="0">
                <a:solidFill>
                  <a:srgbClr val="000000"/>
                </a:solidFill>
                <a:ea typeface="SimSun" pitchFamily="2" charset="-122"/>
              </a:rPr>
              <a:t>m)</a:t>
            </a:r>
            <a:endParaRPr lang="cs-CZ" altLang="cs-CZ" sz="1800" b="1" dirty="0">
              <a:solidFill>
                <a:srgbClr val="000000"/>
              </a:solidFill>
              <a:ea typeface="SimSun" pitchFamily="2" charset="-122"/>
            </a:endParaRPr>
          </a:p>
          <a:p>
            <a:pPr marL="1257300" lvl="2" indent="-342900" defTabSz="449263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cs-CZ" altLang="cs-CZ" sz="1800" b="1" dirty="0">
                <a:solidFill>
                  <a:srgbClr val="000000"/>
                </a:solidFill>
                <a:ea typeface="SimSun" pitchFamily="2" charset="-122"/>
              </a:rPr>
              <a:t>basketbal</a:t>
            </a:r>
          </a:p>
          <a:p>
            <a:pPr defTabSz="449263">
              <a:spcBef>
                <a:spcPct val="0"/>
              </a:spcBef>
              <a:buClr>
                <a:schemeClr val="accent1"/>
              </a:buClr>
            </a:pPr>
            <a:endParaRPr lang="cs-CZ" altLang="cs-CZ" sz="2000" b="1" dirty="0">
              <a:solidFill>
                <a:srgbClr val="000000"/>
              </a:solidFill>
              <a:ea typeface="SimSun" pitchFamily="2" charset="-122"/>
            </a:endParaRPr>
          </a:p>
          <a:p>
            <a:pPr defTabSz="449263">
              <a:spcBef>
                <a:spcPct val="0"/>
              </a:spcBef>
              <a:spcAft>
                <a:spcPts val="600"/>
              </a:spcAft>
              <a:buClr>
                <a:srgbClr val="0070C0"/>
              </a:buClr>
            </a:pPr>
            <a:r>
              <a:rPr lang="cs-CZ" altLang="cs-CZ" sz="2000" b="1" dirty="0">
                <a:solidFill>
                  <a:srgbClr val="0070C0"/>
                </a:solidFill>
                <a:ea typeface="SimSun" pitchFamily="2" charset="-122"/>
              </a:rPr>
              <a:t>Rozhodčí ledního hokeje</a:t>
            </a:r>
          </a:p>
          <a:p>
            <a:pPr marL="800100" lvl="1" indent="-342900" defTabSz="449263">
              <a:spcBef>
                <a:spcPct val="0"/>
              </a:spcBef>
              <a:buClr>
                <a:srgbClr val="0070C0"/>
              </a:buClr>
            </a:pPr>
            <a:r>
              <a:rPr lang="cs-CZ" altLang="cs-CZ" sz="1800" b="1" dirty="0" smtClean="0">
                <a:solidFill>
                  <a:srgbClr val="000000"/>
                </a:solidFill>
                <a:ea typeface="SimSun" pitchFamily="2" charset="-122"/>
              </a:rPr>
              <a:t>50 % Oborový test (percentil*3</a:t>
            </a:r>
            <a:r>
              <a:rPr lang="cs-CZ" altLang="cs-CZ" sz="1800" b="1" dirty="0">
                <a:solidFill>
                  <a:srgbClr val="000000"/>
                </a:solidFill>
                <a:ea typeface="SimSun" pitchFamily="2" charset="-122"/>
              </a:rPr>
              <a:t>, max. 300 bodů)</a:t>
            </a:r>
          </a:p>
          <a:p>
            <a:pPr marL="800100" lvl="1" indent="-342900" defTabSz="449263">
              <a:spcBef>
                <a:spcPct val="0"/>
              </a:spcBef>
              <a:buClr>
                <a:srgbClr val="0070C0"/>
              </a:buClr>
            </a:pPr>
            <a:r>
              <a:rPr lang="cs-CZ" altLang="cs-CZ" sz="1800" b="1" dirty="0" smtClean="0">
                <a:solidFill>
                  <a:srgbClr val="000000"/>
                </a:solidFill>
                <a:ea typeface="SimSun" pitchFamily="2" charset="-122"/>
              </a:rPr>
              <a:t>50 % </a:t>
            </a:r>
            <a:r>
              <a:rPr lang="cs-CZ" altLang="cs-CZ" sz="1800" b="1" dirty="0">
                <a:solidFill>
                  <a:srgbClr val="000000"/>
                </a:solidFill>
                <a:ea typeface="SimSun" pitchFamily="2" charset="-122"/>
              </a:rPr>
              <a:t>Praktická přijímací zkouška   (300 bodů)</a:t>
            </a:r>
          </a:p>
          <a:p>
            <a:pPr marL="1257300" lvl="2" indent="-342900" defTabSz="449263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cs-CZ" altLang="cs-CZ" sz="1800" b="1" dirty="0">
                <a:solidFill>
                  <a:srgbClr val="000000"/>
                </a:solidFill>
                <a:ea typeface="SimSun" pitchFamily="2" charset="-122"/>
              </a:rPr>
              <a:t>bruslařský dovednostní test (test vytrvalosti, rychlosti, koordinace = 3x100 b)</a:t>
            </a:r>
          </a:p>
          <a:p>
            <a:pPr defTabSz="449263">
              <a:spcBef>
                <a:spcPct val="0"/>
              </a:spcBef>
              <a:buClr>
                <a:schemeClr val="accent1"/>
              </a:buClr>
            </a:pPr>
            <a:endParaRPr lang="cs-CZ" altLang="cs-CZ" sz="2000" dirty="0">
              <a:solidFill>
                <a:srgbClr val="000000"/>
              </a:solidFill>
              <a:ea typeface="SimSun" pitchFamily="2" charset="-122"/>
            </a:endParaRPr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94469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Statistika </a:t>
            </a:r>
            <a:r>
              <a:rPr lang="cs-CZ" dirty="0" smtClean="0"/>
              <a:t>2017/2018 </a:t>
            </a:r>
            <a:r>
              <a:rPr lang="cs-CZ" dirty="0"/>
              <a:t>- </a:t>
            </a:r>
            <a:r>
              <a:rPr lang="cs-CZ" dirty="0" smtClean="0"/>
              <a:t>Rozhodčí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8114609"/>
              </p:ext>
            </p:extLst>
          </p:nvPr>
        </p:nvGraphicFramePr>
        <p:xfrm>
          <a:off x="509589" y="2505456"/>
          <a:ext cx="7675041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0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8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6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2120"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3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Počet přihlášek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3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Přijato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3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Zapsáno</a:t>
                      </a:r>
                    </a:p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(k 31.10.2017)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3E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TVS-RH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3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3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3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3E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TVS-RF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3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3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3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3E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TVS-RFL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3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3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3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rgbClr val="C3E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801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pic>
        <p:nvPicPr>
          <p:cNvPr id="3" name="Picture 2" descr="C:\Users\Zuzana\Desktop\foto prez_ASAK\3.MILOVY\P1110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42" y="877506"/>
            <a:ext cx="3504656" cy="262849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Zuzana\Desktop\foto prez_ASAK\5.SURF\IMG_40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987" y="877506"/>
            <a:ext cx="1717730" cy="257659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Zuzana\Desktop\foto prez_ASAK\1.ŠVÝCÁRNA\Pic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19" y="3753080"/>
            <a:ext cx="3876346" cy="290726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Zuzana\Desktop\foto prez_ASAK\3.MILOVY\P10905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221" y="3753080"/>
            <a:ext cx="3757608" cy="281820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Zuzana\Desktop\foto prez_ASAK\3.MILOVY\P10906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306" y="877506"/>
            <a:ext cx="3346823" cy="251011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235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18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8766" y="1949765"/>
            <a:ext cx="7518400" cy="2663825"/>
          </a:xfrm>
        </p:spPr>
        <p:txBody>
          <a:bodyPr/>
          <a:lstStyle/>
          <a:p>
            <a:pPr algn="ctr"/>
            <a:r>
              <a:rPr lang="cs-CZ" dirty="0"/>
              <a:t>Studijní </a:t>
            </a:r>
            <a:r>
              <a:rPr lang="cs-CZ" dirty="0" smtClean="0"/>
              <a:t>obor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sz="4000" dirty="0" err="1" smtClean="0"/>
              <a:t>NMgr</a:t>
            </a:r>
            <a:r>
              <a:rPr lang="cs-CZ" sz="4000" dirty="0" smtClean="0"/>
              <a:t>. </a:t>
            </a:r>
            <a:r>
              <a:rPr lang="cs-CZ" sz="4400" dirty="0" smtClean="0"/>
              <a:t>Kondiční trenér</a:t>
            </a:r>
            <a:r>
              <a:rPr lang="cs-CZ" dirty="0"/>
              <a:t/>
            </a:r>
            <a:br>
              <a:rPr lang="cs-CZ" dirty="0"/>
            </a:b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7375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Kondiční trenér (KT)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449263">
              <a:spcBef>
                <a:spcPts val="638"/>
              </a:spcBef>
              <a:spcAft>
                <a:spcPts val="625"/>
              </a:spcAft>
              <a:buClr>
                <a:schemeClr val="accent1"/>
              </a:buClr>
              <a:buSzPct val="6800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cs-CZ" altLang="cs-CZ" sz="2000" dirty="0" smtClean="0">
              <a:ea typeface="SimSun" pitchFamily="2" charset="-122"/>
            </a:endParaRPr>
          </a:p>
          <a:p>
            <a:pPr defTabSz="449263">
              <a:spcBef>
                <a:spcPts val="638"/>
              </a:spcBef>
              <a:spcAft>
                <a:spcPts val="625"/>
              </a:spcAft>
              <a:buClr>
                <a:srgbClr val="0070C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sz="2000" dirty="0" smtClean="0">
                <a:ea typeface="SimSun" pitchFamily="2" charset="-122"/>
              </a:rPr>
              <a:t>Délka </a:t>
            </a:r>
            <a:r>
              <a:rPr lang="cs-CZ" altLang="cs-CZ" sz="2000" dirty="0">
                <a:ea typeface="SimSun" pitchFamily="2" charset="-122"/>
              </a:rPr>
              <a:t>studia: </a:t>
            </a:r>
            <a:r>
              <a:rPr lang="cs-CZ" altLang="cs-CZ" sz="2000" dirty="0" smtClean="0">
                <a:ea typeface="SimSun" pitchFamily="2" charset="-122"/>
              </a:rPr>
              <a:t>2 </a:t>
            </a:r>
            <a:r>
              <a:rPr lang="cs-CZ" altLang="cs-CZ" sz="2000" dirty="0">
                <a:ea typeface="SimSun" pitchFamily="2" charset="-122"/>
              </a:rPr>
              <a:t>roky, </a:t>
            </a:r>
            <a:r>
              <a:rPr lang="cs-CZ" altLang="cs-CZ" sz="2000" dirty="0" smtClean="0">
                <a:ea typeface="SimSun" pitchFamily="2" charset="-122"/>
              </a:rPr>
              <a:t>navazující Mgr.</a:t>
            </a:r>
          </a:p>
          <a:p>
            <a:pPr defTabSz="449263">
              <a:spcBef>
                <a:spcPts val="638"/>
              </a:spcBef>
              <a:spcAft>
                <a:spcPts val="625"/>
              </a:spcAft>
              <a:buClr>
                <a:srgbClr val="0070C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cs-CZ" altLang="cs-CZ" sz="2000" dirty="0">
              <a:ea typeface="SimSun" pitchFamily="2" charset="-122"/>
            </a:endParaRPr>
          </a:p>
          <a:p>
            <a:pPr defTabSz="449263">
              <a:spcBef>
                <a:spcPts val="638"/>
              </a:spcBef>
              <a:spcAft>
                <a:spcPts val="625"/>
              </a:spcAft>
              <a:buClr>
                <a:srgbClr val="0070C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sz="2000" dirty="0">
                <a:ea typeface="SimSun" pitchFamily="2" charset="-122"/>
              </a:rPr>
              <a:t>Forma studia: </a:t>
            </a:r>
            <a:r>
              <a:rPr lang="cs-CZ" altLang="cs-CZ" sz="2000" dirty="0" smtClean="0">
                <a:ea typeface="SimSun" pitchFamily="2" charset="-122"/>
              </a:rPr>
              <a:t>prezenční, kombinovaná</a:t>
            </a:r>
          </a:p>
          <a:p>
            <a:pPr defTabSz="449263">
              <a:spcBef>
                <a:spcPts val="638"/>
              </a:spcBef>
              <a:spcAft>
                <a:spcPts val="625"/>
              </a:spcAft>
              <a:buClr>
                <a:srgbClr val="0070C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cs-CZ" altLang="cs-CZ" sz="2000" dirty="0">
              <a:ea typeface="SimSun" pitchFamily="2" charset="-122"/>
            </a:endParaRPr>
          </a:p>
          <a:p>
            <a:pPr defTabSz="449263">
              <a:spcBef>
                <a:spcPts val="638"/>
              </a:spcBef>
              <a:spcAft>
                <a:spcPts val="600"/>
              </a:spcAft>
              <a:buClr>
                <a:srgbClr val="0070C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sz="2000" dirty="0">
                <a:ea typeface="SimSun" pitchFamily="2" charset="-122"/>
              </a:rPr>
              <a:t>Garant oboru: doc. </a:t>
            </a:r>
            <a:r>
              <a:rPr lang="cs-CZ" altLang="cs-CZ" sz="2000" dirty="0" smtClean="0">
                <a:ea typeface="SimSun" pitchFamily="2" charset="-122"/>
              </a:rPr>
              <a:t>Ondráček</a:t>
            </a:r>
          </a:p>
          <a:p>
            <a:pPr defTabSz="449263">
              <a:spcBef>
                <a:spcPts val="638"/>
              </a:spcBef>
              <a:spcAft>
                <a:spcPts val="600"/>
              </a:spcAft>
              <a:buClr>
                <a:srgbClr val="0070C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sz="2000" dirty="0" smtClean="0">
                <a:ea typeface="SimSun" pitchFamily="2" charset="-122"/>
              </a:rPr>
              <a:t>Kontaktní osoba: dr. </a:t>
            </a:r>
            <a:r>
              <a:rPr lang="cs-CZ" altLang="cs-CZ" sz="2000" dirty="0" err="1" smtClean="0">
                <a:ea typeface="SimSun" pitchFamily="2" charset="-122"/>
              </a:rPr>
              <a:t>Cacek</a:t>
            </a:r>
            <a:endParaRPr lang="cs-CZ" altLang="cs-CZ" sz="2000" dirty="0">
              <a:ea typeface="SimSun" pitchFamily="2" charset="-122"/>
            </a:endParaRPr>
          </a:p>
          <a:p>
            <a:pPr defTabSz="449263">
              <a:spcBef>
                <a:spcPts val="638"/>
              </a:spcBef>
              <a:spcAft>
                <a:spcPts val="600"/>
              </a:spcAft>
              <a:buClr>
                <a:schemeClr val="accent1"/>
              </a:buClr>
              <a:buSzPct val="6800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cs-CZ" altLang="cs-CZ" sz="2000" dirty="0">
              <a:ea typeface="SimSun" pitchFamily="2" charset="-122"/>
            </a:endParaRPr>
          </a:p>
          <a:p>
            <a:endParaRPr lang="cs-CZ" altLang="cs-CZ" sz="2000" dirty="0"/>
          </a:p>
          <a:p>
            <a:endParaRPr lang="cs-CZ" sz="2000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19</a:t>
            </a:fld>
            <a:endParaRPr lang="cs-CZ" alt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802" y="1773239"/>
            <a:ext cx="2650654" cy="397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8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2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/>
              <a:t>S</a:t>
            </a:r>
            <a:r>
              <a:rPr lang="cs-CZ" dirty="0" smtClean="0"/>
              <a:t>tudijní obor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sz="4400" dirty="0" smtClean="0"/>
              <a:t>Bc. Animátor </a:t>
            </a:r>
            <a:r>
              <a:rPr lang="cs-CZ" sz="4400" dirty="0"/>
              <a:t>sportovních aktivit</a:t>
            </a:r>
            <a:br>
              <a:rPr lang="cs-CZ" sz="4400" dirty="0"/>
            </a:br>
            <a:endParaRPr lang="cs-CZ" altLang="cs-CZ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48366"/>
            <a:ext cx="8091487" cy="643467"/>
          </a:xfrm>
        </p:spPr>
        <p:txBody>
          <a:bodyPr/>
          <a:lstStyle/>
          <a:p>
            <a:r>
              <a:rPr lang="cs-CZ" dirty="0"/>
              <a:t>Přijímací </a:t>
            </a:r>
            <a:r>
              <a:rPr lang="cs-CZ"/>
              <a:t>zkouška 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505211" y="1391833"/>
            <a:ext cx="7515067" cy="1597862"/>
          </a:xfrm>
          <a:solidFill>
            <a:srgbClr val="C3E2FF"/>
          </a:solidFill>
        </p:spPr>
        <p:txBody>
          <a:bodyPr anchor="ctr"/>
          <a:lstStyle/>
          <a:p>
            <a:r>
              <a:rPr lang="cs-CZ" sz="2000" dirty="0" smtClean="0"/>
              <a:t>Podmínka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cs-CZ" sz="1800" b="0" dirty="0" smtClean="0"/>
              <a:t>Absolvování </a:t>
            </a:r>
            <a:r>
              <a:rPr lang="cs-CZ" sz="1800" b="0" dirty="0"/>
              <a:t>bakalářského </a:t>
            </a:r>
            <a:r>
              <a:rPr lang="cs-CZ" sz="1800" b="0" dirty="0" smtClean="0"/>
              <a:t>studia </a:t>
            </a:r>
            <a:endParaRPr lang="cs-CZ" sz="1800" b="0" dirty="0"/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cs-CZ" sz="1800" b="0" dirty="0" smtClean="0"/>
              <a:t>Doložení potvrzení tělovýchovného lékaře</a:t>
            </a:r>
          </a:p>
          <a:p>
            <a:endParaRPr lang="cs-CZ" sz="1800" b="0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05212" y="3260993"/>
            <a:ext cx="7515067" cy="2987407"/>
          </a:xfrm>
          <a:solidFill>
            <a:srgbClr val="C3E2FF"/>
          </a:solidFill>
        </p:spPr>
        <p:txBody>
          <a:bodyPr/>
          <a:lstStyle/>
          <a:p>
            <a:pPr marL="338138" indent="-338138" defTabSz="449263">
              <a:spcAft>
                <a:spcPts val="600"/>
              </a:spcAft>
              <a:buClr>
                <a:srgbClr val="0070C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sz="1800" b="1" dirty="0"/>
              <a:t>Oborový </a:t>
            </a:r>
            <a:r>
              <a:rPr lang="cs-CZ" sz="1800" b="1" dirty="0" smtClean="0"/>
              <a:t>test</a:t>
            </a:r>
          </a:p>
          <a:p>
            <a:pPr marL="738188" lvl="1" indent="-338138" defTabSz="449263">
              <a:spcAft>
                <a:spcPts val="600"/>
              </a:spcAft>
              <a:buClr>
                <a:srgbClr val="0070C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sz="1400" dirty="0" smtClean="0"/>
              <a:t>sportovní </a:t>
            </a:r>
            <a:r>
              <a:rPr lang="cs-CZ" sz="1400" dirty="0"/>
              <a:t>trénink, </a:t>
            </a:r>
            <a:endParaRPr lang="cs-CZ" sz="1400" dirty="0" smtClean="0"/>
          </a:p>
          <a:p>
            <a:pPr marL="738188" lvl="1" indent="-338138" defTabSz="449263">
              <a:spcAft>
                <a:spcPts val="600"/>
              </a:spcAft>
              <a:buClr>
                <a:srgbClr val="0070C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sz="1400" dirty="0" smtClean="0"/>
              <a:t>anatomie</a:t>
            </a:r>
            <a:r>
              <a:rPr lang="cs-CZ" sz="1400" dirty="0"/>
              <a:t>, </a:t>
            </a:r>
            <a:endParaRPr lang="cs-CZ" sz="1400" dirty="0" smtClean="0"/>
          </a:p>
          <a:p>
            <a:pPr marL="738188" lvl="1" indent="-338138" defTabSz="449263">
              <a:spcAft>
                <a:spcPts val="600"/>
              </a:spcAft>
              <a:buClr>
                <a:srgbClr val="0070C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sz="1400" dirty="0" smtClean="0"/>
              <a:t>fyziologie</a:t>
            </a:r>
            <a:r>
              <a:rPr lang="cs-CZ" sz="1400" dirty="0"/>
              <a:t>, </a:t>
            </a:r>
            <a:endParaRPr lang="cs-CZ" sz="1400" dirty="0" smtClean="0"/>
          </a:p>
          <a:p>
            <a:pPr marL="738188" lvl="1" indent="-338138" defTabSz="449263">
              <a:spcAft>
                <a:spcPts val="600"/>
              </a:spcAft>
              <a:buClr>
                <a:srgbClr val="0070C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sz="1400" dirty="0" smtClean="0"/>
              <a:t>biomechanika</a:t>
            </a:r>
            <a:r>
              <a:rPr lang="cs-CZ" sz="1400" dirty="0"/>
              <a:t>, </a:t>
            </a:r>
          </a:p>
          <a:p>
            <a:pPr marL="738188" lvl="1" indent="-338138" defTabSz="449263">
              <a:spcAft>
                <a:spcPts val="600"/>
              </a:spcAft>
              <a:buClr>
                <a:srgbClr val="0070C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sz="1400" dirty="0" smtClean="0"/>
              <a:t>pedagogika </a:t>
            </a:r>
            <a:r>
              <a:rPr lang="cs-CZ" sz="1400" dirty="0"/>
              <a:t>a </a:t>
            </a:r>
            <a:r>
              <a:rPr lang="cs-CZ" sz="1400" dirty="0" smtClean="0"/>
              <a:t>psychologie,</a:t>
            </a:r>
          </a:p>
          <a:p>
            <a:pPr marL="738188" lvl="1" indent="-338138" defTabSz="449263">
              <a:spcAft>
                <a:spcPts val="600"/>
              </a:spcAft>
              <a:buClr>
                <a:srgbClr val="0070C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sz="1400" dirty="0" smtClean="0"/>
              <a:t>regenerace</a:t>
            </a:r>
            <a:r>
              <a:rPr lang="cs-CZ" sz="1400" dirty="0"/>
              <a:t>, </a:t>
            </a:r>
            <a:endParaRPr lang="cs-CZ" sz="1400" dirty="0" smtClean="0"/>
          </a:p>
          <a:p>
            <a:pPr marL="738188" lvl="1" indent="-338138" defTabSz="449263">
              <a:spcAft>
                <a:spcPts val="600"/>
              </a:spcAft>
              <a:buClr>
                <a:srgbClr val="0070C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sz="1400" dirty="0" smtClean="0"/>
              <a:t>výživa</a:t>
            </a:r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016" y="3461942"/>
            <a:ext cx="3878262" cy="2585508"/>
          </a:xfrm>
        </p:spPr>
      </p:pic>
    </p:spTree>
    <p:extLst>
      <p:ext uri="{BB962C8B-B14F-4D97-AF65-F5344CB8AC3E}">
        <p14:creationId xmlns:p14="http://schemas.microsoft.com/office/powerpoint/2010/main" val="1615959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917310"/>
            <a:ext cx="8086635" cy="647700"/>
          </a:xfrm>
        </p:spPr>
        <p:txBody>
          <a:bodyPr/>
          <a:lstStyle/>
          <a:p>
            <a:r>
              <a:rPr lang="cs-CZ" dirty="0"/>
              <a:t>Statistika </a:t>
            </a:r>
            <a:r>
              <a:rPr lang="cs-CZ" dirty="0" smtClean="0"/>
              <a:t>2017/18 </a:t>
            </a:r>
            <a:r>
              <a:rPr lang="cs-CZ" dirty="0"/>
              <a:t>– </a:t>
            </a:r>
            <a:r>
              <a:rPr lang="cs-CZ" dirty="0" smtClean="0"/>
              <a:t>Kondiční trenér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0072736"/>
              </p:ext>
            </p:extLst>
          </p:nvPr>
        </p:nvGraphicFramePr>
        <p:xfrm>
          <a:off x="509589" y="1746109"/>
          <a:ext cx="8081964" cy="1116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0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6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5299"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3E2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Počet přihlášek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3E2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Přijato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3E2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Zapsáno ke studiu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3E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KT </a:t>
                      </a:r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prez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3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3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3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3E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KT komb.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3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3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3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3E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086" y="3087229"/>
            <a:ext cx="2542328" cy="338977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276" y="3038681"/>
            <a:ext cx="2294734" cy="343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40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988220"/>
            <a:ext cx="8086635" cy="647700"/>
          </a:xfrm>
        </p:spPr>
        <p:txBody>
          <a:bodyPr/>
          <a:lstStyle/>
          <a:p>
            <a:r>
              <a:rPr lang="cs-CZ" dirty="0" smtClean="0"/>
              <a:t>Cíl studia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3903" y="1764216"/>
            <a:ext cx="8082321" cy="4114800"/>
          </a:xfrm>
        </p:spPr>
        <p:txBody>
          <a:bodyPr/>
          <a:lstStyle/>
          <a:p>
            <a:pPr>
              <a:buClr>
                <a:srgbClr val="0070C0"/>
              </a:buClr>
            </a:pPr>
            <a:r>
              <a:rPr lang="cs-CZ" dirty="0" smtClean="0"/>
              <a:t>připravit </a:t>
            </a:r>
            <a:r>
              <a:rPr lang="cs-CZ" dirty="0"/>
              <a:t>kvalifikované odborníky na řídicí a poradenskou činnost v oblasti kondičního tréninku </a:t>
            </a:r>
          </a:p>
          <a:p>
            <a:pPr lvl="1">
              <a:buClr>
                <a:srgbClr val="0070C0"/>
              </a:buClr>
            </a:pPr>
            <a:r>
              <a:rPr lang="cs-CZ" sz="1800" i="1" dirty="0" smtClean="0"/>
              <a:t>plánování</a:t>
            </a:r>
            <a:r>
              <a:rPr lang="cs-CZ" sz="1800" i="1" dirty="0"/>
              <a:t>, řízení a periodizace sportovního tréninku, </a:t>
            </a:r>
            <a:endParaRPr lang="cs-CZ" sz="1800" i="1" dirty="0" smtClean="0"/>
          </a:p>
          <a:p>
            <a:pPr lvl="1">
              <a:buClr>
                <a:srgbClr val="0070C0"/>
              </a:buClr>
            </a:pPr>
            <a:r>
              <a:rPr lang="cs-CZ" sz="1800" i="1" dirty="0" smtClean="0"/>
              <a:t>výživová doporučení, </a:t>
            </a:r>
          </a:p>
          <a:p>
            <a:pPr lvl="1">
              <a:buClr>
                <a:srgbClr val="0070C0"/>
              </a:buClr>
            </a:pPr>
            <a:r>
              <a:rPr lang="cs-CZ" sz="1800" i="1" dirty="0" smtClean="0"/>
              <a:t>prevence </a:t>
            </a:r>
            <a:r>
              <a:rPr lang="cs-CZ" sz="1800" i="1" dirty="0"/>
              <a:t>poranění, </a:t>
            </a:r>
            <a:endParaRPr lang="cs-CZ" sz="1800" i="1" dirty="0" smtClean="0"/>
          </a:p>
          <a:p>
            <a:pPr lvl="1">
              <a:buClr>
                <a:srgbClr val="0070C0"/>
              </a:buClr>
            </a:pPr>
            <a:r>
              <a:rPr lang="cs-CZ" sz="1800" i="1" dirty="0" smtClean="0"/>
              <a:t>diagnostika </a:t>
            </a:r>
            <a:r>
              <a:rPr lang="cs-CZ" sz="1800" i="1" dirty="0"/>
              <a:t>úrovně pohybových schopností a </a:t>
            </a:r>
            <a:r>
              <a:rPr lang="cs-CZ" sz="1800" i="1" dirty="0" smtClean="0"/>
              <a:t>dovedností,</a:t>
            </a:r>
          </a:p>
          <a:p>
            <a:pPr lvl="1">
              <a:buClr>
                <a:srgbClr val="0070C0"/>
              </a:buClr>
            </a:pPr>
            <a:r>
              <a:rPr lang="cs-CZ" sz="1800" i="1" dirty="0" smtClean="0"/>
              <a:t>identifikace </a:t>
            </a:r>
            <a:r>
              <a:rPr lang="cs-CZ" sz="1800" i="1" dirty="0"/>
              <a:t>a selekce talentů, </a:t>
            </a:r>
            <a:endParaRPr lang="cs-CZ" sz="1800" i="1" dirty="0" smtClean="0"/>
          </a:p>
          <a:p>
            <a:pPr lvl="1">
              <a:buClr>
                <a:srgbClr val="0070C0"/>
              </a:buClr>
            </a:pPr>
            <a:r>
              <a:rPr lang="cs-CZ" sz="1800" i="1" dirty="0" smtClean="0"/>
              <a:t>plánování </a:t>
            </a:r>
            <a:r>
              <a:rPr lang="cs-CZ" sz="1800" i="1" dirty="0"/>
              <a:t>a řízení realizace pohybových aktivit běžné </a:t>
            </a:r>
            <a:r>
              <a:rPr lang="cs-CZ" sz="1800" i="1" dirty="0" smtClean="0"/>
              <a:t>populace</a:t>
            </a:r>
          </a:p>
          <a:p>
            <a:pPr lvl="1">
              <a:buClr>
                <a:srgbClr val="0070C0"/>
              </a:buClr>
            </a:pPr>
            <a:endParaRPr lang="cs-CZ" dirty="0" smtClean="0"/>
          </a:p>
          <a:p>
            <a:pPr>
              <a:buClr>
                <a:srgbClr val="0070C0"/>
              </a:buClr>
            </a:pPr>
            <a:r>
              <a:rPr lang="cs-CZ" dirty="0" smtClean="0"/>
              <a:t>připravit absolventy schopné najít uplatnění na trhu práce </a:t>
            </a:r>
          </a:p>
          <a:p>
            <a:pPr lvl="1">
              <a:buClr>
                <a:srgbClr val="0070C0"/>
              </a:buClr>
            </a:pPr>
            <a:r>
              <a:rPr lang="cs-CZ" sz="1800" i="1" dirty="0" smtClean="0"/>
              <a:t>při tvorbě adekvátních tréninkových a výživových programů s dominantním zaměřením na sportovce i běžnou populaci</a:t>
            </a:r>
            <a:endParaRPr lang="cs-CZ" sz="1800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64099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23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0949" y="1922605"/>
            <a:ext cx="7979844" cy="2663825"/>
          </a:xfrm>
        </p:spPr>
        <p:txBody>
          <a:bodyPr/>
          <a:lstStyle/>
          <a:p>
            <a:pPr algn="ctr"/>
            <a:r>
              <a:rPr lang="cs-CZ" dirty="0"/>
              <a:t>Studijní obor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sz="4000" dirty="0" err="1" smtClean="0"/>
              <a:t>NMgr</a:t>
            </a:r>
            <a:r>
              <a:rPr lang="cs-CZ" sz="4000" dirty="0" smtClean="0"/>
              <a:t>. Učitelství </a:t>
            </a:r>
            <a:r>
              <a:rPr lang="cs-CZ" sz="4000" dirty="0"/>
              <a:t>tělesné výchovy </a:t>
            </a:r>
            <a:br>
              <a:rPr lang="cs-CZ" sz="4000" dirty="0"/>
            </a:br>
            <a:r>
              <a:rPr lang="cs-CZ" sz="4000" dirty="0"/>
              <a:t>pro základní a střední školy</a:t>
            </a:r>
            <a:r>
              <a:rPr lang="cs-CZ" sz="4400" dirty="0"/>
              <a:t/>
            </a:r>
            <a:br>
              <a:rPr lang="cs-CZ" sz="4400" dirty="0"/>
            </a:br>
            <a:endParaRPr lang="cs-CZ" altLang="cs-CZ" sz="4400" dirty="0"/>
          </a:p>
        </p:txBody>
      </p:sp>
    </p:spTree>
    <p:extLst>
      <p:ext uri="{BB962C8B-B14F-4D97-AF65-F5344CB8AC3E}">
        <p14:creationId xmlns:p14="http://schemas.microsoft.com/office/powerpoint/2010/main" val="48506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24</a:t>
            </a:fld>
            <a:endParaRPr lang="cs-CZ" altLang="cs-CZ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821" y="1308830"/>
            <a:ext cx="8082321" cy="4783547"/>
          </a:xfrm>
        </p:spPr>
        <p:txBody>
          <a:bodyPr/>
          <a:lstStyle/>
          <a:p>
            <a:pPr marL="395287" indent="-285750">
              <a:buClr>
                <a:srgbClr val="0070C0"/>
              </a:buClr>
              <a:defRPr/>
            </a:pPr>
            <a:r>
              <a:rPr lang="cs-CZ" sz="1800" dirty="0"/>
              <a:t>Studijní program: </a:t>
            </a:r>
            <a:r>
              <a:rPr lang="cs-CZ" sz="1800" dirty="0">
                <a:solidFill>
                  <a:srgbClr val="0070C0"/>
                </a:solidFill>
              </a:rPr>
              <a:t>Tělesná výchova a sport, dvouoborové mezifakultní studium (TV45</a:t>
            </a:r>
            <a:r>
              <a:rPr lang="cs-CZ" sz="1800" dirty="0" smtClean="0">
                <a:solidFill>
                  <a:srgbClr val="0070C0"/>
                </a:solidFill>
              </a:rPr>
              <a:t>), prezenční forma</a:t>
            </a:r>
            <a:endParaRPr lang="cs-CZ" sz="1800" dirty="0">
              <a:solidFill>
                <a:srgbClr val="0070C0"/>
              </a:solidFill>
            </a:endParaRPr>
          </a:p>
          <a:p>
            <a:pPr marL="726757" lvl="1" indent="-342900">
              <a:buClr>
                <a:srgbClr val="0070C0"/>
              </a:buClr>
              <a:defRPr/>
            </a:pPr>
            <a:r>
              <a:rPr lang="cs-CZ" sz="2000" dirty="0"/>
              <a:t>Obor: </a:t>
            </a:r>
            <a:r>
              <a:rPr lang="cs-CZ" sz="2000" b="1" dirty="0"/>
              <a:t>Učitelství TV pro ZŠ a SŠ + druhý obor</a:t>
            </a:r>
          </a:p>
          <a:p>
            <a:pPr marL="943927" lvl="2" indent="-28575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cs-CZ" sz="1800" dirty="0"/>
              <a:t>FF:      	Učitelství AJ, NJ, RJ pro SŠ, </a:t>
            </a:r>
          </a:p>
          <a:p>
            <a:pPr marL="943927" lvl="2" indent="-28575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cs-CZ" sz="1800" dirty="0" err="1"/>
              <a:t>PdF</a:t>
            </a:r>
            <a:r>
              <a:rPr lang="cs-CZ" sz="1800" b="1" dirty="0"/>
              <a:t>: 	</a:t>
            </a:r>
            <a:r>
              <a:rPr lang="cs-CZ" sz="1800" dirty="0"/>
              <a:t>Učitelství </a:t>
            </a:r>
            <a:r>
              <a:rPr lang="cs-CZ" sz="1800" dirty="0" smtClean="0"/>
              <a:t>FY</a:t>
            </a:r>
            <a:r>
              <a:rPr lang="cs-CZ" sz="1800" dirty="0"/>
              <a:t>, OV, PR, TE, ZE, FJ, </a:t>
            </a:r>
            <a:r>
              <a:rPr lang="cs-CZ" sz="1800" dirty="0" smtClean="0"/>
              <a:t>HV, SP </a:t>
            </a:r>
            <a:endParaRPr lang="cs-CZ" sz="1800" dirty="0"/>
          </a:p>
          <a:p>
            <a:pPr marL="943927" lvl="2" indent="-28575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cs-CZ" sz="1800" i="1" dirty="0" smtClean="0"/>
              <a:t>Podmínka </a:t>
            </a:r>
            <a:r>
              <a:rPr lang="cs-CZ" sz="1800" i="1" dirty="0"/>
              <a:t>studia – Bc. vzdělání v obou </a:t>
            </a:r>
            <a:r>
              <a:rPr lang="cs-CZ" sz="1800" i="1" dirty="0" smtClean="0"/>
              <a:t>oborech!</a:t>
            </a:r>
            <a:endParaRPr lang="cs-CZ" sz="1800" i="1" dirty="0"/>
          </a:p>
          <a:p>
            <a:pPr marL="395287" indent="-285750">
              <a:buClr>
                <a:srgbClr val="0070C0"/>
              </a:buClr>
              <a:buSzPct val="80000"/>
              <a:defRPr/>
            </a:pPr>
            <a:endParaRPr lang="cs-CZ" sz="1800" i="1" dirty="0"/>
          </a:p>
          <a:p>
            <a:pPr marL="395287" indent="-285750">
              <a:buClr>
                <a:srgbClr val="0070C0"/>
              </a:buClr>
              <a:defRPr/>
            </a:pPr>
            <a:r>
              <a:rPr lang="cs-CZ" sz="1800" dirty="0"/>
              <a:t>Studijní program: </a:t>
            </a:r>
            <a:r>
              <a:rPr lang="cs-CZ" sz="1800" dirty="0">
                <a:solidFill>
                  <a:srgbClr val="0070C0"/>
                </a:solidFill>
              </a:rPr>
              <a:t>Tělesná výchova a sport, jednooborové studium (UTV</a:t>
            </a:r>
            <a:r>
              <a:rPr lang="cs-CZ" sz="1800" dirty="0" smtClean="0">
                <a:solidFill>
                  <a:srgbClr val="0070C0"/>
                </a:solidFill>
              </a:rPr>
              <a:t>), prezenční i kombinovaná forma</a:t>
            </a:r>
            <a:endParaRPr lang="cs-CZ" sz="1800" dirty="0">
              <a:solidFill>
                <a:srgbClr val="0070C0"/>
              </a:solidFill>
            </a:endParaRPr>
          </a:p>
          <a:p>
            <a:pPr marL="726757" lvl="1" indent="-342900">
              <a:buClr>
                <a:srgbClr val="0070C0"/>
              </a:buClr>
              <a:defRPr/>
            </a:pPr>
            <a:r>
              <a:rPr lang="cs-CZ" sz="2000" dirty="0"/>
              <a:t>Obor: </a:t>
            </a:r>
            <a:r>
              <a:rPr lang="cs-CZ" sz="2000" b="1" dirty="0"/>
              <a:t>Učitelství TV pro ZŠ a SŠ </a:t>
            </a:r>
          </a:p>
          <a:p>
            <a:pPr marL="943927" lvl="2" indent="-28575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cs-CZ" sz="1800" dirty="0" smtClean="0"/>
              <a:t>Směr</a:t>
            </a:r>
            <a:r>
              <a:rPr lang="cs-CZ" sz="1800" dirty="0"/>
              <a:t>: 	Sportovní edukace (SE)</a:t>
            </a:r>
          </a:p>
          <a:p>
            <a:pPr marL="109537" indent="0">
              <a:buClr>
                <a:srgbClr val="0070C0"/>
              </a:buClr>
              <a:buNone/>
              <a:defRPr/>
            </a:pPr>
            <a:r>
              <a:rPr lang="cs-CZ" sz="1800" dirty="0"/>
              <a:t>	</a:t>
            </a:r>
            <a:endParaRPr lang="cs-CZ" altLang="cs-CZ" dirty="0"/>
          </a:p>
        </p:txBody>
      </p:sp>
      <p:pic>
        <p:nvPicPr>
          <p:cNvPr id="6" name="Picture 5" descr="P103079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857" y="3992578"/>
            <a:ext cx="3398285" cy="242104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39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Kritéria přijímacího 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0C0"/>
              </a:buClr>
            </a:pPr>
            <a:r>
              <a:rPr lang="cs-CZ" altLang="cs-CZ" dirty="0"/>
              <a:t>Originál </a:t>
            </a:r>
            <a:r>
              <a:rPr lang="cs-CZ" altLang="cs-CZ" dirty="0" smtClean="0"/>
              <a:t>posudku tělovýchovného lékaře</a:t>
            </a:r>
            <a:r>
              <a:rPr lang="cs-CZ" altLang="cs-CZ" dirty="0"/>
              <a:t/>
            </a:r>
            <a:br>
              <a:rPr lang="cs-CZ" altLang="cs-CZ" dirty="0"/>
            </a:br>
            <a:r>
              <a:rPr lang="cs-CZ" altLang="cs-CZ" dirty="0"/>
              <a:t>do </a:t>
            </a:r>
            <a:r>
              <a:rPr lang="cs-CZ" altLang="cs-CZ" dirty="0" smtClean="0"/>
              <a:t>8. 6. 2018</a:t>
            </a:r>
            <a:endParaRPr lang="cs-CZ" altLang="cs-CZ" dirty="0"/>
          </a:p>
          <a:p>
            <a:pPr>
              <a:buClr>
                <a:srgbClr val="0070C0"/>
              </a:buClr>
            </a:pPr>
            <a:endParaRPr lang="cs-CZ" altLang="cs-CZ" dirty="0"/>
          </a:p>
          <a:p>
            <a:pPr>
              <a:buClr>
                <a:srgbClr val="0070C0"/>
              </a:buClr>
            </a:pPr>
            <a:r>
              <a:rPr lang="cs-CZ" altLang="cs-CZ" dirty="0"/>
              <a:t>Doklad o absolvování Bc. studia do </a:t>
            </a:r>
            <a:r>
              <a:rPr lang="cs-CZ" altLang="cs-CZ" dirty="0" smtClean="0"/>
              <a:t>11. </a:t>
            </a:r>
            <a:r>
              <a:rPr lang="cs-CZ" altLang="cs-CZ" dirty="0"/>
              <a:t>7. </a:t>
            </a:r>
            <a:r>
              <a:rPr lang="cs-CZ" altLang="cs-CZ" dirty="0" smtClean="0"/>
              <a:t>2018 </a:t>
            </a:r>
            <a:endParaRPr lang="cs-CZ" altLang="cs-CZ" dirty="0"/>
          </a:p>
          <a:p>
            <a:pPr marL="0" indent="0">
              <a:buClr>
                <a:srgbClr val="0070C0"/>
              </a:buClr>
              <a:buNone/>
            </a:pPr>
            <a:r>
              <a:rPr lang="cs-CZ" altLang="cs-CZ" dirty="0"/>
              <a:t> </a:t>
            </a:r>
            <a:r>
              <a:rPr lang="cs-CZ" altLang="cs-CZ" dirty="0" smtClean="0"/>
              <a:t>   (</a:t>
            </a:r>
            <a:r>
              <a:rPr lang="cs-CZ" altLang="cs-CZ" dirty="0"/>
              <a:t>u dvouoborového studia v obou oborech)</a:t>
            </a:r>
          </a:p>
          <a:p>
            <a:pPr>
              <a:buClr>
                <a:srgbClr val="0070C0"/>
              </a:buClr>
            </a:pPr>
            <a:endParaRPr lang="cs-CZ" altLang="cs-CZ" dirty="0"/>
          </a:p>
          <a:p>
            <a:pPr>
              <a:buClr>
                <a:srgbClr val="0070C0"/>
              </a:buClr>
            </a:pPr>
            <a:r>
              <a:rPr lang="cs-CZ" altLang="cs-CZ" dirty="0"/>
              <a:t>Absolvování všech částí přijímacího řízení</a:t>
            </a:r>
          </a:p>
          <a:p>
            <a:pPr>
              <a:buClr>
                <a:srgbClr val="0070C0"/>
              </a:buClr>
            </a:pP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11961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Skladba přijímacích zkoušek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0C0"/>
              </a:buClr>
              <a:defRPr/>
            </a:pPr>
            <a:r>
              <a:rPr lang="cs-CZ" sz="2000" dirty="0">
                <a:solidFill>
                  <a:srgbClr val="0070C0"/>
                </a:solidFill>
              </a:rPr>
              <a:t>Obor: Učitelství TV pro ZŠ a SŠ </a:t>
            </a:r>
            <a:br>
              <a:rPr lang="cs-CZ" sz="2000" dirty="0">
                <a:solidFill>
                  <a:srgbClr val="0070C0"/>
                </a:solidFill>
              </a:rPr>
            </a:br>
            <a:r>
              <a:rPr lang="cs-CZ" sz="2000" dirty="0">
                <a:solidFill>
                  <a:srgbClr val="0070C0"/>
                </a:solidFill>
              </a:rPr>
              <a:t>(TV45 dvouoborové) – prezenční forma</a:t>
            </a:r>
          </a:p>
          <a:p>
            <a:pPr lvl="1">
              <a:buClr>
                <a:srgbClr val="0070C0"/>
              </a:buClr>
              <a:defRPr/>
            </a:pPr>
            <a:r>
              <a:rPr lang="cs-CZ" sz="2000" dirty="0"/>
              <a:t>40 % praktická zkouška z TV – plavání</a:t>
            </a:r>
          </a:p>
          <a:p>
            <a:pPr lvl="1">
              <a:buClr>
                <a:srgbClr val="0070C0"/>
              </a:buClr>
              <a:defRPr/>
            </a:pPr>
            <a:r>
              <a:rPr lang="cs-CZ" sz="2000" dirty="0"/>
              <a:t>60 % oborový test (UTV)</a:t>
            </a:r>
          </a:p>
          <a:p>
            <a:pPr lvl="1">
              <a:buClr>
                <a:srgbClr val="0070C0"/>
              </a:buClr>
              <a:defRPr/>
            </a:pPr>
            <a:r>
              <a:rPr lang="cs-CZ" sz="2000" dirty="0"/>
              <a:t>kombinace s AJ, RJ, SP vykonává oborový test </a:t>
            </a:r>
            <a:r>
              <a:rPr lang="cs-CZ" sz="1800" dirty="0"/>
              <a:t>2. fakulty </a:t>
            </a:r>
            <a:br>
              <a:rPr lang="cs-CZ" sz="1800" dirty="0"/>
            </a:br>
            <a:r>
              <a:rPr lang="cs-CZ" sz="1800" dirty="0"/>
              <a:t>(kritéria dle pokynů dané fakulty)</a:t>
            </a:r>
          </a:p>
          <a:p>
            <a:pPr marL="395287" indent="-285750">
              <a:buClr>
                <a:srgbClr val="0070C0"/>
              </a:buClr>
              <a:defRPr/>
            </a:pPr>
            <a:endParaRPr lang="cs-CZ" sz="1800" dirty="0"/>
          </a:p>
          <a:p>
            <a:pPr>
              <a:buClr>
                <a:srgbClr val="0070C0"/>
              </a:buClr>
              <a:defRPr/>
            </a:pPr>
            <a:r>
              <a:rPr lang="cs-CZ" sz="2000" dirty="0">
                <a:solidFill>
                  <a:srgbClr val="0070C0"/>
                </a:solidFill>
              </a:rPr>
              <a:t>Obor: Učitelství TV pro ZŠ a SŠ </a:t>
            </a:r>
            <a:br>
              <a:rPr lang="cs-CZ" sz="2000" dirty="0">
                <a:solidFill>
                  <a:srgbClr val="0070C0"/>
                </a:solidFill>
              </a:rPr>
            </a:br>
            <a:r>
              <a:rPr lang="cs-CZ" sz="2000" dirty="0">
                <a:solidFill>
                  <a:srgbClr val="0070C0"/>
                </a:solidFill>
              </a:rPr>
              <a:t>(UTV jednooborové) – prezenční i kombinovaná forma</a:t>
            </a:r>
          </a:p>
          <a:p>
            <a:pPr lvl="1">
              <a:buClr>
                <a:srgbClr val="0070C0"/>
              </a:buClr>
              <a:defRPr/>
            </a:pPr>
            <a:r>
              <a:rPr lang="cs-CZ" sz="2000" dirty="0"/>
              <a:t>40 % praktická zkouška z TV – plavání</a:t>
            </a:r>
          </a:p>
          <a:p>
            <a:pPr lvl="1">
              <a:buClr>
                <a:srgbClr val="0070C0"/>
              </a:buClr>
              <a:defRPr/>
            </a:pPr>
            <a:r>
              <a:rPr lang="cs-CZ" sz="2000" dirty="0"/>
              <a:t>60 % oborový test (UTV)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32369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Skladba přijímacích zkoušek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0C0"/>
              </a:buClr>
              <a:defRPr/>
            </a:pPr>
            <a:r>
              <a:rPr lang="cs-CZ" sz="1800" b="1" dirty="0">
                <a:solidFill>
                  <a:srgbClr val="0070C0"/>
                </a:solidFill>
              </a:rPr>
              <a:t>Oborový test</a:t>
            </a:r>
          </a:p>
          <a:p>
            <a:pPr lvl="1">
              <a:buClr>
                <a:srgbClr val="0070C0"/>
              </a:buClr>
              <a:defRPr/>
            </a:pPr>
            <a:r>
              <a:rPr lang="cs-CZ" sz="1800" dirty="0"/>
              <a:t>Základy společenských věd</a:t>
            </a:r>
          </a:p>
          <a:p>
            <a:pPr lvl="1">
              <a:buClr>
                <a:srgbClr val="0070C0"/>
              </a:buClr>
              <a:defRPr/>
            </a:pPr>
            <a:r>
              <a:rPr lang="cs-CZ" sz="1800" dirty="0"/>
              <a:t>Teorie tělesné výchovy a sportu</a:t>
            </a:r>
          </a:p>
          <a:p>
            <a:pPr lvl="1">
              <a:buClr>
                <a:srgbClr val="0070C0"/>
              </a:buClr>
              <a:defRPr/>
            </a:pPr>
            <a:r>
              <a:rPr lang="cs-CZ" sz="1800" dirty="0"/>
              <a:t>Lékařsko-biologické vědy</a:t>
            </a:r>
          </a:p>
          <a:p>
            <a:pPr>
              <a:buClr>
                <a:srgbClr val="0070C0"/>
              </a:buClr>
              <a:defRPr/>
            </a:pPr>
            <a:endParaRPr lang="cs-CZ" sz="1800" dirty="0"/>
          </a:p>
          <a:p>
            <a:pPr>
              <a:buClr>
                <a:srgbClr val="0070C0"/>
              </a:buClr>
              <a:defRPr/>
            </a:pPr>
            <a:r>
              <a:rPr lang="cs-CZ" sz="1800" b="1" dirty="0">
                <a:solidFill>
                  <a:srgbClr val="0070C0"/>
                </a:solidFill>
              </a:rPr>
              <a:t>Praktická zkouška z TV</a:t>
            </a:r>
          </a:p>
          <a:p>
            <a:pPr lvl="1">
              <a:buClr>
                <a:srgbClr val="0070C0"/>
              </a:buClr>
              <a:defRPr/>
            </a:pPr>
            <a:r>
              <a:rPr lang="cs-CZ" sz="1800" dirty="0"/>
              <a:t>Plavání</a:t>
            </a:r>
          </a:p>
          <a:p>
            <a:pPr lvl="1">
              <a:buClr>
                <a:srgbClr val="0070C0"/>
              </a:buClr>
              <a:defRPr/>
            </a:pPr>
            <a:r>
              <a:rPr lang="cs-CZ" sz="1800" dirty="0"/>
              <a:t>25 m plaveckými styly motýlek, znak, prsa, kraul</a:t>
            </a:r>
          </a:p>
          <a:p>
            <a:pPr lvl="1">
              <a:buClr>
                <a:srgbClr val="0070C0"/>
              </a:buClr>
              <a:defRPr/>
            </a:pPr>
            <a:r>
              <a:rPr lang="cs-CZ" sz="1800" dirty="0"/>
              <a:t>odraz z vody, start úseků po 40 s.</a:t>
            </a:r>
          </a:p>
          <a:p>
            <a:pPr marL="109537" indent="0">
              <a:buFont typeface="Wingdings 3" charset="2"/>
              <a:buNone/>
              <a:defRPr/>
            </a:pPr>
            <a:endParaRPr lang="cs-CZ" sz="1800" dirty="0"/>
          </a:p>
          <a:p>
            <a:pPr marL="109537" indent="0">
              <a:buFont typeface="Wingdings 3" charset="2"/>
              <a:buNone/>
              <a:defRPr/>
            </a:pPr>
            <a:r>
              <a:rPr lang="cs-CZ" sz="1800" dirty="0"/>
              <a:t>HODNOTÍ SE PLAVECKÝ STYL, NE RYCHLOST</a:t>
            </a:r>
          </a:p>
          <a:p>
            <a:pPr marL="109537" indent="0">
              <a:buFont typeface="Wingdings 3" charset="2"/>
              <a:buNone/>
              <a:defRPr/>
            </a:pPr>
            <a:r>
              <a:rPr lang="cs-CZ" sz="1800" dirty="0"/>
              <a:t>Max. 20 bodů (5 bodů – plavecký styl)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7230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Možná uplatnění absolventů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0C0"/>
              </a:buClr>
              <a:defRPr/>
            </a:pPr>
            <a:r>
              <a:rPr lang="cs-CZ" altLang="cs-CZ" sz="2000" dirty="0"/>
              <a:t>Absolvent má </a:t>
            </a:r>
            <a:r>
              <a:rPr lang="cs-CZ" altLang="cs-CZ" sz="2000" b="1" dirty="0"/>
              <a:t>plnou kvalifikaci učitele tělesné výchovy pro základní a střední školy</a:t>
            </a:r>
            <a:r>
              <a:rPr lang="cs-CZ" altLang="cs-CZ" sz="2000" dirty="0"/>
              <a:t>.</a:t>
            </a:r>
          </a:p>
          <a:p>
            <a:pPr marL="452437">
              <a:buClr>
                <a:srgbClr val="0070C0"/>
              </a:buClr>
              <a:defRPr/>
            </a:pPr>
            <a:endParaRPr lang="cs-CZ" altLang="cs-CZ" sz="2000" dirty="0"/>
          </a:p>
          <a:p>
            <a:pPr>
              <a:buClr>
                <a:srgbClr val="0070C0"/>
              </a:buClr>
              <a:defRPr/>
            </a:pPr>
            <a:r>
              <a:rPr lang="cs-CZ" altLang="cs-CZ" sz="2000" dirty="0"/>
              <a:t>Absolvent je schopen připravovat, pedagogicky správně realizovat a evaluovat pohybové a sportovní programy pro různé populační skupiny.</a:t>
            </a:r>
          </a:p>
          <a:p>
            <a:pPr marL="452437">
              <a:buClr>
                <a:srgbClr val="0070C0"/>
              </a:buClr>
              <a:defRPr/>
            </a:pPr>
            <a:endParaRPr lang="cs-CZ" altLang="cs-CZ" sz="2000" dirty="0"/>
          </a:p>
          <a:p>
            <a:pPr>
              <a:buClr>
                <a:srgbClr val="0070C0"/>
              </a:buClr>
              <a:defRPr/>
            </a:pPr>
            <a:r>
              <a:rPr lang="cs-CZ" altLang="cs-CZ" sz="2000" dirty="0"/>
              <a:t>Jeho vzdělání je kompatibilní s obdobnými profesemi v rámci EU a díky jazykové připravenosti je schopen zastávat tuto funkci kdekoliv v zahraničí.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31014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Statistika </a:t>
            </a:r>
            <a:r>
              <a:rPr lang="cs-CZ" dirty="0" smtClean="0"/>
              <a:t>2017/18 </a:t>
            </a:r>
            <a:r>
              <a:rPr lang="cs-CZ" dirty="0"/>
              <a:t>– UTV a TV45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1339940"/>
              </p:ext>
            </p:extLst>
          </p:nvPr>
        </p:nvGraphicFramePr>
        <p:xfrm>
          <a:off x="509589" y="2461333"/>
          <a:ext cx="808196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0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6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3E2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Počet přihlášek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3E2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Přijato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3E2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Zapsáno ke studiu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3E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TV45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3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3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3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3E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UTV-SE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3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3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3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3E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UTV-SE komb.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3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3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3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3E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3897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Animátor sportovních aktivit (ASAK)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449263">
              <a:spcBef>
                <a:spcPts val="638"/>
              </a:spcBef>
              <a:spcAft>
                <a:spcPts val="625"/>
              </a:spcAft>
              <a:buClr>
                <a:srgbClr val="0070C0"/>
              </a:buClr>
              <a:buSzPct val="6800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sz="2000" dirty="0">
                <a:ea typeface="SimSun" pitchFamily="2" charset="-122"/>
              </a:rPr>
              <a:t>Délka studia: 3 roky, </a:t>
            </a:r>
            <a:r>
              <a:rPr lang="cs-CZ" altLang="cs-CZ" sz="2000" dirty="0" smtClean="0">
                <a:ea typeface="SimSun" pitchFamily="2" charset="-122"/>
              </a:rPr>
              <a:t>mezifakultní dvouoborové</a:t>
            </a:r>
            <a:endParaRPr lang="cs-CZ" altLang="cs-CZ" sz="2000" dirty="0">
              <a:ea typeface="SimSun" pitchFamily="2" charset="-122"/>
            </a:endParaRPr>
          </a:p>
          <a:p>
            <a:pPr defTabSz="449263">
              <a:spcBef>
                <a:spcPts val="638"/>
              </a:spcBef>
              <a:spcAft>
                <a:spcPts val="625"/>
              </a:spcAft>
              <a:buClr>
                <a:srgbClr val="0070C0"/>
              </a:buClr>
              <a:buSzPct val="6800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sz="2000" dirty="0">
                <a:ea typeface="SimSun" pitchFamily="2" charset="-122"/>
              </a:rPr>
              <a:t>Forma studia: prezenční</a:t>
            </a:r>
          </a:p>
          <a:p>
            <a:pPr defTabSz="449263">
              <a:spcBef>
                <a:spcPts val="638"/>
              </a:spcBef>
              <a:spcAft>
                <a:spcPts val="600"/>
              </a:spcAft>
              <a:buClr>
                <a:srgbClr val="0070C0"/>
              </a:buClr>
              <a:buSzPct val="6800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sz="2000" dirty="0">
                <a:ea typeface="SimSun" pitchFamily="2" charset="-122"/>
              </a:rPr>
              <a:t>Garant oboru: doc. Ondráček</a:t>
            </a:r>
          </a:p>
          <a:p>
            <a:pPr defTabSz="449263">
              <a:spcBef>
                <a:spcPts val="638"/>
              </a:spcBef>
              <a:spcAft>
                <a:spcPts val="600"/>
              </a:spcAft>
              <a:buClr>
                <a:srgbClr val="0070C0"/>
              </a:buClr>
              <a:buSzPct val="6800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cs-CZ" altLang="cs-CZ" sz="2000" dirty="0">
              <a:ea typeface="SimSun" pitchFamily="2" charset="-122"/>
            </a:endParaRPr>
          </a:p>
          <a:p>
            <a:pPr defTabSz="449263">
              <a:spcBef>
                <a:spcPts val="638"/>
              </a:spcBef>
              <a:spcAft>
                <a:spcPts val="600"/>
              </a:spcAft>
              <a:buClr>
                <a:srgbClr val="0070C0"/>
              </a:buClr>
              <a:buSzPct val="6800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sz="2000" dirty="0">
                <a:solidFill>
                  <a:srgbClr val="000000"/>
                </a:solidFill>
                <a:ea typeface="SimSun" pitchFamily="2" charset="-122"/>
              </a:rPr>
              <a:t>Na toto studium navazuje dvouleté magisterské studium </a:t>
            </a:r>
            <a:r>
              <a:rPr lang="cs-CZ" altLang="cs-CZ" sz="2000" b="1" dirty="0">
                <a:solidFill>
                  <a:srgbClr val="000000"/>
                </a:solidFill>
                <a:ea typeface="SimSun" pitchFamily="2" charset="-122"/>
              </a:rPr>
              <a:t>Učitelství tělesné výchovy pro základní a střední školy</a:t>
            </a:r>
            <a:endParaRPr lang="cs-CZ" altLang="cs-CZ" sz="2000" dirty="0">
              <a:solidFill>
                <a:srgbClr val="000000"/>
              </a:solidFill>
              <a:ea typeface="SimSun" pitchFamily="2" charset="-122"/>
            </a:endParaRPr>
          </a:p>
          <a:p>
            <a:pPr>
              <a:buClr>
                <a:srgbClr val="0070C0"/>
              </a:buClr>
            </a:pPr>
            <a:endParaRPr lang="cs-CZ" altLang="cs-CZ" sz="2000" dirty="0"/>
          </a:p>
          <a:p>
            <a:endParaRPr lang="cs-CZ" sz="2000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Prostor pro vaše dotazy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pic>
        <p:nvPicPr>
          <p:cNvPr id="6" name="Picture 5" descr="P1010250"/>
          <p:cNvPicPr>
            <a:picLocks noGrp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016" y="2017713"/>
            <a:ext cx="5849106" cy="41148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556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988220"/>
            <a:ext cx="8086635" cy="647700"/>
          </a:xfrm>
        </p:spPr>
        <p:txBody>
          <a:bodyPr/>
          <a:lstStyle/>
          <a:p>
            <a:r>
              <a:rPr lang="cs-CZ" dirty="0"/>
              <a:t>Kombinace oboru ASAK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3903" y="1782323"/>
            <a:ext cx="8082321" cy="4114800"/>
          </a:xfrm>
        </p:spPr>
        <p:txBody>
          <a:bodyPr/>
          <a:lstStyle/>
          <a:p>
            <a:pPr marL="57150" lvl="3" indent="-342900" defTabSz="449263">
              <a:spcBef>
                <a:spcPts val="4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b="1" dirty="0">
                <a:solidFill>
                  <a:srgbClr val="00287D"/>
                </a:solidFill>
                <a:ea typeface="SimSun" pitchFamily="2" charset="-122"/>
              </a:rPr>
              <a:t>FF</a:t>
            </a:r>
            <a:r>
              <a:rPr lang="cs-CZ" altLang="cs-CZ" dirty="0">
                <a:solidFill>
                  <a:srgbClr val="00287D"/>
                </a:solidFill>
                <a:ea typeface="SimSun" pitchFamily="2" charset="-122"/>
              </a:rPr>
              <a:t>: </a:t>
            </a:r>
            <a:r>
              <a:rPr lang="cs-CZ" altLang="cs-CZ" dirty="0">
                <a:ea typeface="SimSun" pitchFamily="2" charset="-122"/>
              </a:rPr>
              <a:t>AJ, NJ, RJ</a:t>
            </a:r>
          </a:p>
          <a:p>
            <a:pPr marL="57150" lvl="3" indent="-342900" defTabSz="449263">
              <a:spcBef>
                <a:spcPts val="4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b="1" dirty="0" smtClean="0">
                <a:solidFill>
                  <a:srgbClr val="00287D"/>
                </a:solidFill>
                <a:ea typeface="SimSun" pitchFamily="2" charset="-122"/>
              </a:rPr>
              <a:t>FSS</a:t>
            </a:r>
            <a:r>
              <a:rPr lang="cs-CZ" altLang="cs-CZ" dirty="0">
                <a:solidFill>
                  <a:srgbClr val="00287D"/>
                </a:solidFill>
                <a:ea typeface="SimSun" pitchFamily="2" charset="-122"/>
              </a:rPr>
              <a:t>: </a:t>
            </a:r>
            <a:r>
              <a:rPr lang="cs-CZ" altLang="cs-CZ" dirty="0">
                <a:ea typeface="SimSun" pitchFamily="2" charset="-122"/>
              </a:rPr>
              <a:t>Mediální studia a žurnalistika</a:t>
            </a:r>
          </a:p>
          <a:p>
            <a:pPr marL="57150" lvl="3" indent="-342900" defTabSz="449263">
              <a:spcBef>
                <a:spcPts val="4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b="1" dirty="0" err="1">
                <a:solidFill>
                  <a:srgbClr val="00287D"/>
                </a:solidFill>
                <a:ea typeface="SimSun" pitchFamily="2" charset="-122"/>
              </a:rPr>
              <a:t>PedF</a:t>
            </a:r>
            <a:r>
              <a:rPr lang="cs-CZ" altLang="cs-CZ" dirty="0">
                <a:solidFill>
                  <a:srgbClr val="00287D"/>
                </a:solidFill>
                <a:ea typeface="SimSun" pitchFamily="2" charset="-122"/>
              </a:rPr>
              <a:t>: </a:t>
            </a:r>
            <a:r>
              <a:rPr lang="cs-CZ" altLang="cs-CZ" dirty="0" smtClean="0">
                <a:ea typeface="SimSun" pitchFamily="2" charset="-122"/>
              </a:rPr>
              <a:t>obory se zaměřením na vzdělávání</a:t>
            </a:r>
          </a:p>
          <a:p>
            <a:pPr marL="1439863" lvl="4" indent="-285750" defTabSz="449263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dirty="0" smtClean="0">
                <a:ea typeface="SimSun" pitchFamily="2" charset="-122"/>
              </a:rPr>
              <a:t>Anglický jazyk </a:t>
            </a:r>
          </a:p>
          <a:p>
            <a:pPr marL="1439863" lvl="4" indent="-285750" defTabSz="449263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dirty="0" smtClean="0">
                <a:ea typeface="SimSun" pitchFamily="2" charset="-122"/>
              </a:rPr>
              <a:t>Francouzský jazyk</a:t>
            </a:r>
          </a:p>
          <a:p>
            <a:pPr marL="1439863" lvl="4" indent="-285750" defTabSz="449263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dirty="0" smtClean="0">
                <a:ea typeface="SimSun" pitchFamily="2" charset="-122"/>
              </a:rPr>
              <a:t>Fyzika	</a:t>
            </a:r>
          </a:p>
          <a:p>
            <a:pPr marL="1439863" lvl="4" indent="-285750" defTabSz="449263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dirty="0" smtClean="0">
                <a:ea typeface="SimSun" pitchFamily="2" charset="-122"/>
              </a:rPr>
              <a:t>Hudební výchova</a:t>
            </a:r>
          </a:p>
          <a:p>
            <a:pPr marL="1439863" lvl="4" indent="-285750" defTabSz="449263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dirty="0" smtClean="0">
                <a:ea typeface="SimSun" pitchFamily="2" charset="-122"/>
              </a:rPr>
              <a:t>Matematika</a:t>
            </a:r>
          </a:p>
          <a:p>
            <a:pPr marL="1439863" lvl="4" indent="-285750" defTabSz="449263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dirty="0" smtClean="0">
                <a:ea typeface="SimSun" pitchFamily="2" charset="-122"/>
              </a:rPr>
              <a:t>Občanská výchova a základy společenských věd</a:t>
            </a:r>
          </a:p>
          <a:p>
            <a:pPr marL="1439863" lvl="4" indent="-285750" defTabSz="449263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dirty="0" smtClean="0">
                <a:ea typeface="SimSun" pitchFamily="2" charset="-122"/>
              </a:rPr>
              <a:t>Přírodopis</a:t>
            </a:r>
          </a:p>
          <a:p>
            <a:pPr marL="1439863" lvl="4" indent="-285750" defTabSz="449263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dirty="0" smtClean="0">
                <a:ea typeface="SimSun" pitchFamily="2" charset="-122"/>
              </a:rPr>
              <a:t>Technická </a:t>
            </a:r>
            <a:r>
              <a:rPr lang="cs-CZ" altLang="cs-CZ" dirty="0">
                <a:ea typeface="SimSun" pitchFamily="2" charset="-122"/>
              </a:rPr>
              <a:t>a informační </a:t>
            </a:r>
            <a:r>
              <a:rPr lang="cs-CZ" altLang="cs-CZ" dirty="0" smtClean="0">
                <a:ea typeface="SimSun" pitchFamily="2" charset="-122"/>
              </a:rPr>
              <a:t>výchova</a:t>
            </a:r>
          </a:p>
          <a:p>
            <a:pPr marL="1439863" lvl="4" indent="-285750" defTabSz="449263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dirty="0" smtClean="0">
                <a:ea typeface="SimSun" pitchFamily="2" charset="-122"/>
              </a:rPr>
              <a:t>Speciální pedagogika</a:t>
            </a:r>
          </a:p>
          <a:p>
            <a:pPr marL="1439863" lvl="4" indent="-285750" defTabSz="449263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§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dirty="0" smtClean="0">
                <a:ea typeface="SimSun" pitchFamily="2" charset="-122"/>
              </a:rPr>
              <a:t>Zeměpis</a:t>
            </a:r>
          </a:p>
          <a:p>
            <a:endParaRPr lang="cs-CZ" sz="2000" dirty="0"/>
          </a:p>
          <a:p>
            <a:pPr>
              <a:buClr>
                <a:srgbClr val="0070C0"/>
              </a:buClr>
            </a:pPr>
            <a:r>
              <a:rPr lang="cs-CZ" sz="2000" b="1" dirty="0" err="1" smtClean="0">
                <a:solidFill>
                  <a:srgbClr val="00287D"/>
                </a:solidFill>
              </a:rPr>
              <a:t>PřF</a:t>
            </a:r>
            <a:r>
              <a:rPr lang="cs-CZ" sz="2000" b="1" dirty="0" smtClean="0">
                <a:solidFill>
                  <a:srgbClr val="00287D"/>
                </a:solidFill>
              </a:rPr>
              <a:t>: </a:t>
            </a:r>
            <a:r>
              <a:rPr lang="cs-CZ" sz="2000" dirty="0" smtClean="0"/>
              <a:t>Matematika, Fyzika – přihlášku podávají uchazeči na </a:t>
            </a:r>
            <a:r>
              <a:rPr lang="cs-CZ" sz="2000" dirty="0" err="1" smtClean="0"/>
              <a:t>PřF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31451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799326"/>
            <a:ext cx="8091487" cy="643467"/>
          </a:xfrm>
        </p:spPr>
        <p:txBody>
          <a:bodyPr/>
          <a:lstStyle/>
          <a:p>
            <a:r>
              <a:rPr lang="cs-CZ" dirty="0"/>
              <a:t>Přijímací zkouška - ASAK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722263" y="1481288"/>
            <a:ext cx="3878657" cy="747970"/>
          </a:xfrm>
          <a:solidFill>
            <a:srgbClr val="CEF8FE"/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r>
              <a:rPr lang="cs-CZ" dirty="0" smtClean="0"/>
              <a:t>všechny ostatní kombinace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726638" y="2403969"/>
            <a:ext cx="3874282" cy="3907805"/>
          </a:xfrm>
          <a:solidFill>
            <a:srgbClr val="CEF8FE"/>
          </a:solidFill>
        </p:spPr>
        <p:txBody>
          <a:bodyPr/>
          <a:lstStyle/>
          <a:p>
            <a:pPr marL="338138" indent="-338138" defTabSz="449263">
              <a:spcAft>
                <a:spcPts val="600"/>
              </a:spcAft>
              <a:buClr>
                <a:srgbClr val="0070C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sz="1800" b="1" dirty="0" smtClean="0">
                <a:solidFill>
                  <a:srgbClr val="0070C0"/>
                </a:solidFill>
                <a:ea typeface="SimSun" pitchFamily="2" charset="-122"/>
              </a:rPr>
              <a:t>Praktická </a:t>
            </a:r>
            <a:r>
              <a:rPr lang="cs-CZ" altLang="cs-CZ" sz="1800" b="1" dirty="0">
                <a:solidFill>
                  <a:srgbClr val="0070C0"/>
                </a:solidFill>
                <a:ea typeface="SimSun" pitchFamily="2" charset="-122"/>
              </a:rPr>
              <a:t>přijímací </a:t>
            </a:r>
            <a:r>
              <a:rPr lang="cs-CZ" altLang="cs-CZ" sz="1800" b="1" dirty="0" smtClean="0">
                <a:solidFill>
                  <a:srgbClr val="0070C0"/>
                </a:solidFill>
                <a:ea typeface="SimSun" pitchFamily="2" charset="-122"/>
              </a:rPr>
              <a:t>zkouška z TV </a:t>
            </a:r>
            <a:r>
              <a:rPr lang="cs-CZ" altLang="cs-CZ" sz="1400" dirty="0">
                <a:ea typeface="SimSun" pitchFamily="2" charset="-122"/>
              </a:rPr>
              <a:t>– </a:t>
            </a:r>
            <a:r>
              <a:rPr lang="cs-CZ" altLang="cs-CZ" sz="1200" b="1" dirty="0">
                <a:ea typeface="SimSun" pitchFamily="2" charset="-122"/>
              </a:rPr>
              <a:t>za každou disciplínu 10 </a:t>
            </a:r>
            <a:r>
              <a:rPr lang="cs-CZ" altLang="cs-CZ" sz="1200" b="1" dirty="0" smtClean="0">
                <a:ea typeface="SimSun" pitchFamily="2" charset="-122"/>
              </a:rPr>
              <a:t>bodů</a:t>
            </a:r>
            <a:r>
              <a:rPr lang="cs-CZ" altLang="cs-CZ" sz="1600" b="1" dirty="0">
                <a:ea typeface="SimSun" pitchFamily="2" charset="-122"/>
              </a:rPr>
              <a:t> </a:t>
            </a:r>
            <a:r>
              <a:rPr lang="cs-CZ" altLang="cs-CZ" sz="1200" dirty="0" smtClean="0">
                <a:solidFill>
                  <a:srgbClr val="000000"/>
                </a:solidFill>
                <a:ea typeface="SimSun" pitchFamily="2" charset="-122"/>
              </a:rPr>
              <a:t>= max</a:t>
            </a:r>
            <a:r>
              <a:rPr lang="cs-CZ" altLang="cs-CZ" sz="1200" dirty="0">
                <a:solidFill>
                  <a:srgbClr val="000000"/>
                </a:solidFill>
                <a:ea typeface="SimSun" pitchFamily="2" charset="-122"/>
              </a:rPr>
              <a:t>. 50 bodů</a:t>
            </a:r>
          </a:p>
          <a:p>
            <a:pPr marL="795338" lvl="1" indent="-338138" defTabSz="449263">
              <a:spcAft>
                <a:spcPts val="600"/>
              </a:spcAft>
              <a:buClr>
                <a:srgbClr val="0070C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sz="1400" dirty="0">
                <a:solidFill>
                  <a:srgbClr val="000000"/>
                </a:solidFill>
                <a:ea typeface="SimSun" pitchFamily="2" charset="-122"/>
              </a:rPr>
              <a:t>plavání 100 metrů </a:t>
            </a:r>
          </a:p>
          <a:p>
            <a:pPr marL="795338" lvl="1" indent="-338138" defTabSz="449263">
              <a:spcAft>
                <a:spcPts val="600"/>
              </a:spcAft>
              <a:buClr>
                <a:srgbClr val="0070C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sz="1400" dirty="0" smtClean="0">
                <a:solidFill>
                  <a:srgbClr val="000000"/>
                </a:solidFill>
                <a:ea typeface="SimSun" pitchFamily="2" charset="-122"/>
              </a:rPr>
              <a:t>basketbal</a:t>
            </a:r>
          </a:p>
          <a:p>
            <a:pPr marL="795338" lvl="1" indent="-338138" defTabSz="449263">
              <a:spcAft>
                <a:spcPts val="600"/>
              </a:spcAft>
              <a:buClr>
                <a:srgbClr val="0070C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sz="1400" dirty="0" smtClean="0">
                <a:solidFill>
                  <a:srgbClr val="000000"/>
                </a:solidFill>
                <a:ea typeface="SimSun" pitchFamily="2" charset="-122"/>
              </a:rPr>
              <a:t>akrobatická </a:t>
            </a:r>
            <a:r>
              <a:rPr lang="cs-CZ" altLang="cs-CZ" sz="1400" dirty="0">
                <a:solidFill>
                  <a:srgbClr val="000000"/>
                </a:solidFill>
                <a:ea typeface="SimSun" pitchFamily="2" charset="-122"/>
              </a:rPr>
              <a:t>sestava</a:t>
            </a:r>
          </a:p>
          <a:p>
            <a:pPr marL="795338" lvl="1" indent="-338138" defTabSz="449263">
              <a:spcAft>
                <a:spcPts val="600"/>
              </a:spcAft>
              <a:buClr>
                <a:srgbClr val="0070C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sz="1400" dirty="0" smtClean="0">
                <a:solidFill>
                  <a:srgbClr val="000000"/>
                </a:solidFill>
                <a:ea typeface="SimSun" pitchFamily="2" charset="-122"/>
              </a:rPr>
              <a:t>atletika </a:t>
            </a:r>
            <a:r>
              <a:rPr lang="cs-CZ" altLang="cs-CZ" sz="1400" dirty="0">
                <a:solidFill>
                  <a:srgbClr val="000000"/>
                </a:solidFill>
                <a:ea typeface="SimSun" pitchFamily="2" charset="-122"/>
              </a:rPr>
              <a:t>(běh </a:t>
            </a:r>
            <a:r>
              <a:rPr lang="cs-CZ" altLang="cs-CZ" sz="1400" dirty="0" smtClean="0">
                <a:solidFill>
                  <a:srgbClr val="000000"/>
                </a:solidFill>
                <a:ea typeface="SimSun" pitchFamily="2" charset="-122"/>
              </a:rPr>
              <a:t>800 m, </a:t>
            </a:r>
            <a:r>
              <a:rPr lang="cs-CZ" altLang="cs-CZ" sz="1400" dirty="0">
                <a:solidFill>
                  <a:srgbClr val="000000"/>
                </a:solidFill>
                <a:ea typeface="SimSun" pitchFamily="2" charset="-122"/>
              </a:rPr>
              <a:t>běh 60 m)</a:t>
            </a:r>
          </a:p>
          <a:p>
            <a:pPr>
              <a:buClr>
                <a:srgbClr val="0070C0"/>
              </a:buClr>
            </a:pPr>
            <a:r>
              <a:rPr lang="cs-CZ" sz="1800" b="1" dirty="0">
                <a:solidFill>
                  <a:srgbClr val="0070C0"/>
                </a:solidFill>
                <a:ea typeface="SimSun" pitchFamily="2" charset="-122"/>
              </a:rPr>
              <a:t>Oborový test ze sportu</a:t>
            </a:r>
          </a:p>
          <a:p>
            <a:pPr lvl="1">
              <a:buClr>
                <a:srgbClr val="0070C0"/>
              </a:buClr>
            </a:pPr>
            <a:r>
              <a:rPr lang="cs-CZ" sz="1400" dirty="0" smtClean="0"/>
              <a:t>percentil *0,5 = max. 50 bodů</a:t>
            </a:r>
            <a:endParaRPr lang="cs-CZ" sz="1400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505213" y="1469472"/>
            <a:ext cx="3877957" cy="736467"/>
          </a:xfrm>
          <a:solidFill>
            <a:srgbClr val="C3E2FF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cs-CZ" dirty="0" smtClean="0"/>
              <a:t>kombinace </a:t>
            </a:r>
            <a:br>
              <a:rPr lang="cs-CZ" dirty="0" smtClean="0"/>
            </a:br>
            <a:r>
              <a:rPr lang="cs-CZ" dirty="0" smtClean="0"/>
              <a:t>s AJ, NJ, HV, ZU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>
          <a:xfrm>
            <a:off x="505057" y="2390663"/>
            <a:ext cx="3878113" cy="3921111"/>
          </a:xfrm>
          <a:solidFill>
            <a:srgbClr val="C3E2FF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/>
          <a:p>
            <a:pPr marL="338138" indent="-338138" defTabSz="449263">
              <a:spcAft>
                <a:spcPts val="600"/>
              </a:spcAft>
              <a:buClr>
                <a:srgbClr val="0070C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sz="1800" b="1" dirty="0" smtClean="0">
                <a:solidFill>
                  <a:srgbClr val="0070C0"/>
                </a:solidFill>
                <a:ea typeface="SimSun" pitchFamily="2" charset="-122"/>
              </a:rPr>
              <a:t>Praktická </a:t>
            </a:r>
            <a:r>
              <a:rPr lang="cs-CZ" altLang="cs-CZ" sz="1800" b="1" dirty="0">
                <a:solidFill>
                  <a:srgbClr val="0070C0"/>
                </a:solidFill>
                <a:ea typeface="SimSun" pitchFamily="2" charset="-122"/>
              </a:rPr>
              <a:t>přijímací zkouška z TV </a:t>
            </a:r>
            <a:r>
              <a:rPr lang="cs-CZ" altLang="cs-CZ" sz="1400" dirty="0">
                <a:ea typeface="SimSun" pitchFamily="2" charset="-122"/>
              </a:rPr>
              <a:t>– </a:t>
            </a:r>
            <a:r>
              <a:rPr lang="cs-CZ" altLang="cs-CZ" sz="1200" b="1" dirty="0">
                <a:ea typeface="SimSun" pitchFamily="2" charset="-122"/>
              </a:rPr>
              <a:t>za každou disciplínu 10 bodů</a:t>
            </a:r>
            <a:r>
              <a:rPr lang="cs-CZ" altLang="cs-CZ" sz="1600" b="1" dirty="0">
                <a:ea typeface="SimSun" pitchFamily="2" charset="-122"/>
              </a:rPr>
              <a:t> </a:t>
            </a:r>
            <a:r>
              <a:rPr lang="cs-CZ" altLang="cs-CZ" sz="1200" dirty="0">
                <a:solidFill>
                  <a:srgbClr val="000000"/>
                </a:solidFill>
                <a:ea typeface="SimSun" pitchFamily="2" charset="-122"/>
              </a:rPr>
              <a:t>= max. 50 bodů</a:t>
            </a:r>
          </a:p>
          <a:p>
            <a:pPr marL="795338" lvl="1" indent="-338138" defTabSz="449263">
              <a:spcAft>
                <a:spcPts val="600"/>
              </a:spcAft>
              <a:buClr>
                <a:srgbClr val="0070C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sz="1400" dirty="0">
                <a:solidFill>
                  <a:srgbClr val="000000"/>
                </a:solidFill>
                <a:ea typeface="SimSun" pitchFamily="2" charset="-122"/>
              </a:rPr>
              <a:t>plavání 100 metrů </a:t>
            </a:r>
          </a:p>
          <a:p>
            <a:pPr marL="795338" lvl="1" indent="-338138" defTabSz="449263">
              <a:spcAft>
                <a:spcPts val="600"/>
              </a:spcAft>
              <a:buClr>
                <a:srgbClr val="0070C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sz="1400" dirty="0">
                <a:solidFill>
                  <a:srgbClr val="000000"/>
                </a:solidFill>
                <a:ea typeface="SimSun" pitchFamily="2" charset="-122"/>
              </a:rPr>
              <a:t>basketbal</a:t>
            </a:r>
          </a:p>
          <a:p>
            <a:pPr marL="795338" lvl="1" indent="-338138" defTabSz="449263">
              <a:spcAft>
                <a:spcPts val="600"/>
              </a:spcAft>
              <a:buClr>
                <a:srgbClr val="0070C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sz="1400" dirty="0">
                <a:solidFill>
                  <a:srgbClr val="000000"/>
                </a:solidFill>
                <a:ea typeface="SimSun" pitchFamily="2" charset="-122"/>
              </a:rPr>
              <a:t>akrobatická sestava</a:t>
            </a:r>
          </a:p>
          <a:p>
            <a:pPr marL="795338" lvl="1" indent="-338138" defTabSz="449263">
              <a:spcAft>
                <a:spcPts val="600"/>
              </a:spcAft>
              <a:buClr>
                <a:srgbClr val="0070C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sz="1400" dirty="0">
                <a:solidFill>
                  <a:srgbClr val="000000"/>
                </a:solidFill>
                <a:ea typeface="SimSun" pitchFamily="2" charset="-122"/>
              </a:rPr>
              <a:t>atletika (běh 800 m, běh 60 m)</a:t>
            </a:r>
          </a:p>
          <a:p>
            <a:pPr marL="338138" indent="-338138" defTabSz="449263">
              <a:spcAft>
                <a:spcPts val="600"/>
              </a:spcAft>
              <a:buClr>
                <a:srgbClr val="0070C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sz="1800" b="1" dirty="0" smtClean="0">
                <a:solidFill>
                  <a:srgbClr val="0070C0"/>
                </a:solidFill>
                <a:ea typeface="SimSun" pitchFamily="2" charset="-122"/>
              </a:rPr>
              <a:t>Oborový test ze sportu</a:t>
            </a:r>
          </a:p>
          <a:p>
            <a:pPr marL="738188" lvl="1" indent="-338138" defTabSz="449263">
              <a:spcAft>
                <a:spcPts val="600"/>
              </a:spcAft>
              <a:buClr>
                <a:srgbClr val="0070C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sz="1400" dirty="0"/>
              <a:t>percentil *</a:t>
            </a:r>
            <a:r>
              <a:rPr lang="cs-CZ" sz="1400" dirty="0" smtClean="0"/>
              <a:t>0,25 </a:t>
            </a:r>
            <a:r>
              <a:rPr lang="cs-CZ" sz="1400" dirty="0"/>
              <a:t>= max. </a:t>
            </a:r>
            <a:r>
              <a:rPr lang="cs-CZ" sz="1400" dirty="0" smtClean="0"/>
              <a:t>25 bodů</a:t>
            </a:r>
            <a:endParaRPr lang="cs-CZ" altLang="cs-CZ" sz="1400" b="1" dirty="0" smtClean="0">
              <a:solidFill>
                <a:schemeClr val="accent1">
                  <a:lumMod val="75000"/>
                </a:schemeClr>
              </a:solidFill>
              <a:ea typeface="SimSun" pitchFamily="2" charset="-122"/>
            </a:endParaRPr>
          </a:p>
          <a:p>
            <a:pPr marL="338138" indent="-338138" defTabSz="449263">
              <a:spcAft>
                <a:spcPts val="600"/>
              </a:spcAft>
              <a:buClr>
                <a:srgbClr val="0070C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sz="1800" b="1" dirty="0" smtClean="0">
                <a:solidFill>
                  <a:srgbClr val="0070C0"/>
                </a:solidFill>
                <a:ea typeface="SimSun" pitchFamily="2" charset="-122"/>
              </a:rPr>
              <a:t>Oborový </a:t>
            </a:r>
            <a:r>
              <a:rPr lang="cs-CZ" altLang="cs-CZ" sz="1800" b="1" dirty="0">
                <a:solidFill>
                  <a:srgbClr val="0070C0"/>
                </a:solidFill>
                <a:ea typeface="SimSun" pitchFamily="2" charset="-122"/>
              </a:rPr>
              <a:t>test druhé fakulty </a:t>
            </a:r>
            <a:endParaRPr lang="cs-CZ" altLang="cs-CZ" sz="1800" dirty="0" smtClean="0">
              <a:solidFill>
                <a:srgbClr val="0070C0"/>
              </a:solidFill>
              <a:ea typeface="SimSun" pitchFamily="2" charset="-122"/>
            </a:endParaRPr>
          </a:p>
          <a:p>
            <a:pPr marL="738188" lvl="1" indent="-338138" defTabSz="449263">
              <a:spcAft>
                <a:spcPts val="600"/>
              </a:spcAft>
              <a:buClr>
                <a:srgbClr val="0070C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sz="1400" dirty="0" smtClean="0">
                <a:ea typeface="SimSun" pitchFamily="2" charset="-122"/>
              </a:rPr>
              <a:t>percentil *0,25 = max. 25 bodů</a:t>
            </a:r>
          </a:p>
          <a:p>
            <a:pPr marL="738188" lvl="1" indent="-338138" defTabSz="449263">
              <a:spcAft>
                <a:spcPts val="600"/>
              </a:spcAft>
              <a:buClr>
                <a:srgbClr val="0070C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sz="1400" dirty="0" smtClean="0">
                <a:ea typeface="SimSun" pitchFamily="2" charset="-122"/>
              </a:rPr>
              <a:t>ZU: percentil (0,8*TSP/OSP + 1,2*ZSV)*0,125 = max. 25 bodů</a:t>
            </a:r>
            <a:endParaRPr lang="cs-CZ" altLang="cs-CZ" sz="1400" dirty="0">
              <a:ea typeface="SimSun" pitchFamily="2" charset="-122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9864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871990"/>
            <a:ext cx="8086635" cy="647700"/>
          </a:xfrm>
        </p:spPr>
        <p:txBody>
          <a:bodyPr/>
          <a:lstStyle/>
          <a:p>
            <a:r>
              <a:rPr lang="cs-CZ" dirty="0"/>
              <a:t>Možná uplatnění  absolventa ASAK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664720"/>
            <a:ext cx="8082321" cy="4114800"/>
          </a:xfrm>
        </p:spPr>
        <p:txBody>
          <a:bodyPr/>
          <a:lstStyle/>
          <a:p>
            <a:pPr marL="0" lvl="1" defTabSz="449263">
              <a:spcBef>
                <a:spcPts val="563"/>
              </a:spcBef>
              <a:spcAft>
                <a:spcPts val="625"/>
              </a:spcAft>
              <a:buClr>
                <a:srgbClr val="0070C0"/>
              </a:buClr>
              <a:buSzPct val="100000"/>
              <a:tabLst>
                <a:tab pos="738188" algn="l"/>
                <a:tab pos="1185863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</a:tabLst>
            </a:pPr>
            <a:r>
              <a:rPr lang="cs-CZ" altLang="cs-CZ" sz="2000" dirty="0">
                <a:solidFill>
                  <a:srgbClr val="000000"/>
                </a:solidFill>
                <a:ea typeface="SimSun" pitchFamily="2" charset="-122"/>
              </a:rPr>
              <a:t>příprava a pedagogicky správná realizace pohybových programů pro různé populační skupiny.</a:t>
            </a:r>
          </a:p>
          <a:p>
            <a:pPr marL="0" lvl="1" defTabSz="449263">
              <a:spcBef>
                <a:spcPts val="563"/>
              </a:spcBef>
              <a:spcAft>
                <a:spcPts val="625"/>
              </a:spcAft>
              <a:buClr>
                <a:srgbClr val="0070C0"/>
              </a:buClr>
              <a:buSzPct val="100000"/>
              <a:tabLst>
                <a:tab pos="738188" algn="l"/>
                <a:tab pos="1185863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</a:tabLst>
            </a:pPr>
            <a:r>
              <a:rPr lang="cs-CZ" altLang="cs-CZ" sz="2000" dirty="0">
                <a:solidFill>
                  <a:srgbClr val="000000"/>
                </a:solidFill>
                <a:ea typeface="SimSun" pitchFamily="2" charset="-122"/>
              </a:rPr>
              <a:t>odborné teoretické i praktické znalosti </a:t>
            </a:r>
            <a:r>
              <a:rPr lang="cs-CZ" altLang="cs-CZ" sz="2000" dirty="0" err="1">
                <a:solidFill>
                  <a:srgbClr val="000000"/>
                </a:solidFill>
                <a:ea typeface="SimSun" pitchFamily="2" charset="-122"/>
              </a:rPr>
              <a:t>kinantropologické</a:t>
            </a:r>
            <a:r>
              <a:rPr lang="cs-CZ" altLang="cs-CZ" sz="2000" dirty="0">
                <a:solidFill>
                  <a:srgbClr val="000000"/>
                </a:solidFill>
                <a:ea typeface="SimSun" pitchFamily="2" charset="-122"/>
              </a:rPr>
              <a:t>, biologicko-medicínské i společensko-vědní, s dominantní orientací na motoriku člověka.</a:t>
            </a:r>
          </a:p>
          <a:p>
            <a:pPr marL="0" lvl="1" defTabSz="449263">
              <a:spcBef>
                <a:spcPts val="563"/>
              </a:spcBef>
              <a:spcAft>
                <a:spcPts val="625"/>
              </a:spcAft>
              <a:buClr>
                <a:srgbClr val="0070C0"/>
              </a:buClr>
              <a:buSzPct val="100000"/>
              <a:tabLst>
                <a:tab pos="738188" algn="l"/>
                <a:tab pos="1185863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</a:tabLst>
            </a:pPr>
            <a:r>
              <a:rPr lang="cs-CZ" altLang="cs-CZ" sz="2000" dirty="0">
                <a:solidFill>
                  <a:srgbClr val="000000"/>
                </a:solidFill>
                <a:ea typeface="SimSun" pitchFamily="2" charset="-122"/>
              </a:rPr>
              <a:t>pedagogické asistentství tělesné výchovy i sportovně orientované využívání volného času v mimoškolní výchově, v domovech dětí a mládeže, v klubech, rekreačních zařízeních a hotelech, v oblasti cestovního ruchu, </a:t>
            </a:r>
            <a:br>
              <a:rPr lang="cs-CZ" altLang="cs-CZ" sz="2000" dirty="0">
                <a:solidFill>
                  <a:srgbClr val="000000"/>
                </a:solidFill>
                <a:ea typeface="SimSun" pitchFamily="2" charset="-122"/>
              </a:rPr>
            </a:br>
            <a:r>
              <a:rPr lang="cs-CZ" altLang="cs-CZ" sz="2000" dirty="0">
                <a:solidFill>
                  <a:srgbClr val="000000"/>
                </a:solidFill>
                <a:ea typeface="SimSun" pitchFamily="2" charset="-122"/>
              </a:rPr>
              <a:t>ve zdravotnických zařízeních regeneračních centrech, fit centrech apod. </a:t>
            </a:r>
          </a:p>
          <a:p>
            <a:pPr marL="0" lvl="1" defTabSz="449263">
              <a:spcBef>
                <a:spcPts val="563"/>
              </a:spcBef>
              <a:spcAft>
                <a:spcPts val="625"/>
              </a:spcAft>
              <a:buClr>
                <a:srgbClr val="0070C0"/>
              </a:buClr>
              <a:buSzPct val="100000"/>
              <a:tabLst>
                <a:tab pos="738188" algn="l"/>
                <a:tab pos="1185863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</a:tabLst>
            </a:pPr>
            <a:r>
              <a:rPr lang="cs-CZ" altLang="cs-CZ" sz="2000" dirty="0">
                <a:solidFill>
                  <a:srgbClr val="000000"/>
                </a:solidFill>
                <a:ea typeface="SimSun" pitchFamily="2" charset="-122"/>
              </a:rPr>
              <a:t>kompatibilita s obdobnými profesemi v rámci EU =  schopnost zastávat tuto funkci kdekoliv v zahraničí. </a:t>
            </a:r>
          </a:p>
          <a:p>
            <a:pPr marL="0" lvl="1" defTabSz="449263">
              <a:spcBef>
                <a:spcPts val="563"/>
              </a:spcBef>
              <a:spcAft>
                <a:spcPts val="625"/>
              </a:spcAft>
              <a:buClr>
                <a:srgbClr val="0070C0"/>
              </a:buClr>
              <a:buSzPct val="100000"/>
              <a:tabLst>
                <a:tab pos="738188" algn="l"/>
                <a:tab pos="1185863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</a:tabLst>
            </a:pPr>
            <a:r>
              <a:rPr lang="cs-CZ" altLang="cs-CZ" sz="2000" dirty="0">
                <a:solidFill>
                  <a:srgbClr val="000000"/>
                </a:solidFill>
                <a:ea typeface="SimSun" pitchFamily="2" charset="-122"/>
              </a:rPr>
              <a:t>příprava ke studiu navazujícího magisterského oboru </a:t>
            </a:r>
            <a:r>
              <a:rPr lang="cs-CZ" altLang="cs-CZ" sz="2000" i="1" dirty="0">
                <a:solidFill>
                  <a:srgbClr val="000000"/>
                </a:solidFill>
                <a:ea typeface="SimSun" pitchFamily="2" charset="-122"/>
              </a:rPr>
              <a:t>„Učitelství tělesné výchovy“.</a:t>
            </a:r>
          </a:p>
          <a:p>
            <a:pPr defTabSz="449263">
              <a:spcBef>
                <a:spcPts val="638"/>
              </a:spcBef>
              <a:spcAft>
                <a:spcPts val="1425"/>
              </a:spcAft>
              <a:tabLst>
                <a:tab pos="738188" algn="l"/>
                <a:tab pos="1185863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</a:tabLst>
            </a:pPr>
            <a:endParaRPr lang="cs-CZ" altLang="cs-CZ" sz="2000" i="1" dirty="0">
              <a:solidFill>
                <a:srgbClr val="000000"/>
              </a:solidFill>
              <a:ea typeface="SimSun" pitchFamily="2" charset="-122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720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Statistika </a:t>
            </a:r>
            <a:r>
              <a:rPr lang="cs-CZ" dirty="0" smtClean="0"/>
              <a:t>2017/18 - ASAK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pic>
        <p:nvPicPr>
          <p:cNvPr id="6" name="Picture 2" descr="E:\Vnější vztahy_Foto_FSpS\foto_propagace_rektorat (P.Hudcova)\FOTO\Speciální den otevřených dveří 2013\IMG_27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01008"/>
            <a:ext cx="4077791" cy="297438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1452245"/>
              </p:ext>
            </p:extLst>
          </p:nvPr>
        </p:nvGraphicFramePr>
        <p:xfrm>
          <a:off x="2265960" y="1936232"/>
          <a:ext cx="432496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3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488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bg2"/>
                          </a:solidFill>
                        </a:rPr>
                        <a:t>Počet přihlášek</a:t>
                      </a:r>
                      <a:endParaRPr lang="cs-CZ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C3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bg2"/>
                          </a:solidFill>
                        </a:rPr>
                        <a:t>277</a:t>
                      </a:r>
                      <a:endParaRPr lang="cs-CZ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C3E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488">
                <a:tc>
                  <a:txBody>
                    <a:bodyPr/>
                    <a:lstStyle/>
                    <a:p>
                      <a:r>
                        <a:rPr lang="cs-CZ" dirty="0" smtClean="0"/>
                        <a:t>Přijato</a:t>
                      </a:r>
                      <a:endParaRPr lang="cs-CZ" dirty="0"/>
                    </a:p>
                  </a:txBody>
                  <a:tcPr>
                    <a:solidFill>
                      <a:srgbClr val="C3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99</a:t>
                      </a:r>
                      <a:endParaRPr lang="cs-CZ" dirty="0"/>
                    </a:p>
                  </a:txBody>
                  <a:tcPr>
                    <a:solidFill>
                      <a:srgbClr val="C3E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488">
                <a:tc>
                  <a:txBody>
                    <a:bodyPr/>
                    <a:lstStyle/>
                    <a:p>
                      <a:r>
                        <a:rPr lang="cs-CZ" dirty="0" smtClean="0"/>
                        <a:t>Zapsáno ke studiu</a:t>
                      </a:r>
                      <a:endParaRPr lang="cs-CZ" dirty="0"/>
                    </a:p>
                  </a:txBody>
                  <a:tcPr>
                    <a:solidFill>
                      <a:srgbClr val="C3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62</a:t>
                      </a:r>
                      <a:endParaRPr lang="cs-CZ" dirty="0"/>
                    </a:p>
                  </a:txBody>
                  <a:tcPr>
                    <a:solidFill>
                      <a:srgbClr val="C3E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481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8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4655" y="1124262"/>
            <a:ext cx="8319541" cy="5581337"/>
          </a:xfrm>
        </p:spPr>
        <p:txBody>
          <a:bodyPr/>
          <a:lstStyle/>
          <a:p>
            <a:pPr algn="ctr">
              <a:buClr>
                <a:srgbClr val="0070C0"/>
              </a:buClr>
            </a:pPr>
            <a:r>
              <a:rPr lang="cs-CZ" dirty="0" smtClean="0"/>
              <a:t>   </a:t>
            </a:r>
            <a:br>
              <a:rPr lang="cs-CZ" dirty="0" smtClean="0"/>
            </a:br>
            <a:r>
              <a:rPr lang="cs-CZ" dirty="0" smtClean="0"/>
              <a:t>Studijní obor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</a:t>
            </a:r>
            <a:r>
              <a:rPr lang="cs-CZ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Tělesná výchova a sport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	</a:t>
            </a:r>
            <a:r>
              <a:rPr lang="cs-CZ" altLang="cs-CZ" sz="2400" dirty="0" smtClean="0">
                <a:solidFill>
                  <a:srgbClr val="00CC66"/>
                </a:solidFill>
              </a:rPr>
              <a:t/>
            </a:r>
            <a:br>
              <a:rPr lang="cs-CZ" altLang="cs-CZ" sz="2400" dirty="0" smtClean="0">
                <a:solidFill>
                  <a:srgbClr val="00CC66"/>
                </a:solidFill>
              </a:rPr>
            </a:br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1899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dirty="0" smtClean="0"/>
              <a:t>Tělesná výchova a sport (TVS) </a:t>
            </a:r>
            <a:endParaRPr lang="cs-CZ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017713"/>
            <a:ext cx="8082321" cy="4114800"/>
          </a:xfrm>
        </p:spPr>
        <p:txBody>
          <a:bodyPr/>
          <a:lstStyle/>
          <a:p>
            <a:pPr defTabSz="449263">
              <a:spcBef>
                <a:spcPts val="638"/>
              </a:spcBef>
              <a:spcAft>
                <a:spcPts val="300"/>
              </a:spcAft>
              <a:buClr>
                <a:srgbClr val="0070C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sz="2000" dirty="0"/>
              <a:t>Délka studia: 3 </a:t>
            </a:r>
            <a:r>
              <a:rPr lang="cs-CZ" altLang="cs-CZ" sz="2000" dirty="0" smtClean="0"/>
              <a:t>roky</a:t>
            </a:r>
          </a:p>
          <a:p>
            <a:pPr defTabSz="449263">
              <a:spcBef>
                <a:spcPts val="638"/>
              </a:spcBef>
              <a:spcAft>
                <a:spcPts val="300"/>
              </a:spcAft>
              <a:buClr>
                <a:srgbClr val="0070C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sz="2000" dirty="0" smtClean="0"/>
              <a:t>Forma </a:t>
            </a:r>
            <a:r>
              <a:rPr lang="cs-CZ" altLang="cs-CZ" sz="2000" dirty="0"/>
              <a:t>studia: prezenční (</a:t>
            </a:r>
            <a:r>
              <a:rPr lang="cs-CZ" altLang="cs-CZ" sz="2000" dirty="0" smtClean="0"/>
              <a:t>kombinovaná)</a:t>
            </a:r>
          </a:p>
          <a:p>
            <a:pPr defTabSz="449263">
              <a:spcBef>
                <a:spcPts val="638"/>
              </a:spcBef>
              <a:spcAft>
                <a:spcPts val="300"/>
              </a:spcAft>
              <a:buClr>
                <a:srgbClr val="0070C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sz="2000" dirty="0" smtClean="0"/>
              <a:t>Garant </a:t>
            </a:r>
            <a:r>
              <a:rPr lang="cs-CZ" altLang="cs-CZ" sz="2000" dirty="0"/>
              <a:t>oboru: doc. Nykodým</a:t>
            </a:r>
            <a:br>
              <a:rPr lang="cs-CZ" altLang="cs-CZ" sz="2000" dirty="0"/>
            </a:br>
            <a:r>
              <a:rPr lang="cs-CZ" altLang="cs-CZ" sz="2000" dirty="0"/>
              <a:t>     </a:t>
            </a:r>
            <a:endParaRPr lang="cs-CZ" altLang="cs-CZ" sz="2000" dirty="0" smtClean="0"/>
          </a:p>
          <a:p>
            <a:pPr defTabSz="449263">
              <a:spcBef>
                <a:spcPts val="638"/>
              </a:spcBef>
              <a:spcAft>
                <a:spcPts val="300"/>
              </a:spcAft>
              <a:buClr>
                <a:srgbClr val="0070C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sz="2000" dirty="0" smtClean="0"/>
              <a:t>Směry:</a:t>
            </a:r>
          </a:p>
          <a:p>
            <a:pPr lvl="1" defTabSz="449263">
              <a:spcBef>
                <a:spcPts val="638"/>
              </a:spcBef>
              <a:spcAft>
                <a:spcPts val="300"/>
              </a:spcAft>
              <a:buClr>
                <a:srgbClr val="0070C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sz="2000" dirty="0" smtClean="0"/>
              <a:t>Trenérství </a:t>
            </a:r>
            <a:r>
              <a:rPr lang="cs-CZ" altLang="cs-CZ" sz="2000" dirty="0"/>
              <a:t>(</a:t>
            </a:r>
            <a:r>
              <a:rPr lang="cs-CZ" altLang="cs-CZ" sz="2000" dirty="0" smtClean="0"/>
              <a:t>T)</a:t>
            </a:r>
          </a:p>
          <a:p>
            <a:pPr lvl="1" defTabSz="449263">
              <a:spcBef>
                <a:spcPts val="638"/>
              </a:spcBef>
              <a:spcAft>
                <a:spcPts val="300"/>
              </a:spcAft>
              <a:buClr>
                <a:srgbClr val="0070C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sz="2000" dirty="0" smtClean="0"/>
              <a:t>Rozhodčí </a:t>
            </a:r>
            <a:r>
              <a:rPr lang="cs-CZ" altLang="cs-CZ" sz="2000" dirty="0"/>
              <a:t>fotbalu (</a:t>
            </a:r>
            <a:r>
              <a:rPr lang="cs-CZ" altLang="cs-CZ" sz="2000" dirty="0" smtClean="0"/>
              <a:t>RF)</a:t>
            </a:r>
          </a:p>
          <a:p>
            <a:pPr lvl="1" defTabSz="449263">
              <a:spcBef>
                <a:spcPts val="638"/>
              </a:spcBef>
              <a:spcAft>
                <a:spcPts val="300"/>
              </a:spcAft>
              <a:buClr>
                <a:srgbClr val="0070C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sz="2000" dirty="0" smtClean="0"/>
              <a:t>Rozhodčí </a:t>
            </a:r>
            <a:r>
              <a:rPr lang="cs-CZ" altLang="cs-CZ" sz="2000" dirty="0"/>
              <a:t>ledního hokeje (</a:t>
            </a:r>
            <a:r>
              <a:rPr lang="cs-CZ" altLang="cs-CZ" sz="2000" dirty="0" smtClean="0"/>
              <a:t>RH)</a:t>
            </a:r>
            <a:endParaRPr lang="cs-CZ" altLang="cs-CZ" sz="2000" dirty="0"/>
          </a:p>
          <a:p>
            <a:pPr lvl="1" defTabSz="449263">
              <a:spcBef>
                <a:spcPts val="638"/>
              </a:spcBef>
              <a:spcAft>
                <a:spcPts val="300"/>
              </a:spcAft>
              <a:buClr>
                <a:srgbClr val="0070C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cs-CZ" altLang="cs-CZ" sz="2000" dirty="0" smtClean="0"/>
              <a:t>Rozhodčí </a:t>
            </a:r>
            <a:r>
              <a:rPr lang="cs-CZ" altLang="cs-CZ" sz="2000" dirty="0"/>
              <a:t>florbalu (RFL)</a:t>
            </a:r>
            <a:br>
              <a:rPr lang="cs-CZ" altLang="cs-CZ" sz="2000" dirty="0"/>
            </a:b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114113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fsps_sablona_4×3_cz</Template>
  <TotalTime>614</TotalTime>
  <Words>812</Words>
  <Application>Microsoft Office PowerPoint</Application>
  <PresentationFormat>Předvádění na obrazovce (4:3)</PresentationFormat>
  <Paragraphs>294</Paragraphs>
  <Slides>30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7" baseType="lpstr">
      <vt:lpstr>SimSun</vt:lpstr>
      <vt:lpstr>Arial</vt:lpstr>
      <vt:lpstr>Calibri</vt:lpstr>
      <vt:lpstr>Tahoma</vt:lpstr>
      <vt:lpstr>Wingdings</vt:lpstr>
      <vt:lpstr>Wingdings 3</vt:lpstr>
      <vt:lpstr>Prezentace_MU_CZ</vt:lpstr>
      <vt:lpstr> Den otevřených dveří</vt:lpstr>
      <vt:lpstr>Studijní obor  Bc. Animátor sportovních aktivit </vt:lpstr>
      <vt:lpstr>Animátor sportovních aktivit (ASAK)</vt:lpstr>
      <vt:lpstr>Kombinace oboru ASAK</vt:lpstr>
      <vt:lpstr>Přijímací zkouška - ASAK</vt:lpstr>
      <vt:lpstr>Možná uplatnění  absolventa ASAK</vt:lpstr>
      <vt:lpstr>Statistika 2017/18 - ASAK</vt:lpstr>
      <vt:lpstr>    Studijní obor     Tělesná výchova a sport         </vt:lpstr>
      <vt:lpstr>         Tělesná výchova a sport (TVS) </vt:lpstr>
      <vt:lpstr>Směr Trenérství</vt:lpstr>
      <vt:lpstr>Možná uplatnění absolventa - Trenérství</vt:lpstr>
      <vt:lpstr>Specializace trenérství</vt:lpstr>
      <vt:lpstr>Statistika 2017/2018 - Trenérství</vt:lpstr>
      <vt:lpstr>Obor Tělesná výchova a sport (TVS)</vt:lpstr>
      <vt:lpstr>Přijímací zkouška</vt:lpstr>
      <vt:lpstr>Statistika 2017/2018 - Rozhodčí</vt:lpstr>
      <vt:lpstr>Prezentace aplikace PowerPoint</vt:lpstr>
      <vt:lpstr>Studijní obor  NMgr. Kondiční trenér </vt:lpstr>
      <vt:lpstr>Kondiční trenér (KT)</vt:lpstr>
      <vt:lpstr>Přijímací zkouška </vt:lpstr>
      <vt:lpstr>Statistika 2017/18 – Kondiční trenér</vt:lpstr>
      <vt:lpstr>Cíl studia</vt:lpstr>
      <vt:lpstr>Studijní obor  NMgr. Učitelství tělesné výchovy  pro základní a střední školy </vt:lpstr>
      <vt:lpstr>Prezentace aplikace PowerPoint</vt:lpstr>
      <vt:lpstr>Kritéria přijímacího řízení</vt:lpstr>
      <vt:lpstr>Skladba přijímacích zkoušek</vt:lpstr>
      <vt:lpstr>Skladba přijímacích zkoušek</vt:lpstr>
      <vt:lpstr>Možná uplatnění absolventů</vt:lpstr>
      <vt:lpstr>Statistika 2017/18 – UTV a TV45</vt:lpstr>
      <vt:lpstr>Prostor pro vaše dotazy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Zuzana Wlodarczyk</dc:creator>
  <cp:lastModifiedBy>Iva Kašíková</cp:lastModifiedBy>
  <cp:revision>28</cp:revision>
  <cp:lastPrinted>1601-01-01T00:00:00Z</cp:lastPrinted>
  <dcterms:created xsi:type="dcterms:W3CDTF">2016-01-12T13:12:16Z</dcterms:created>
  <dcterms:modified xsi:type="dcterms:W3CDTF">2018-01-24T16:26:20Z</dcterms:modified>
</cp:coreProperties>
</file>