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96" r:id="rId11"/>
    <p:sldId id="298" r:id="rId12"/>
    <p:sldId id="268" r:id="rId13"/>
    <p:sldId id="269" r:id="rId14"/>
    <p:sldId id="265" r:id="rId15"/>
    <p:sldId id="266" r:id="rId16"/>
    <p:sldId id="270" r:id="rId17"/>
    <p:sldId id="273" r:id="rId18"/>
    <p:sldId id="284" r:id="rId19"/>
    <p:sldId id="285" r:id="rId20"/>
    <p:sldId id="299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0" r:id="rId32"/>
    <p:sldId id="301" r:id="rId33"/>
    <p:sldId id="302" r:id="rId34"/>
    <p:sldId id="303" r:id="rId35"/>
    <p:sldId id="304" r:id="rId36"/>
    <p:sldId id="305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54"/>
    <a:srgbClr val="006666"/>
    <a:srgbClr val="E6E6E6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2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345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731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prihlas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sps.muni.cz/prijimaci-rize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is.muni.cz/obchod/fakulta/fsps/aktual_CZV/#priprav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is.muni.cz/obchod/fakulta/phil/p_kurz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tl.cz/mapa-pracovist/" TargetMode="External"/><Relationship Id="rId2" Type="http://schemas.openxmlformats.org/officeDocument/2006/relationships/hyperlink" Target="http://www.fsps.muni.cz/uchazeci/bc-studium/LP-965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prihlask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studijni@fsps.muni.c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5400" dirty="0"/>
              <a:t>Den otevřených dveří </a:t>
            </a:r>
            <a:r>
              <a:rPr lang="cs-CZ" sz="5400" dirty="0" smtClean="0"/>
              <a:t>25. 1. 2018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3600" dirty="0" smtClean="0"/>
              <a:t>Univerzitní kampus Bohunice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83664"/>
            <a:ext cx="8082321" cy="48219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Absolventi: </a:t>
            </a:r>
          </a:p>
          <a:p>
            <a:r>
              <a:rPr lang="cs-CZ" sz="2000" dirty="0"/>
              <a:t>Bc. Michal Krčmář – biatlon - – nominace na ZOH 2018</a:t>
            </a:r>
          </a:p>
          <a:p>
            <a:r>
              <a:rPr lang="cs-CZ" sz="2000" dirty="0"/>
              <a:t>Bc. Eva </a:t>
            </a:r>
            <a:r>
              <a:rPr lang="cs-CZ" sz="2000" dirty="0" err="1"/>
              <a:t>Puskarčíková</a:t>
            </a:r>
            <a:r>
              <a:rPr lang="cs-CZ" sz="2000" dirty="0"/>
              <a:t> – biatlon – nominace na ZOH 2018</a:t>
            </a:r>
          </a:p>
          <a:p>
            <a:r>
              <a:rPr lang="cs-CZ" sz="2000" dirty="0"/>
              <a:t>Mgr. Jaroslav Soukup -  biatlon</a:t>
            </a:r>
          </a:p>
          <a:p>
            <a:r>
              <a:rPr lang="cs-CZ" sz="2000" dirty="0" smtClean="0"/>
              <a:t>Mgr. Martin Verner - plavání</a:t>
            </a:r>
          </a:p>
          <a:p>
            <a:r>
              <a:rPr lang="cs-CZ" sz="2000" dirty="0" smtClean="0"/>
              <a:t>Mgr</a:t>
            </a:r>
            <a:r>
              <a:rPr lang="cs-CZ" sz="2000" dirty="0"/>
              <a:t>. Tomáš </a:t>
            </a:r>
            <a:r>
              <a:rPr lang="cs-CZ" sz="2000" dirty="0" err="1" smtClean="0"/>
              <a:t>Bábek</a:t>
            </a:r>
            <a:r>
              <a:rPr lang="cs-CZ" sz="2000" dirty="0" smtClean="0"/>
              <a:t> – dráhová cyklistika</a:t>
            </a:r>
            <a:endParaRPr lang="cs-CZ" sz="2000" dirty="0"/>
          </a:p>
          <a:p>
            <a:pPr marL="0" indent="0">
              <a:buNone/>
            </a:pPr>
            <a:r>
              <a:rPr lang="cs-CZ" b="1" dirty="0" smtClean="0"/>
              <a:t>Studenti: </a:t>
            </a:r>
          </a:p>
          <a:p>
            <a:r>
              <a:rPr lang="cs-CZ" sz="2000" dirty="0" smtClean="0"/>
              <a:t>Mgr. </a:t>
            </a:r>
            <a:r>
              <a:rPr lang="cs-CZ" sz="2000" dirty="0"/>
              <a:t>J</a:t>
            </a:r>
            <a:r>
              <a:rPr lang="cs-CZ" sz="2000" dirty="0" smtClean="0"/>
              <a:t>akub Tomeček - sportovní střelba</a:t>
            </a:r>
          </a:p>
          <a:p>
            <a:r>
              <a:rPr lang="cs-CZ" sz="2000" dirty="0" smtClean="0"/>
              <a:t>Pavel </a:t>
            </a:r>
            <a:r>
              <a:rPr lang="cs-CZ" sz="2000" dirty="0" err="1" smtClean="0"/>
              <a:t>Kelemen</a:t>
            </a:r>
            <a:r>
              <a:rPr lang="cs-CZ" sz="2000" dirty="0" smtClean="0"/>
              <a:t> - dráhová cyklistika</a:t>
            </a:r>
          </a:p>
          <a:p>
            <a:r>
              <a:rPr lang="cs-CZ" sz="2000" dirty="0" smtClean="0"/>
              <a:t>Bc. Jessica </a:t>
            </a:r>
            <a:r>
              <a:rPr lang="cs-CZ" sz="2000" dirty="0" err="1" smtClean="0"/>
              <a:t>Jislová</a:t>
            </a:r>
            <a:r>
              <a:rPr lang="cs-CZ" sz="2000" dirty="0" smtClean="0"/>
              <a:t> </a:t>
            </a:r>
            <a:r>
              <a:rPr lang="cs-CZ" sz="2000" dirty="0"/>
              <a:t>– biatlon – nominace na ZOH 2018</a:t>
            </a:r>
          </a:p>
          <a:p>
            <a:r>
              <a:rPr lang="cs-CZ" sz="2000" dirty="0" smtClean="0"/>
              <a:t>Jan </a:t>
            </a:r>
            <a:r>
              <a:rPr lang="cs-CZ" sz="2000" dirty="0" err="1" smtClean="0"/>
              <a:t>Kubičík</a:t>
            </a:r>
            <a:r>
              <a:rPr lang="cs-CZ" sz="2000" dirty="0" smtClean="0"/>
              <a:t> – snowboarding </a:t>
            </a:r>
            <a:r>
              <a:rPr lang="cs-CZ" sz="2000" dirty="0"/>
              <a:t>– nominace na ZOH 2018</a:t>
            </a:r>
          </a:p>
          <a:p>
            <a:r>
              <a:rPr lang="cs-CZ" sz="2000" dirty="0" smtClean="0"/>
              <a:t>David </a:t>
            </a:r>
            <a:r>
              <a:rPr lang="cs-CZ" sz="2000" dirty="0" err="1" smtClean="0"/>
              <a:t>Egydy</a:t>
            </a:r>
            <a:r>
              <a:rPr lang="cs-CZ" sz="2000" dirty="0" smtClean="0"/>
              <a:t> – boby – nominace na ZOH 2018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84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4340"/>
            <a:ext cx="4219180" cy="32668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pořádané FSpS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Noc vědců</a:t>
            </a:r>
          </a:p>
          <a:p>
            <a:r>
              <a:rPr lang="cs-CZ" dirty="0" smtClean="0"/>
              <a:t>Běh o pohár děkana</a:t>
            </a:r>
          </a:p>
          <a:p>
            <a:r>
              <a:rPr lang="cs-CZ" dirty="0" smtClean="0"/>
              <a:t>Ples Sportovců</a:t>
            </a:r>
          </a:p>
          <a:p>
            <a:r>
              <a:rPr lang="cs-CZ" dirty="0" err="1" smtClean="0"/>
              <a:t>Meziročníkový</a:t>
            </a:r>
            <a:r>
              <a:rPr lang="cs-CZ" dirty="0" smtClean="0"/>
              <a:t> sportovní turnaj</a:t>
            </a:r>
          </a:p>
          <a:p>
            <a:r>
              <a:rPr lang="cs-CZ" dirty="0" smtClean="0"/>
              <a:t>Odborné přednášky – John </a:t>
            </a:r>
            <a:r>
              <a:rPr lang="cs-CZ" dirty="0" err="1" smtClean="0"/>
              <a:t>Travis</a:t>
            </a:r>
            <a:r>
              <a:rPr lang="cs-CZ" dirty="0" smtClean="0"/>
              <a:t>, doc. Černošek</a:t>
            </a:r>
          </a:p>
          <a:p>
            <a:r>
              <a:rPr lang="cs-CZ" dirty="0"/>
              <a:t>International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 smtClean="0"/>
              <a:t>Schools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Akce podpořené dobrovolníky z FSpS:</a:t>
            </a:r>
          </a:p>
          <a:p>
            <a:pPr marL="0" indent="0">
              <a:buNone/>
            </a:pPr>
            <a:r>
              <a:rPr lang="cs-CZ" dirty="0" smtClean="0"/>
              <a:t>Světový pohár v biatlonu </a:t>
            </a:r>
          </a:p>
          <a:p>
            <a:pPr marL="0" indent="0">
              <a:buNone/>
            </a:pPr>
            <a:r>
              <a:rPr lang="cs-CZ" dirty="0" smtClean="0"/>
              <a:t>Světový pohár </a:t>
            </a:r>
            <a:r>
              <a:rPr lang="cs-CZ" dirty="0"/>
              <a:t>v </a:t>
            </a:r>
            <a:r>
              <a:rPr lang="cs-CZ" dirty="0" smtClean="0"/>
              <a:t>cyklistice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412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cs-CZ" sz="4400" b="1" dirty="0">
                <a:cs typeface="Arial" pitchFamily="34" charset="0"/>
              </a:rPr>
              <a:t>Bakalářské studium</a:t>
            </a:r>
          </a:p>
          <a:p>
            <a:pPr algn="ctr">
              <a:spcBef>
                <a:spcPts val="1400"/>
              </a:spcBef>
              <a:buFont typeface="Wingdings 3" pitchFamily="18" charset="2"/>
              <a:buNone/>
            </a:pPr>
            <a:endParaRPr lang="cs-CZ" dirty="0">
              <a:cs typeface="Arial" pitchFamily="34" charset="0"/>
            </a:endParaRPr>
          </a:p>
          <a:p>
            <a:pPr algn="ctr">
              <a:spcBef>
                <a:spcPts val="1400"/>
              </a:spcBef>
              <a:buFont typeface="Wingdings 3" pitchFamily="18" charset="2"/>
              <a:buNone/>
            </a:pPr>
            <a:r>
              <a:rPr lang="cs-CZ" sz="2000" dirty="0">
                <a:cs typeface="Arial" pitchFamily="34" charset="0"/>
              </a:rPr>
              <a:t>podávání přihlášek do </a:t>
            </a:r>
            <a:r>
              <a:rPr lang="cs-CZ" sz="2000" b="1" dirty="0" smtClean="0">
                <a:cs typeface="Arial" pitchFamily="34" charset="0"/>
              </a:rPr>
              <a:t>28. </a:t>
            </a:r>
            <a:r>
              <a:rPr lang="cs-CZ" sz="2000" b="1" dirty="0">
                <a:cs typeface="Arial" pitchFamily="34" charset="0"/>
              </a:rPr>
              <a:t>2. </a:t>
            </a:r>
            <a:r>
              <a:rPr lang="cs-CZ" sz="2000" b="1" dirty="0" smtClean="0">
                <a:cs typeface="Arial" pitchFamily="34" charset="0"/>
              </a:rPr>
              <a:t>2018</a:t>
            </a:r>
            <a:endParaRPr lang="cs-CZ" sz="2000" b="1" dirty="0">
              <a:cs typeface="Arial" pitchFamily="34" charset="0"/>
            </a:endParaRPr>
          </a:p>
          <a:p>
            <a:pPr algn="ctr">
              <a:spcBef>
                <a:spcPts val="1400"/>
              </a:spcBef>
              <a:buFont typeface="Wingdings 3" pitchFamily="18" charset="2"/>
              <a:buNone/>
            </a:pPr>
            <a:r>
              <a:rPr lang="cs-CZ" sz="2000" dirty="0">
                <a:cs typeface="Arial" pitchFamily="34" charset="0"/>
              </a:rPr>
              <a:t>elektronicky: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hlinkClick r:id="rId2"/>
              </a:rPr>
              <a:t>http://is.muni.cz/prihlaska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>
              <a:spcBef>
                <a:spcPts val="1200"/>
              </a:spcBef>
              <a:buFont typeface="Wingdings 3" pitchFamily="18" charset="2"/>
              <a:buNone/>
            </a:pPr>
            <a:r>
              <a:rPr lang="cs-CZ" sz="2000" dirty="0">
                <a:cs typeface="Arial" pitchFamily="34" charset="0"/>
              </a:rPr>
              <a:t>poplatek za přihlášku 550,- Kč </a:t>
            </a:r>
          </a:p>
          <a:p>
            <a:pPr algn="ctr">
              <a:buFont typeface="Wingdings 3" pitchFamily="18" charset="2"/>
              <a:buNone/>
            </a:pPr>
            <a:r>
              <a:rPr lang="cs-CZ" sz="2000" dirty="0" smtClean="0">
                <a:cs typeface="Arial" pitchFamily="34" charset="0"/>
              </a:rPr>
              <a:t>posudek tělovýchovného lékaře </a:t>
            </a:r>
            <a:r>
              <a:rPr lang="cs-CZ" sz="2000" dirty="0">
                <a:cs typeface="Arial" pitchFamily="34" charset="0"/>
              </a:rPr>
              <a:t>odevzdat do </a:t>
            </a:r>
            <a:r>
              <a:rPr lang="cs-CZ" sz="2000" b="1" dirty="0" smtClean="0">
                <a:cs typeface="Arial" pitchFamily="34" charset="0"/>
              </a:rPr>
              <a:t>30. 3. 2018</a:t>
            </a:r>
            <a:endParaRPr lang="cs-CZ" sz="2000" b="1" dirty="0">
              <a:cs typeface="Arial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15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Bakalářské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Animátor sportovních aktivit </a:t>
            </a:r>
            <a:r>
              <a:rPr lang="cs-CZ" sz="1800" b="1" dirty="0">
                <a:cs typeface="Arial" pitchFamily="34" charset="0"/>
              </a:rPr>
              <a:t>(ASAK) </a:t>
            </a:r>
            <a:r>
              <a:rPr lang="cs-CZ" sz="1600" dirty="0">
                <a:cs typeface="Arial" pitchFamily="34" charset="0"/>
              </a:rPr>
              <a:t>(dvouoborové studium)</a:t>
            </a:r>
          </a:p>
          <a:p>
            <a:pPr lvl="3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600" dirty="0">
                <a:cs typeface="Arial" pitchFamily="34" charset="0"/>
              </a:rPr>
              <a:t>realizováno mezifakultně s FF, FSS, </a:t>
            </a:r>
            <a:r>
              <a:rPr lang="cs-CZ" sz="1600" dirty="0" err="1">
                <a:cs typeface="Arial" pitchFamily="34" charset="0"/>
              </a:rPr>
              <a:t>PdF</a:t>
            </a:r>
            <a:r>
              <a:rPr lang="cs-CZ" sz="1600" dirty="0">
                <a:cs typeface="Arial" pitchFamily="34" charset="0"/>
              </a:rPr>
              <a:t>, </a:t>
            </a:r>
            <a:r>
              <a:rPr lang="cs-CZ" sz="1600" dirty="0" err="1">
                <a:cs typeface="Arial" pitchFamily="34" charset="0"/>
              </a:rPr>
              <a:t>PřF</a:t>
            </a:r>
            <a:endParaRPr lang="cs-CZ" dirty="0">
              <a:cs typeface="Arial" pitchFamily="34" charset="0"/>
            </a:endParaRPr>
          </a:p>
          <a:p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Tělesná výchova a sport </a:t>
            </a:r>
            <a:r>
              <a:rPr lang="cs-CZ" sz="1800" b="1" dirty="0">
                <a:cs typeface="Arial" pitchFamily="34" charset="0"/>
              </a:rPr>
              <a:t>(TVS)</a:t>
            </a:r>
            <a:endParaRPr lang="cs-CZ" sz="1600" b="1" dirty="0">
              <a:cs typeface="Arial" pitchFamily="34" charset="0"/>
            </a:endParaRPr>
          </a:p>
          <a:p>
            <a:pPr lvl="3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600" i="1" dirty="0">
                <a:cs typeface="Arial" pitchFamily="34" charset="0"/>
              </a:rPr>
              <a:t>Směry</a:t>
            </a:r>
            <a:r>
              <a:rPr lang="cs-CZ" sz="1600" dirty="0">
                <a:cs typeface="Arial" pitchFamily="34" charset="0"/>
              </a:rPr>
              <a:t>: </a:t>
            </a:r>
            <a:r>
              <a:rPr lang="cs-CZ" sz="1800" dirty="0">
                <a:cs typeface="Arial" pitchFamily="34" charset="0"/>
              </a:rPr>
              <a:t>Trenérství (T)</a:t>
            </a:r>
          </a:p>
          <a:p>
            <a:pPr lvl="1">
              <a:buNone/>
            </a:pPr>
            <a:r>
              <a:rPr lang="cs-CZ" sz="1800" dirty="0">
                <a:cs typeface="Arial" pitchFamily="34" charset="0"/>
              </a:rPr>
              <a:t>                          </a:t>
            </a:r>
            <a:r>
              <a:rPr lang="cs-CZ" sz="1800" dirty="0" smtClean="0">
                <a:cs typeface="Arial" pitchFamily="34" charset="0"/>
              </a:rPr>
              <a:t>   Rozhodčí </a:t>
            </a:r>
            <a:r>
              <a:rPr lang="cs-CZ" sz="1800" dirty="0">
                <a:cs typeface="Arial" pitchFamily="34" charset="0"/>
              </a:rPr>
              <a:t>fotbalu  (RF)</a:t>
            </a:r>
          </a:p>
          <a:p>
            <a:pPr lvl="1">
              <a:buNone/>
            </a:pPr>
            <a:r>
              <a:rPr lang="cs-CZ" sz="1800" dirty="0">
                <a:cs typeface="Arial" pitchFamily="34" charset="0"/>
              </a:rPr>
              <a:t>                          </a:t>
            </a:r>
            <a:r>
              <a:rPr lang="cs-CZ" sz="1800" dirty="0" smtClean="0">
                <a:cs typeface="Arial" pitchFamily="34" charset="0"/>
              </a:rPr>
              <a:t>   Rozhodčí </a:t>
            </a:r>
            <a:r>
              <a:rPr lang="cs-CZ" sz="1800" dirty="0">
                <a:cs typeface="Arial" pitchFamily="34" charset="0"/>
              </a:rPr>
              <a:t>ledního hokeje (RH)</a:t>
            </a:r>
          </a:p>
          <a:p>
            <a:pPr lvl="1">
              <a:buNone/>
            </a:pPr>
            <a:r>
              <a:rPr lang="cs-CZ" sz="1800" dirty="0">
                <a:cs typeface="Arial" pitchFamily="34" charset="0"/>
              </a:rPr>
              <a:t>                          </a:t>
            </a:r>
            <a:r>
              <a:rPr lang="cs-CZ" sz="1800" dirty="0" smtClean="0">
                <a:cs typeface="Arial" pitchFamily="34" charset="0"/>
              </a:rPr>
              <a:t>   Rozhodčí </a:t>
            </a:r>
            <a:r>
              <a:rPr lang="cs-CZ" sz="1800" dirty="0">
                <a:cs typeface="Arial" pitchFamily="34" charset="0"/>
              </a:rPr>
              <a:t>florbalu  (RFL)</a:t>
            </a:r>
          </a:p>
          <a:p>
            <a:pPr marL="182880" lvl="1"/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Regenerace a výživa ve sportu </a:t>
            </a:r>
            <a:r>
              <a:rPr lang="cs-CZ" sz="1800" b="1" dirty="0">
                <a:cs typeface="Arial" pitchFamily="34" charset="0"/>
              </a:rPr>
              <a:t>(RVS)</a:t>
            </a:r>
            <a:endParaRPr lang="cs-CZ" sz="1800" dirty="0">
              <a:cs typeface="Arial" pitchFamily="34" charset="0"/>
            </a:endParaRPr>
          </a:p>
          <a:p>
            <a:pPr marL="182880" lvl="1"/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Management sportu </a:t>
            </a:r>
            <a:r>
              <a:rPr lang="cs-CZ" sz="1800" b="1" dirty="0">
                <a:cs typeface="Arial" pitchFamily="34" charset="0"/>
              </a:rPr>
              <a:t>(</a:t>
            </a:r>
            <a:r>
              <a:rPr lang="cs-CZ" sz="1800" b="1" dirty="0" smtClean="0">
                <a:cs typeface="Arial" pitchFamily="34" charset="0"/>
              </a:rPr>
              <a:t>MAN)</a:t>
            </a:r>
          </a:p>
          <a:p>
            <a:pPr marL="1783080" lvl="4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itchFamily="34" charset="0"/>
              </a:rPr>
              <a:t>mezifakultní </a:t>
            </a:r>
            <a:r>
              <a:rPr lang="cs-CZ" dirty="0">
                <a:cs typeface="Arial" pitchFamily="34" charset="0"/>
              </a:rPr>
              <a:t>s ESF</a:t>
            </a:r>
          </a:p>
          <a:p>
            <a:pPr marL="182880" lvl="1"/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Speciální edukace bezpečnostních složek </a:t>
            </a:r>
            <a:r>
              <a:rPr lang="cs-CZ" sz="1800" b="1" dirty="0">
                <a:cs typeface="Arial" pitchFamily="34" charset="0"/>
              </a:rPr>
              <a:t>(SEBS)</a:t>
            </a:r>
          </a:p>
          <a:p>
            <a:pPr marL="182880" lvl="1"/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Fyzioterapie</a:t>
            </a:r>
            <a:r>
              <a:rPr lang="cs-CZ" sz="1800" b="1" dirty="0">
                <a:cs typeface="Arial" pitchFamily="34" charset="0"/>
              </a:rPr>
              <a:t> (FYZI)</a:t>
            </a:r>
            <a:endParaRPr lang="cs-CZ" sz="1800" dirty="0">
              <a:cs typeface="Arial" pitchFamily="34" charset="0"/>
            </a:endParaRP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292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cs-CZ" sz="2000" b="1" dirty="0">
                <a:solidFill>
                  <a:srgbClr val="0070C0"/>
                </a:solidFill>
              </a:rPr>
              <a:t>Prezenční</a:t>
            </a:r>
            <a:endParaRPr lang="cs-CZ" sz="2000" dirty="0">
              <a:solidFill>
                <a:srgbClr val="0070C0"/>
              </a:solidFill>
            </a:endParaRP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denní studium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výuka pondělí – čtvrtek </a:t>
            </a:r>
            <a:r>
              <a:rPr lang="cs-CZ" sz="1600" dirty="0"/>
              <a:t>(ojediněle pátek)</a:t>
            </a:r>
          </a:p>
          <a:p>
            <a:pPr marL="548640" lvl="2"/>
            <a:endParaRPr lang="cs-CZ" sz="2000" dirty="0"/>
          </a:p>
          <a:p>
            <a:pPr lvl="1">
              <a:buSzPct val="100000"/>
            </a:pPr>
            <a:r>
              <a:rPr lang="cs-CZ" sz="2000" b="1" dirty="0">
                <a:solidFill>
                  <a:srgbClr val="0070C0"/>
                </a:solidFill>
              </a:rPr>
              <a:t>Kombinovaná</a:t>
            </a:r>
            <a:endParaRPr lang="cs-CZ" sz="2000" dirty="0">
              <a:solidFill>
                <a:srgbClr val="0070C0"/>
              </a:solidFill>
            </a:endParaRP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kombinace prezenční a distanční formy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výuka každý pátek (</a:t>
            </a:r>
            <a:r>
              <a:rPr lang="cs-CZ" sz="1600" dirty="0"/>
              <a:t>ojediněle víkend – zejména MAN)</a:t>
            </a:r>
          </a:p>
          <a:p>
            <a:pPr>
              <a:buClr>
                <a:srgbClr val="002060"/>
              </a:buClr>
              <a:buSzPct val="80000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780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náročnost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cs-CZ" sz="2000" dirty="0"/>
              <a:t>Povinné kurzy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lyžování (sjezdové, běžecké)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turistiky (pěší, </a:t>
            </a:r>
            <a:r>
              <a:rPr lang="cs-CZ" sz="2000" dirty="0" err="1"/>
              <a:t>cyklo</a:t>
            </a:r>
            <a:r>
              <a:rPr lang="cs-CZ" sz="2000" dirty="0"/>
              <a:t>, vodní</a:t>
            </a:r>
            <a:r>
              <a:rPr lang="cs-CZ" sz="2000" dirty="0" smtClean="0"/>
              <a:t>)</a:t>
            </a:r>
            <a:endParaRPr lang="cs-CZ" sz="2000" dirty="0"/>
          </a:p>
          <a:p>
            <a:pPr marL="548640" lvl="2"/>
            <a:endParaRPr lang="cs-CZ" sz="2000" dirty="0"/>
          </a:p>
          <a:p>
            <a:pPr lvl="1">
              <a:buSzPct val="100000"/>
            </a:pPr>
            <a:r>
              <a:rPr lang="cs-CZ" sz="2000" dirty="0"/>
              <a:t>L</a:t>
            </a:r>
            <a:r>
              <a:rPr lang="cs-CZ" sz="2000" dirty="0" smtClean="0"/>
              <a:t>iší </a:t>
            </a:r>
            <a:r>
              <a:rPr lang="cs-CZ" sz="2000" dirty="0"/>
              <a:t>se dle </a:t>
            </a:r>
            <a:r>
              <a:rPr lang="cs-CZ" sz="2000" dirty="0" smtClean="0"/>
              <a:t>oboru.</a:t>
            </a:r>
            <a:endParaRPr lang="cs-CZ" sz="2000" dirty="0"/>
          </a:p>
          <a:p>
            <a:pPr marL="274320" lvl="1" indent="0">
              <a:buNone/>
            </a:pPr>
            <a:endParaRPr lang="cs-CZ" sz="2000" dirty="0"/>
          </a:p>
          <a:p>
            <a:pPr lvl="1">
              <a:buSzPct val="100000"/>
            </a:pPr>
            <a:r>
              <a:rPr lang="cs-CZ" sz="2000" dirty="0"/>
              <a:t>N</a:t>
            </a:r>
            <a:r>
              <a:rPr lang="cs-CZ" sz="2000" dirty="0" smtClean="0"/>
              <a:t>utno </a:t>
            </a:r>
            <a:r>
              <a:rPr lang="cs-CZ" sz="2000" dirty="0"/>
              <a:t>počítat s náklady na pořízení/zapůjčení výbavy, ubytování, stravu, </a:t>
            </a:r>
            <a:r>
              <a:rPr lang="cs-CZ" sz="2000" dirty="0" smtClean="0"/>
              <a:t>jízdné.</a:t>
            </a:r>
            <a:endParaRPr lang="cs-CZ" sz="20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Picture 2" descr="E:\Vnější vztahy_Foto_FSpS\fotky_FSpS\080228_tatry_FSPS\IMG_4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49" y="546721"/>
            <a:ext cx="2495275" cy="3528392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2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zkoušek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5369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Test studijních předpokladů: </a:t>
            </a:r>
            <a:r>
              <a:rPr lang="cs-CZ" sz="2000" b="1" dirty="0" smtClean="0">
                <a:cs typeface="Arial" pitchFamily="34" charset="0"/>
              </a:rPr>
              <a:t>uchazeči FSpS nekonají</a:t>
            </a:r>
            <a:endParaRPr lang="cs-CZ" sz="2000" b="1" dirty="0">
              <a:cs typeface="Arial" pitchFamily="34" charset="0"/>
            </a:endParaRPr>
          </a:p>
          <a:p>
            <a:r>
              <a:rPr lang="cs-CZ" sz="2000" dirty="0">
                <a:cs typeface="Arial" pitchFamily="34" charset="0"/>
              </a:rPr>
              <a:t>Praktická zkouška z TV: </a:t>
            </a:r>
            <a:r>
              <a:rPr lang="cs-CZ" sz="2000" b="1" dirty="0">
                <a:solidFill>
                  <a:srgbClr val="FF0000"/>
                </a:solidFill>
                <a:cs typeface="Arial" pitchFamily="34" charset="0"/>
              </a:rPr>
              <a:t>14. - 15. 4. 2018</a:t>
            </a:r>
          </a:p>
          <a:p>
            <a:r>
              <a:rPr lang="cs-CZ" sz="2000" dirty="0" smtClean="0">
                <a:cs typeface="Arial" pitchFamily="34" charset="0"/>
              </a:rPr>
              <a:t>Oborový test: </a:t>
            </a:r>
            <a:r>
              <a:rPr lang="cs-CZ" sz="2000" b="1" dirty="0" smtClean="0">
                <a:solidFill>
                  <a:srgbClr val="FF0000"/>
                </a:solidFill>
                <a:cs typeface="Arial" pitchFamily="34" charset="0"/>
              </a:rPr>
              <a:t>29. 4. 2018</a:t>
            </a:r>
            <a:endParaRPr lang="cs-CZ" sz="2000" b="1" dirty="0">
              <a:solidFill>
                <a:srgbClr val="FF0000"/>
              </a:solidFill>
              <a:cs typeface="Arial" pitchFamily="34" charset="0"/>
            </a:endParaRPr>
          </a:p>
          <a:p>
            <a:pPr lvl="1"/>
            <a:r>
              <a:rPr lang="cs-CZ" sz="1800" b="1" dirty="0" smtClean="0">
                <a:cs typeface="Arial" pitchFamily="34" charset="0"/>
              </a:rPr>
              <a:t>RVS</a:t>
            </a:r>
            <a:r>
              <a:rPr lang="cs-CZ" sz="1800" b="1" dirty="0">
                <a:cs typeface="Arial" pitchFamily="34" charset="0"/>
              </a:rPr>
              <a:t>, </a:t>
            </a:r>
            <a:r>
              <a:rPr lang="cs-CZ" sz="1800" b="1" dirty="0" smtClean="0">
                <a:cs typeface="Arial" pitchFamily="34" charset="0"/>
              </a:rPr>
              <a:t>FYZI</a:t>
            </a:r>
            <a:r>
              <a:rPr lang="cs-CZ" sz="1800" dirty="0" smtClean="0">
                <a:cs typeface="Arial" pitchFamily="34" charset="0"/>
              </a:rPr>
              <a:t>: </a:t>
            </a:r>
            <a:r>
              <a:rPr lang="cs-CZ" sz="1600" dirty="0" smtClean="0">
                <a:cs typeface="Arial" pitchFamily="34" charset="0"/>
              </a:rPr>
              <a:t>test z biologie</a:t>
            </a:r>
            <a:r>
              <a:rPr lang="cs-CZ" sz="1600" dirty="0">
                <a:cs typeface="Arial" pitchFamily="34" charset="0"/>
              </a:rPr>
              <a:t>, chemie, </a:t>
            </a:r>
            <a:r>
              <a:rPr lang="cs-CZ" sz="1600" dirty="0" smtClean="0">
                <a:cs typeface="Arial" pitchFamily="34" charset="0"/>
              </a:rPr>
              <a:t>FYZI navíc z fyziky</a:t>
            </a:r>
            <a:r>
              <a:rPr lang="cs-CZ" sz="1800" dirty="0" smtClean="0">
                <a:cs typeface="Arial" pitchFamily="34" charset="0"/>
              </a:rPr>
              <a:t> </a:t>
            </a:r>
          </a:p>
          <a:p>
            <a:pPr lvl="1"/>
            <a:r>
              <a:rPr lang="cs-CZ" sz="1800" b="1" dirty="0" smtClean="0">
                <a:cs typeface="Arial" pitchFamily="34" charset="0"/>
              </a:rPr>
              <a:t>SEBS: </a:t>
            </a:r>
            <a:r>
              <a:rPr lang="cs-CZ" sz="1800" dirty="0" smtClean="0">
                <a:cs typeface="Arial" pitchFamily="34" charset="0"/>
              </a:rPr>
              <a:t>test zaměřený na </a:t>
            </a:r>
            <a:r>
              <a:rPr lang="cs-CZ" sz="1800" dirty="0" err="1" smtClean="0">
                <a:cs typeface="Arial" pitchFamily="34" charset="0"/>
              </a:rPr>
              <a:t>úpolové</a:t>
            </a:r>
            <a:r>
              <a:rPr lang="cs-CZ" sz="1800" dirty="0" smtClean="0">
                <a:cs typeface="Arial" pitchFamily="34" charset="0"/>
              </a:rPr>
              <a:t> sporty </a:t>
            </a:r>
            <a:br>
              <a:rPr lang="cs-CZ" sz="1800" dirty="0" smtClean="0">
                <a:cs typeface="Arial" pitchFamily="34" charset="0"/>
              </a:rPr>
            </a:br>
            <a:r>
              <a:rPr lang="cs-CZ" sz="1800" dirty="0" smtClean="0">
                <a:cs typeface="Arial" pitchFamily="34" charset="0"/>
              </a:rPr>
              <a:t>a </a:t>
            </a:r>
            <a:r>
              <a:rPr lang="cs-CZ" sz="1800" dirty="0"/>
              <a:t>verbální, analytické a kritické myšlení</a:t>
            </a:r>
            <a:endParaRPr lang="cs-CZ" sz="1800" b="1" dirty="0" smtClean="0">
              <a:cs typeface="Arial" pitchFamily="34" charset="0"/>
            </a:endParaRPr>
          </a:p>
          <a:p>
            <a:pPr lvl="1"/>
            <a:r>
              <a:rPr lang="cs-CZ" sz="1800" b="1" dirty="0" smtClean="0">
                <a:cs typeface="Arial" pitchFamily="34" charset="0"/>
              </a:rPr>
              <a:t>ASAK, TVS, MAN: </a:t>
            </a:r>
            <a:r>
              <a:rPr lang="cs-CZ" sz="1800" dirty="0" smtClean="0">
                <a:cs typeface="Arial" pitchFamily="34" charset="0"/>
              </a:rPr>
              <a:t>test zaměřený na obecné znalosti o sportu </a:t>
            </a:r>
            <a:br>
              <a:rPr lang="cs-CZ" sz="1800" dirty="0" smtClean="0">
                <a:cs typeface="Arial" pitchFamily="34" charset="0"/>
              </a:rPr>
            </a:br>
            <a:r>
              <a:rPr lang="cs-CZ" sz="1800" dirty="0" smtClean="0">
                <a:cs typeface="Arial" pitchFamily="34" charset="0"/>
              </a:rPr>
              <a:t>a </a:t>
            </a:r>
            <a:r>
              <a:rPr lang="cs-CZ" sz="1800" dirty="0" smtClean="0"/>
              <a:t>verbální</a:t>
            </a:r>
            <a:r>
              <a:rPr lang="cs-CZ" sz="1800" dirty="0"/>
              <a:t>, analytické a kritické myšlení </a:t>
            </a:r>
            <a:endParaRPr lang="cs-CZ" sz="1800" b="1" dirty="0"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cs-CZ" sz="1800" b="1" dirty="0">
                <a:cs typeface="Arial" pitchFamily="34" charset="0"/>
              </a:rPr>
              <a:t>ASAK</a:t>
            </a:r>
            <a:r>
              <a:rPr lang="cs-CZ" sz="1800" dirty="0">
                <a:cs typeface="Arial" pitchFamily="34" charset="0"/>
              </a:rPr>
              <a:t> v kombinaci s </a:t>
            </a:r>
          </a:p>
          <a:p>
            <a:pPr lvl="3">
              <a:spcBef>
                <a:spcPts val="12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 pitchFamily="34" charset="0"/>
              </a:rPr>
              <a:t>ZU</a:t>
            </a:r>
            <a:r>
              <a:rPr lang="cs-CZ" sz="1600" dirty="0">
                <a:cs typeface="Arial" pitchFamily="34" charset="0"/>
              </a:rPr>
              <a:t> – </a:t>
            </a:r>
            <a:r>
              <a:rPr lang="cs-CZ" sz="1600" dirty="0" err="1">
                <a:cs typeface="Arial" pitchFamily="34" charset="0"/>
              </a:rPr>
              <a:t>Scio</a:t>
            </a:r>
            <a:r>
              <a:rPr lang="cs-CZ" sz="1600" dirty="0">
                <a:cs typeface="Arial" pitchFamily="34" charset="0"/>
              </a:rPr>
              <a:t> </a:t>
            </a:r>
            <a:r>
              <a:rPr lang="cs-CZ" sz="1600" dirty="0" smtClean="0">
                <a:cs typeface="Arial" pitchFamily="34" charset="0"/>
              </a:rPr>
              <a:t>test </a:t>
            </a:r>
            <a:r>
              <a:rPr lang="cs-CZ" sz="1600" dirty="0">
                <a:cs typeface="Arial" pitchFamily="34" charset="0"/>
              </a:rPr>
              <a:t>ZSV </a:t>
            </a:r>
            <a:r>
              <a:rPr lang="cs-CZ" sz="1600" dirty="0" smtClean="0">
                <a:cs typeface="Arial" pitchFamily="34" charset="0"/>
              </a:rPr>
              <a:t>+ </a:t>
            </a:r>
            <a:r>
              <a:rPr lang="cs-CZ" sz="1600" dirty="0" err="1" smtClean="0">
                <a:cs typeface="Arial" pitchFamily="34" charset="0"/>
              </a:rPr>
              <a:t>Scio</a:t>
            </a:r>
            <a:r>
              <a:rPr lang="cs-CZ" sz="1600" dirty="0" smtClean="0">
                <a:cs typeface="Arial" pitchFamily="34" charset="0"/>
              </a:rPr>
              <a:t> OSP (nebo TSP) - </a:t>
            </a:r>
            <a:r>
              <a:rPr lang="cs-CZ" sz="1600" dirty="0">
                <a:cs typeface="Arial" pitchFamily="34" charset="0"/>
                <a:hlinkClick r:id="rId2"/>
              </a:rPr>
              <a:t>www.scio.cz</a:t>
            </a:r>
            <a:r>
              <a:rPr lang="cs-CZ" sz="1600" dirty="0">
                <a:cs typeface="Arial" pitchFamily="34" charset="0"/>
              </a:rPr>
              <a:t> </a:t>
            </a:r>
            <a:r>
              <a:rPr lang="cs-CZ" sz="1600" dirty="0" smtClean="0">
                <a:cs typeface="Arial" pitchFamily="34" charset="0"/>
              </a:rPr>
              <a:t>(2. </a:t>
            </a:r>
            <a:r>
              <a:rPr lang="cs-CZ" sz="1600" dirty="0">
                <a:cs typeface="Arial" pitchFamily="34" charset="0"/>
              </a:rPr>
              <a:t>2. </a:t>
            </a:r>
            <a:r>
              <a:rPr lang="cs-CZ" sz="1600" dirty="0" smtClean="0">
                <a:cs typeface="Arial" pitchFamily="34" charset="0"/>
              </a:rPr>
              <a:t>2018, 3. </a:t>
            </a:r>
            <a:r>
              <a:rPr lang="cs-CZ" sz="1600" dirty="0">
                <a:cs typeface="Arial" pitchFamily="34" charset="0"/>
              </a:rPr>
              <a:t>3. </a:t>
            </a:r>
            <a:r>
              <a:rPr lang="cs-CZ" sz="1600" dirty="0" smtClean="0">
                <a:cs typeface="Arial" pitchFamily="34" charset="0"/>
              </a:rPr>
              <a:t>2018, 29. 3. 2018, 28. </a:t>
            </a:r>
            <a:r>
              <a:rPr lang="cs-CZ" sz="1600" dirty="0">
                <a:cs typeface="Arial" pitchFamily="34" charset="0"/>
              </a:rPr>
              <a:t>4. </a:t>
            </a:r>
            <a:r>
              <a:rPr lang="cs-CZ" sz="1600" dirty="0" smtClean="0">
                <a:cs typeface="Arial" pitchFamily="34" charset="0"/>
              </a:rPr>
              <a:t>2018) nebo TSP (21.-22.4.)</a:t>
            </a:r>
            <a:endParaRPr lang="cs-CZ" sz="1600" dirty="0">
              <a:cs typeface="Arial" pitchFamily="34" charset="0"/>
            </a:endParaRPr>
          </a:p>
          <a:p>
            <a:pPr lvl="3">
              <a:spcBef>
                <a:spcPts val="12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 pitchFamily="34" charset="0"/>
              </a:rPr>
              <a:t>AJ, NJ </a:t>
            </a:r>
            <a:r>
              <a:rPr lang="cs-CZ" sz="1600" dirty="0">
                <a:cs typeface="Arial" pitchFamily="34" charset="0"/>
              </a:rPr>
              <a:t>– termín v pozvánce sdělí FF</a:t>
            </a:r>
          </a:p>
          <a:p>
            <a:pPr lvl="3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cs typeface="Arial" pitchFamily="34" charset="0"/>
              </a:rPr>
              <a:t>AJ, HV </a:t>
            </a:r>
            <a:r>
              <a:rPr lang="cs-CZ" sz="1600" dirty="0">
                <a:cs typeface="Arial" pitchFamily="34" charset="0"/>
              </a:rPr>
              <a:t>– termín v pozvánce sdělí </a:t>
            </a:r>
            <a:r>
              <a:rPr lang="cs-CZ" sz="1600" dirty="0" err="1" smtClean="0">
                <a:cs typeface="Arial" pitchFamily="34" charset="0"/>
              </a:rPr>
              <a:t>PdF</a:t>
            </a:r>
            <a:endParaRPr lang="cs-CZ" sz="1600" dirty="0" smtClean="0">
              <a:cs typeface="Arial" pitchFamily="34" charset="0"/>
            </a:endParaRPr>
          </a:p>
          <a:p>
            <a:pPr marL="1371600" lvl="3" indent="0">
              <a:buNone/>
            </a:pPr>
            <a:endParaRPr lang="cs-CZ" sz="1600" dirty="0"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555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Praktická přijímací zkouška z TV       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133600"/>
            <a:ext cx="8082321" cy="4114800"/>
          </a:xfrm>
        </p:spPr>
        <p:txBody>
          <a:bodyPr/>
          <a:lstStyle/>
          <a:p>
            <a:pPr lvl="1">
              <a:buSzPct val="100000"/>
            </a:pPr>
            <a:r>
              <a:rPr lang="cs-CZ" sz="2000" b="1" dirty="0" smtClean="0"/>
              <a:t>Termín: 14.- 15. 4. 2018</a:t>
            </a:r>
            <a:endParaRPr lang="cs-CZ" sz="2000" b="1" dirty="0"/>
          </a:p>
          <a:p>
            <a:pPr lvl="1"/>
            <a:r>
              <a:rPr lang="cs-CZ" sz="2000" dirty="0"/>
              <a:t>všichni uchazeči FSpS</a:t>
            </a:r>
          </a:p>
          <a:p>
            <a:pPr lvl="1"/>
            <a:r>
              <a:rPr lang="cs-CZ" sz="2000" dirty="0"/>
              <a:t>popis disciplín a videa na webu FSpS</a:t>
            </a:r>
          </a:p>
          <a:p>
            <a:pPr lvl="1"/>
            <a:r>
              <a:rPr lang="cs-CZ" sz="2000" dirty="0"/>
              <a:t>uchazeč musí vykonat všechny předepsané </a:t>
            </a:r>
            <a:endParaRPr lang="cs-CZ" sz="2000" dirty="0" smtClean="0"/>
          </a:p>
          <a:p>
            <a:pPr marL="457200" lvl="1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části</a:t>
            </a:r>
            <a:endParaRPr lang="cs-CZ" sz="2000" dirty="0"/>
          </a:p>
          <a:p>
            <a:pPr lvl="1"/>
            <a:r>
              <a:rPr lang="cs-CZ" sz="2000" dirty="0"/>
              <a:t>důležitý je součet všech bodů</a:t>
            </a:r>
          </a:p>
          <a:p>
            <a:pPr lvl="1"/>
            <a:r>
              <a:rPr lang="cs-CZ" sz="2000" dirty="0"/>
              <a:t>uchazeči konají disciplíny pouze </a:t>
            </a:r>
            <a:r>
              <a:rPr lang="cs-CZ" sz="2000" dirty="0" smtClean="0"/>
              <a:t>jednou</a:t>
            </a:r>
          </a:p>
          <a:p>
            <a:pPr marL="457200" lvl="1" indent="0">
              <a:buNone/>
            </a:pPr>
            <a:endParaRPr lang="cs-CZ" sz="2000" dirty="0"/>
          </a:p>
          <a:p>
            <a:pPr lvl="1">
              <a:buSzPct val="100000"/>
            </a:pPr>
            <a:r>
              <a:rPr lang="cs-CZ" sz="2000" b="1" dirty="0" smtClean="0"/>
              <a:t>Náhradní termín (23. 6. 2018) </a:t>
            </a:r>
            <a:r>
              <a:rPr lang="cs-CZ" sz="2000" dirty="0" smtClean="0"/>
              <a:t>v případě úrazu nebo nemoci, žádost se podává v e-přihlášce do 16. 4. 2018.</a:t>
            </a:r>
            <a:endParaRPr lang="cs-CZ" sz="2000" dirty="0"/>
          </a:p>
          <a:p>
            <a:pPr lvl="1">
              <a:buNone/>
            </a:pPr>
            <a:endParaRPr lang="cs-CZ" sz="1200" dirty="0">
              <a:hlinkClick r:id="rId2"/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5" name="Picture 5" descr="P10306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3" y="1889126"/>
            <a:ext cx="2304256" cy="3045006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2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kurzy FSpS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773238"/>
            <a:ext cx="8082321" cy="4932361"/>
          </a:xfrm>
        </p:spPr>
        <p:txBody>
          <a:bodyPr/>
          <a:lstStyle/>
          <a:p>
            <a:pPr>
              <a:defRPr/>
            </a:pPr>
            <a:r>
              <a:rPr lang="cs-CZ" sz="1600" b="1" dirty="0" smtClean="0">
                <a:solidFill>
                  <a:srgbClr val="0070C0"/>
                </a:solidFill>
                <a:cs typeface="Arial" pitchFamily="34" charset="0"/>
              </a:rPr>
              <a:t>Gymnastika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10 </a:t>
            </a:r>
            <a:r>
              <a:rPr lang="cs-CZ" sz="1600" dirty="0">
                <a:cs typeface="Arial" pitchFamily="34" charset="0"/>
              </a:rPr>
              <a:t>vyučovacích hodin, </a:t>
            </a:r>
            <a:r>
              <a:rPr lang="cs-CZ" sz="1600" dirty="0"/>
              <a:t>TJ Sokol </a:t>
            </a:r>
            <a:r>
              <a:rPr lang="cs-CZ" sz="1600" dirty="0" smtClean="0"/>
              <a:t>Brno</a:t>
            </a:r>
          </a:p>
          <a:p>
            <a:pPr lvl="1">
              <a:defRPr/>
            </a:pPr>
            <a:r>
              <a:rPr lang="cs-CZ" sz="1600" b="1" dirty="0"/>
              <a:t>10. 3</a:t>
            </a:r>
            <a:r>
              <a:rPr lang="cs-CZ" sz="1600" b="1" dirty="0" smtClean="0"/>
              <a:t>., </a:t>
            </a:r>
            <a:r>
              <a:rPr lang="cs-CZ" sz="1600" b="1" dirty="0"/>
              <a:t>11. 3</a:t>
            </a:r>
            <a:r>
              <a:rPr lang="cs-CZ" sz="1600" b="1" dirty="0" smtClean="0"/>
              <a:t>., </a:t>
            </a:r>
            <a:r>
              <a:rPr lang="cs-CZ" sz="1600" b="1" dirty="0"/>
              <a:t>17. 3</a:t>
            </a:r>
            <a:r>
              <a:rPr lang="cs-CZ" sz="1600" b="1" dirty="0" smtClean="0"/>
              <a:t>., </a:t>
            </a:r>
            <a:r>
              <a:rPr lang="cs-CZ" sz="1600" b="1" dirty="0"/>
              <a:t>18. </a:t>
            </a:r>
            <a:r>
              <a:rPr lang="cs-CZ" sz="1600" b="1" dirty="0" smtClean="0"/>
              <a:t>3, </a:t>
            </a:r>
            <a:r>
              <a:rPr lang="cs-CZ" sz="1600" b="1" dirty="0"/>
              <a:t>25. 3. </a:t>
            </a:r>
            <a:r>
              <a:rPr lang="cs-CZ" sz="1600" b="1" dirty="0" smtClean="0"/>
              <a:t>2018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1000 </a:t>
            </a:r>
            <a:r>
              <a:rPr lang="cs-CZ" sz="1600" dirty="0">
                <a:cs typeface="Arial" pitchFamily="34" charset="0"/>
              </a:rPr>
              <a:t>Kč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0070C0"/>
                </a:solidFill>
                <a:cs typeface="Arial" pitchFamily="34" charset="0"/>
              </a:rPr>
              <a:t>Basketbal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4 </a:t>
            </a:r>
            <a:r>
              <a:rPr lang="cs-CZ" sz="1600" dirty="0">
                <a:cs typeface="Arial" pitchFamily="34" charset="0"/>
              </a:rPr>
              <a:t>vyučovací hodiny, </a:t>
            </a:r>
            <a:r>
              <a:rPr lang="cs-CZ" sz="1600" dirty="0" smtClean="0">
                <a:cs typeface="Arial" pitchFamily="34" charset="0"/>
              </a:rPr>
              <a:t>FSpS</a:t>
            </a:r>
          </a:p>
          <a:p>
            <a:pPr lvl="1">
              <a:defRPr/>
            </a:pPr>
            <a:r>
              <a:rPr lang="cs-CZ" sz="1600" b="1" dirty="0"/>
              <a:t>18. 3. </a:t>
            </a:r>
            <a:r>
              <a:rPr lang="cs-CZ" sz="1600" b="1" dirty="0" smtClean="0"/>
              <a:t>, </a:t>
            </a:r>
            <a:r>
              <a:rPr lang="cs-CZ" sz="1600" b="1" dirty="0"/>
              <a:t>25. 3. </a:t>
            </a:r>
            <a:r>
              <a:rPr lang="cs-CZ" sz="1600" b="1" dirty="0" smtClean="0"/>
              <a:t>2018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400 </a:t>
            </a:r>
            <a:r>
              <a:rPr lang="cs-CZ" sz="1600" dirty="0">
                <a:cs typeface="Arial" pitchFamily="34" charset="0"/>
              </a:rPr>
              <a:t>Kč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0070C0"/>
                </a:solidFill>
                <a:cs typeface="Arial" pitchFamily="34" charset="0"/>
              </a:rPr>
              <a:t>Plavání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10 </a:t>
            </a:r>
            <a:r>
              <a:rPr lang="cs-CZ" sz="1600" dirty="0">
                <a:cs typeface="Arial" pitchFamily="34" charset="0"/>
              </a:rPr>
              <a:t>vyučovacích hodin, bazén TJ </a:t>
            </a:r>
            <a:r>
              <a:rPr lang="cs-CZ" sz="1600" dirty="0" smtClean="0">
                <a:cs typeface="Arial" pitchFamily="34" charset="0"/>
              </a:rPr>
              <a:t>Tesla</a:t>
            </a:r>
          </a:p>
          <a:p>
            <a:pPr lvl="1">
              <a:defRPr/>
            </a:pPr>
            <a:r>
              <a:rPr lang="cs-CZ" sz="1600" b="1" dirty="0"/>
              <a:t>10. 3</a:t>
            </a:r>
            <a:r>
              <a:rPr lang="cs-CZ" sz="1600" b="1" dirty="0" smtClean="0"/>
              <a:t>., </a:t>
            </a:r>
            <a:r>
              <a:rPr lang="cs-CZ" sz="1600" b="1" dirty="0"/>
              <a:t>11. 3</a:t>
            </a:r>
            <a:r>
              <a:rPr lang="cs-CZ" sz="1600" b="1" dirty="0" smtClean="0"/>
              <a:t>., </a:t>
            </a:r>
            <a:r>
              <a:rPr lang="cs-CZ" sz="1600" b="1" dirty="0"/>
              <a:t>17. 3</a:t>
            </a:r>
            <a:r>
              <a:rPr lang="cs-CZ" sz="1600" b="1" dirty="0" smtClean="0"/>
              <a:t>., </a:t>
            </a:r>
            <a:r>
              <a:rPr lang="cs-CZ" sz="1600" b="1" dirty="0"/>
              <a:t>18. 3. </a:t>
            </a:r>
            <a:r>
              <a:rPr lang="cs-CZ" sz="1600" b="1" dirty="0" smtClean="0"/>
              <a:t>2018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1500 Kč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0070C0"/>
                </a:solidFill>
                <a:cs typeface="Arial" pitchFamily="34" charset="0"/>
              </a:rPr>
              <a:t>Biologie člověka pro studijní obor Fyzioterapie a Regenerace a výživa ve sportu 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11 vyučovacích hodin</a:t>
            </a:r>
          </a:p>
          <a:p>
            <a:pPr lvl="1">
              <a:defRPr/>
            </a:pPr>
            <a:r>
              <a:rPr lang="cs-CZ" sz="1600" b="1" dirty="0" smtClean="0">
                <a:cs typeface="Arial" pitchFamily="34" charset="0"/>
              </a:rPr>
              <a:t>24. 3. 2018</a:t>
            </a:r>
          </a:p>
          <a:p>
            <a:pPr lvl="1">
              <a:defRPr/>
            </a:pPr>
            <a:r>
              <a:rPr lang="cs-CZ" sz="1600" dirty="0" smtClean="0">
                <a:cs typeface="Arial" pitchFamily="34" charset="0"/>
              </a:rPr>
              <a:t>1000 Kč</a:t>
            </a:r>
          </a:p>
          <a:p>
            <a:pPr lvl="1">
              <a:defRPr/>
            </a:pPr>
            <a:endParaRPr lang="cs-CZ" sz="1600" dirty="0">
              <a:cs typeface="Arial" pitchFamily="34" charset="0"/>
            </a:endParaRPr>
          </a:p>
          <a:p>
            <a:pPr marL="274320" lvl="1" indent="0">
              <a:buNone/>
              <a:defRPr/>
            </a:pPr>
            <a:endParaRPr lang="cs-CZ" sz="2000" dirty="0"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5" name="Picture 2" descr="E:\Vnější vztahy_Foto_FSpS\foto_propagace\IMG_3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50" y="299313"/>
            <a:ext cx="3240360" cy="4860951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0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kurzy FSpS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>
                <a:cs typeface="Arial" pitchFamily="34" charset="0"/>
              </a:rPr>
              <a:t>Přihlášky do 5</a:t>
            </a:r>
            <a:r>
              <a:rPr lang="cs-CZ" sz="2000" dirty="0" smtClean="0">
                <a:cs typeface="Arial" pitchFamily="34" charset="0"/>
              </a:rPr>
              <a:t>. </a:t>
            </a:r>
            <a:r>
              <a:rPr lang="cs-CZ" sz="2000" dirty="0">
                <a:cs typeface="Arial" pitchFamily="34" charset="0"/>
              </a:rPr>
              <a:t>3. </a:t>
            </a:r>
            <a:r>
              <a:rPr lang="cs-CZ" sz="2000" dirty="0" smtClean="0">
                <a:cs typeface="Arial" pitchFamily="34" charset="0"/>
              </a:rPr>
              <a:t>2018 </a:t>
            </a:r>
            <a:r>
              <a:rPr lang="cs-CZ" sz="2000" dirty="0">
                <a:cs typeface="Arial" pitchFamily="34" charset="0"/>
              </a:rPr>
              <a:t>přes Obchodní centrum </a:t>
            </a:r>
          </a:p>
          <a:p>
            <a:pPr>
              <a:defRPr/>
            </a:pPr>
            <a:r>
              <a:rPr lang="cs-CZ" sz="2000" u="sng" dirty="0">
                <a:hlinkClick r:id="rId2"/>
              </a:rPr>
              <a:t>https://is.muni.cz/obchod/fakulta/fsps/aktual_CZV/#pripravka</a:t>
            </a:r>
            <a:r>
              <a:rPr lang="cs-CZ" sz="2000" dirty="0"/>
              <a:t> </a:t>
            </a:r>
            <a:r>
              <a:rPr lang="cs-CZ" dirty="0"/>
              <a:t> </a:t>
            </a:r>
            <a:endParaRPr lang="cs-CZ" dirty="0" smtClean="0"/>
          </a:p>
          <a:p>
            <a:pPr>
              <a:defRPr/>
            </a:pPr>
            <a:r>
              <a:rPr lang="cs-CZ" sz="2000" dirty="0" smtClean="0">
                <a:cs typeface="Arial" pitchFamily="34" charset="0"/>
              </a:rPr>
              <a:t>Více </a:t>
            </a:r>
            <a:r>
              <a:rPr lang="cs-CZ" sz="2000" dirty="0">
                <a:cs typeface="Arial" pitchFamily="34" charset="0"/>
              </a:rPr>
              <a:t>informací: Centrum celoživotního vzdělávání </a:t>
            </a:r>
          </a:p>
          <a:p>
            <a:pPr>
              <a:defRPr/>
            </a:pPr>
            <a:r>
              <a:rPr lang="cs-CZ" sz="2000" dirty="0">
                <a:cs typeface="Arial" pitchFamily="34" charset="0"/>
              </a:rPr>
              <a:t>Tel. </a:t>
            </a:r>
            <a:r>
              <a:rPr lang="cs-CZ" sz="2000" dirty="0" smtClean="0">
                <a:cs typeface="Arial" pitchFamily="34" charset="0"/>
              </a:rPr>
              <a:t>	549 </a:t>
            </a:r>
            <a:r>
              <a:rPr lang="cs-CZ" sz="2000" dirty="0">
                <a:cs typeface="Arial" pitchFamily="34" charset="0"/>
              </a:rPr>
              <a:t>49 </a:t>
            </a:r>
            <a:r>
              <a:rPr lang="cs-CZ" sz="2000" dirty="0" smtClean="0">
                <a:cs typeface="Arial" pitchFamily="34" charset="0"/>
              </a:rPr>
              <a:t>5147</a:t>
            </a:r>
          </a:p>
          <a:p>
            <a:pPr lvl="2">
              <a:defRPr/>
            </a:pPr>
            <a:r>
              <a:rPr lang="cs-CZ" sz="2000" dirty="0" smtClean="0">
                <a:cs typeface="Arial" pitchFamily="34" charset="0"/>
              </a:rPr>
              <a:t>549 494 316</a:t>
            </a:r>
          </a:p>
          <a:p>
            <a:pPr lvl="2">
              <a:defRPr/>
            </a:pPr>
            <a:r>
              <a:rPr lang="cs-CZ" sz="2000" dirty="0" smtClean="0">
                <a:cs typeface="Arial" pitchFamily="34" charset="0"/>
              </a:rPr>
              <a:t>549 494 606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  <a:defRPr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5" name="Picture 5" descr="P10306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10" y="3424510"/>
            <a:ext cx="4321224" cy="2952477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0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757"/>
            <a:ext cx="9144000" cy="5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Přípravný kurz – oborové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Filozofická fakulta</a:t>
            </a:r>
          </a:p>
          <a:p>
            <a:pPr lvl="1"/>
            <a:r>
              <a:rPr lang="cs-CZ" dirty="0"/>
              <a:t>AJ: </a:t>
            </a:r>
            <a:r>
              <a:rPr lang="cs-CZ" dirty="0">
                <a:hlinkClick r:id="rId2"/>
              </a:rPr>
              <a:t>https://is.muni.cz/obchod/fakulta/phil/p_kurzy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16418"/>
          <a:stretch/>
        </p:blipFill>
        <p:spPr>
          <a:xfrm>
            <a:off x="3152574" y="3240595"/>
            <a:ext cx="2796350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Prominutí </a:t>
            </a:r>
            <a:r>
              <a:rPr lang="cs-CZ" dirty="0" smtClean="0"/>
              <a:t>přijímacích zkoušek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077" y="2035820"/>
            <a:ext cx="8082321" cy="4527942"/>
          </a:xfrm>
        </p:spPr>
        <p:txBody>
          <a:bodyPr/>
          <a:lstStyle/>
          <a:p>
            <a:r>
              <a:rPr lang="cs-CZ" sz="2000" dirty="0"/>
              <a:t>uchazeč - </a:t>
            </a:r>
            <a:r>
              <a:rPr lang="cs-CZ" sz="2000" b="1" dirty="0"/>
              <a:t>aktivní sportovec  reprezentačního výběru </a:t>
            </a:r>
            <a:r>
              <a:rPr lang="cs-CZ" sz="2000" b="1" dirty="0" smtClean="0"/>
              <a:t>ČR </a:t>
            </a:r>
            <a:br>
              <a:rPr lang="cs-CZ" sz="2000" b="1" dirty="0" smtClean="0"/>
            </a:br>
            <a:r>
              <a:rPr lang="cs-CZ" sz="2000" b="1" u="sng" dirty="0" smtClean="0"/>
              <a:t>v olympijských sportech </a:t>
            </a:r>
            <a:endParaRPr lang="cs-CZ" sz="2000" b="1" u="sng" dirty="0"/>
          </a:p>
          <a:p>
            <a:r>
              <a:rPr lang="cs-CZ" sz="2000" b="1" dirty="0" smtClean="0"/>
              <a:t>žádost  </a:t>
            </a:r>
            <a:r>
              <a:rPr lang="cs-CZ" sz="2000" b="1" dirty="0"/>
              <a:t>podat do </a:t>
            </a:r>
            <a:r>
              <a:rPr lang="cs-CZ" sz="2000" b="1" dirty="0" smtClean="0"/>
              <a:t>30. 3. 2018 v e-přihlášce</a:t>
            </a:r>
            <a:endParaRPr lang="cs-CZ" sz="2000" b="1" dirty="0"/>
          </a:p>
          <a:p>
            <a:r>
              <a:rPr lang="cs-CZ" sz="2000" dirty="0"/>
              <a:t>lze podat </a:t>
            </a:r>
            <a:r>
              <a:rPr lang="cs-CZ" sz="2000" b="1" dirty="0"/>
              <a:t>maximálně pro 1 přihlášku </a:t>
            </a:r>
            <a:r>
              <a:rPr lang="cs-CZ" sz="2000" dirty="0"/>
              <a:t>na FSpS MU</a:t>
            </a:r>
          </a:p>
          <a:p>
            <a:r>
              <a:rPr lang="cs-CZ" sz="2000" dirty="0"/>
              <a:t>nelze vyhovět u oboru Fyzioterapie</a:t>
            </a:r>
          </a:p>
          <a:p>
            <a:r>
              <a:rPr lang="cs-CZ" sz="2000" dirty="0"/>
              <a:t>nutno </a:t>
            </a:r>
            <a:r>
              <a:rPr lang="cs-CZ" sz="2000" b="1" dirty="0"/>
              <a:t>doložit potvrzení sportovního </a:t>
            </a:r>
            <a:r>
              <a:rPr lang="cs-CZ" sz="2000" b="1" dirty="0" smtClean="0"/>
              <a:t>svazu o zařazení do reprezentace ČR</a:t>
            </a:r>
          </a:p>
          <a:p>
            <a:r>
              <a:rPr lang="cs-CZ" sz="2000" dirty="0" smtClean="0"/>
              <a:t>prominuto celé přijímací řízení</a:t>
            </a:r>
          </a:p>
          <a:p>
            <a:r>
              <a:rPr lang="cs-CZ" sz="2000" dirty="0" smtClean="0"/>
              <a:t>ale je nutno v termínu doložit potvrzení tělovýchovného lékaře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u="sng" dirty="0"/>
              <a:t>Bonifikace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za sportovní reprezentaci nebo praxi se </a:t>
            </a:r>
            <a:r>
              <a:rPr lang="cs-CZ" sz="2000" u="sng" dirty="0"/>
              <a:t>nepřidělují.</a:t>
            </a:r>
            <a:endParaRPr lang="cs-CZ" sz="2000" dirty="0"/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400050" lvl="1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341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Posudek tělovýchovného lékaře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000" dirty="0">
                <a:cs typeface="Arial" pitchFamily="34" charset="0"/>
              </a:rPr>
              <a:t>povinná příloha přihlášky</a:t>
            </a:r>
          </a:p>
          <a:p>
            <a:pPr>
              <a:spcAft>
                <a:spcPts val="1200"/>
              </a:spcAft>
              <a:defRPr/>
            </a:pPr>
            <a:r>
              <a:rPr lang="cs-CZ" sz="2000" dirty="0">
                <a:cs typeface="Arial" pitchFamily="34" charset="0"/>
              </a:rPr>
              <a:t>vystaví </a:t>
            </a:r>
            <a:r>
              <a:rPr lang="cs-CZ" sz="2000" b="1" dirty="0">
                <a:cs typeface="Arial" pitchFamily="34" charset="0"/>
              </a:rPr>
              <a:t>tělovýchovný lékař </a:t>
            </a:r>
            <a:r>
              <a:rPr lang="cs-CZ" sz="2000" dirty="0">
                <a:cs typeface="Arial" pitchFamily="34" charset="0"/>
              </a:rPr>
              <a:t>na základě zátěžového vyšetření</a:t>
            </a:r>
          </a:p>
          <a:p>
            <a:pPr>
              <a:spcAft>
                <a:spcPts val="1200"/>
              </a:spcAft>
              <a:defRPr/>
            </a:pPr>
            <a:r>
              <a:rPr lang="cs-CZ" sz="2000" dirty="0">
                <a:cs typeface="Arial" pitchFamily="34" charset="0"/>
              </a:rPr>
              <a:t>na formuláři FSpS </a:t>
            </a:r>
            <a:r>
              <a:rPr lang="cs-CZ" sz="2000" b="1" dirty="0">
                <a:cs typeface="Arial" pitchFamily="34" charset="0"/>
              </a:rPr>
              <a:t>do </a:t>
            </a:r>
            <a:r>
              <a:rPr lang="cs-CZ" sz="2000" b="1" dirty="0" smtClean="0">
                <a:cs typeface="Arial" pitchFamily="34" charset="0"/>
              </a:rPr>
              <a:t>30. 3. 2018 </a:t>
            </a:r>
            <a:r>
              <a:rPr lang="cs-CZ" sz="2000" dirty="0" smtClean="0">
                <a:cs typeface="Arial" pitchFamily="34" charset="0"/>
              </a:rPr>
              <a:t>naskenovat do e-přihlášky</a:t>
            </a:r>
            <a:endParaRPr lang="cs-CZ" sz="2000" dirty="0"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cs-CZ" sz="2000" b="1" dirty="0">
                <a:cs typeface="Arial" pitchFamily="34" charset="0"/>
              </a:rPr>
              <a:t>formulář </a:t>
            </a:r>
            <a:r>
              <a:rPr lang="cs-CZ" sz="2000" dirty="0">
                <a:cs typeface="Arial" pitchFamily="34" charset="0"/>
              </a:rPr>
              <a:t>na webu FSpS: </a:t>
            </a:r>
            <a:r>
              <a:rPr lang="cs-CZ" sz="2000" dirty="0" smtClean="0">
                <a:cs typeface="Arial" pitchFamily="34" charset="0"/>
              </a:rPr>
              <a:t/>
            </a:r>
            <a:br>
              <a:rPr lang="cs-CZ" sz="2000" dirty="0" smtClean="0">
                <a:cs typeface="Arial" pitchFamily="34" charset="0"/>
              </a:rPr>
            </a:br>
            <a:r>
              <a:rPr lang="cs-CZ" sz="2000" dirty="0">
                <a:cs typeface="Arial" pitchFamily="34" charset="0"/>
                <a:hlinkClick r:id="rId2"/>
              </a:rPr>
              <a:t>http://</a:t>
            </a:r>
            <a:r>
              <a:rPr lang="cs-CZ" sz="2000" dirty="0" smtClean="0">
                <a:cs typeface="Arial" pitchFamily="34" charset="0"/>
                <a:hlinkClick r:id="rId2"/>
              </a:rPr>
              <a:t>www.fsps.muni.cz/uchazeci/bc-studium/LP-965.html</a:t>
            </a:r>
            <a:endParaRPr lang="cs-CZ" sz="2000" dirty="0" smtClean="0"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cs-CZ" sz="2000" dirty="0" smtClean="0">
                <a:cs typeface="Arial" pitchFamily="34" charset="0"/>
              </a:rPr>
              <a:t>Tělovýchovní lékaři: </a:t>
            </a:r>
            <a:r>
              <a:rPr lang="cs-CZ" sz="2000" dirty="0">
                <a:hlinkClick r:id="rId3"/>
              </a:rPr>
              <a:t>www.cstl.cz/mapa-pracovist/</a:t>
            </a:r>
            <a:r>
              <a:rPr lang="cs-CZ" sz="2000" dirty="0"/>
              <a:t> (</a:t>
            </a:r>
            <a:r>
              <a:rPr lang="cs-CZ" sz="2000" b="1" dirty="0"/>
              <a:t>zatrhněte žluté pole "Tělovýchovné </a:t>
            </a:r>
            <a:r>
              <a:rPr lang="cs-CZ" sz="2000" b="1" dirty="0" smtClean="0"/>
              <a:t>lékařství (</a:t>
            </a:r>
            <a:r>
              <a:rPr lang="cs-CZ" sz="2000" b="1" dirty="0"/>
              <a:t>vč. posudků)"</a:t>
            </a:r>
            <a:r>
              <a:rPr lang="cs-CZ" sz="2000" dirty="0"/>
              <a:t>, ostatní volby např. poradna pro sportovce nejsou dostačující).</a:t>
            </a:r>
            <a:endParaRPr lang="cs-CZ" sz="2000" dirty="0">
              <a:cs typeface="Arial" pitchFamily="34" charset="0"/>
            </a:endParaRPr>
          </a:p>
          <a:p>
            <a:r>
              <a:rPr lang="cs-CZ" sz="2000" dirty="0" smtClean="0"/>
              <a:t>POZOR, na prohlídku je třeba se </a:t>
            </a:r>
            <a:r>
              <a:rPr lang="cs-CZ" sz="2000" dirty="0" smtClean="0">
                <a:solidFill>
                  <a:srgbClr val="FF0000"/>
                </a:solidFill>
              </a:rPr>
              <a:t>s dostatečným předstihem objednat!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9169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Kritérium pro úspěch v přijímacím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364799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defRPr/>
            </a:pPr>
            <a:r>
              <a:rPr lang="cs-CZ" sz="2000" b="1" dirty="0" smtClean="0">
                <a:cs typeface="Arial" pitchFamily="34" charset="0"/>
              </a:rPr>
              <a:t>vykonání </a:t>
            </a:r>
            <a:r>
              <a:rPr lang="cs-CZ" sz="2000" b="1" dirty="0">
                <a:cs typeface="Arial" pitchFamily="34" charset="0"/>
              </a:rPr>
              <a:t>všech částí přijímacího řízení </a:t>
            </a:r>
            <a:r>
              <a:rPr lang="cs-CZ" sz="2000" dirty="0">
                <a:cs typeface="Arial" pitchFamily="34" charset="0"/>
              </a:rPr>
              <a:t>v předepsaném pořadí disciplín</a:t>
            </a:r>
          </a:p>
          <a:p>
            <a:pPr marL="342900" lvl="1" indent="-342900">
              <a:spcAft>
                <a:spcPts val="600"/>
              </a:spcAft>
              <a:defRPr/>
            </a:pPr>
            <a:r>
              <a:rPr lang="cs-CZ" sz="2000" dirty="0" smtClean="0">
                <a:cs typeface="Arial" pitchFamily="34" charset="0"/>
              </a:rPr>
              <a:t>odevzdání </a:t>
            </a:r>
            <a:r>
              <a:rPr lang="cs-CZ" sz="2000" b="1" dirty="0" smtClean="0">
                <a:cs typeface="Arial" pitchFamily="34" charset="0"/>
              </a:rPr>
              <a:t>potvrzení tělovýchovného lékaře do 30. 3. 2018 </a:t>
            </a:r>
          </a:p>
          <a:p>
            <a:pPr marL="342900" lvl="1" indent="-342900">
              <a:spcAft>
                <a:spcPts val="600"/>
              </a:spcAft>
              <a:defRPr/>
            </a:pPr>
            <a:r>
              <a:rPr lang="cs-CZ" sz="2000" b="1" dirty="0" smtClean="0">
                <a:cs typeface="Arial" pitchFamily="34" charset="0"/>
              </a:rPr>
              <a:t>uchazeč ze zahraničí (mimo Slovenska) </a:t>
            </a:r>
            <a:r>
              <a:rPr lang="cs-CZ" sz="2000" dirty="0" smtClean="0">
                <a:cs typeface="Arial" pitchFamily="34" charset="0"/>
              </a:rPr>
              <a:t>doloží do 30. 3. 2018</a:t>
            </a:r>
            <a:r>
              <a:rPr lang="cs-CZ" sz="2000" b="1" dirty="0" smtClean="0">
                <a:cs typeface="Arial" pitchFamily="34" charset="0"/>
              </a:rPr>
              <a:t> certifikát o zkoušce z českého jazyka na úrovni B2 </a:t>
            </a:r>
            <a:endParaRPr lang="cs-CZ" sz="2000" b="1" dirty="0">
              <a:cs typeface="Arial" pitchFamily="34" charset="0"/>
            </a:endParaRPr>
          </a:p>
          <a:p>
            <a:pPr marL="617220" lvl="1" indent="-342900">
              <a:defRPr/>
            </a:pPr>
            <a:endParaRPr lang="cs-CZ" dirty="0">
              <a:cs typeface="Arial" pitchFamily="34" charset="0"/>
            </a:endParaRPr>
          </a:p>
          <a:p>
            <a:pPr>
              <a:spcBef>
                <a:spcPts val="1400"/>
              </a:spcBef>
              <a:defRPr/>
            </a:pPr>
            <a:r>
              <a:rPr lang="cs-CZ" sz="2000" dirty="0">
                <a:cs typeface="Arial" pitchFamily="34" charset="0"/>
              </a:rPr>
              <a:t>Výsledky zkoušek - pořadník sestaven na základě</a:t>
            </a:r>
          </a:p>
          <a:p>
            <a:pPr lvl="1">
              <a:spcBef>
                <a:spcPts val="1400"/>
              </a:spcBef>
              <a:defRPr/>
            </a:pPr>
            <a:r>
              <a:rPr lang="cs-CZ" sz="2000" dirty="0">
                <a:cs typeface="Arial" pitchFamily="34" charset="0"/>
              </a:rPr>
              <a:t>k</a:t>
            </a:r>
            <a:r>
              <a:rPr lang="cs-CZ" sz="2000" dirty="0" smtClean="0">
                <a:cs typeface="Arial" pitchFamily="34" charset="0"/>
              </a:rPr>
              <a:t>ritéria </a:t>
            </a:r>
            <a:r>
              <a:rPr lang="cs-CZ" sz="2000" dirty="0">
                <a:cs typeface="Arial" pitchFamily="34" charset="0"/>
              </a:rPr>
              <a:t>pro úspěch</a:t>
            </a:r>
          </a:p>
          <a:p>
            <a:pPr lvl="1">
              <a:spcBef>
                <a:spcPts val="1400"/>
              </a:spcBef>
              <a:defRPr/>
            </a:pPr>
            <a:r>
              <a:rPr lang="cs-CZ" sz="2000" dirty="0">
                <a:cs typeface="Arial" pitchFamily="34" charset="0"/>
              </a:rPr>
              <a:t>c</a:t>
            </a:r>
            <a:r>
              <a:rPr lang="cs-CZ" sz="2000" dirty="0" smtClean="0">
                <a:cs typeface="Arial" pitchFamily="34" charset="0"/>
              </a:rPr>
              <a:t>elkového </a:t>
            </a:r>
            <a:r>
              <a:rPr lang="cs-CZ" sz="2000" dirty="0">
                <a:cs typeface="Arial" pitchFamily="34" charset="0"/>
              </a:rPr>
              <a:t>bodového hodnocení přijímacích zkoušek</a:t>
            </a:r>
          </a:p>
          <a:p>
            <a:pPr lvl="1">
              <a:spcBef>
                <a:spcPts val="1400"/>
              </a:spcBef>
              <a:defRPr/>
            </a:pPr>
            <a:r>
              <a:rPr lang="cs-CZ" sz="2000" dirty="0">
                <a:cs typeface="Arial" pitchFamily="34" charset="0"/>
              </a:rPr>
              <a:t>p</a:t>
            </a:r>
            <a:r>
              <a:rPr lang="cs-CZ" sz="2000" dirty="0" smtClean="0">
                <a:cs typeface="Arial" pitchFamily="34" charset="0"/>
              </a:rPr>
              <a:t>ro </a:t>
            </a:r>
            <a:r>
              <a:rPr lang="cs-CZ" sz="2000" dirty="0">
                <a:cs typeface="Arial" pitchFamily="34" charset="0"/>
              </a:rPr>
              <a:t>každý obor/směr a formu studia zvlášť</a:t>
            </a:r>
          </a:p>
          <a:p>
            <a:pPr lvl="2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629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přijetí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323515" cy="4114800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cs typeface="Arial" pitchFamily="34" charset="0"/>
              </a:rPr>
              <a:t>Dosažení úplného středního nebo úplného středního odborného vzdělání ukončené maturitou </a:t>
            </a:r>
          </a:p>
          <a:p>
            <a:pPr lvl="1">
              <a:defRPr/>
            </a:pPr>
            <a:r>
              <a:rPr lang="cs-CZ" sz="2000" dirty="0">
                <a:cs typeface="Arial" pitchFamily="34" charset="0"/>
              </a:rPr>
              <a:t>Ú</a:t>
            </a:r>
            <a:r>
              <a:rPr lang="cs-CZ" sz="2000" dirty="0" smtClean="0">
                <a:cs typeface="Arial" pitchFamily="34" charset="0"/>
              </a:rPr>
              <a:t>ředně </a:t>
            </a:r>
            <a:r>
              <a:rPr lang="cs-CZ" sz="2000" dirty="0">
                <a:cs typeface="Arial" pitchFamily="34" charset="0"/>
              </a:rPr>
              <a:t>ověřená fotokopie maturitního vysvědčení  </a:t>
            </a:r>
          </a:p>
          <a:p>
            <a:pPr marL="274320" lvl="1" indent="0">
              <a:buNone/>
              <a:defRPr/>
            </a:pPr>
            <a:r>
              <a:rPr lang="cs-CZ" sz="2000" dirty="0">
                <a:cs typeface="Arial" pitchFamily="34" charset="0"/>
              </a:rPr>
              <a:t>    (odevzdává uchazeč u zápisu do studia)</a:t>
            </a:r>
          </a:p>
          <a:p>
            <a:pPr lvl="1">
              <a:defRPr/>
            </a:pPr>
            <a:r>
              <a:rPr lang="cs-CZ" sz="2000" dirty="0">
                <a:cs typeface="Arial" pitchFamily="34" charset="0"/>
              </a:rPr>
              <a:t>Zahraniční uchazeči (mimo Slovenska) dokládají nostrifikaci </a:t>
            </a:r>
            <a:r>
              <a:rPr lang="cs-CZ" sz="2000" dirty="0" smtClean="0">
                <a:cs typeface="Arial" pitchFamily="34" charset="0"/>
              </a:rPr>
              <a:t>maturity vydanou </a:t>
            </a:r>
            <a:r>
              <a:rPr lang="cs-CZ" sz="2000" dirty="0">
                <a:cs typeface="Arial" pitchFamily="34" charset="0"/>
              </a:rPr>
              <a:t>Krajským úřadem </a:t>
            </a:r>
            <a:r>
              <a:rPr lang="cs-CZ" sz="2000" dirty="0" smtClean="0">
                <a:cs typeface="Arial" pitchFamily="34" charset="0"/>
              </a:rPr>
              <a:t>ČR.</a:t>
            </a:r>
            <a:endParaRPr lang="cs-CZ" sz="2000" dirty="0">
              <a:cs typeface="Arial" pitchFamily="34" charset="0"/>
            </a:endParaRPr>
          </a:p>
          <a:p>
            <a:pPr lvl="1">
              <a:defRPr/>
            </a:pPr>
            <a:endParaRPr lang="cs-CZ" sz="2000" dirty="0">
              <a:cs typeface="Arial" pitchFamily="34" charset="0"/>
            </a:endParaRPr>
          </a:p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Počet přijímaných v bakalářských studijních </a:t>
            </a:r>
            <a:r>
              <a:rPr lang="cs-CZ" sz="2000" b="1" dirty="0" smtClean="0">
                <a:solidFill>
                  <a:srgbClr val="0070C0"/>
                </a:solidFill>
              </a:rPr>
              <a:t>programech (max.)</a:t>
            </a:r>
            <a:endParaRPr lang="cs-CZ" sz="2000" b="1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Tělesná výchova a sport (všechny obory)		320</a:t>
            </a:r>
          </a:p>
          <a:p>
            <a:pPr lvl="1"/>
            <a:r>
              <a:rPr lang="cs-CZ" dirty="0"/>
              <a:t>Specializace ve zdravotnictví			 25	</a:t>
            </a:r>
            <a:r>
              <a:rPr lang="cs-CZ" sz="2000" dirty="0"/>
              <a:t>	</a:t>
            </a:r>
          </a:p>
          <a:p>
            <a:pPr lvl="1">
              <a:buNone/>
              <a:defRPr/>
            </a:pPr>
            <a:endParaRPr lang="cs-CZ" sz="2000" dirty="0">
              <a:cs typeface="Arial" pitchFamily="34" charset="0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281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917310"/>
            <a:ext cx="8086635" cy="647700"/>
          </a:xfrm>
        </p:spPr>
        <p:txBody>
          <a:bodyPr/>
          <a:lstStyle/>
          <a:p>
            <a:r>
              <a:rPr lang="cs-CZ" dirty="0" smtClean="0"/>
              <a:t>Odvolání</a:t>
            </a:r>
            <a:r>
              <a:rPr lang="cs-CZ" dirty="0"/>
              <a:t> </a:t>
            </a:r>
            <a:r>
              <a:rPr lang="cs-CZ" dirty="0" smtClean="0"/>
              <a:t>proti nepřijetí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710634"/>
            <a:ext cx="8082321" cy="4762593"/>
          </a:xfrm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cs-CZ" sz="1800" b="1" dirty="0">
                <a:solidFill>
                  <a:srgbClr val="FF0000"/>
                </a:solidFill>
                <a:cs typeface="Arial" pitchFamily="34" charset="0"/>
              </a:rPr>
              <a:t>nezohledňuje se </a:t>
            </a:r>
          </a:p>
          <a:p>
            <a:pPr marL="12001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cs typeface="Arial" pitchFamily="34" charset="0"/>
              </a:rPr>
              <a:t>výsledek maturitní zkoušky ani předchozí výsledky studia</a:t>
            </a:r>
          </a:p>
          <a:p>
            <a:pPr marL="12001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cs typeface="Arial" pitchFamily="34" charset="0"/>
              </a:rPr>
              <a:t>věk</a:t>
            </a:r>
          </a:p>
          <a:p>
            <a:pPr marL="12001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cs typeface="Arial" pitchFamily="34" charset="0"/>
              </a:rPr>
              <a:t>délka praxe</a:t>
            </a:r>
          </a:p>
          <a:p>
            <a:pPr marL="12001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cs typeface="Arial" pitchFamily="34" charset="0"/>
              </a:rPr>
              <a:t>trenérská činnost</a:t>
            </a:r>
          </a:p>
          <a:p>
            <a:pPr marL="12001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cs typeface="Arial" pitchFamily="34" charset="0"/>
              </a:rPr>
              <a:t>sportovní činnost v oblastních, okresních a krajských soutěžích </a:t>
            </a:r>
            <a:endParaRPr lang="cs-CZ" sz="1600" dirty="0" smtClean="0"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cs-CZ" sz="1600" dirty="0" smtClean="0">
                <a:solidFill>
                  <a:srgbClr val="FF0000"/>
                </a:solidFill>
                <a:cs typeface="Arial" pitchFamily="34" charset="0"/>
              </a:rPr>
              <a:t>odvolání se nepodává</a:t>
            </a:r>
          </a:p>
          <a:p>
            <a:pPr lvl="1" algn="just">
              <a:spcBef>
                <a:spcPts val="0"/>
              </a:spcBef>
              <a:defRPr/>
            </a:pPr>
            <a:r>
              <a:rPr lang="cs-CZ" sz="1600" dirty="0" smtClean="0">
                <a:cs typeface="Arial" pitchFamily="34" charset="0"/>
              </a:rPr>
              <a:t>pokud se uchazeč umístil </a:t>
            </a:r>
            <a:r>
              <a:rPr lang="cs-CZ" sz="1600" b="1" dirty="0" smtClean="0">
                <a:cs typeface="Arial" pitchFamily="34" charset="0"/>
              </a:rPr>
              <a:t>pár míst „pod čarou“ </a:t>
            </a:r>
            <a:r>
              <a:rPr lang="cs-CZ" sz="1600" dirty="0" smtClean="0">
                <a:cs typeface="Arial" pitchFamily="34" charset="0"/>
              </a:rPr>
              <a:t>a </a:t>
            </a:r>
            <a:r>
              <a:rPr lang="cs-CZ" sz="1600" dirty="0" smtClean="0">
                <a:solidFill>
                  <a:srgbClr val="FF0000"/>
                </a:solidFill>
                <a:cs typeface="Arial" pitchFamily="34" charset="0"/>
              </a:rPr>
              <a:t>čeká, zda se všichni přijatí zapíší </a:t>
            </a:r>
            <a:r>
              <a:rPr lang="cs-CZ" sz="1600" dirty="0" smtClean="0">
                <a:cs typeface="Arial" pitchFamily="34" charset="0"/>
              </a:rPr>
              <a:t>(pozn.: v počtu přijatých již počítáme s tím, že se všichni nezapíší, proto je počet </a:t>
            </a:r>
            <a:r>
              <a:rPr lang="cs-CZ" sz="1600" dirty="0" smtClean="0">
                <a:cs typeface="Arial" pitchFamily="34" charset="0"/>
              </a:rPr>
              <a:t>přijatých vyšší</a:t>
            </a:r>
            <a:r>
              <a:rPr lang="cs-CZ" sz="1600" dirty="0" smtClean="0">
                <a:cs typeface="Arial" pitchFamily="34" charset="0"/>
              </a:rPr>
              <a:t>, než kolik požadujeme zapsaných, dobíráme do počtu zapsaných – cca 20 v každém oboru a směru)</a:t>
            </a:r>
          </a:p>
          <a:p>
            <a:pPr lvl="1" algn="just">
              <a:spcBef>
                <a:spcPts val="30"/>
              </a:spcBef>
              <a:defRPr/>
            </a:pPr>
            <a:r>
              <a:rPr lang="cs-CZ" sz="1600" b="1" dirty="0" smtClean="0">
                <a:cs typeface="Arial" pitchFamily="34" charset="0"/>
              </a:rPr>
              <a:t>postup FSpS</a:t>
            </a:r>
            <a:r>
              <a:rPr lang="cs-CZ" sz="1600" dirty="0" smtClean="0">
                <a:cs typeface="Arial" pitchFamily="34" charset="0"/>
              </a:rPr>
              <a:t>: na </a:t>
            </a:r>
            <a:r>
              <a:rPr lang="cs-CZ" sz="1600" dirty="0">
                <a:cs typeface="Arial" pitchFamily="34" charset="0"/>
              </a:rPr>
              <a:t>uvolněná místa </a:t>
            </a:r>
            <a:r>
              <a:rPr lang="cs-CZ" sz="1600" dirty="0" smtClean="0">
                <a:cs typeface="Arial" pitchFamily="34" charset="0"/>
              </a:rPr>
              <a:t>přijímáme další uchazeče </a:t>
            </a:r>
            <a:r>
              <a:rPr lang="cs-CZ" sz="1600" b="1" dirty="0">
                <a:cs typeface="Arial" pitchFamily="34" charset="0"/>
              </a:rPr>
              <a:t>dle </a:t>
            </a:r>
            <a:r>
              <a:rPr lang="cs-CZ" sz="1600" b="1" dirty="0" smtClean="0">
                <a:cs typeface="Arial" pitchFamily="34" charset="0"/>
              </a:rPr>
              <a:t>pořadí, </a:t>
            </a:r>
            <a:r>
              <a:rPr lang="cs-CZ" sz="1600" dirty="0" smtClean="0">
                <a:cs typeface="Arial" pitchFamily="34" charset="0"/>
              </a:rPr>
              <a:t>uchazeče sami kontaktujeme s výzvou k zápisu (červenec)</a:t>
            </a:r>
            <a:endParaRPr lang="cs-CZ" sz="1600" dirty="0"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cs-CZ" sz="1600" dirty="0" smtClean="0">
                <a:cs typeface="Arial" pitchFamily="34" charset="0"/>
              </a:rPr>
              <a:t>uchazeč </a:t>
            </a:r>
            <a:r>
              <a:rPr lang="cs-CZ" sz="1600" dirty="0">
                <a:solidFill>
                  <a:srgbClr val="0070C0"/>
                </a:solidFill>
                <a:cs typeface="Arial" pitchFamily="34" charset="0"/>
              </a:rPr>
              <a:t>podává </a:t>
            </a:r>
            <a:r>
              <a:rPr lang="cs-CZ" sz="1600" dirty="0" smtClean="0">
                <a:solidFill>
                  <a:srgbClr val="0070C0"/>
                </a:solidFill>
                <a:cs typeface="Arial" pitchFamily="34" charset="0"/>
              </a:rPr>
              <a:t>odvolání </a:t>
            </a:r>
            <a:r>
              <a:rPr lang="cs-CZ" sz="1600" dirty="0">
                <a:cs typeface="Arial" pitchFamily="34" charset="0"/>
              </a:rPr>
              <a:t>jen tehdy, pokud má reálný důvod </a:t>
            </a:r>
          </a:p>
          <a:p>
            <a:pPr marL="658813" indent="-285750" algn="just">
              <a:spcBef>
                <a:spcPts val="30"/>
              </a:spcBef>
              <a:buSzPct val="80000"/>
              <a:defRPr/>
            </a:pPr>
            <a:r>
              <a:rPr lang="cs-CZ" sz="1600" dirty="0" smtClean="0">
                <a:cs typeface="Arial" pitchFamily="34" charset="0"/>
              </a:rPr>
              <a:t>např</a:t>
            </a:r>
            <a:r>
              <a:rPr lang="cs-CZ" sz="1600" dirty="0">
                <a:cs typeface="Arial" pitchFamily="34" charset="0"/>
              </a:rPr>
              <a:t>. je </a:t>
            </a:r>
            <a:r>
              <a:rPr lang="cs-CZ" sz="1600" dirty="0">
                <a:solidFill>
                  <a:srgbClr val="0070C0"/>
                </a:solidFill>
                <a:cs typeface="Arial" pitchFamily="34" charset="0"/>
              </a:rPr>
              <a:t>reprezentantem</a:t>
            </a:r>
            <a:r>
              <a:rPr lang="cs-CZ" sz="1600" dirty="0">
                <a:cs typeface="Arial" pitchFamily="34" charset="0"/>
              </a:rPr>
              <a:t> – nutno doložit </a:t>
            </a:r>
            <a:r>
              <a:rPr lang="cs-CZ" sz="1600" b="1" dirty="0">
                <a:cs typeface="Arial" pitchFamily="34" charset="0"/>
              </a:rPr>
              <a:t>potvrzením sportovního </a:t>
            </a:r>
            <a:r>
              <a:rPr lang="cs-CZ" sz="1600" b="1" dirty="0" smtClean="0">
                <a:cs typeface="Arial" pitchFamily="34" charset="0"/>
              </a:rPr>
              <a:t>svazu o účasti na závodech na úrovni MČR, ME, MS, OH</a:t>
            </a:r>
            <a:endParaRPr lang="cs-CZ" sz="1600" dirty="0">
              <a:cs typeface="Arial" pitchFamily="34" charset="0"/>
            </a:endParaRPr>
          </a:p>
          <a:p>
            <a:pPr>
              <a:spcBef>
                <a:spcPts val="1400"/>
              </a:spcBef>
              <a:defRPr/>
            </a:pPr>
            <a:endParaRPr lang="cs-CZ" sz="1600" b="1" dirty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771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36" y="1555986"/>
            <a:ext cx="8082321" cy="4835669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cs-CZ" sz="4400" b="1" dirty="0" smtClean="0">
              <a:cs typeface="Arial" pitchFamily="34" charset="0"/>
            </a:endParaRPr>
          </a:p>
          <a:p>
            <a:pPr algn="ctr">
              <a:buFont typeface="Wingdings 3" pitchFamily="18" charset="2"/>
              <a:buNone/>
            </a:pPr>
            <a:r>
              <a:rPr lang="cs-CZ" sz="4400" b="1" dirty="0" smtClean="0">
                <a:cs typeface="Arial" pitchFamily="34" charset="0"/>
              </a:rPr>
              <a:t>Navazující </a:t>
            </a:r>
            <a:r>
              <a:rPr lang="cs-CZ" sz="4400" b="1" dirty="0">
                <a:cs typeface="Arial" pitchFamily="34" charset="0"/>
              </a:rPr>
              <a:t>magisterské studium</a:t>
            </a:r>
          </a:p>
          <a:p>
            <a:pPr algn="ctr">
              <a:spcBef>
                <a:spcPts val="1400"/>
              </a:spcBef>
              <a:buFont typeface="Wingdings 3" pitchFamily="18" charset="2"/>
              <a:buNone/>
            </a:pPr>
            <a:endParaRPr lang="cs-CZ" dirty="0">
              <a:cs typeface="Arial" pitchFamily="34" charset="0"/>
            </a:endParaRPr>
          </a:p>
          <a:p>
            <a:pPr algn="ctr">
              <a:spcBef>
                <a:spcPts val="1400"/>
              </a:spcBef>
              <a:buFont typeface="Wingdings 3" pitchFamily="18" charset="2"/>
              <a:buNone/>
            </a:pPr>
            <a:r>
              <a:rPr lang="cs-CZ" sz="2000" dirty="0">
                <a:cs typeface="Arial" pitchFamily="34" charset="0"/>
              </a:rPr>
              <a:t>podávání přihlášek </a:t>
            </a:r>
            <a:r>
              <a:rPr lang="cs-CZ" sz="2000" b="1" dirty="0">
                <a:cs typeface="Arial" pitchFamily="34" charset="0"/>
              </a:rPr>
              <a:t>1. 2. - 30. 4. </a:t>
            </a:r>
            <a:r>
              <a:rPr lang="cs-CZ" sz="2000" b="1" dirty="0" smtClean="0">
                <a:cs typeface="Arial" pitchFamily="34" charset="0"/>
              </a:rPr>
              <a:t>2018</a:t>
            </a:r>
            <a:endParaRPr lang="cs-CZ" sz="2000" b="1" dirty="0">
              <a:cs typeface="Arial" pitchFamily="34" charset="0"/>
            </a:endParaRPr>
          </a:p>
          <a:p>
            <a:pPr algn="ctr">
              <a:spcBef>
                <a:spcPts val="1400"/>
              </a:spcBef>
              <a:buNone/>
            </a:pPr>
            <a:r>
              <a:rPr lang="cs-CZ" sz="2000" dirty="0">
                <a:cs typeface="Arial" pitchFamily="34" charset="0"/>
              </a:rPr>
              <a:t>elektronicky: </a:t>
            </a:r>
            <a:r>
              <a:rPr lang="cs-CZ" sz="2000" b="1" dirty="0">
                <a:cs typeface="Arial" pitchFamily="34" charset="0"/>
                <a:hlinkClick r:id="rId2"/>
              </a:rPr>
              <a:t>http://is.muni.cz/prihlaska</a:t>
            </a:r>
            <a:endParaRPr lang="cs-CZ" sz="2000" b="1" dirty="0">
              <a:cs typeface="Arial" pitchFamily="34" charset="0"/>
            </a:endParaRPr>
          </a:p>
          <a:p>
            <a:pPr algn="ctr">
              <a:buFont typeface="Wingdings 3" pitchFamily="18" charset="2"/>
              <a:buNone/>
            </a:pPr>
            <a:r>
              <a:rPr lang="cs-CZ" sz="2000" dirty="0">
                <a:cs typeface="Arial" pitchFamily="34" charset="0"/>
              </a:rPr>
              <a:t>poplatek za přihlášku 400,- Kč </a:t>
            </a:r>
          </a:p>
          <a:p>
            <a:pPr algn="ctr">
              <a:buFont typeface="Wingdings 3" pitchFamily="18" charset="2"/>
              <a:buNone/>
            </a:pPr>
            <a:r>
              <a:rPr lang="cs-CZ" sz="2000" dirty="0" smtClean="0">
                <a:cs typeface="Arial" pitchFamily="34" charset="0"/>
              </a:rPr>
              <a:t>posudek tělovýchovného lékaře odevzdat </a:t>
            </a:r>
            <a:r>
              <a:rPr lang="cs-CZ" sz="2000" dirty="0">
                <a:cs typeface="Arial" pitchFamily="34" charset="0"/>
              </a:rPr>
              <a:t>do </a:t>
            </a:r>
            <a:r>
              <a:rPr lang="cs-CZ" sz="2000" b="1" dirty="0" smtClean="0">
                <a:cs typeface="Arial" pitchFamily="34" charset="0"/>
              </a:rPr>
              <a:t>8. </a:t>
            </a:r>
            <a:r>
              <a:rPr lang="cs-CZ" sz="2000" b="1" dirty="0">
                <a:cs typeface="Arial" pitchFamily="34" charset="0"/>
              </a:rPr>
              <a:t>6. </a:t>
            </a:r>
            <a:r>
              <a:rPr lang="cs-CZ" sz="2000" b="1" dirty="0" smtClean="0">
                <a:cs typeface="Arial" pitchFamily="34" charset="0"/>
              </a:rPr>
              <a:t>2018</a:t>
            </a:r>
            <a:endParaRPr lang="cs-CZ" sz="2000" b="1" dirty="0">
              <a:cs typeface="Arial" pitchFamily="34" charset="0"/>
            </a:endParaRPr>
          </a:p>
          <a:p>
            <a:pPr algn="ctr">
              <a:buFont typeface="Wingdings 3" pitchFamily="18" charset="2"/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4872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Magisterské navazující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tabLst>
                <a:tab pos="1255713" algn="l"/>
              </a:tabLst>
            </a:pP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Učitelství tělesné výchovy pro ZŠ a </a:t>
            </a:r>
            <a:r>
              <a:rPr lang="cs-CZ" sz="1800" b="1" dirty="0" smtClean="0">
                <a:solidFill>
                  <a:srgbClr val="0070C0"/>
                </a:solidFill>
                <a:cs typeface="Arial" pitchFamily="34" charset="0"/>
              </a:rPr>
              <a:t>SŠ, směr Sportovní edukace</a:t>
            </a:r>
            <a:r>
              <a:rPr lang="cs-CZ" sz="16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cs-CZ" sz="1800" b="1" dirty="0">
                <a:cs typeface="Arial" pitchFamily="34" charset="0"/>
              </a:rPr>
              <a:t>(UTV)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cs-CZ" sz="1600" dirty="0">
                <a:cs typeface="Arial" pitchFamily="34" charset="0"/>
              </a:rPr>
              <a:t>Jednooborové</a:t>
            </a:r>
          </a:p>
          <a:p>
            <a:pPr>
              <a:buClr>
                <a:srgbClr val="002060"/>
              </a:buClr>
              <a:tabLst>
                <a:tab pos="1255713" algn="l"/>
              </a:tabLst>
            </a:pPr>
            <a:r>
              <a:rPr lang="cs-CZ" sz="1800" b="1" dirty="0" smtClean="0">
                <a:solidFill>
                  <a:srgbClr val="0070C0"/>
                </a:solidFill>
                <a:cs typeface="Arial" pitchFamily="34" charset="0"/>
              </a:rPr>
              <a:t>Učitelství </a:t>
            </a: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tělesné výchovy pro ZŠ a SŠ </a:t>
            </a:r>
            <a:r>
              <a:rPr lang="cs-CZ" sz="1800" b="1" dirty="0">
                <a:cs typeface="Arial" pitchFamily="34" charset="0"/>
              </a:rPr>
              <a:t>(TV45)</a:t>
            </a: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cs-CZ" sz="1600" dirty="0">
                <a:cs typeface="Arial" pitchFamily="34" charset="0"/>
              </a:rPr>
              <a:t>dvouoborové, prezenční</a:t>
            </a:r>
            <a:endParaRPr lang="cs-CZ" sz="1800" b="1" dirty="0">
              <a:solidFill>
                <a:srgbClr val="006666"/>
              </a:solidFill>
              <a:cs typeface="Arial" pitchFamily="34" charset="0"/>
            </a:endParaRPr>
          </a:p>
          <a:p>
            <a:pPr marL="1257300" lvl="2" indent="-342900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cs-CZ" sz="1600" dirty="0">
                <a:cs typeface="Arial" pitchFamily="34" charset="0"/>
              </a:rPr>
              <a:t>mezifakultní s FF, </a:t>
            </a:r>
            <a:r>
              <a:rPr lang="cs-CZ" sz="1600" dirty="0" err="1" smtClean="0">
                <a:cs typeface="Arial" pitchFamily="34" charset="0"/>
              </a:rPr>
              <a:t>PdF</a:t>
            </a:r>
            <a:endParaRPr lang="cs-CZ" sz="1600" dirty="0">
              <a:solidFill>
                <a:schemeClr val="accent3"/>
              </a:solidFill>
              <a:cs typeface="Arial" pitchFamily="34" charset="0"/>
            </a:endParaRPr>
          </a:p>
          <a:p>
            <a:pPr marL="342900" lvl="3" indent="-342900"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Aplikovaná sportovní edukace bezpečnostních složek </a:t>
            </a:r>
            <a:r>
              <a:rPr lang="cs-CZ" sz="1800" b="1" dirty="0">
                <a:cs typeface="Arial" pitchFamily="34" charset="0"/>
              </a:rPr>
              <a:t>(ASEBS)</a:t>
            </a:r>
          </a:p>
          <a:p>
            <a:pPr marL="342900" lvl="3" indent="-342900"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Aplikovaná kineziologie </a:t>
            </a:r>
            <a:r>
              <a:rPr lang="cs-CZ" sz="1800" b="1" dirty="0"/>
              <a:t>(APKIN</a:t>
            </a:r>
            <a:r>
              <a:rPr lang="cs-CZ" sz="1800" b="1" dirty="0" smtClean="0"/>
              <a:t>)</a:t>
            </a:r>
          </a:p>
          <a:p>
            <a:pPr marL="342900" lvl="3" indent="-342900"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Kondiční trenér </a:t>
            </a:r>
            <a:r>
              <a:rPr lang="cs-CZ" sz="1800" b="1" dirty="0" smtClean="0">
                <a:cs typeface="Arial" pitchFamily="34" charset="0"/>
              </a:rPr>
              <a:t>(KT)</a:t>
            </a:r>
            <a:endParaRPr lang="cs-CZ" sz="1800" b="1" dirty="0">
              <a:cs typeface="Arial" pitchFamily="34" charset="0"/>
            </a:endParaRPr>
          </a:p>
          <a:p>
            <a:pPr marL="342900" lvl="3" indent="-342900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cs-CZ" sz="1800" b="1" dirty="0">
                <a:solidFill>
                  <a:srgbClr val="0070C0"/>
                </a:solidFill>
                <a:cs typeface="Arial" pitchFamily="34" charset="0"/>
              </a:rPr>
              <a:t>Management sportu </a:t>
            </a:r>
            <a:r>
              <a:rPr lang="cs-CZ" sz="1800" b="1" dirty="0">
                <a:cs typeface="Arial" pitchFamily="34" charset="0"/>
              </a:rPr>
              <a:t>(MAN)</a:t>
            </a:r>
          </a:p>
          <a:p>
            <a:pPr marL="1257300" lvl="5" indent="-342900"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</a:pPr>
            <a:r>
              <a:rPr lang="cs-CZ" sz="1600" dirty="0">
                <a:cs typeface="Arial" pitchFamily="34" charset="0"/>
              </a:rPr>
              <a:t>mezifakultní s ESF</a:t>
            </a:r>
            <a:endParaRPr lang="cs-CZ" sz="1400" dirty="0">
              <a:cs typeface="Arial" pitchFamily="34" charset="0"/>
            </a:endParaRPr>
          </a:p>
          <a:p>
            <a:pPr indent="0">
              <a:buNone/>
              <a:tabLst>
                <a:tab pos="1255713" algn="l"/>
              </a:tabLst>
            </a:pPr>
            <a:r>
              <a:rPr lang="cs-CZ" sz="1600" dirty="0"/>
              <a:t>	</a:t>
            </a:r>
            <a:endParaRPr lang="cs-CZ" sz="1800" dirty="0">
              <a:latin typeface="Lucida Sans Unicode" pitchFamily="34" charset="0"/>
            </a:endParaRP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4987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 </a:t>
            </a:r>
            <a:r>
              <a:rPr lang="cs-CZ" dirty="0" err="1"/>
              <a:t>NMgr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defRPr/>
            </a:pPr>
            <a:r>
              <a:rPr lang="cs-CZ" sz="2000" b="1" dirty="0">
                <a:cs typeface="Arial" pitchFamily="34" charset="0"/>
              </a:rPr>
              <a:t>Písemná přijímací zkouška </a:t>
            </a:r>
          </a:p>
          <a:p>
            <a:pPr lvl="1">
              <a:buClr>
                <a:srgbClr val="002060"/>
              </a:buClr>
              <a:defRPr/>
            </a:pPr>
            <a:r>
              <a:rPr lang="cs-CZ" sz="1800" b="1" dirty="0" smtClean="0">
                <a:cs typeface="Arial" pitchFamily="34" charset="0"/>
              </a:rPr>
              <a:t>23. </a:t>
            </a:r>
            <a:r>
              <a:rPr lang="cs-CZ" sz="1800" b="1" dirty="0">
                <a:cs typeface="Arial" pitchFamily="34" charset="0"/>
              </a:rPr>
              <a:t>6. </a:t>
            </a:r>
            <a:r>
              <a:rPr lang="cs-CZ" sz="1800" b="1" dirty="0" smtClean="0">
                <a:cs typeface="Arial" pitchFamily="34" charset="0"/>
              </a:rPr>
              <a:t>2018</a:t>
            </a:r>
            <a:endParaRPr lang="cs-CZ" sz="1800" b="1" dirty="0">
              <a:cs typeface="Arial" pitchFamily="34" charset="0"/>
            </a:endParaRPr>
          </a:p>
          <a:p>
            <a:pPr lvl="1">
              <a:buClr>
                <a:srgbClr val="002060"/>
              </a:buClr>
              <a:defRPr/>
            </a:pPr>
            <a:r>
              <a:rPr lang="cs-CZ" sz="1800" dirty="0">
                <a:cs typeface="Arial" pitchFamily="34" charset="0"/>
              </a:rPr>
              <a:t>každý obor samostatný </a:t>
            </a:r>
            <a:r>
              <a:rPr lang="cs-CZ" sz="1800" dirty="0" smtClean="0">
                <a:cs typeface="Arial" pitchFamily="34" charset="0"/>
              </a:rPr>
              <a:t>test</a:t>
            </a:r>
            <a:endParaRPr lang="cs-CZ" sz="1600" dirty="0">
              <a:cs typeface="Arial" pitchFamily="34" charset="0"/>
            </a:endParaRPr>
          </a:p>
          <a:p>
            <a:pPr marL="182880" lvl="1">
              <a:spcBef>
                <a:spcPts val="1400"/>
              </a:spcBef>
              <a:buClr>
                <a:srgbClr val="002060"/>
              </a:buClr>
              <a:defRPr/>
            </a:pPr>
            <a:r>
              <a:rPr lang="cs-CZ" sz="2000" b="1" dirty="0">
                <a:cs typeface="Arial" pitchFamily="34" charset="0"/>
              </a:rPr>
              <a:t>Oborová zkouška pouze pro TV45 </a:t>
            </a:r>
            <a:r>
              <a:rPr lang="cs-CZ" sz="2000" dirty="0">
                <a:cs typeface="Arial" pitchFamily="34" charset="0"/>
              </a:rPr>
              <a:t>v kombinaci s druhým oborem</a:t>
            </a:r>
          </a:p>
          <a:p>
            <a:pPr marL="7429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cs typeface="Arial" pitchFamily="34" charset="0"/>
              </a:rPr>
              <a:t>kombinace s  </a:t>
            </a:r>
            <a:r>
              <a:rPr lang="cs-CZ" sz="1800" b="1" dirty="0">
                <a:cs typeface="Arial" pitchFamily="34" charset="0"/>
              </a:rPr>
              <a:t>SP, AJ, RJ</a:t>
            </a:r>
          </a:p>
          <a:p>
            <a:pPr marL="742950" lvl="2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cs typeface="Arial" pitchFamily="34" charset="0"/>
              </a:rPr>
              <a:t>dle harmonogramu příslušné fakulty MU</a:t>
            </a:r>
            <a:endParaRPr lang="cs-CZ" sz="1600" dirty="0"/>
          </a:p>
          <a:p>
            <a:pPr>
              <a:spcBef>
                <a:spcPts val="1400"/>
              </a:spcBef>
              <a:buClr>
                <a:srgbClr val="002060"/>
              </a:buClr>
              <a:defRPr/>
            </a:pPr>
            <a:r>
              <a:rPr lang="cs-CZ" sz="2000" b="1" dirty="0">
                <a:cs typeface="Arial" pitchFamily="34" charset="0"/>
              </a:rPr>
              <a:t>Praktická zkouška z TV</a:t>
            </a:r>
            <a:r>
              <a:rPr lang="cs-CZ" sz="2000" dirty="0">
                <a:cs typeface="Arial" pitchFamily="34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defRPr/>
            </a:pPr>
            <a:r>
              <a:rPr lang="cs-CZ" sz="1800" b="1" dirty="0" smtClean="0">
                <a:cs typeface="Arial" pitchFamily="34" charset="0"/>
              </a:rPr>
              <a:t>23. </a:t>
            </a:r>
            <a:r>
              <a:rPr lang="cs-CZ" sz="1800" b="1" dirty="0">
                <a:cs typeface="Arial" pitchFamily="34" charset="0"/>
              </a:rPr>
              <a:t>6. </a:t>
            </a:r>
            <a:r>
              <a:rPr lang="cs-CZ" sz="1800" b="1" dirty="0" smtClean="0">
                <a:cs typeface="Arial" pitchFamily="34" charset="0"/>
              </a:rPr>
              <a:t>2018</a:t>
            </a:r>
            <a:endParaRPr lang="cs-CZ" sz="1800" b="1" dirty="0"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rgbClr val="002060"/>
              </a:buClr>
              <a:defRPr/>
            </a:pPr>
            <a:r>
              <a:rPr lang="cs-CZ" sz="1800" dirty="0" smtClean="0">
                <a:cs typeface="Arial" pitchFamily="34" charset="0"/>
              </a:rPr>
              <a:t>pouze uchazeči </a:t>
            </a:r>
            <a:r>
              <a:rPr lang="cs-CZ" sz="1800" dirty="0">
                <a:cs typeface="Arial" pitchFamily="34" charset="0"/>
              </a:rPr>
              <a:t>oboru </a:t>
            </a:r>
            <a:r>
              <a:rPr lang="cs-CZ" sz="1800" b="1" dirty="0">
                <a:cs typeface="Arial" pitchFamily="34" charset="0"/>
              </a:rPr>
              <a:t>ASEBS</a:t>
            </a:r>
            <a:r>
              <a:rPr lang="cs-CZ" sz="1800" dirty="0">
                <a:cs typeface="Arial" pitchFamily="34" charset="0"/>
              </a:rPr>
              <a:t>  - </a:t>
            </a:r>
            <a:r>
              <a:rPr lang="cs-CZ" sz="1800" dirty="0" err="1">
                <a:cs typeface="Arial" pitchFamily="34" charset="0"/>
              </a:rPr>
              <a:t>Jacikův</a:t>
            </a:r>
            <a:r>
              <a:rPr lang="cs-CZ" sz="1800" dirty="0">
                <a:cs typeface="Arial" pitchFamily="34" charset="0"/>
              </a:rPr>
              <a:t> celostní motorický test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defRPr/>
            </a:pPr>
            <a:r>
              <a:rPr lang="cs-CZ" sz="1800" dirty="0" smtClean="0">
                <a:cs typeface="Arial" pitchFamily="34" charset="0"/>
              </a:rPr>
              <a:t>pouze uchazeči </a:t>
            </a:r>
            <a:r>
              <a:rPr lang="cs-CZ" sz="1800" dirty="0">
                <a:cs typeface="Arial" pitchFamily="34" charset="0"/>
              </a:rPr>
              <a:t>oborů </a:t>
            </a:r>
            <a:r>
              <a:rPr lang="cs-CZ" sz="1800" b="1" dirty="0">
                <a:cs typeface="Arial" pitchFamily="34" charset="0"/>
              </a:rPr>
              <a:t>UTV a TV45 </a:t>
            </a:r>
            <a:r>
              <a:rPr lang="cs-CZ" sz="1800" dirty="0">
                <a:cs typeface="Arial" pitchFamily="34" charset="0"/>
              </a:rPr>
              <a:t>– plavání (4 plavecké styly)</a:t>
            </a:r>
          </a:p>
          <a:p>
            <a:pPr lvl="1">
              <a:spcBef>
                <a:spcPts val="1400"/>
              </a:spcBef>
              <a:defRPr/>
            </a:pPr>
            <a:endParaRPr lang="cs-CZ" dirty="0">
              <a:cs typeface="Arial" pitchFamily="34" charset="0"/>
            </a:endParaRPr>
          </a:p>
          <a:p>
            <a:pPr marL="182880" lvl="1">
              <a:defRPr/>
            </a:pPr>
            <a:endParaRPr lang="cs-CZ" dirty="0"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101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přijetí </a:t>
            </a:r>
            <a:r>
              <a:rPr lang="cs-CZ" dirty="0" err="1"/>
              <a:t>NMgr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190151" cy="4114800"/>
          </a:xfrm>
        </p:spPr>
        <p:txBody>
          <a:bodyPr/>
          <a:lstStyle/>
          <a:p>
            <a:r>
              <a:rPr lang="cs-CZ" sz="2000" b="1" dirty="0">
                <a:cs typeface="Arial" pitchFamily="34" charset="0"/>
              </a:rPr>
              <a:t>absolvování bakalářského studia </a:t>
            </a:r>
          </a:p>
          <a:p>
            <a:pPr marL="0" indent="0">
              <a:buNone/>
            </a:pPr>
            <a:r>
              <a:rPr lang="cs-CZ" sz="2000" dirty="0">
                <a:cs typeface="Arial" pitchFamily="34" charset="0"/>
              </a:rPr>
              <a:t>    </a:t>
            </a:r>
            <a:r>
              <a:rPr lang="cs-CZ" sz="2000" dirty="0" smtClean="0">
                <a:cs typeface="Arial" pitchFamily="34" charset="0"/>
              </a:rPr>
              <a:t> (</a:t>
            </a:r>
            <a:r>
              <a:rPr lang="cs-CZ" sz="2000" dirty="0">
                <a:solidFill>
                  <a:srgbClr val="FF0000"/>
                </a:solidFill>
                <a:cs typeface="Arial" pitchFamily="34" charset="0"/>
              </a:rPr>
              <a:t>u dvouoborového studia TV45 v obou zvolených oborech</a:t>
            </a:r>
            <a:r>
              <a:rPr lang="cs-CZ" sz="2000" dirty="0">
                <a:cs typeface="Arial" pitchFamily="34" charset="0"/>
              </a:rPr>
              <a:t>)</a:t>
            </a:r>
          </a:p>
          <a:p>
            <a:r>
              <a:rPr lang="cs-CZ" sz="2000" dirty="0">
                <a:cs typeface="Arial" pitchFamily="34" charset="0"/>
              </a:rPr>
              <a:t>úspěšné </a:t>
            </a:r>
            <a:r>
              <a:rPr lang="cs-CZ" sz="2000" b="1" dirty="0">
                <a:cs typeface="Arial" pitchFamily="34" charset="0"/>
              </a:rPr>
              <a:t>vykonání všech částí přijímacích zkoušek</a:t>
            </a:r>
          </a:p>
          <a:p>
            <a:r>
              <a:rPr lang="cs-CZ" sz="2000" dirty="0">
                <a:cs typeface="Arial" pitchFamily="34" charset="0"/>
              </a:rPr>
              <a:t>odevzdání </a:t>
            </a:r>
            <a:r>
              <a:rPr lang="cs-CZ" sz="2000" b="1" dirty="0">
                <a:cs typeface="Arial" pitchFamily="34" charset="0"/>
              </a:rPr>
              <a:t>originálu </a:t>
            </a:r>
            <a:r>
              <a:rPr lang="cs-CZ" sz="2000" b="1" dirty="0" smtClean="0">
                <a:cs typeface="Arial" pitchFamily="34" charset="0"/>
              </a:rPr>
              <a:t>posudku tělovýchovného lékaře do 8. 6. 2018</a:t>
            </a:r>
            <a:endParaRPr lang="cs-CZ" sz="2000" b="1" dirty="0">
              <a:cs typeface="Arial" pitchFamily="34" charset="0"/>
            </a:endParaRPr>
          </a:p>
          <a:p>
            <a:r>
              <a:rPr lang="cs-CZ" sz="2000" dirty="0">
                <a:cs typeface="Arial" pitchFamily="34" charset="0"/>
              </a:rPr>
              <a:t>odevzdání </a:t>
            </a:r>
            <a:r>
              <a:rPr lang="cs-CZ" sz="2000" b="1" dirty="0">
                <a:cs typeface="Arial" pitchFamily="34" charset="0"/>
              </a:rPr>
              <a:t>potvrzení o </a:t>
            </a:r>
            <a:r>
              <a:rPr lang="cs-CZ" sz="2000" b="1" dirty="0" err="1">
                <a:cs typeface="Arial" pitchFamily="34" charset="0"/>
              </a:rPr>
              <a:t>abs</a:t>
            </a:r>
            <a:r>
              <a:rPr lang="cs-CZ" sz="2000" b="1" dirty="0">
                <a:cs typeface="Arial" pitchFamily="34" charset="0"/>
              </a:rPr>
              <a:t>. Bc. studia</a:t>
            </a:r>
            <a:r>
              <a:rPr lang="cs-CZ" sz="2000" dirty="0">
                <a:cs typeface="Arial" pitchFamily="34" charset="0"/>
              </a:rPr>
              <a:t>/nostrifikace VŠ diplomu </a:t>
            </a:r>
            <a:r>
              <a:rPr lang="cs-CZ" sz="2000" b="1" dirty="0">
                <a:cs typeface="Arial" pitchFamily="34" charset="0"/>
              </a:rPr>
              <a:t>do </a:t>
            </a:r>
            <a:r>
              <a:rPr lang="cs-CZ" sz="2000" b="1" dirty="0" smtClean="0">
                <a:cs typeface="Arial" pitchFamily="34" charset="0"/>
              </a:rPr>
              <a:t>11. 7. 2018</a:t>
            </a:r>
          </a:p>
          <a:p>
            <a:r>
              <a:rPr lang="cs-CZ" sz="2000" i="1" dirty="0" smtClean="0"/>
              <a:t>absolventi </a:t>
            </a:r>
            <a:r>
              <a:rPr lang="cs-CZ" sz="2000" i="1" dirty="0"/>
              <a:t>MU </a:t>
            </a:r>
            <a:r>
              <a:rPr lang="cs-CZ" sz="2000" i="1" dirty="0" smtClean="0"/>
              <a:t>potvrzení o </a:t>
            </a:r>
            <a:r>
              <a:rPr lang="cs-CZ" sz="2000" i="1" dirty="0" err="1" smtClean="0"/>
              <a:t>abs</a:t>
            </a:r>
            <a:r>
              <a:rPr lang="cs-CZ" sz="2000" i="1" dirty="0" smtClean="0"/>
              <a:t>. Bc. studia nedokládají</a:t>
            </a:r>
            <a:r>
              <a:rPr lang="cs-CZ" sz="2000" i="1" dirty="0"/>
              <a:t>, pokud přihlášku založí po přihlášení do IS MU a u přihlášky je uvedeno jejich UČO, jinak je na ně nahlíženo jako na uchazeče z jiné </a:t>
            </a:r>
            <a:r>
              <a:rPr lang="cs-CZ" sz="2000" i="1" dirty="0" smtClean="0"/>
              <a:t>VŠ.</a:t>
            </a:r>
            <a:br>
              <a:rPr lang="cs-CZ" sz="2000" i="1" dirty="0" smtClean="0"/>
            </a:br>
            <a:r>
              <a:rPr lang="cs-CZ" sz="2000" i="1" dirty="0" smtClean="0"/>
              <a:t>Při zápisu do studia dokládají </a:t>
            </a:r>
            <a:r>
              <a:rPr lang="cs-CZ" sz="2000" i="1" dirty="0" err="1" smtClean="0"/>
              <a:t>abs</a:t>
            </a:r>
            <a:r>
              <a:rPr lang="cs-CZ" sz="2000" i="1" dirty="0" smtClean="0"/>
              <a:t>. MU prostou kopii VŠ diplomu.</a:t>
            </a:r>
          </a:p>
          <a:p>
            <a:r>
              <a:rPr lang="cs-CZ" sz="2000" b="1" dirty="0">
                <a:cs typeface="Arial" pitchFamily="34" charset="0"/>
              </a:rPr>
              <a:t>uchazeč ze zahraničí (mimo Slovenska) </a:t>
            </a:r>
            <a:r>
              <a:rPr lang="cs-CZ" sz="2000" dirty="0">
                <a:cs typeface="Arial" pitchFamily="34" charset="0"/>
              </a:rPr>
              <a:t>doloží do </a:t>
            </a:r>
            <a:r>
              <a:rPr lang="cs-CZ" sz="2000" dirty="0" smtClean="0">
                <a:cs typeface="Arial" pitchFamily="34" charset="0"/>
              </a:rPr>
              <a:t>8. 6. 2018</a:t>
            </a:r>
            <a:r>
              <a:rPr lang="cs-CZ" sz="2000" b="1" dirty="0" smtClean="0">
                <a:cs typeface="Arial" pitchFamily="34" charset="0"/>
              </a:rPr>
              <a:t> </a:t>
            </a:r>
            <a:r>
              <a:rPr lang="cs-CZ" sz="2000" b="1" dirty="0">
                <a:cs typeface="Arial" pitchFamily="34" charset="0"/>
              </a:rPr>
              <a:t>certifikát o zkoušce z českého jazyka na úrovni B2 </a:t>
            </a:r>
          </a:p>
          <a:p>
            <a:pPr marL="0" indent="0">
              <a:buNone/>
            </a:pPr>
            <a:endParaRPr lang="cs-CZ" sz="2000" i="1" dirty="0">
              <a:cs typeface="Arial" pitchFamily="34" charset="0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858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 otevřených dveří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2017712"/>
            <a:ext cx="8082321" cy="4319713"/>
          </a:xfrm>
          <a:ln>
            <a:prstDash val="solid"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>
                <a:cs typeface="Arial" pitchFamily="34" charset="0"/>
              </a:rPr>
              <a:t>Představení MU, FSpS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>
                <a:cs typeface="Arial" pitchFamily="34" charset="0"/>
              </a:rPr>
              <a:t>Přehled studijních </a:t>
            </a:r>
            <a:r>
              <a:rPr lang="cs-CZ" sz="2000" dirty="0" smtClean="0">
                <a:cs typeface="Arial" pitchFamily="34" charset="0"/>
              </a:rPr>
              <a:t>programů</a:t>
            </a:r>
            <a:endParaRPr lang="cs-CZ" sz="20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cs typeface="Arial" pitchFamily="34" charset="0"/>
              </a:rPr>
              <a:t>Reprezentanti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cs typeface="Arial" pitchFamily="34" charset="0"/>
              </a:rPr>
              <a:t>Akce pořádané FSpS 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cs typeface="Arial" pitchFamily="34" charset="0"/>
              </a:rPr>
              <a:t>Přijímací </a:t>
            </a:r>
            <a:r>
              <a:rPr lang="cs-CZ" sz="2000" dirty="0">
                <a:cs typeface="Arial" pitchFamily="34" charset="0"/>
              </a:rPr>
              <a:t>zkoušky – termíny, </a:t>
            </a:r>
            <a:r>
              <a:rPr lang="cs-CZ" sz="2000" dirty="0" smtClean="0">
                <a:cs typeface="Arial" pitchFamily="34" charset="0"/>
              </a:rPr>
              <a:t>kritéria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>
                <a:cs typeface="Arial" pitchFamily="34" charset="0"/>
              </a:rPr>
              <a:t>Formy studia, finanční náročnost studia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cs typeface="Arial" pitchFamily="34" charset="0"/>
              </a:rPr>
              <a:t>Přípravné </a:t>
            </a:r>
            <a:r>
              <a:rPr lang="cs-CZ" sz="2000" dirty="0">
                <a:cs typeface="Arial" pitchFamily="34" charset="0"/>
              </a:rPr>
              <a:t>kurzy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>
                <a:cs typeface="Arial" pitchFamily="34" charset="0"/>
              </a:rPr>
              <a:t>Studium v </a:t>
            </a:r>
            <a:r>
              <a:rPr lang="cs-CZ" sz="2000" dirty="0" smtClean="0">
                <a:cs typeface="Arial" pitchFamily="34" charset="0"/>
              </a:rPr>
              <a:t>zahraničí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cs typeface="Arial" pitchFamily="34" charset="0"/>
              </a:rPr>
              <a:t>Prezentace studentů</a:t>
            </a:r>
            <a:endParaRPr lang="cs-CZ" sz="2000" dirty="0"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2060"/>
                </a:solidFill>
                <a:cs typeface="Arial" pitchFamily="34" charset="0"/>
              </a:rPr>
              <a:t>Prezentace </a:t>
            </a:r>
            <a:r>
              <a:rPr lang="cs-CZ" sz="2000" dirty="0" smtClean="0">
                <a:solidFill>
                  <a:srgbClr val="002060"/>
                </a:solidFill>
                <a:cs typeface="Arial" pitchFamily="34" charset="0"/>
              </a:rPr>
              <a:t>oborů 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cs-CZ" sz="2000" dirty="0" smtClean="0">
                <a:solidFill>
                  <a:srgbClr val="002060"/>
                </a:solidFill>
                <a:cs typeface="Arial" pitchFamily="34" charset="0"/>
              </a:rPr>
              <a:t>Dotazy</a:t>
            </a:r>
            <a:r>
              <a:rPr lang="cs-CZ" sz="2000" dirty="0">
                <a:solidFill>
                  <a:srgbClr val="002060"/>
                </a:solidFill>
                <a:cs typeface="Arial" pitchFamily="34" charset="0"/>
              </a:rPr>
              <a:t>, prohlídka výukových prostor</a:t>
            </a:r>
          </a:p>
          <a:p>
            <a:pPr lvl="1">
              <a:buFont typeface="Verdana" pitchFamily="34" charset="0"/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endParaRPr lang="cs-CZ" sz="1800" dirty="0"/>
          </a:p>
          <a:p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přijímaných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</a:rPr>
              <a:t>navazující magisterský program</a:t>
            </a:r>
          </a:p>
          <a:p>
            <a:pPr lvl="1"/>
            <a:r>
              <a:rPr lang="cs-CZ" sz="1800" dirty="0"/>
              <a:t>Tělesná výchova a sport			</a:t>
            </a:r>
            <a:r>
              <a:rPr lang="cs-CZ" sz="1800" b="1" dirty="0"/>
              <a:t>200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5" name="Picture 3" descr="E:\Vnější vztahy_Foto_FSpS\FSpS_Foto_2\DSC_3571 Pano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01" y="3192351"/>
            <a:ext cx="5560742" cy="27803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0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26766"/>
            <a:ext cx="8082321" cy="4114800"/>
          </a:xfrm>
        </p:spPr>
        <p:txBody>
          <a:bodyPr/>
          <a:lstStyle/>
          <a:p>
            <a:r>
              <a:rPr lang="cs-CZ" sz="2000" dirty="0"/>
              <a:t>Oddělení vnějších vztahů FSpS</a:t>
            </a:r>
          </a:p>
          <a:p>
            <a:r>
              <a:rPr lang="cs-CZ" sz="2000" dirty="0"/>
              <a:t>Centrum zahraniční spolupráce MU</a:t>
            </a:r>
          </a:p>
          <a:p>
            <a:r>
              <a:rPr lang="cs-CZ" sz="2000" dirty="0"/>
              <a:t>Uznávání předmětů ze zahraničí</a:t>
            </a: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" y="3478665"/>
            <a:ext cx="3881681" cy="28983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49" y="3478665"/>
            <a:ext cx="3912435" cy="29343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8" y="1135183"/>
            <a:ext cx="6392092" cy="56444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69622" y="673518"/>
            <a:ext cx="324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>
                    <a:lumMod val="50000"/>
                  </a:schemeClr>
                </a:solidFill>
              </a:rPr>
              <a:t>www.dosveta.muni.cz</a:t>
            </a:r>
            <a:r>
              <a:rPr lang="cs-CZ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4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Stipendium na podporu mobility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Nad rámec </a:t>
            </a:r>
            <a:r>
              <a:rPr lang="cs-CZ" sz="2000" dirty="0" err="1"/>
              <a:t>mobilitních</a:t>
            </a:r>
            <a:r>
              <a:rPr lang="cs-CZ" sz="2000" dirty="0"/>
              <a:t> programů</a:t>
            </a:r>
          </a:p>
          <a:p>
            <a:r>
              <a:rPr lang="cs-CZ" sz="2000" dirty="0"/>
              <a:t>Podpora ze stipendijního fondu FSpS</a:t>
            </a:r>
          </a:p>
          <a:p>
            <a:r>
              <a:rPr lang="cs-CZ" sz="2000" dirty="0"/>
              <a:t>Až 25 000 Kč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" y="3346133"/>
            <a:ext cx="8147893" cy="2902267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dirty="0" smtClean="0"/>
              <a:t>3-12 </a:t>
            </a:r>
            <a:r>
              <a:rPr lang="cs-CZ" sz="2000" dirty="0"/>
              <a:t>měsíců</a:t>
            </a:r>
          </a:p>
          <a:p>
            <a:pPr lvl="1"/>
            <a:r>
              <a:rPr lang="cs-CZ" sz="2000" dirty="0" smtClean="0"/>
              <a:t>jednoduchá administrace</a:t>
            </a:r>
          </a:p>
          <a:p>
            <a:pPr lvl="1"/>
            <a:r>
              <a:rPr lang="cs-CZ" sz="2000" dirty="0"/>
              <a:t>a</a:t>
            </a:r>
            <a:r>
              <a:rPr lang="cs-CZ" sz="2000" dirty="0" smtClean="0"/>
              <a:t>ž 500 EUR na měsíc</a:t>
            </a:r>
            <a:endParaRPr lang="cs-CZ" sz="2000" dirty="0"/>
          </a:p>
          <a:p>
            <a:pPr lvl="1"/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00" y="2589948"/>
            <a:ext cx="3960440" cy="29703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" y="3537960"/>
            <a:ext cx="3656352" cy="20223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22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Partnerské </a:t>
            </a:r>
            <a:r>
              <a:rPr lang="cs-CZ" smtClean="0"/>
              <a:t>univerzity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Wien</a:t>
            </a:r>
            <a:endParaRPr lang="cs-CZ" sz="2000" dirty="0"/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Valencia</a:t>
            </a:r>
            <a:endParaRPr lang="cs-CZ" sz="2000" dirty="0"/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Nice Sophia </a:t>
            </a:r>
            <a:r>
              <a:rPr lang="cs-CZ" sz="2000" dirty="0" err="1"/>
              <a:t>Antipolis</a:t>
            </a:r>
            <a:endParaRPr lang="cs-CZ" sz="2000" dirty="0"/>
          </a:p>
          <a:p>
            <a:r>
              <a:rPr lang="cs-CZ" sz="2000" dirty="0" err="1"/>
              <a:t>Lithuanian</a:t>
            </a:r>
            <a:r>
              <a:rPr lang="cs-CZ" sz="2000" dirty="0"/>
              <a:t> </a:t>
            </a:r>
            <a:r>
              <a:rPr lang="cs-CZ" sz="2000" dirty="0" err="1"/>
              <a:t>Sports</a:t>
            </a:r>
            <a:r>
              <a:rPr lang="cs-CZ" sz="2000" dirty="0"/>
              <a:t> University</a:t>
            </a:r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Ljubljana</a:t>
            </a:r>
            <a:endParaRPr lang="cs-CZ" sz="2000" dirty="0"/>
          </a:p>
          <a:p>
            <a:r>
              <a:rPr lang="cs-CZ" sz="2000" smtClean="0"/>
              <a:t>University College of Southeast Norway</a:t>
            </a:r>
            <a:endParaRPr lang="cs-CZ" sz="2000" dirty="0"/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South</a:t>
            </a:r>
            <a:r>
              <a:rPr lang="cs-CZ" sz="2000" dirty="0"/>
              <a:t> Wales</a:t>
            </a:r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Zagreb</a:t>
            </a:r>
          </a:p>
          <a:p>
            <a:r>
              <a:rPr lang="cs-CZ" sz="2000" dirty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Coimbra</a:t>
            </a:r>
          </a:p>
          <a:p>
            <a:r>
              <a:rPr lang="cs-CZ" sz="2000" dirty="0"/>
              <a:t>…a další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20" y="1335592"/>
            <a:ext cx="1512168" cy="1512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18822"/>
            <a:ext cx="2088232" cy="8747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18" y="5430130"/>
            <a:ext cx="2148421" cy="10742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93" y="1508081"/>
            <a:ext cx="1029072" cy="10290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71" y="3132304"/>
            <a:ext cx="2580839" cy="9146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56" y="5579523"/>
            <a:ext cx="2825431" cy="7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Gerlev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 smtClean="0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dirty="0"/>
              <a:t>Dánsko</a:t>
            </a:r>
            <a:endParaRPr lang="cs-CZ" dirty="0"/>
          </a:p>
          <a:p>
            <a:pPr lvl="1"/>
            <a:r>
              <a:rPr lang="cs-CZ" sz="2000" dirty="0"/>
              <a:t>18ti týdenní </a:t>
            </a:r>
            <a:r>
              <a:rPr lang="cs-CZ" sz="2000"/>
              <a:t>studijní </a:t>
            </a:r>
            <a:r>
              <a:rPr lang="cs-CZ" sz="2000" smtClean="0"/>
              <a:t>pobyty</a:t>
            </a:r>
          </a:p>
          <a:p>
            <a:pPr lvl="1"/>
            <a:r>
              <a:rPr lang="cs-CZ" sz="2000" smtClean="0"/>
              <a:t>Dancing, Basketball, CrossFit, Parkour, MoveOut, Surfing, Natural Moving</a:t>
            </a:r>
          </a:p>
          <a:p>
            <a:pPr lvl="1"/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5" y="3806047"/>
            <a:ext cx="4135940" cy="2326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7" y="355767"/>
            <a:ext cx="3888432" cy="21872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29" y="3806047"/>
            <a:ext cx="4190595" cy="23572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624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cs typeface="Arial" pitchFamily="34" charset="0"/>
              </a:rPr>
              <a:t>Masarykova univerzita</a:t>
            </a:r>
          </a:p>
          <a:p>
            <a:r>
              <a:rPr lang="cs-CZ" sz="2000" dirty="0">
                <a:cs typeface="Arial" pitchFamily="34" charset="0"/>
              </a:rPr>
              <a:t>Fakulta sportovních studií</a:t>
            </a:r>
          </a:p>
          <a:p>
            <a:r>
              <a:rPr lang="cs-CZ" sz="2000" dirty="0">
                <a:cs typeface="Arial" pitchFamily="34" charset="0"/>
              </a:rPr>
              <a:t>Kamenice 5, 625 00 Brno</a:t>
            </a:r>
          </a:p>
          <a:p>
            <a:endParaRPr lang="cs-CZ" sz="2000" dirty="0">
              <a:cs typeface="Arial" pitchFamily="34" charset="0"/>
            </a:endParaRPr>
          </a:p>
          <a:p>
            <a:r>
              <a:rPr lang="cs-CZ" sz="2000" dirty="0">
                <a:cs typeface="Arial" pitchFamily="34" charset="0"/>
                <a:hlinkClick r:id="rId2"/>
              </a:rPr>
              <a:t>studijni@fsps.muni.cz</a:t>
            </a:r>
            <a:endParaRPr lang="cs-CZ" sz="2000" dirty="0">
              <a:cs typeface="Arial" pitchFamily="34" charset="0"/>
            </a:endParaRPr>
          </a:p>
          <a:p>
            <a:r>
              <a:rPr lang="cs-CZ" sz="2000" dirty="0">
                <a:solidFill>
                  <a:srgbClr val="0000CC"/>
                </a:solidFill>
                <a:cs typeface="Arial" pitchFamily="34" charset="0"/>
              </a:rPr>
              <a:t>http://www.fsps.muni.cz/uchazeci</a:t>
            </a:r>
          </a:p>
          <a:p>
            <a:pPr>
              <a:buFont typeface="Wingdings 3" pitchFamily="18" charset="2"/>
              <a:buNone/>
            </a:pPr>
            <a:endParaRPr lang="cs-CZ" sz="2000" dirty="0">
              <a:cs typeface="Arial" pitchFamily="34" charset="0"/>
            </a:endParaRPr>
          </a:p>
          <a:p>
            <a:r>
              <a:rPr lang="cs-CZ" sz="2000" dirty="0">
                <a:cs typeface="Arial" pitchFamily="34" charset="0"/>
              </a:rPr>
              <a:t>tel. </a:t>
            </a:r>
            <a:r>
              <a:rPr lang="cs-CZ" sz="2000" dirty="0" smtClean="0">
                <a:cs typeface="Arial" pitchFamily="34" charset="0"/>
              </a:rPr>
              <a:t>	549 </a:t>
            </a:r>
            <a:r>
              <a:rPr lang="cs-CZ" sz="2000" dirty="0">
                <a:cs typeface="Arial" pitchFamily="34" charset="0"/>
              </a:rPr>
              <a:t>49 2015</a:t>
            </a:r>
          </a:p>
          <a:p>
            <a:pPr marL="0" indent="0">
              <a:buNone/>
            </a:pPr>
            <a:r>
              <a:rPr lang="cs-CZ" sz="2000" dirty="0">
                <a:cs typeface="Arial" pitchFamily="34" charset="0"/>
              </a:rPr>
              <a:t>        </a:t>
            </a:r>
            <a:r>
              <a:rPr lang="cs-CZ" sz="2000" dirty="0" smtClean="0">
                <a:cs typeface="Arial" pitchFamily="34" charset="0"/>
              </a:rPr>
              <a:t>  	549 </a:t>
            </a:r>
            <a:r>
              <a:rPr lang="cs-CZ" sz="2000" dirty="0">
                <a:cs typeface="Arial" pitchFamily="34" charset="0"/>
              </a:rPr>
              <a:t>49 2016</a:t>
            </a:r>
          </a:p>
          <a:p>
            <a:pPr marL="0" indent="0">
              <a:buNone/>
            </a:pPr>
            <a:r>
              <a:rPr lang="cs-CZ" sz="2000" dirty="0">
                <a:cs typeface="Arial" pitchFamily="34" charset="0"/>
              </a:rPr>
              <a:t>        </a:t>
            </a:r>
            <a:r>
              <a:rPr lang="cs-CZ" sz="2000" dirty="0" smtClean="0">
                <a:cs typeface="Arial" pitchFamily="34" charset="0"/>
              </a:rPr>
              <a:t>  	549 </a:t>
            </a:r>
            <a:r>
              <a:rPr lang="cs-CZ" sz="2000" dirty="0">
                <a:cs typeface="Arial" pitchFamily="34" charset="0"/>
              </a:rPr>
              <a:t>49 2017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5" name="Picture 2" descr="E:\Vnější vztahy_Foto_FSpS\foto_propagace_rektorat (P.Hudcova)\Lezatka\IMG_3899_big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2466"/>
            <a:ext cx="3234531" cy="4852392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22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99203"/>
            <a:ext cx="8086635" cy="647700"/>
          </a:xfrm>
        </p:spPr>
        <p:txBody>
          <a:bodyPr/>
          <a:lstStyle/>
          <a:p>
            <a:r>
              <a:rPr lang="cs-CZ" dirty="0"/>
              <a:t>Další program DOD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40251"/>
            <a:ext cx="8082321" cy="4114800"/>
          </a:xfrm>
        </p:spPr>
        <p:txBody>
          <a:bodyPr/>
          <a:lstStyle/>
          <a:p>
            <a:r>
              <a:rPr lang="cs-CZ" sz="2000" b="1" dirty="0" smtClean="0"/>
              <a:t>Dotazy </a:t>
            </a:r>
          </a:p>
          <a:p>
            <a:r>
              <a:rPr lang="cs-CZ" sz="2000" dirty="0" smtClean="0"/>
              <a:t>Prezentace jednotlivých oborů</a:t>
            </a:r>
          </a:p>
          <a:p>
            <a:pPr lvl="1"/>
            <a:r>
              <a:rPr lang="cs-CZ" sz="2000" dirty="0" smtClean="0"/>
              <a:t>místnost </a:t>
            </a:r>
            <a:r>
              <a:rPr lang="cs-CZ" sz="2000" dirty="0"/>
              <a:t>114 </a:t>
            </a:r>
            <a:r>
              <a:rPr lang="cs-CZ" sz="2000" dirty="0" smtClean="0"/>
              <a:t>– FYZI, RVS, APKIN</a:t>
            </a:r>
            <a:endParaRPr lang="cs-CZ" sz="2000" dirty="0"/>
          </a:p>
          <a:p>
            <a:pPr lvl="1"/>
            <a:r>
              <a:rPr lang="cs-CZ" sz="2000" dirty="0"/>
              <a:t>místnost 206 – </a:t>
            </a:r>
            <a:r>
              <a:rPr lang="cs-CZ" sz="2000" b="1" dirty="0" smtClean="0">
                <a:solidFill>
                  <a:srgbClr val="FFC000"/>
                </a:solidFill>
              </a:rPr>
              <a:t>MAN</a:t>
            </a:r>
            <a:r>
              <a:rPr lang="cs-CZ" sz="2000" dirty="0" smtClean="0"/>
              <a:t> (vpravo) </a:t>
            </a:r>
          </a:p>
          <a:p>
            <a:pPr lvl="1"/>
            <a:r>
              <a:rPr lang="cs-CZ" sz="2000" dirty="0" smtClean="0"/>
              <a:t>místnost </a:t>
            </a:r>
            <a:r>
              <a:rPr lang="cs-CZ" sz="2000" dirty="0"/>
              <a:t>236 – </a:t>
            </a:r>
            <a:r>
              <a:rPr lang="cs-CZ" sz="2000" b="1" dirty="0">
                <a:solidFill>
                  <a:srgbClr val="00B050"/>
                </a:solidFill>
              </a:rPr>
              <a:t>SEBS, </a:t>
            </a:r>
            <a:r>
              <a:rPr lang="cs-CZ" sz="2000" b="1" dirty="0" smtClean="0">
                <a:solidFill>
                  <a:srgbClr val="00B050"/>
                </a:solidFill>
              </a:rPr>
              <a:t>ASEBS </a:t>
            </a:r>
            <a:r>
              <a:rPr lang="cs-CZ" sz="2000" dirty="0" smtClean="0"/>
              <a:t>(vpravo)</a:t>
            </a:r>
            <a:endParaRPr lang="cs-CZ" sz="2000" dirty="0"/>
          </a:p>
          <a:p>
            <a:pPr lvl="1"/>
            <a:r>
              <a:rPr lang="cs-CZ" sz="2000" dirty="0"/>
              <a:t>místnost 305 – </a:t>
            </a:r>
            <a:r>
              <a:rPr lang="cs-CZ" sz="2000" b="1" dirty="0" smtClean="0">
                <a:solidFill>
                  <a:srgbClr val="FF0000"/>
                </a:solidFill>
              </a:rPr>
              <a:t>ASAK, TVS-T</a:t>
            </a:r>
            <a:r>
              <a:rPr lang="cs-CZ" sz="2000" b="1" dirty="0">
                <a:solidFill>
                  <a:srgbClr val="FF0000"/>
                </a:solidFill>
              </a:rPr>
              <a:t>, RF, RH</a:t>
            </a:r>
            <a:r>
              <a:rPr lang="cs-CZ" sz="2000" b="1" dirty="0" smtClean="0">
                <a:solidFill>
                  <a:srgbClr val="FF0000"/>
                </a:solidFill>
              </a:rPr>
              <a:t>, KT, </a:t>
            </a:r>
            <a:r>
              <a:rPr lang="cs-CZ" sz="2000" b="1" dirty="0">
                <a:solidFill>
                  <a:srgbClr val="FF0000"/>
                </a:solidFill>
              </a:rPr>
              <a:t>UTV, </a:t>
            </a:r>
            <a:r>
              <a:rPr lang="cs-CZ" sz="2000" b="1" dirty="0" smtClean="0">
                <a:solidFill>
                  <a:srgbClr val="FF0000"/>
                </a:solidFill>
              </a:rPr>
              <a:t>TV45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(vlevo)</a:t>
            </a:r>
            <a:endParaRPr lang="cs-CZ" sz="2000" dirty="0"/>
          </a:p>
          <a:p>
            <a:pPr>
              <a:spcBef>
                <a:spcPts val="1000"/>
              </a:spcBef>
            </a:pPr>
            <a:r>
              <a:rPr lang="cs-CZ" sz="2000" dirty="0"/>
              <a:t>Prohlídka výukových prostor</a:t>
            </a:r>
          </a:p>
          <a:p>
            <a:pPr lvl="1"/>
            <a:r>
              <a:rPr lang="cs-CZ" sz="2000" dirty="0"/>
              <a:t>budova přes silnici </a:t>
            </a:r>
            <a:r>
              <a:rPr lang="cs-CZ" sz="2000" dirty="0" smtClean="0"/>
              <a:t>A34</a:t>
            </a:r>
            <a:endParaRPr lang="cs-CZ" sz="2000" dirty="0"/>
          </a:p>
          <a:p>
            <a:pPr lvl="1"/>
            <a:r>
              <a:rPr lang="cs-CZ" sz="2000" dirty="0"/>
              <a:t>v přízemí vlevo</a:t>
            </a:r>
          </a:p>
          <a:p>
            <a:pPr lvl="1"/>
            <a:r>
              <a:rPr lang="cs-CZ" sz="2000" dirty="0"/>
              <a:t>ukázka </a:t>
            </a:r>
            <a:r>
              <a:rPr lang="cs-CZ" sz="2000" b="1" dirty="0" err="1" smtClean="0"/>
              <a:t>Jacíkova</a:t>
            </a:r>
            <a:r>
              <a:rPr lang="cs-CZ" sz="2000" b="1" dirty="0" smtClean="0"/>
              <a:t> </a:t>
            </a:r>
            <a:r>
              <a:rPr lang="cs-CZ" sz="2000" b="1" dirty="0"/>
              <a:t>testu </a:t>
            </a:r>
            <a:r>
              <a:rPr lang="cs-CZ" sz="2000" dirty="0"/>
              <a:t>a přijímací zkoušky z </a:t>
            </a:r>
            <a:r>
              <a:rPr lang="cs-CZ" sz="2000" b="1" dirty="0"/>
              <a:t>gymnastiky</a:t>
            </a:r>
            <a:r>
              <a:rPr lang="cs-CZ" sz="2000" dirty="0"/>
              <a:t> a </a:t>
            </a:r>
            <a:r>
              <a:rPr lang="cs-CZ" sz="2000" b="1" dirty="0" smtClean="0"/>
              <a:t>basketbalu</a:t>
            </a:r>
          </a:p>
          <a:p>
            <a:pPr lvl="1"/>
            <a:r>
              <a:rPr lang="cs-CZ" sz="2000" dirty="0" smtClean="0"/>
              <a:t>prohlídka laboratoře</a:t>
            </a:r>
            <a:r>
              <a:rPr lang="cs-CZ" sz="2000" b="1" dirty="0" smtClean="0">
                <a:solidFill>
                  <a:srgbClr val="00B050"/>
                </a:solidFill>
              </a:rPr>
              <a:t>                                           </a:t>
            </a:r>
            <a:endParaRPr lang="cs-CZ" sz="2000" b="1" dirty="0">
              <a:solidFill>
                <a:srgbClr val="00B050"/>
              </a:solidFill>
            </a:endParaRPr>
          </a:p>
          <a:p>
            <a:pPr lvl="1" algn="ctr"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následujte </a:t>
            </a:r>
            <a:r>
              <a:rPr lang="cs-CZ" sz="2800" b="1" dirty="0">
                <a:solidFill>
                  <a:srgbClr val="0070C0"/>
                </a:solidFill>
              </a:rPr>
              <a:t>šipky</a:t>
            </a:r>
            <a:endParaRPr lang="cs-CZ" sz="2000" b="1" dirty="0">
              <a:solidFill>
                <a:srgbClr val="0070C0"/>
              </a:solidFill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Šipka doprava 4"/>
          <p:cNvSpPr/>
          <p:nvPr/>
        </p:nvSpPr>
        <p:spPr bwMode="auto">
          <a:xfrm>
            <a:off x="6368796" y="6234684"/>
            <a:ext cx="978408" cy="48463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>
            <a:off x="5038345" y="3099816"/>
            <a:ext cx="4571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4797451" y="2990088"/>
            <a:ext cx="469493" cy="26289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5893308" y="3346704"/>
            <a:ext cx="475488" cy="24233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8383884" y="3721608"/>
            <a:ext cx="485796" cy="27205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2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pro vaše 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81885" y="6020554"/>
            <a:ext cx="511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Děkujeme za pozornost, na viděnou.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0" y="1839496"/>
            <a:ext cx="7314712" cy="4114800"/>
          </a:xfrm>
        </p:spPr>
      </p:pic>
    </p:spTree>
    <p:extLst>
      <p:ext uri="{BB962C8B-B14F-4D97-AF65-F5344CB8AC3E}">
        <p14:creationId xmlns:p14="http://schemas.microsoft.com/office/powerpoint/2010/main" val="347272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Vítejte na Masarykově univerzitě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000" dirty="0">
                <a:cs typeface="Arial" pitchFamily="34" charset="0"/>
              </a:rPr>
              <a:t>2. největší univerzita v ČR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cs typeface="Arial" pitchFamily="34" charset="0"/>
              </a:rPr>
              <a:t>založena v roce 1919 </a:t>
            </a:r>
            <a:r>
              <a:rPr lang="cs-CZ" sz="2000" dirty="0" smtClean="0">
                <a:cs typeface="Arial" pitchFamily="34" charset="0"/>
              </a:rPr>
              <a:t>/ 2019 oslavy 100 let od založení</a:t>
            </a:r>
            <a:endParaRPr lang="cs-CZ" sz="2000" dirty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cs typeface="Arial" pitchFamily="34" charset="0"/>
              </a:rPr>
              <a:t>9 fakult, </a:t>
            </a:r>
            <a:r>
              <a:rPr lang="cs-CZ" sz="2000" dirty="0" smtClean="0">
                <a:cs typeface="Arial" pitchFamily="34" charset="0"/>
              </a:rPr>
              <a:t>1400 oborů a kombinací, 32 </a:t>
            </a:r>
            <a:r>
              <a:rPr lang="cs-CZ" sz="2000" dirty="0">
                <a:cs typeface="Arial" pitchFamily="34" charset="0"/>
              </a:rPr>
              <a:t>000 </a:t>
            </a:r>
            <a:r>
              <a:rPr lang="cs-CZ" sz="2000" dirty="0" smtClean="0">
                <a:cs typeface="Arial" pitchFamily="34" charset="0"/>
              </a:rPr>
              <a:t>studentů, </a:t>
            </a:r>
            <a:br>
              <a:rPr lang="cs-CZ" sz="2000" dirty="0" smtClean="0">
                <a:cs typeface="Arial" pitchFamily="34" charset="0"/>
              </a:rPr>
            </a:br>
            <a:r>
              <a:rPr lang="cs-CZ" sz="2000" dirty="0" smtClean="0">
                <a:cs typeface="Arial" pitchFamily="34" charset="0"/>
              </a:rPr>
              <a:t>9 000 absolventů ročně</a:t>
            </a:r>
            <a:endParaRPr lang="cs-CZ" sz="2000" dirty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cs typeface="Arial" pitchFamily="34" charset="0"/>
              </a:rPr>
              <a:t>Kreditový systém ECTS </a:t>
            </a:r>
          </a:p>
          <a:p>
            <a:r>
              <a:rPr lang="cs-CZ" sz="2000" dirty="0">
                <a:cs typeface="Arial" pitchFamily="34" charset="0"/>
              </a:rPr>
              <a:t>Hodnoty MU: Svoboda, Úcta k pravidlům, Zodpovědnost</a:t>
            </a:r>
          </a:p>
          <a:p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9" y="4800198"/>
            <a:ext cx="3456384" cy="18207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4800198"/>
            <a:ext cx="2863078" cy="18271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sportovních studií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založena v roce 2002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vzdělává</a:t>
            </a:r>
            <a:r>
              <a:rPr lang="cs-CZ" sz="2000" b="1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1 300 </a:t>
            </a:r>
            <a:r>
              <a:rPr lang="cs-CZ" sz="2000" dirty="0">
                <a:cs typeface="Arial" pitchFamily="34" charset="0"/>
              </a:rPr>
              <a:t>studentů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nejmladší a dynamicky se rozvíjející fakulta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propaguje zdravý a moderní životní styl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aplikuje a rozvíjí poznatky tělovýchovného lékařství pro potřeby sportu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cs typeface="Arial" pitchFamily="34" charset="0"/>
              </a:rPr>
              <a:t>připravuje kvalifikované odborníky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800" dirty="0"/>
          </a:p>
          <a:p>
            <a:pPr>
              <a:lnSpc>
                <a:spcPct val="80000"/>
              </a:lnSpc>
              <a:buNone/>
            </a:pPr>
            <a:endParaRPr lang="cs-CZ" sz="12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Picture 8" descr="kam 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748" y="4687888"/>
            <a:ext cx="4573587" cy="2017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9369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Univerzitní kampus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  <a:buClr>
                <a:srgbClr val="002060"/>
              </a:buClr>
            </a:pPr>
            <a:r>
              <a:rPr lang="cs-CZ" sz="2000" dirty="0">
                <a:cs typeface="Arial" pitchFamily="34" charset="0"/>
              </a:rPr>
              <a:t>rozsáhlý výukový a výzkumný areál</a:t>
            </a:r>
          </a:p>
          <a:p>
            <a:pPr>
              <a:spcAft>
                <a:spcPct val="20000"/>
              </a:spcAft>
              <a:buClr>
                <a:srgbClr val="002060"/>
              </a:buClr>
            </a:pPr>
            <a:r>
              <a:rPr lang="cs-CZ" sz="2000" dirty="0">
                <a:cs typeface="Arial" pitchFamily="34" charset="0"/>
              </a:rPr>
              <a:t>90 000 m</a:t>
            </a:r>
            <a:r>
              <a:rPr lang="en-US" sz="2000" dirty="0">
                <a:cs typeface="Arial" pitchFamily="34" charset="0"/>
              </a:rPr>
              <a:t>²</a:t>
            </a:r>
            <a:r>
              <a:rPr lang="cs-CZ" sz="2000" dirty="0">
                <a:cs typeface="Arial" pitchFamily="34" charset="0"/>
              </a:rPr>
              <a:t> užitných ploch na 42 hektarech </a:t>
            </a:r>
          </a:p>
          <a:p>
            <a:pPr>
              <a:spcAft>
                <a:spcPct val="20000"/>
              </a:spcAft>
              <a:buClr>
                <a:srgbClr val="002060"/>
              </a:buClr>
            </a:pPr>
            <a:r>
              <a:rPr lang="cs-CZ" sz="2000" dirty="0">
                <a:cs typeface="Arial" pitchFamily="34" charset="0"/>
              </a:rPr>
              <a:t>kapacita 5 000 studentů a 1 000 vysokoškolských pedagogů, odborných a vědeckých pracovníků</a:t>
            </a:r>
          </a:p>
          <a:p>
            <a:pPr>
              <a:spcAft>
                <a:spcPct val="20000"/>
              </a:spcAft>
              <a:buClr>
                <a:srgbClr val="002060"/>
              </a:buClr>
            </a:pPr>
            <a:r>
              <a:rPr lang="cs-CZ" sz="2000" dirty="0">
                <a:cs typeface="Arial" pitchFamily="34" charset="0"/>
              </a:rPr>
              <a:t>poskytuje zázemí LF, části </a:t>
            </a:r>
            <a:r>
              <a:rPr lang="cs-CZ" sz="2000" dirty="0" err="1">
                <a:cs typeface="Arial" pitchFamily="34" charset="0"/>
              </a:rPr>
              <a:t>PřF</a:t>
            </a:r>
            <a:r>
              <a:rPr lang="cs-CZ" sz="2000" dirty="0">
                <a:cs typeface="Arial" pitchFamily="34" charset="0"/>
              </a:rPr>
              <a:t> a FSpS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30038"/>
            <a:ext cx="4365321" cy="21775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10" descr="kampus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30038"/>
            <a:ext cx="3222824" cy="21734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6565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 univerzitního kampusu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001" y="1901226"/>
            <a:ext cx="4457329" cy="35332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884" y="3350227"/>
            <a:ext cx="3864231" cy="28981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ovéPole 2"/>
          <p:cNvSpPr txBox="1"/>
          <p:nvPr/>
        </p:nvSpPr>
        <p:spPr>
          <a:xfrm>
            <a:off x="410001" y="5574082"/>
            <a:ext cx="43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rozloha 3000 m2</a:t>
            </a:r>
            <a:br>
              <a:rPr lang="cs-CZ" dirty="0" smtClean="0"/>
            </a:br>
            <a:r>
              <a:rPr lang="cs-CZ" dirty="0" smtClean="0"/>
              <a:t>215 000 svazků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22937" y="1901226"/>
            <a:ext cx="3676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560 studijních míst</a:t>
            </a:r>
          </a:p>
          <a:p>
            <a:r>
              <a:rPr lang="cs-CZ" dirty="0" smtClean="0"/>
              <a:t>z toho 121 vybaveno PC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4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cs typeface="Arial" pitchFamily="34" charset="0"/>
              </a:rPr>
              <a:t>Bakalářské studium </a:t>
            </a:r>
            <a:r>
              <a:rPr lang="cs-CZ" sz="2000" dirty="0">
                <a:solidFill>
                  <a:srgbClr val="0070C0"/>
                </a:solidFill>
                <a:cs typeface="Arial" pitchFamily="34" charset="0"/>
              </a:rPr>
              <a:t>(3leté)</a:t>
            </a:r>
          </a:p>
          <a:p>
            <a:pPr lvl="1"/>
            <a:r>
              <a:rPr lang="cs-CZ" sz="2000" dirty="0">
                <a:cs typeface="Arial" pitchFamily="34" charset="0"/>
              </a:rPr>
              <a:t>Tělesná výchova a sport</a:t>
            </a:r>
          </a:p>
          <a:p>
            <a:pPr lvl="1"/>
            <a:r>
              <a:rPr lang="cs-CZ" sz="2000" dirty="0">
                <a:cs typeface="Arial" pitchFamily="34" charset="0"/>
              </a:rPr>
              <a:t>Specializace ve zdravotnictví</a:t>
            </a:r>
          </a:p>
          <a:p>
            <a:pPr marL="274320" lvl="1" indent="0">
              <a:buNone/>
            </a:pPr>
            <a:endParaRPr lang="cs-CZ" sz="1050" dirty="0">
              <a:solidFill>
                <a:srgbClr val="006666"/>
              </a:solidFill>
              <a:cs typeface="Arial" pitchFamily="34" charset="0"/>
            </a:endParaRPr>
          </a:p>
          <a:p>
            <a:pPr>
              <a:buSzTx/>
            </a:pPr>
            <a:r>
              <a:rPr lang="cs-CZ" sz="2000" b="1" dirty="0">
                <a:solidFill>
                  <a:srgbClr val="0070C0"/>
                </a:solidFill>
                <a:cs typeface="Arial" pitchFamily="34" charset="0"/>
              </a:rPr>
              <a:t>Navazující magisterské studium </a:t>
            </a:r>
            <a:r>
              <a:rPr lang="cs-CZ" sz="2000" dirty="0">
                <a:solidFill>
                  <a:srgbClr val="0070C0"/>
                </a:solidFill>
                <a:cs typeface="Arial" pitchFamily="34" charset="0"/>
              </a:rPr>
              <a:t>(2leté)</a:t>
            </a:r>
          </a:p>
          <a:p>
            <a:pPr lvl="1"/>
            <a:r>
              <a:rPr lang="cs-CZ" sz="2000" dirty="0">
                <a:cs typeface="Arial" pitchFamily="34" charset="0"/>
              </a:rPr>
              <a:t>Tělesná výchova a sport</a:t>
            </a:r>
          </a:p>
          <a:p>
            <a:pPr marL="274320" lvl="1" indent="0">
              <a:buNone/>
            </a:pPr>
            <a:endParaRPr lang="cs-CZ" sz="1050" dirty="0">
              <a:cs typeface="Arial" pitchFamily="34" charset="0"/>
            </a:endParaRPr>
          </a:p>
          <a:p>
            <a:pPr>
              <a:buSzTx/>
            </a:pPr>
            <a:r>
              <a:rPr lang="cs-CZ" sz="2000" b="1" dirty="0">
                <a:solidFill>
                  <a:srgbClr val="0070C0"/>
                </a:solidFill>
                <a:cs typeface="Arial" pitchFamily="34" charset="0"/>
              </a:rPr>
              <a:t>Doktorské studium </a:t>
            </a:r>
            <a:r>
              <a:rPr lang="cs-CZ" sz="2000" dirty="0">
                <a:solidFill>
                  <a:srgbClr val="0070C0"/>
                </a:solidFill>
                <a:cs typeface="Arial" pitchFamily="34" charset="0"/>
              </a:rPr>
              <a:t>(4leté)</a:t>
            </a:r>
          </a:p>
          <a:p>
            <a:pPr lvl="1"/>
            <a:r>
              <a:rPr lang="cs-CZ" sz="2000" dirty="0" err="1">
                <a:cs typeface="Arial" pitchFamily="34" charset="0"/>
              </a:rPr>
              <a:t>Kinantropologie</a:t>
            </a:r>
            <a:endParaRPr lang="cs-CZ" sz="2000" dirty="0">
              <a:cs typeface="Arial" pitchFamily="34" charset="0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" name="Picture 4" descr="E:\Vnější vztahy_Foto_FSpS\foto_propagace_rektorat (P.Hudcova)\Lezatka\09__6227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63" y="3893484"/>
            <a:ext cx="2812207" cy="2109971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4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Tělocvičny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5" y="1773239"/>
            <a:ext cx="3600400" cy="24002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C:\Users\Petr\Desktop\FSpS\foto učeben\1006-1165_1_univerzal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8094" y="1773239"/>
            <a:ext cx="3751101" cy="25058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4243251"/>
            <a:ext cx="3528257" cy="23521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6" descr="C:\Users\Petr\Desktop\FSpS\foto učeben\P1010562_posilovna_kamp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8387" y="4399727"/>
            <a:ext cx="3690808" cy="20772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866809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fsps_sablona_4×3_cz</Template>
  <TotalTime>2428</TotalTime>
  <Words>1420</Words>
  <Application>Microsoft Office PowerPoint</Application>
  <PresentationFormat>Předvádění na obrazovce (4:3)</PresentationFormat>
  <Paragraphs>346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Lucida Sans Unicode</vt:lpstr>
      <vt:lpstr>Tahoma</vt:lpstr>
      <vt:lpstr>Verdana</vt:lpstr>
      <vt:lpstr>Wingdings</vt:lpstr>
      <vt:lpstr>Wingdings 3</vt:lpstr>
      <vt:lpstr>Prezentace_MU_CZ</vt:lpstr>
      <vt:lpstr>Den otevřených dveří 25. 1. 2018  Univerzitní kampus Bohunice </vt:lpstr>
      <vt:lpstr>Prezentace aplikace PowerPoint</vt:lpstr>
      <vt:lpstr>Program Dne otevřených dveří</vt:lpstr>
      <vt:lpstr>Vítejte na Masarykově univerzitě</vt:lpstr>
      <vt:lpstr>Fakulta sportovních studií</vt:lpstr>
      <vt:lpstr>Univerzitní kampus</vt:lpstr>
      <vt:lpstr>Knihovna univerzitního kampusu</vt:lpstr>
      <vt:lpstr>Studijní programy</vt:lpstr>
      <vt:lpstr>Tělocvičny</vt:lpstr>
      <vt:lpstr>Reprezentanti</vt:lpstr>
      <vt:lpstr>Akce pořádané FSpS</vt:lpstr>
      <vt:lpstr>Prezentace aplikace PowerPoint</vt:lpstr>
      <vt:lpstr>Bakalářské studium</vt:lpstr>
      <vt:lpstr>Forma studia</vt:lpstr>
      <vt:lpstr>Finanční náročnost</vt:lpstr>
      <vt:lpstr>Termíny zkoušek</vt:lpstr>
      <vt:lpstr> Praktická přijímací zkouška z TV            </vt:lpstr>
      <vt:lpstr>Přípravné kurzy FSpS</vt:lpstr>
      <vt:lpstr>Přípravné kurzy FSpS</vt:lpstr>
      <vt:lpstr>Přípravný kurz – oborové testy</vt:lpstr>
      <vt:lpstr>Prominutí přijímacích zkoušek</vt:lpstr>
      <vt:lpstr>Posudek tělovýchovného lékaře</vt:lpstr>
      <vt:lpstr>Kritérium pro úspěch v přijímacím řízení</vt:lpstr>
      <vt:lpstr>Podmínky pro přijetí</vt:lpstr>
      <vt:lpstr>Odvolání proti nepřijetí</vt:lpstr>
      <vt:lpstr>Prezentace aplikace PowerPoint</vt:lpstr>
      <vt:lpstr>Magisterské navazující studium</vt:lpstr>
      <vt:lpstr>Přijímací zkoušky NMgr.</vt:lpstr>
      <vt:lpstr>Kritéria přijetí NMgr.</vt:lpstr>
      <vt:lpstr>Počet přijímaných</vt:lpstr>
      <vt:lpstr>Studium v zahraničí</vt:lpstr>
      <vt:lpstr>Prezentace aplikace PowerPoint</vt:lpstr>
      <vt:lpstr>Stipendium na podporu mobility</vt:lpstr>
      <vt:lpstr>Erasmus +</vt:lpstr>
      <vt:lpstr>Partnerské univerzity v EU</vt:lpstr>
      <vt:lpstr> Gerlev Sports Academy</vt:lpstr>
      <vt:lpstr>Kontakty</vt:lpstr>
      <vt:lpstr>Další program DOD</vt:lpstr>
      <vt:lpstr>Prostor pro vaše dotazy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Wlodarczyk</dc:creator>
  <cp:lastModifiedBy>Iva Kašíková</cp:lastModifiedBy>
  <cp:revision>57</cp:revision>
  <cp:lastPrinted>1601-01-01T00:00:00Z</cp:lastPrinted>
  <dcterms:created xsi:type="dcterms:W3CDTF">2016-01-12T13:12:16Z</dcterms:created>
  <dcterms:modified xsi:type="dcterms:W3CDTF">2018-01-23T13:34:49Z</dcterms:modified>
</cp:coreProperties>
</file>