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6A6F03-A995-4495-8A10-1AD55AB719FB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C0C68-3CEF-414C-AD6B-DD459D2915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731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gv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DC0C68-3CEF-414C-AD6B-DD459D29153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226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625BBF-6BF8-4DFC-B8D9-A5B7A5A8C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FA418D0-BA6C-48DC-B08C-9D163ACE92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599EA0-B4F1-4E70-B1F4-73FC26D6B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6A21-D19B-439D-AA92-0E77A3F06A7C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9B58C8-279E-4025-8E62-86DA081C9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0769D1-CA09-43C1-ACA2-EE6FD0181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F49B-9C85-4784-84DD-457CD55D25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636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AC916D-945F-4432-B490-AB7C0760F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712A812-8FE5-403D-88BA-1CE2B23174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BE794D-0B96-4222-B269-67BCED122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6A21-D19B-439D-AA92-0E77A3F06A7C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4E2311-5EE3-4C47-A895-05632E124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751EB8-4F25-4746-9A04-B8BF7BF0F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F49B-9C85-4784-84DD-457CD55D25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59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898F638-44A7-458F-91F1-12A99B8DC9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077956F-D4A5-4CA0-8B73-9356C30FD9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A71147-2813-4294-B89E-41083E5DC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6A21-D19B-439D-AA92-0E77A3F06A7C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643465-71E7-43F1-895F-EAD33461E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5CF1351-E2AB-48C7-AAA0-A2880DC86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F49B-9C85-4784-84DD-457CD55D25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243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C99BBA-8637-4D85-B82A-B344AA823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143F42-9462-464F-AD0E-144055751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5737D4-EFB0-4852-8B92-C0225A082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6A21-D19B-439D-AA92-0E77A3F06A7C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502872F-9FDA-4D4A-B295-315BFD73F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8D5297-3F5D-4CB1-A3F8-0443AA367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F49B-9C85-4784-84DD-457CD55D25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65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C087AF-F87E-4BC3-919E-BAC9FCBDB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77B7134-47F6-4867-8BF8-C7C11F329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1A3268-BFFF-4D87-98AC-32E3B43D1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6A21-D19B-439D-AA92-0E77A3F06A7C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AA286AC-37D0-4978-9699-D97E0A9F3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D92A0E-3B20-4333-97C3-4EEEDE53A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F49B-9C85-4784-84DD-457CD55D25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177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80C6E4-5FD1-43D4-995D-C48C5DBB7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15C8B69-3B44-4EDB-914B-CB4E915F7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4981476-AC45-4317-B734-C4033DA1C9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F0BD79-407A-45CF-9B01-1433B907E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6A21-D19B-439D-AA92-0E77A3F06A7C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2469FC6-A87B-4D65-84E1-00EF17902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29EE5D-B791-4F4B-9FB5-33C5F2A7F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F49B-9C85-4784-84DD-457CD55D25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320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413103-9AC4-42BA-9C1C-5F06297B7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CF43B91-9263-4063-AFBC-AE5F0CF36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6DE98F0-82A4-40FF-A748-FEC9272DE7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3D483E9-A82A-4664-99A9-F82E82856A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FCB1475-971C-49F5-BCE2-2A33A5D210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3623BFF-2378-48F6-84DF-B4FABE9E1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6A21-D19B-439D-AA92-0E77A3F06A7C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2C4ACFB-F34E-4492-A8DF-ACDF9D446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25123A0-FB75-4E3A-B1F4-64A1F2979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F49B-9C85-4784-84DD-457CD55D25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577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25D5D6-532D-45E3-BA54-798AE11E5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31C9E34-FAF0-432E-B845-70F75F661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6A21-D19B-439D-AA92-0E77A3F06A7C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8E2D4E8-4CAF-4DE1-9B09-7146E2A0A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86EDEFF-5664-45F9-8787-5C66CCC79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F49B-9C85-4784-84DD-457CD55D25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538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349C8CE-2BD7-4E34-AACC-7561A9AE1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6A21-D19B-439D-AA92-0E77A3F06A7C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A954E97-F148-459D-8B63-AE36D42DE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997A469-34AB-4D55-9FF8-D71EA62A2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F49B-9C85-4784-84DD-457CD55D25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244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19C82C-E962-45AD-AEB2-917C700D3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0EAEF0-3F4B-477F-8951-81ADB7AD1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3E82BC7-D6A6-4D84-B223-2C651D08FC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EB5645B-7EE3-4550-BB25-8D2C00DBD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6A21-D19B-439D-AA92-0E77A3F06A7C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2266EC-7B1E-49B9-A9DD-F46AF18F1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563FAE4-68C3-4CF8-984A-29FFA690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F49B-9C85-4784-84DD-457CD55D25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16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78E16E-63BD-4370-9BD1-C41E36111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727FD5C-82AD-4085-84FE-F73F21A10F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EB0D03E-4959-43B9-8504-3DE62C3650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7A83E81-C575-4D27-A489-14285A188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36A21-D19B-439D-AA92-0E77A3F06A7C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BAD4AAC-21F6-43BE-9D99-999EEE61D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0A2E2C-1F08-431A-BA60-22C2134E5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F49B-9C85-4784-84DD-457CD55D25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962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B127497-0EFF-42F4-81F8-FCDE6B62F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14ADEE9-54FE-4ECD-8231-6D16A0543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A4DDB1-BB52-455E-B634-8D7925D0F8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36A21-D19B-439D-AA92-0E77A3F06A7C}" type="datetimeFigureOut">
              <a:rPr lang="cs-CZ" smtClean="0"/>
              <a:t>08.03.2021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B2B68B-DBAF-44E5-87A6-CE0340B52B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1F7AF3-5A4B-4349-95FA-FF081228E1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EF49B-9C85-4784-84DD-457CD55D25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15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hora@fss.muni.cz" TargetMode="External"/><Relationship Id="rId3" Type="http://schemas.openxmlformats.org/officeDocument/2006/relationships/hyperlink" Target="mailto:kotolova@fss.muni.cz" TargetMode="External"/><Relationship Id="rId7" Type="http://schemas.openxmlformats.org/officeDocument/2006/relationships/hyperlink" Target="mailto:vander@fss.muni.cz" TargetMode="External"/><Relationship Id="rId2" Type="http://schemas.openxmlformats.org/officeDocument/2006/relationships/hyperlink" Target="mailto:kubalis@fss.muni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irovatk@fss.muni.cz" TargetMode="External"/><Relationship Id="rId5" Type="http://schemas.openxmlformats.org/officeDocument/2006/relationships/hyperlink" Target="mailto:musil@fss.muni.cz" TargetMode="External"/><Relationship Id="rId4" Type="http://schemas.openxmlformats.org/officeDocument/2006/relationships/hyperlink" Target="mailto:navratil@fss.muni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4F0872-D77F-401E-8AB1-F6D7B5D72A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informace k práci s Informačním systémem MU (dále IS)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B940BAF-DB8C-4879-9B23-5F933922FD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Jiří Vander, </a:t>
            </a:r>
            <a:r>
              <a:rPr lang="cs-CZ" dirty="0" err="1"/>
              <a:t>DiS</a:t>
            </a:r>
            <a:r>
              <a:rPr lang="cs-CZ" dirty="0"/>
              <a:t>., Ph.D. </a:t>
            </a:r>
          </a:p>
        </p:txBody>
      </p:sp>
    </p:spTree>
    <p:extLst>
      <p:ext uri="{BB962C8B-B14F-4D97-AF65-F5344CB8AC3E}">
        <p14:creationId xmlns:p14="http://schemas.microsoft.com/office/powerpoint/2010/main" val="3621321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5EAED0-9A1A-41D7-A4BC-DD12B62DA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Zapisování předmětů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32673A-CC71-4A22-97B8-9F3961AD7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Tři stupně zápisu předmětů: </a:t>
            </a:r>
          </a:p>
          <a:p>
            <a:r>
              <a:rPr lang="cs-CZ" dirty="0"/>
              <a:t>1. Registrace předmětů </a:t>
            </a:r>
            <a:r>
              <a:rPr lang="cs-CZ" sz="2400" dirty="0"/>
              <a:t>(18.1.2021 – 31.1.2021)</a:t>
            </a:r>
          </a:p>
          <a:p>
            <a:r>
              <a:rPr lang="cs-CZ" dirty="0"/>
              <a:t>2. Zápis předmětů </a:t>
            </a:r>
            <a:r>
              <a:rPr lang="cs-CZ" sz="2400" dirty="0"/>
              <a:t>(1.2.2021 – 28.2.2021) – nemusíte nic aktivně dělat, zaregistrovaný předmět se vám zapíše sám, pokud jste nepřekročili kapacitu předmětu</a:t>
            </a:r>
          </a:p>
          <a:p>
            <a:r>
              <a:rPr lang="cs-CZ" dirty="0"/>
              <a:t>3. Změny v zápisu předmětů (1.3.2021 – 14.3.2021): DŮLEŽITÉ – MŮŽETE SI AŽ DO 14.3. ZVOLIT, JAKÉ PŘEDMĚTY CHCETE MÍT ZAPSÁNY</a:t>
            </a:r>
          </a:p>
        </p:txBody>
      </p:sp>
    </p:spTree>
    <p:extLst>
      <p:ext uri="{BB962C8B-B14F-4D97-AF65-F5344CB8AC3E}">
        <p14:creationId xmlns:p14="http://schemas.microsoft.com/office/powerpoint/2010/main" val="1264114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3752E-270D-4D83-9A40-323303A8C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Počty kreditů (dále ECTS)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D320F5-1E40-482D-86DB-C4CF1E206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Každý předmět má určitý počet ECTS</a:t>
            </a:r>
          </a:p>
          <a:p>
            <a:r>
              <a:rPr lang="cs-CZ" dirty="0"/>
              <a:t>1 ECTS = 25 hodin práce na přípravě seminárních úkolů, učení se na zkoušku apod. </a:t>
            </a:r>
          </a:p>
          <a:p>
            <a:r>
              <a:rPr lang="cs-CZ" dirty="0"/>
              <a:t>Abyste postoupili do dalšího semestru, potřebujete mít úspěšně absolvované předměty minimálně za 20 ECTS ( pro </a:t>
            </a:r>
            <a:r>
              <a:rPr lang="cs-CZ" dirty="0" err="1"/>
              <a:t>bc.</a:t>
            </a:r>
            <a:r>
              <a:rPr lang="cs-CZ" dirty="0"/>
              <a:t> studenty sdružených plánů: dohromady všech předmětů bez ohledu na obor)</a:t>
            </a:r>
          </a:p>
          <a:p>
            <a:r>
              <a:rPr lang="cs-CZ" dirty="0"/>
              <a:t>Doporučujeme si zapisovat minimálně 30 ECTS za semestr, abyste mohli ukončit své </a:t>
            </a:r>
            <a:r>
              <a:rPr lang="cs-CZ" dirty="0" err="1"/>
              <a:t>bc.</a:t>
            </a:r>
            <a:r>
              <a:rPr lang="cs-CZ" dirty="0"/>
              <a:t> studium ve standardní době (3 roky, tj. šest semestrů pro </a:t>
            </a:r>
            <a:r>
              <a:rPr lang="cs-CZ" dirty="0" err="1"/>
              <a:t>bc.</a:t>
            </a:r>
            <a:r>
              <a:rPr lang="cs-CZ" dirty="0"/>
              <a:t> studium, 2 roky, tj. čtyři semestry pro </a:t>
            </a:r>
            <a:r>
              <a:rPr lang="cs-CZ" dirty="0" err="1"/>
              <a:t>mgr.</a:t>
            </a:r>
            <a:r>
              <a:rPr lang="cs-CZ" dirty="0"/>
              <a:t> studium)</a:t>
            </a:r>
          </a:p>
          <a:p>
            <a:r>
              <a:rPr lang="cs-CZ" dirty="0"/>
              <a:t>Existuje možnost bezplatně prodloužit </a:t>
            </a:r>
            <a:r>
              <a:rPr lang="cs-CZ" dirty="0" err="1"/>
              <a:t>bc.</a:t>
            </a:r>
            <a:r>
              <a:rPr lang="cs-CZ" dirty="0"/>
              <a:t> nebo </a:t>
            </a:r>
            <a:r>
              <a:rPr lang="cs-CZ" dirty="0" err="1"/>
              <a:t>mgr.</a:t>
            </a:r>
            <a:r>
              <a:rPr lang="cs-CZ" dirty="0"/>
              <a:t> studium o jeden rok, tj. dva semestry  </a:t>
            </a:r>
          </a:p>
        </p:txBody>
      </p:sp>
    </p:spTree>
    <p:extLst>
      <p:ext uri="{BB962C8B-B14F-4D97-AF65-F5344CB8AC3E}">
        <p14:creationId xmlns:p14="http://schemas.microsoft.com/office/powerpoint/2010/main" val="1501095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0C3A14-9AD5-4307-AD42-C79B351F4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Opakování předmětu </a:t>
            </a:r>
            <a:r>
              <a:rPr lang="cs-CZ" sz="3200" b="1" dirty="0"/>
              <a:t>(VELMI DŮLEŽITÉ !!!)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94450F-8647-41D1-B78D-2A62E776F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/>
              <a:t>Všechny předměty, které máte v </a:t>
            </a:r>
            <a:r>
              <a:rPr lang="cs-CZ" sz="2400" dirty="0" err="1"/>
              <a:t>ISu</a:t>
            </a:r>
            <a:r>
              <a:rPr lang="cs-CZ" sz="2400" dirty="0"/>
              <a:t> zapsané (po 18.10.2020) musíte povinně absolvovat;</a:t>
            </a:r>
          </a:p>
          <a:p>
            <a:r>
              <a:rPr lang="cs-CZ" sz="2400" dirty="0"/>
              <a:t>Pokud předmět absolvujete neúspěšně, zapíše se Vám za rok (v semestru, kdy bude znovu vypsán) automaticky znovu a už jej musíte splnit. </a:t>
            </a:r>
            <a:r>
              <a:rPr lang="cs-CZ" sz="2400" b="1" dirty="0">
                <a:solidFill>
                  <a:srgbClr val="FF0000"/>
                </a:solidFill>
              </a:rPr>
              <a:t>V případě neúspěšného ukončení opakovaného předmětu hrozí ukončení studia !</a:t>
            </a:r>
            <a:endParaRPr lang="cs-CZ" sz="2400" dirty="0"/>
          </a:p>
          <a:p>
            <a:r>
              <a:rPr lang="cs-CZ" sz="2400" dirty="0"/>
              <a:t>Při prvním zápisu předmětu máte možnost na jeden řádný a dva opravné termíny zkoušek, při opakovaném zápisu předmětu už je pouze jeden řádný a jeden opravný termín zkoušek</a:t>
            </a:r>
          </a:p>
          <a:p>
            <a:r>
              <a:rPr lang="cs-CZ" sz="2400" dirty="0"/>
              <a:t>Povinnost opakovat předmět je i u povinně volitelných (PV) předmětů do doby než máte splněny podmínky u PV předmětů (např. podmínka u většiny bloků v PV je alespoň jeden předmět, tj. máte-li již jeden předmět v bloku úspěšně absolvovaný, ostatní předměty jsou vzhledem k Vašemu studiu volitelné a můžete požádat o jejich neopakování) </a:t>
            </a:r>
          </a:p>
          <a:p>
            <a:r>
              <a:rPr lang="cs-CZ" sz="2400" dirty="0"/>
              <a:t>U volitelných předmětů můžete podat žádost o neopakování neúspěšně absolvovaného předmětu, ale pouze do výše desetiny kreditové hodnoty studia (tj. do 18 ECTS pro </a:t>
            </a:r>
            <a:r>
              <a:rPr lang="cs-CZ" sz="2400" dirty="0" err="1"/>
              <a:t>bc.</a:t>
            </a:r>
            <a:r>
              <a:rPr lang="cs-CZ" sz="2400" dirty="0"/>
              <a:t> studium, 12 ECTS pro </a:t>
            </a:r>
            <a:r>
              <a:rPr lang="cs-CZ" sz="2400" dirty="0" err="1"/>
              <a:t>mgr.</a:t>
            </a:r>
            <a:r>
              <a:rPr lang="cs-CZ" sz="2400" dirty="0"/>
              <a:t> studium)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1318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9FEDCC-956E-4A81-88B9-03E572878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b="1" dirty="0"/>
              <a:t>Orientace v </a:t>
            </a:r>
            <a:r>
              <a:rPr lang="cs-CZ" sz="3200" b="1" dirty="0" err="1"/>
              <a:t>ISu</a:t>
            </a:r>
            <a:br>
              <a:rPr lang="cs-CZ" sz="3200" b="1" dirty="0"/>
            </a:br>
            <a:r>
              <a:rPr lang="cs-CZ" sz="3200" b="1" dirty="0"/>
              <a:t>Jak zjistím, jaké předměty jsou vzhledem k mému studiu povinné, jaké povinně volitelné – 1. ročníky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ABEFBFC-4C6E-4EDB-94F7-E534261A5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1. Přihlásíte se do </a:t>
            </a:r>
            <a:r>
              <a:rPr lang="cs-CZ" dirty="0" err="1"/>
              <a:t>ISu</a:t>
            </a:r>
            <a:endParaRPr lang="cs-CZ" dirty="0"/>
          </a:p>
          <a:p>
            <a:r>
              <a:rPr lang="cs-CZ" dirty="0"/>
              <a:t>2. Najdete odkaz Studium </a:t>
            </a:r>
          </a:p>
          <a:p>
            <a:r>
              <a:rPr lang="cs-CZ" dirty="0"/>
              <a:t>3. V rámci Studia zeleně kapitola Registrace a zápis, pod níž kliknete na odkaz Prohlídka šablon</a:t>
            </a:r>
          </a:p>
          <a:p>
            <a:r>
              <a:rPr lang="cs-CZ" dirty="0"/>
              <a:t>4. Kontrolní a registrační šablony</a:t>
            </a:r>
          </a:p>
          <a:p>
            <a:r>
              <a:rPr lang="cs-CZ" dirty="0"/>
              <a:t>5. Programy</a:t>
            </a:r>
          </a:p>
          <a:p>
            <a:r>
              <a:rPr lang="cs-CZ" dirty="0"/>
              <a:t>6. Sociální práce</a:t>
            </a:r>
          </a:p>
          <a:p>
            <a:r>
              <a:rPr lang="cs-CZ" dirty="0"/>
              <a:t>7. </a:t>
            </a:r>
            <a:r>
              <a:rPr lang="cs-CZ" b="1" dirty="0"/>
              <a:t>Jednooborový bakalářský prezenční studijní plán</a:t>
            </a:r>
            <a:r>
              <a:rPr lang="cs-CZ" dirty="0"/>
              <a:t> nebo </a:t>
            </a:r>
            <a:r>
              <a:rPr lang="cs-CZ" b="1" dirty="0"/>
              <a:t>Sdružený bakalářský prezenční hlavní (vedlejší) studijní plán</a:t>
            </a:r>
            <a:r>
              <a:rPr lang="cs-CZ" dirty="0"/>
              <a:t> </a:t>
            </a:r>
            <a:r>
              <a:rPr lang="cs-CZ" sz="2600" dirty="0"/>
              <a:t>(u sdružených plánů je ještě třeba si vybrat, zda se jedná o kombinaci SPR/VSPLZ, nebo o kombinaci SPR s jiným oborem)</a:t>
            </a:r>
            <a:r>
              <a:rPr lang="cs-CZ" dirty="0"/>
              <a:t>; nebo </a:t>
            </a:r>
            <a:r>
              <a:rPr lang="cs-CZ" b="1" dirty="0">
                <a:solidFill>
                  <a:srgbClr val="FF0000"/>
                </a:solidFill>
              </a:rPr>
              <a:t>prezenční magisterské navazující studium</a:t>
            </a:r>
            <a:r>
              <a:rPr lang="cs-CZ" dirty="0"/>
              <a:t>; nebo </a:t>
            </a:r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kombinované magisterské navazující studium</a:t>
            </a:r>
            <a:r>
              <a:rPr lang="cs-CZ" b="1" dirty="0"/>
              <a:t> (pro </a:t>
            </a:r>
            <a:r>
              <a:rPr lang="cs-CZ" b="1" dirty="0" err="1"/>
              <a:t>mgr.</a:t>
            </a:r>
            <a:r>
              <a:rPr lang="cs-CZ" b="1" dirty="0"/>
              <a:t> studium je pak třeba vybrat konkrétní program </a:t>
            </a:r>
            <a:r>
              <a:rPr lang="cs-CZ" sz="2600" dirty="0"/>
              <a:t>(SPR univerzální, mikro – poradenství, makro – programy služeb v komunitách, makro – inovace v organizacích) </a:t>
            </a:r>
          </a:p>
          <a:p>
            <a:r>
              <a:rPr lang="cs-CZ" dirty="0"/>
              <a:t>8. Imatrikulační ročník 2020/2021</a:t>
            </a:r>
          </a:p>
          <a:p>
            <a:r>
              <a:rPr lang="cs-CZ" dirty="0"/>
              <a:t>9. Pro větší přehlednost klikněte na odkaz „zobrazit včetně všech podúrovní a textových pokynů v nich pro tisk“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1323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DEC25D-5A9D-48B3-A356-A76D6476F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Důležité kontakty na Katedře Sociální politika a sociální práce FSS 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DDA01B-27D8-4C10-A72A-300194105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Vedoucí katedry SPSP: Doc. PhDr. Kateřina Kubalčíková, Ph.D. </a:t>
            </a:r>
            <a:r>
              <a:rPr lang="cs-CZ" dirty="0">
                <a:hlinkClick r:id="rId2"/>
              </a:rPr>
              <a:t>kubalis@fss.muni.cz</a:t>
            </a:r>
            <a:endParaRPr lang="cs-CZ" dirty="0"/>
          </a:p>
          <a:p>
            <a:r>
              <a:rPr lang="cs-CZ" dirty="0"/>
              <a:t>Asistentka katedry SPSP (sekretariát): Mgr. Hana </a:t>
            </a:r>
            <a:r>
              <a:rPr lang="cs-CZ" dirty="0" err="1"/>
              <a:t>Kotolová</a:t>
            </a:r>
            <a:r>
              <a:rPr lang="cs-CZ" dirty="0"/>
              <a:t> (</a:t>
            </a:r>
            <a:r>
              <a:rPr lang="cs-CZ" dirty="0">
                <a:hlinkClick r:id="rId3"/>
              </a:rPr>
              <a:t>kotolova@fss.muni.cz</a:t>
            </a:r>
            <a:r>
              <a:rPr lang="cs-CZ" dirty="0"/>
              <a:t>)</a:t>
            </a:r>
          </a:p>
          <a:p>
            <a:r>
              <a:rPr lang="cs-CZ" dirty="0"/>
              <a:t>Garant bakalářského studia sociální práce ve všech programech: Doc. PhDr. Pavel Navrátil, Ph.D. </a:t>
            </a:r>
            <a:r>
              <a:rPr lang="cs-CZ" dirty="0">
                <a:hlinkClick r:id="rId4"/>
              </a:rPr>
              <a:t>navratil@fss.muni.cz</a:t>
            </a:r>
            <a:endParaRPr lang="cs-CZ" dirty="0"/>
          </a:p>
          <a:p>
            <a:r>
              <a:rPr lang="cs-CZ" dirty="0"/>
              <a:t>Garant magisterského (prezenčního i kombinovaného) studia sociální práce: prof. PhDr. Libor Musil, CSc. </a:t>
            </a:r>
            <a:r>
              <a:rPr lang="cs-CZ" dirty="0">
                <a:hlinkClick r:id="rId5"/>
              </a:rPr>
              <a:t>musil@fss.muni.cz</a:t>
            </a:r>
            <a:r>
              <a:rPr lang="cs-CZ" dirty="0"/>
              <a:t>  </a:t>
            </a:r>
          </a:p>
          <a:p>
            <a:r>
              <a:rPr lang="cs-CZ" dirty="0"/>
              <a:t>Garant bakalářského i magisterského (prezenčního i kombinovaného) studia veřejná a sociální politika a lidské zdroje (VSPLZ): prof. PhDr. Tomáš </a:t>
            </a:r>
            <a:r>
              <a:rPr lang="cs-CZ" dirty="0" err="1"/>
              <a:t>Sirovátka</a:t>
            </a:r>
            <a:r>
              <a:rPr lang="cs-CZ" dirty="0"/>
              <a:t>: </a:t>
            </a:r>
            <a:r>
              <a:rPr lang="cs-CZ" dirty="0">
                <a:hlinkClick r:id="rId6"/>
              </a:rPr>
              <a:t>sirovatk@fss.muni.cz</a:t>
            </a:r>
            <a:endParaRPr lang="cs-CZ" dirty="0"/>
          </a:p>
          <a:p>
            <a:r>
              <a:rPr lang="cs-CZ" dirty="0"/>
              <a:t>Problémy spojené se zápisem předmětů v </a:t>
            </a:r>
            <a:r>
              <a:rPr lang="cs-CZ" dirty="0" err="1"/>
              <a:t>Isu</a:t>
            </a:r>
            <a:r>
              <a:rPr lang="cs-CZ" dirty="0"/>
              <a:t> pro studenty sociální práce, kontrolní šablony sociální práce: Mgr. Jiří </a:t>
            </a:r>
            <a:r>
              <a:rPr lang="cs-CZ" dirty="0" err="1"/>
              <a:t>Vander</a:t>
            </a:r>
            <a:r>
              <a:rPr lang="cs-CZ" dirty="0"/>
              <a:t>, </a:t>
            </a:r>
            <a:r>
              <a:rPr lang="cs-CZ" dirty="0" err="1"/>
              <a:t>DiS</a:t>
            </a:r>
            <a:r>
              <a:rPr lang="cs-CZ" dirty="0"/>
              <a:t>., Ph.D. </a:t>
            </a:r>
            <a:r>
              <a:rPr lang="cs-CZ" dirty="0">
                <a:hlinkClick r:id="rId7"/>
              </a:rPr>
              <a:t>vander@fss.muni.cz</a:t>
            </a:r>
            <a:endParaRPr lang="cs-CZ" dirty="0"/>
          </a:p>
          <a:p>
            <a:r>
              <a:rPr lang="cs-CZ" dirty="0"/>
              <a:t>Problémy spojené se zápisem předmětů v </a:t>
            </a:r>
            <a:r>
              <a:rPr lang="cs-CZ" dirty="0" err="1"/>
              <a:t>Isu</a:t>
            </a:r>
            <a:r>
              <a:rPr lang="cs-CZ" dirty="0"/>
              <a:t> pro studenty VSPLZ, kontrolní šablony VSPLZ: Mgr. Ondřej Hora, Ph.D., </a:t>
            </a:r>
            <a:r>
              <a:rPr lang="cs-CZ" dirty="0" err="1">
                <a:hlinkClick r:id="rId8"/>
              </a:rPr>
              <a:t>hora@fss.</a:t>
            </a:r>
            <a:r>
              <a:rPr lang="cs-CZ" err="1">
                <a:hlinkClick r:id="rId8"/>
              </a:rPr>
              <a:t>muni</a:t>
            </a:r>
            <a:r>
              <a:rPr lang="cs-CZ">
                <a:hlinkClick r:id="rId8"/>
              </a:rPr>
              <a:t>.cz</a:t>
            </a:r>
            <a:endParaRPr lang="cs-CZ" dirty="0"/>
          </a:p>
          <a:p>
            <a:r>
              <a:rPr lang="cs-CZ" dirty="0"/>
              <a:t>Učitelé jednotlivých předmětů</a:t>
            </a:r>
          </a:p>
        </p:txBody>
      </p:sp>
    </p:spTree>
    <p:extLst>
      <p:ext uri="{BB962C8B-B14F-4D97-AF65-F5344CB8AC3E}">
        <p14:creationId xmlns:p14="http://schemas.microsoft.com/office/powerpoint/2010/main" val="1001588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790</Words>
  <Application>Microsoft Office PowerPoint</Application>
  <PresentationFormat>Širokoúhlá obrazovka</PresentationFormat>
  <Paragraphs>40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Základní informace k práci s Informačním systémem MU (dále IS)</vt:lpstr>
      <vt:lpstr>Zapisování předmětů </vt:lpstr>
      <vt:lpstr>Počty kreditů (dále ECTS)</vt:lpstr>
      <vt:lpstr>Opakování předmětu (VELMI DŮLEŽITÉ !!!)</vt:lpstr>
      <vt:lpstr>Orientace v ISu Jak zjistím, jaké předměty jsou vzhledem k mému studiu povinné, jaké povinně volitelné – 1. ročníky</vt:lpstr>
      <vt:lpstr>Důležité kontakty na Katedře Sociální politika a sociální práce FSS MU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informace k práci s Informačním systémem MU (dále IS)</dc:title>
  <dc:creator>Jiří Vander</dc:creator>
  <cp:lastModifiedBy>vander@apps.fss.muni.cz</cp:lastModifiedBy>
  <cp:revision>18</cp:revision>
  <dcterms:created xsi:type="dcterms:W3CDTF">2020-10-07T06:15:48Z</dcterms:created>
  <dcterms:modified xsi:type="dcterms:W3CDTF">2021-03-08T16:24:11Z</dcterms:modified>
</cp:coreProperties>
</file>