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69" r:id="rId1"/>
  </p:sldMasterIdLst>
  <p:notesMasterIdLst>
    <p:notesMasterId r:id="rId13"/>
  </p:notesMasterIdLst>
  <p:sldIdLst>
    <p:sldId id="256" r:id="rId2"/>
    <p:sldId id="303" r:id="rId3"/>
    <p:sldId id="266" r:id="rId4"/>
    <p:sldId id="305" r:id="rId5"/>
    <p:sldId id="259" r:id="rId6"/>
    <p:sldId id="304" r:id="rId7"/>
    <p:sldId id="299" r:id="rId8"/>
    <p:sldId id="300" r:id="rId9"/>
    <p:sldId id="302" r:id="rId10"/>
    <p:sldId id="301" r:id="rId11"/>
    <p:sldId id="278" r:id="rId1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F2"/>
          </a:solidFill>
        </a:fill>
      </a:tcStyle>
    </a:wholeTbl>
    <a:band2H>
      <a:tcTxStyle/>
      <a:tcStyle>
        <a:tcBdr/>
        <a:fill>
          <a:solidFill>
            <a:srgbClr val="E6E6F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3CD"/>
          </a:solidFill>
        </a:fill>
      </a:tcStyle>
    </a:wholeTbl>
    <a:band2H>
      <a:tcTxStyle/>
      <a:tcStyle>
        <a:tcBdr/>
        <a:fill>
          <a:solidFill>
            <a:srgbClr val="E6F2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6CAD4"/>
          </a:solidFill>
        </a:fill>
      </a:tcStyle>
    </a:wholeTbl>
    <a:band2H>
      <a:tcTxStyle/>
      <a:tcStyle>
        <a:tcBdr/>
        <a:fill>
          <a:solidFill>
            <a:srgbClr val="F3E6E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2"/>
  </p:normalViewPr>
  <p:slideViewPr>
    <p:cSldViewPr snapToGrid="0">
      <p:cViewPr varScale="1">
        <p:scale>
          <a:sx n="105" d="100"/>
          <a:sy n="105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Shape 99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3" name="Shape 99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2326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2553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0933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1A6D36-8CFB-40FE-8D60-D2050488125D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267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6ea86ccb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6ea86ccb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6ea86ccb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6ea86ccb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01591" cy="10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84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35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32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73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34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087670" cy="2820491"/>
          </a:xfrm>
          <a:prstGeom prst="rect">
            <a:avLst/>
          </a:prstGeom>
        </p:spPr>
      </p:pic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03781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51D826CB-0B0F-418C-B9F2-3FFBE770A8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9DF2E72C-C858-414F-A1B2-C08F960663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95008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482867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cs" smtClean="0"/>
              <a:pPr algn="r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933356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Nadpis a obsah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6061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endParaRPr lang="en-GB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52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490962" cy="10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82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GB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69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24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83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43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43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54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GB" noProof="0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  <p:extLst>
      <p:ext uri="{BB962C8B-B14F-4D97-AF65-F5344CB8AC3E}">
        <p14:creationId xmlns:p14="http://schemas.microsoft.com/office/powerpoint/2010/main" val="58316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djs@fss.muni.cz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s.muni.cz/en/faculty-of-social-studi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jpeg"/><Relationship Id="rId4" Type="http://schemas.openxmlformats.org/officeDocument/2006/relationships/hyperlink" Target="https://www.youtube.com/watch?v=kDXsqZPFTQ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s.muni.cz/en/faculty-of-social-studies/admissions/exchange-studies#courses" TargetMode="External"/><Relationship Id="rId2" Type="http://schemas.openxmlformats.org/officeDocument/2006/relationships/hyperlink" Target="https://is.muni.cz/predmety/katalog?lang=en;czs=1;volby=obory:B,M,N@jazyky:eng@fakulta:1423@vc_vyp:1?lang=en;czs=1;volby=obdobi:podzim%202019@obory:B,M,N@jazyky:eng@fakulta:1423@vc_vyp:1?semester=autumn2017&amp;for_study_type=&amp;in_language=eng" TargetMode="Externa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czs.muni.cz/en/student-from-abroad/international-student-guide" TargetMode="External"/><Relationship Id="rId4" Type="http://schemas.openxmlformats.org/officeDocument/2006/relationships/hyperlink" Target="https://czs.muni.cz/en/student-from-abroad/exchange-non-degree-studies/erasmus-europ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s.muni.cz/en/faculty-of-social-studies/admissions/bachelors-studie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fss.muni.cz/en/faculty-of-social-studies/admissions/masters-studies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ss.muni.cz/en/pro-uchazece/doktorske-studium/23302-sociology" TargetMode="External"/><Relationship Id="rId3" Type="http://schemas.openxmlformats.org/officeDocument/2006/relationships/hyperlink" Target="https://www.fss.muni.cz/en/pro-uchazece/doktorske-studium/23338-psychology" TargetMode="External"/><Relationship Id="rId7" Type="http://schemas.openxmlformats.org/officeDocument/2006/relationships/hyperlink" Target="https://www.fss.muni.cz/en/pro-uchazece/doktorske-studium/23319-social-policy-and-social-work" TargetMode="External"/><Relationship Id="rId2" Type="http://schemas.openxmlformats.org/officeDocument/2006/relationships/hyperlink" Target="https://www.fss.muni.cz/en/pro-uchazece/doktorske-studium/23333-clinical-psychology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ss.muni.cz/en/pro-uchazece/doktorske-studium/23212-political-science" TargetMode="External"/><Relationship Id="rId5" Type="http://schemas.openxmlformats.org/officeDocument/2006/relationships/hyperlink" Target="https://www.fss.muni.cz/en/pro-uchazece/doktorske-studium/23260-media-and-journalism-studies" TargetMode="External"/><Relationship Id="rId4" Type="http://schemas.openxmlformats.org/officeDocument/2006/relationships/hyperlink" Target="https://www.fss.muni.cz/en/pro-uchazece/doktorske-studium/23283-international-relations-and-european-politics" TargetMode="External"/><Relationship Id="rId9" Type="http://schemas.openxmlformats.org/officeDocument/2006/relationships/hyperlink" Target="https://www.fss.muni.cz/en/faculty-of-social-studies/admissions/doctoral-studies#requirement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subTitle" idx="4294967295"/>
          </p:nvPr>
        </p:nvSpPr>
        <p:spPr>
          <a:xfrm>
            <a:off x="541421" y="5510463"/>
            <a:ext cx="9144000" cy="951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GB" sz="3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Choose your own path.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BFD0A24-CE41-BA28-41CF-6BB6B187EAB7}"/>
              </a:ext>
            </a:extLst>
          </p:cNvPr>
          <p:cNvSpPr txBox="1"/>
          <p:nvPr/>
        </p:nvSpPr>
        <p:spPr>
          <a:xfrm>
            <a:off x="8410075" y="274552"/>
            <a:ext cx="3324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lt1"/>
                </a:solidFill>
                <a:latin typeface="Arial"/>
                <a:cs typeface="Arial"/>
              </a:rPr>
              <a:t>Czech Republic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89C678F-8816-4EC2-8A84-E06F049C67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cs" smtClean="0"/>
              <a:pPr algn="r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c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3862E101-EF53-4005-B31C-AC4F1E658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494212"/>
            <a:ext cx="10753200" cy="451576"/>
          </a:xfrm>
        </p:spPr>
        <p:txBody>
          <a:bodyPr/>
          <a:lstStyle/>
          <a:p>
            <a:r>
              <a:rPr lang="en-GB" dirty="0"/>
              <a:t>Brief Research Profile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AC806DAA-4F08-41B4-A0E8-B0FDB5881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79884"/>
            <a:ext cx="10753200" cy="4658116"/>
          </a:xfrm>
        </p:spPr>
        <p:txBody>
          <a:bodyPr/>
          <a:lstStyle/>
          <a:p>
            <a:pPr marL="538163" indent="-527050">
              <a:lnSpc>
                <a:spcPct val="100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dirty="0"/>
              <a:t>The research of Department covers a broad range of topics in </a:t>
            </a:r>
            <a:r>
              <a:rPr lang="en-US" b="1" dirty="0"/>
              <a:t>social work, social policy and social services</a:t>
            </a:r>
            <a:r>
              <a:rPr lang="en-US" dirty="0"/>
              <a:t>. </a:t>
            </a:r>
            <a:endParaRPr lang="cs-CZ" dirty="0"/>
          </a:p>
          <a:p>
            <a:pPr marL="538163" indent="-527050">
              <a:lnSpc>
                <a:spcPct val="100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accent3"/>
                </a:solidFill>
              </a:rPr>
              <a:t>In social work </a:t>
            </a:r>
            <a:r>
              <a:rPr lang="en-US" dirty="0"/>
              <a:t>a special focus is on problems and interventions related to children and families, disability and ageing, </a:t>
            </a:r>
            <a:r>
              <a:rPr lang="en-US" dirty="0" err="1"/>
              <a:t>professionalisation</a:t>
            </a:r>
            <a:r>
              <a:rPr lang="en-US" dirty="0"/>
              <a:t> and social, cultural and </a:t>
            </a:r>
            <a:r>
              <a:rPr lang="en-US" dirty="0" err="1"/>
              <a:t>organisational</a:t>
            </a:r>
            <a:r>
              <a:rPr lang="en-US" dirty="0"/>
              <a:t> conditions of social work practice. </a:t>
            </a:r>
            <a:endParaRPr lang="cs-CZ" dirty="0"/>
          </a:p>
          <a:p>
            <a:pPr marL="538163" indent="-527050">
              <a:lnSpc>
                <a:spcPct val="100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accent3"/>
                </a:solidFill>
              </a:rPr>
              <a:t>In social and employment policy </a:t>
            </a:r>
            <a:r>
              <a:rPr lang="en-US" dirty="0"/>
              <a:t>a special focus is on comparative research, evaluation research and intersections of family policies, employment policies and social inclusion.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1600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5600" y="223477"/>
            <a:ext cx="11360800" cy="108796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cs" sz="4000" dirty="0"/>
              <a:t>Erasmus+ D</a:t>
            </a:r>
            <a:r>
              <a:rPr lang="cs-CZ" sz="4000" dirty="0" err="1"/>
              <a:t>epartmental</a:t>
            </a:r>
            <a:r>
              <a:rPr lang="cs-CZ" sz="4000" dirty="0"/>
              <a:t> </a:t>
            </a:r>
            <a:r>
              <a:rPr lang="cs-CZ" sz="4000" dirty="0" err="1"/>
              <a:t>Coordinators</a:t>
            </a:r>
            <a:endParaRPr sz="40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15600" y="1773936"/>
            <a:ext cx="11360800" cy="455719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-GB" dirty="0"/>
              <a:t>Daniela </a:t>
            </a:r>
            <a:r>
              <a:rPr lang="en-GB" dirty="0" err="1"/>
              <a:t>Jaklová</a:t>
            </a:r>
            <a:r>
              <a:rPr lang="en-GB" dirty="0"/>
              <a:t> </a:t>
            </a:r>
            <a:r>
              <a:rPr lang="en-GB" dirty="0" err="1"/>
              <a:t>Střihavková</a:t>
            </a:r>
            <a:endParaRPr lang="en-GB" dirty="0"/>
          </a:p>
          <a:p>
            <a:pPr algn="l"/>
            <a:r>
              <a:rPr lang="en-GB" sz="2400" dirty="0"/>
              <a:t>E-mail: </a:t>
            </a:r>
            <a:r>
              <a:rPr lang="en-GB" sz="2400" dirty="0">
                <a:hlinkClick r:id="rId3"/>
              </a:rPr>
              <a:t>djs@fss.muni.cz</a:t>
            </a:r>
            <a:r>
              <a:rPr lang="en-GB" sz="2400" dirty="0"/>
              <a:t> </a:t>
            </a:r>
          </a:p>
          <a:p>
            <a:pPr algn="l"/>
            <a:r>
              <a:rPr lang="en-GB" sz="2400" dirty="0"/>
              <a:t>Tel: 549 49 48 20</a:t>
            </a:r>
          </a:p>
          <a:p>
            <a:pPr algn="l"/>
            <a:r>
              <a:rPr lang="en-GB" sz="2400" dirty="0"/>
              <a:t>Office hours: on request (via email)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C20689-B17D-40CA-A4E9-A4DA1135F7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c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" sz="1200" b="0" i="0" u="none" strike="noStrike" kern="1200" cap="none" spc="0" normalizeH="0" baseline="0" noProof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"/>
          <p:cNvSpPr txBox="1">
            <a:spLocks noGrp="1"/>
          </p:cNvSpPr>
          <p:nvPr>
            <p:ph type="title"/>
          </p:nvPr>
        </p:nvSpPr>
        <p:spPr>
          <a:xfrm>
            <a:off x="344905" y="184653"/>
            <a:ext cx="10515600" cy="80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400"/>
              <a:buFont typeface="Arial"/>
              <a:buNone/>
            </a:pPr>
            <a:r>
              <a:rPr lang="en-GB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Faculty of Social Studies</a:t>
            </a:r>
            <a:endParaRPr lang="en-GB" dirty="0"/>
          </a:p>
        </p:txBody>
      </p:sp>
      <p:sp>
        <p:nvSpPr>
          <p:cNvPr id="115" name="Google Shape;115;p6"/>
          <p:cNvSpPr txBox="1">
            <a:spLocks noGrp="1"/>
          </p:cNvSpPr>
          <p:nvPr>
            <p:ph type="body" idx="1"/>
          </p:nvPr>
        </p:nvSpPr>
        <p:spPr>
          <a:xfrm>
            <a:off x="344905" y="992046"/>
            <a:ext cx="11008895" cy="2641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DC"/>
              </a:buClr>
              <a:buSzPts val="2000"/>
            </a:pPr>
            <a:r>
              <a:rPr lang="en-GB" sz="1700" dirty="0">
                <a:solidFill>
                  <a:schemeClr val="accent3"/>
                </a:solidFill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Faculty of Social Studies</a:t>
            </a:r>
            <a:r>
              <a:rPr lang="en-GB" sz="1700" dirty="0">
                <a:solidFill>
                  <a:srgbClr val="0000DC"/>
                </a:solidFill>
                <a:ea typeface="Arial"/>
                <a:cs typeface="Arial"/>
                <a:sym typeface="Arial"/>
              </a:rPr>
              <a:t> was founded in 1998 (</a:t>
            </a:r>
            <a:r>
              <a:rPr lang="en-US" altLang="cs-CZ" sz="1700" dirty="0"/>
              <a:t>Masaryk University established in </a:t>
            </a:r>
            <a:r>
              <a:rPr lang="en-US" altLang="cs-CZ" sz="1700" b="1" dirty="0"/>
              <a:t>1919 </a:t>
            </a:r>
            <a:r>
              <a:rPr lang="en-US" altLang="cs-CZ" sz="1700" dirty="0"/>
              <a:t>with social science teaching tradition dating back to </a:t>
            </a:r>
            <a:r>
              <a:rPr lang="en-US" altLang="cs-CZ" sz="1700" b="1" dirty="0"/>
              <a:t>1921)</a:t>
            </a:r>
            <a:endParaRPr lang="en-GB" sz="1700" dirty="0">
              <a:solidFill>
                <a:srgbClr val="0000DC"/>
              </a:solidFill>
              <a:ea typeface="Arial"/>
              <a:cs typeface="Arial"/>
              <a:sym typeface="Arial"/>
            </a:endParaRP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DC"/>
              </a:buClr>
              <a:buSzPts val="2000"/>
            </a:pPr>
            <a:r>
              <a:rPr lang="cs-CZ" sz="1700" dirty="0">
                <a:solidFill>
                  <a:schemeClr val="accent3"/>
                </a:solidFill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Faculty of Social Studies walk-through</a:t>
            </a:r>
            <a:endParaRPr lang="cs-CZ" sz="1700" dirty="0">
              <a:solidFill>
                <a:schemeClr val="accent3"/>
              </a:solidFill>
              <a:cs typeface="Arial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DC"/>
              </a:buClr>
              <a:buSzPts val="2000"/>
              <a:buChar char="•"/>
            </a:pPr>
            <a:r>
              <a:rPr lang="en-GB" sz="1700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approx. 3000 students, </a:t>
            </a:r>
            <a:r>
              <a:rPr lang="en-GB" altLang="cs-CZ" sz="1700" dirty="0">
                <a:solidFill>
                  <a:srgbClr val="0000DC"/>
                </a:solidFill>
                <a:latin typeface="Arial"/>
                <a:cs typeface="Arial"/>
              </a:rPr>
              <a:t>400+ international students, </a:t>
            </a:r>
            <a:r>
              <a:rPr lang="en-GB" sz="1700" dirty="0">
                <a:solidFill>
                  <a:srgbClr val="0000DC"/>
                </a:solidFill>
                <a:latin typeface="Arial"/>
                <a:cs typeface="Arial"/>
              </a:rPr>
              <a:t>45+ countries represented 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DC"/>
              </a:buClr>
              <a:buSzPts val="2000"/>
            </a:pPr>
            <a:r>
              <a:rPr lang="cs-CZ" altLang="cs-CZ" sz="1700" dirty="0">
                <a:solidFill>
                  <a:schemeClr val="tx2"/>
                </a:solidFill>
                <a:ea typeface="+mj-ea"/>
                <a:cs typeface="+mj-cs"/>
              </a:rPr>
              <a:t>18 </a:t>
            </a:r>
            <a:r>
              <a:rPr lang="cs-CZ" altLang="cs-CZ" sz="1700" dirty="0" err="1">
                <a:solidFill>
                  <a:schemeClr val="tx2"/>
                </a:solidFill>
                <a:ea typeface="+mj-ea"/>
                <a:cs typeface="+mj-cs"/>
              </a:rPr>
              <a:t>degree</a:t>
            </a:r>
            <a:r>
              <a:rPr lang="cs-CZ" altLang="cs-CZ" sz="17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cs-CZ" altLang="cs-CZ" sz="1700" dirty="0" err="1">
                <a:solidFill>
                  <a:schemeClr val="tx2"/>
                </a:solidFill>
                <a:ea typeface="+mj-ea"/>
                <a:cs typeface="+mj-cs"/>
              </a:rPr>
              <a:t>programs</a:t>
            </a:r>
            <a:r>
              <a:rPr lang="cs-CZ" altLang="cs-CZ" sz="1700" dirty="0">
                <a:solidFill>
                  <a:schemeClr val="tx2"/>
                </a:solidFill>
                <a:ea typeface="+mj-ea"/>
                <a:cs typeface="+mj-cs"/>
              </a:rPr>
              <a:t> in </a:t>
            </a:r>
            <a:r>
              <a:rPr lang="cs-CZ" altLang="cs-CZ" sz="1700" dirty="0" err="1">
                <a:solidFill>
                  <a:schemeClr val="tx2"/>
                </a:solidFill>
                <a:ea typeface="+mj-ea"/>
                <a:cs typeface="+mj-cs"/>
              </a:rPr>
              <a:t>English</a:t>
            </a:r>
            <a:r>
              <a:rPr lang="cs-CZ" altLang="cs-CZ" sz="1700" dirty="0">
                <a:solidFill>
                  <a:schemeClr val="tx2"/>
                </a:solidFill>
                <a:ea typeface="+mj-ea"/>
                <a:cs typeface="+mj-cs"/>
              </a:rPr>
              <a:t> = 3</a:t>
            </a:r>
            <a:r>
              <a:rPr lang="en-US" altLang="cs-CZ" sz="1700" dirty="0">
                <a:solidFill>
                  <a:schemeClr val="tx2"/>
                </a:solidFill>
                <a:ea typeface="+mj-ea"/>
                <a:cs typeface="+mj-cs"/>
              </a:rPr>
              <a:t> BA program</a:t>
            </a:r>
            <a:r>
              <a:rPr lang="cs-CZ" altLang="cs-CZ" sz="1700" dirty="0">
                <a:solidFill>
                  <a:schemeClr val="tx2"/>
                </a:solidFill>
                <a:ea typeface="+mj-ea"/>
                <a:cs typeface="+mj-cs"/>
              </a:rPr>
              <a:t>s</a:t>
            </a:r>
            <a:r>
              <a:rPr lang="en-US" altLang="cs-CZ" sz="1700" dirty="0">
                <a:solidFill>
                  <a:schemeClr val="tx2"/>
                </a:solidFill>
                <a:ea typeface="+mj-ea"/>
                <a:cs typeface="+mj-cs"/>
              </a:rPr>
              <a:t>, 6 MA programs</a:t>
            </a:r>
            <a:r>
              <a:rPr lang="cs-CZ" altLang="cs-CZ" sz="1700" dirty="0">
                <a:solidFill>
                  <a:schemeClr val="tx2"/>
                </a:solidFill>
                <a:ea typeface="+mj-ea"/>
                <a:cs typeface="+mj-cs"/>
              </a:rPr>
              <a:t> 2 MA joint/double </a:t>
            </a:r>
            <a:r>
              <a:rPr lang="cs-CZ" altLang="cs-CZ" sz="1700" dirty="0" err="1">
                <a:solidFill>
                  <a:schemeClr val="tx2"/>
                </a:solidFill>
                <a:ea typeface="+mj-ea"/>
                <a:cs typeface="+mj-cs"/>
              </a:rPr>
              <a:t>degree</a:t>
            </a:r>
            <a:r>
              <a:rPr lang="cs-CZ" altLang="cs-CZ" sz="17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cs-CZ" altLang="cs-CZ" sz="1700" dirty="0" err="1">
                <a:solidFill>
                  <a:schemeClr val="tx2"/>
                </a:solidFill>
                <a:ea typeface="+mj-ea"/>
                <a:cs typeface="+mj-cs"/>
              </a:rPr>
              <a:t>programs</a:t>
            </a:r>
            <a:r>
              <a:rPr lang="en-US" altLang="cs-CZ" sz="1700" dirty="0">
                <a:solidFill>
                  <a:schemeClr val="tx2"/>
                </a:solidFill>
                <a:ea typeface="+mj-ea"/>
                <a:cs typeface="+mj-cs"/>
              </a:rPr>
              <a:t>, and 7 PhD programs.</a:t>
            </a:r>
            <a:endParaRPr lang="en-GB" sz="1700" dirty="0">
              <a:solidFill>
                <a:schemeClr val="tx2"/>
              </a:solidFill>
              <a:ea typeface="+mj-ea"/>
              <a:cs typeface="+mj-cs"/>
              <a:sym typeface="Arial"/>
            </a:endParaRP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DC"/>
              </a:buClr>
              <a:buSzPts val="2000"/>
            </a:pPr>
            <a:r>
              <a:rPr lang="en-US" altLang="cs-CZ" sz="1700" dirty="0">
                <a:solidFill>
                  <a:schemeClr val="tx2"/>
                </a:solidFill>
                <a:ea typeface="+mj-ea"/>
                <a:cs typeface="+mj-cs"/>
              </a:rPr>
              <a:t>comprehensive library, several computer labs, specialized desktop</a:t>
            </a:r>
            <a:r>
              <a:rPr lang="cs-CZ" altLang="cs-CZ" sz="1700" dirty="0">
                <a:solidFill>
                  <a:schemeClr val="tx2"/>
                </a:solidFill>
                <a:ea typeface="+mj-ea"/>
                <a:cs typeface="+mj-cs"/>
              </a:rPr>
              <a:t> </a:t>
            </a:r>
            <a:r>
              <a:rPr lang="en-US" altLang="cs-CZ" sz="1700" dirty="0">
                <a:solidFill>
                  <a:schemeClr val="tx2"/>
                </a:solidFill>
                <a:ea typeface="+mj-ea"/>
                <a:cs typeface="+mj-cs"/>
              </a:rPr>
              <a:t>publishing studios and multimedia rooms, student clubs, radio r</a:t>
            </a:r>
            <a:r>
              <a:rPr lang="cs-CZ" altLang="cs-CZ" sz="1700" dirty="0">
                <a:solidFill>
                  <a:schemeClr val="tx2"/>
                </a:solidFill>
                <a:ea typeface="+mj-ea"/>
                <a:cs typeface="+mj-cs"/>
              </a:rPr>
              <a:t> …</a:t>
            </a:r>
          </a:p>
        </p:txBody>
      </p:sp>
      <p:pic>
        <p:nvPicPr>
          <p:cNvPr id="5" name="Picture 9" descr="X:\Fotobanka MU\MU budovy\Fak_Laureys_origMichal\Soc_studia_F__0001.jpg">
            <a:extLst>
              <a:ext uri="{FF2B5EF4-FFF2-40B4-BE49-F238E27FC236}">
                <a16:creationId xmlns:a16="http://schemas.microsoft.com/office/drawing/2014/main" id="{82E3D8B8-1944-4977-8BB7-03BFA3044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7" b="2354"/>
          <a:stretch>
            <a:fillRect/>
          </a:stretch>
        </p:blipFill>
        <p:spPr bwMode="auto">
          <a:xfrm>
            <a:off x="1732547" y="3767897"/>
            <a:ext cx="8827168" cy="299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91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"/>
          <p:cNvSpPr txBox="1">
            <a:spLocks noGrp="1"/>
          </p:cNvSpPr>
          <p:nvPr>
            <p:ph type="title"/>
          </p:nvPr>
        </p:nvSpPr>
        <p:spPr>
          <a:xfrm>
            <a:off x="140369" y="196684"/>
            <a:ext cx="4840705" cy="1063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400"/>
              <a:buFont typeface="Arial"/>
              <a:buNone/>
            </a:pPr>
            <a:r>
              <a:rPr lang="en-GB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The City of Brno</a:t>
            </a:r>
          </a:p>
        </p:txBody>
      </p:sp>
      <p:sp>
        <p:nvSpPr>
          <p:cNvPr id="148" name="Google Shape;148;p11"/>
          <p:cNvSpPr txBox="1">
            <a:spLocks noGrp="1"/>
          </p:cNvSpPr>
          <p:nvPr>
            <p:ph type="body" idx="1"/>
          </p:nvPr>
        </p:nvSpPr>
        <p:spPr>
          <a:xfrm>
            <a:off x="140369" y="1115762"/>
            <a:ext cx="5795211" cy="254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Pts val="2000"/>
              <a:buFont typeface="Noto Sans Symbols"/>
              <a:buChar char="▪"/>
            </a:pPr>
            <a:r>
              <a:rPr lang="en-GB" sz="2000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350,000 inhabitants, approx. 60,000 students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DC"/>
              </a:buClr>
              <a:buSzPts val="2000"/>
              <a:buFont typeface="Noto Sans Symbols"/>
              <a:buChar char="▪"/>
            </a:pPr>
            <a:r>
              <a:rPr lang="en-GB" sz="2000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Famous for its coffee culture, electron microscopes, functionalist architecture, music and theatre, the video games industry and much more</a:t>
            </a:r>
          </a:p>
          <a:p>
            <a:pPr marL="228600" indent="-228600">
              <a:lnSpc>
                <a:spcPct val="100000"/>
              </a:lnSpc>
              <a:buClr>
                <a:srgbClr val="0000DC"/>
              </a:buClr>
              <a:buSzPts val="2000"/>
              <a:buFont typeface="Noto Sans Symbols"/>
              <a:buChar char="▪"/>
            </a:pPr>
            <a:r>
              <a:rPr lang="en-GB" sz="2000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The Czech Republic is the 11</a:t>
            </a:r>
            <a:r>
              <a:rPr lang="en-GB" sz="2000" baseline="30000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GB" sz="2000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 safest country in the world</a:t>
            </a:r>
          </a:p>
        </p:txBody>
      </p:sp>
      <p:pic>
        <p:nvPicPr>
          <p:cNvPr id="149" name="Google Shape;149;p11"/>
          <p:cNvPicPr preferRelativeResize="0"/>
          <p:nvPr/>
        </p:nvPicPr>
        <p:blipFill rotWithShape="1">
          <a:blip r:embed="rId3">
            <a:alphaModFix/>
          </a:blip>
          <a:srcRect t="47413" b="16733"/>
          <a:stretch/>
        </p:blipFill>
        <p:spPr>
          <a:xfrm>
            <a:off x="-1" y="3943350"/>
            <a:ext cx="12192001" cy="29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4;p12">
            <a:extLst>
              <a:ext uri="{FF2B5EF4-FFF2-40B4-BE49-F238E27FC236}">
                <a16:creationId xmlns:a16="http://schemas.microsoft.com/office/drawing/2014/main" id="{1C583949-623E-3612-B885-E92C75AF6C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5530"/>
          <a:stretch/>
        </p:blipFill>
        <p:spPr>
          <a:xfrm>
            <a:off x="6256421" y="0"/>
            <a:ext cx="5935578" cy="3838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5602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9927E9-A00E-1EEE-B1A2-9C697B6DB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284" y="256003"/>
            <a:ext cx="10515600" cy="898191"/>
          </a:xfrm>
        </p:spPr>
        <p:txBody>
          <a:bodyPr/>
          <a:lstStyle/>
          <a:p>
            <a:r>
              <a:rPr lang="en-GB" dirty="0"/>
              <a:t>Exchange students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FFB84E3-06B3-D26F-E15F-D6418FAED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662" y="1263316"/>
            <a:ext cx="10856495" cy="518560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>
                    <a:lumMod val="75000"/>
                  </a:schemeClr>
                </a:solidFill>
              </a:rPr>
              <a:t>55 incoming exchange and guest students in the autumn semester of 2023</a:t>
            </a:r>
            <a:r>
              <a:rPr lang="en-GB" sz="2000" dirty="0">
                <a:solidFill>
                  <a:schemeClr val="tx1">
                    <a:lumMod val="75000"/>
                  </a:schemeClr>
                </a:solidFill>
              </a:rPr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Erasmus+ in Europe,  bilateral agreements, governmental scholarships, international university networks,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/>
              <a:t>200+ courses taught in English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/>
              <a:t>Choose courses freely across the Faculty </a:t>
            </a:r>
            <a:r>
              <a:rPr lang="en-GB" sz="2000" dirty="0"/>
              <a:t>(with respect to the rules of your home university and to the conditions given by the teacher at FSS)</a:t>
            </a:r>
          </a:p>
          <a:p>
            <a:r>
              <a:rPr lang="en-GB" sz="2000" b="1" dirty="0"/>
              <a:t>How to choose English-taught courses?</a:t>
            </a:r>
          </a:p>
          <a:p>
            <a:pPr lvl="1"/>
            <a:r>
              <a:rPr lang="en-GB" sz="2000" dirty="0"/>
              <a:t>Course </a:t>
            </a:r>
            <a:r>
              <a:rPr lang="en-GB" sz="2000" dirty="0" err="1"/>
              <a:t>catalog</a:t>
            </a:r>
            <a:r>
              <a:rPr lang="en-GB" sz="2000" dirty="0"/>
              <a:t> - </a:t>
            </a:r>
            <a:r>
              <a:rPr lang="en-GB" sz="2000" b="1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English-taught course</a:t>
            </a:r>
            <a:r>
              <a:rPr lang="en-GB" sz="2000" dirty="0">
                <a:solidFill>
                  <a:schemeClr val="accent3"/>
                </a:solidFill>
              </a:rPr>
              <a:t> </a:t>
            </a:r>
            <a:r>
              <a:rPr lang="en-GB" sz="2000" dirty="0"/>
              <a:t>(you can specify Faculty of Social Studies and particular Department/Unit)</a:t>
            </a:r>
          </a:p>
          <a:p>
            <a:pPr lvl="1"/>
            <a:r>
              <a:rPr lang="en-GB" sz="2000" dirty="0"/>
              <a:t>Contact the Department Coordinators at FSS and discuss your options</a:t>
            </a:r>
          </a:p>
          <a:p>
            <a:pPr lvl="1"/>
            <a:r>
              <a:rPr lang="en-GB" sz="2000" b="1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Details HERE</a:t>
            </a:r>
            <a:endParaRPr lang="en-GB" sz="2000" b="1" dirty="0">
              <a:solidFill>
                <a:schemeClr val="accent3"/>
              </a:solidFill>
            </a:endParaRPr>
          </a:p>
          <a:p>
            <a:r>
              <a:rPr lang="en-GB" sz="2000" b="1" dirty="0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Information for students incoming at Masaryk University (Erasmus+ program)</a:t>
            </a:r>
            <a:endParaRPr lang="en-GB" sz="2000" b="1" dirty="0">
              <a:solidFill>
                <a:schemeClr val="accent3"/>
              </a:solidFill>
            </a:endParaRPr>
          </a:p>
          <a:p>
            <a:r>
              <a:rPr lang="en-GB" sz="2000" b="1" dirty="0">
                <a:solidFill>
                  <a:schemeClr val="accent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International Students Guide</a:t>
            </a:r>
            <a:endParaRPr lang="en-GB" sz="2000" b="1" dirty="0">
              <a:solidFill>
                <a:schemeClr val="accent3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16909BD-68E4-271A-C08B-7929061F1A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606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sz="quarter" idx="24"/>
          </p:nvPr>
        </p:nvSpPr>
        <p:spPr>
          <a:xfrm>
            <a:off x="276726" y="1414041"/>
            <a:ext cx="5660824" cy="4808274"/>
          </a:xfrm>
        </p:spPr>
        <p:txBody>
          <a:bodyPr/>
          <a:lstStyle/>
          <a:p>
            <a:pPr marL="251994" lvl="0" indent="-179996">
              <a:spcBef>
                <a:spcPct val="0"/>
              </a:spcBef>
              <a:buClr>
                <a:srgbClr val="FF0000"/>
              </a:buClr>
              <a:buNone/>
              <a:defRPr/>
            </a:pPr>
            <a:r>
              <a:rPr lang="en-GB" altLang="cs-CZ" sz="3200" b="1" kern="1200" dirty="0">
                <a:solidFill>
                  <a:schemeClr val="accent6"/>
                </a:solidFill>
              </a:rPr>
              <a:t>Bachelors – </a:t>
            </a:r>
            <a:r>
              <a:rPr lang="en-GB" altLang="cs-CZ" b="1" kern="1200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details HERE</a:t>
            </a:r>
            <a:endParaRPr lang="en-GB" altLang="cs-CZ" sz="3200" b="1" kern="1200" dirty="0">
              <a:solidFill>
                <a:schemeClr val="accent3"/>
              </a:solidFill>
            </a:endParaRPr>
          </a:p>
          <a:p>
            <a:pPr marL="251994" lvl="0" indent="-179996">
              <a:lnSpc>
                <a:spcPct val="100000"/>
              </a:lnSpc>
              <a:spcBef>
                <a:spcPct val="0"/>
              </a:spcBef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GB" altLang="cs-CZ" sz="2000" dirty="0">
                <a:solidFill>
                  <a:srgbClr val="000000"/>
                </a:solidFill>
              </a:rPr>
              <a:t>International Relations and European Politics</a:t>
            </a:r>
          </a:p>
          <a:p>
            <a:pPr marL="251994" lvl="0" indent="-179996">
              <a:lnSpc>
                <a:spcPct val="100000"/>
              </a:lnSpc>
              <a:spcBef>
                <a:spcPct val="0"/>
              </a:spcBef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GB" altLang="cs-CZ" sz="2000" dirty="0">
                <a:solidFill>
                  <a:srgbClr val="000000"/>
                </a:solidFill>
              </a:rPr>
              <a:t>Global Challenges: Society, Politics, Environment</a:t>
            </a:r>
          </a:p>
          <a:p>
            <a:pPr marL="251994" lvl="0" indent="-179996">
              <a:lnSpc>
                <a:spcPct val="100000"/>
              </a:lnSpc>
              <a:spcBef>
                <a:spcPct val="0"/>
              </a:spcBef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GB" altLang="cs-CZ" sz="2000" dirty="0">
                <a:solidFill>
                  <a:srgbClr val="000000"/>
                </a:solidFill>
              </a:rPr>
              <a:t>Politics, Media and Communication</a:t>
            </a:r>
          </a:p>
          <a:p>
            <a:pPr marL="71998" lvl="0">
              <a:lnSpc>
                <a:spcPct val="100000"/>
              </a:lnSpc>
              <a:spcBef>
                <a:spcPct val="0"/>
              </a:spcBef>
              <a:buClr>
                <a:srgbClr val="0000DC"/>
              </a:buClr>
              <a:defRPr/>
            </a:pPr>
            <a:endParaRPr lang="en-GB" altLang="cs-CZ" sz="2000" dirty="0">
              <a:solidFill>
                <a:srgbClr val="000000"/>
              </a:solidFill>
            </a:endParaRPr>
          </a:p>
          <a:p>
            <a:pPr marL="251994" lvl="0" indent="-179996">
              <a:spcBef>
                <a:spcPct val="0"/>
              </a:spcBef>
              <a:buClr>
                <a:srgbClr val="FF0000"/>
              </a:buClr>
              <a:buNone/>
              <a:defRPr/>
            </a:pPr>
            <a:r>
              <a:rPr lang="en-GB" altLang="cs-CZ" sz="3200" b="1" kern="1200" dirty="0">
                <a:solidFill>
                  <a:schemeClr val="accent6"/>
                </a:solidFill>
              </a:rPr>
              <a:t>Masters – </a:t>
            </a:r>
            <a:r>
              <a:rPr lang="en-GB" altLang="cs-CZ" b="1" kern="1200" dirty="0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details HERE</a:t>
            </a:r>
            <a:endParaRPr lang="en-GB" altLang="cs-CZ" sz="2000" b="1" dirty="0">
              <a:solidFill>
                <a:schemeClr val="accent3"/>
              </a:solidFill>
            </a:endParaRPr>
          </a:p>
          <a:p>
            <a:pPr marL="251994" lvl="0" indent="-179996">
              <a:lnSpc>
                <a:spcPct val="100000"/>
              </a:lnSpc>
              <a:spcBef>
                <a:spcPct val="0"/>
              </a:spcBef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GB" altLang="cs-CZ" sz="2000" dirty="0">
                <a:solidFill>
                  <a:srgbClr val="000000"/>
                </a:solidFill>
              </a:rPr>
              <a:t>Sociology</a:t>
            </a:r>
          </a:p>
          <a:p>
            <a:pPr marL="251994" lvl="0" indent="-179996">
              <a:lnSpc>
                <a:spcPct val="100000"/>
              </a:lnSpc>
              <a:spcBef>
                <a:spcPct val="0"/>
              </a:spcBef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GB" altLang="cs-CZ" sz="2000" dirty="0">
                <a:solidFill>
                  <a:srgbClr val="000000"/>
                </a:solidFill>
              </a:rPr>
              <a:t>Cultural Sociology</a:t>
            </a:r>
          </a:p>
          <a:p>
            <a:pPr marL="251994" lvl="0" indent="-179996">
              <a:lnSpc>
                <a:spcPct val="100000"/>
              </a:lnSpc>
              <a:spcBef>
                <a:spcPct val="0"/>
              </a:spcBef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GB" altLang="cs-CZ" sz="2000" dirty="0">
                <a:solidFill>
                  <a:srgbClr val="000000"/>
                </a:solidFill>
              </a:rPr>
              <a:t>International Relations and European Politics</a:t>
            </a:r>
          </a:p>
          <a:p>
            <a:pPr marL="251994" lvl="0" indent="-179996">
              <a:lnSpc>
                <a:spcPct val="100000"/>
              </a:lnSpc>
              <a:spcBef>
                <a:spcPct val="0"/>
              </a:spcBef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GB" altLang="cs-CZ" sz="2000" dirty="0">
                <a:solidFill>
                  <a:srgbClr val="000000"/>
                </a:solidFill>
              </a:rPr>
              <a:t>Energy Policy Studies</a:t>
            </a:r>
          </a:p>
          <a:p>
            <a:pPr marL="251994" lvl="0" indent="-179996">
              <a:lnSpc>
                <a:spcPct val="100000"/>
              </a:lnSpc>
              <a:spcBef>
                <a:spcPct val="0"/>
              </a:spcBef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GB" altLang="cs-CZ" sz="2000" dirty="0">
                <a:solidFill>
                  <a:srgbClr val="000000"/>
                </a:solidFill>
              </a:rPr>
              <a:t>Conflict and Democracy Studies</a:t>
            </a:r>
          </a:p>
          <a:p>
            <a:pPr marL="251994" lvl="0" indent="-179996">
              <a:lnSpc>
                <a:spcPct val="100000"/>
              </a:lnSpc>
              <a:spcBef>
                <a:spcPct val="0"/>
              </a:spcBef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GB" altLang="cs-CZ" sz="2000" dirty="0">
                <a:solidFill>
                  <a:srgbClr val="000000"/>
                </a:solidFill>
              </a:rPr>
              <a:t>Public and Social Policy and Human Resources</a:t>
            </a:r>
          </a:p>
          <a:p>
            <a:endParaRPr lang="en-GB" sz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4000" y="286863"/>
            <a:ext cx="7009484" cy="451576"/>
          </a:xfrm>
        </p:spPr>
        <p:txBody>
          <a:bodyPr/>
          <a:lstStyle/>
          <a:p>
            <a:r>
              <a:rPr lang="en-GB" altLang="cs-CZ" sz="3600" dirty="0"/>
              <a:t>Study programs in English</a:t>
            </a:r>
            <a:endParaRPr lang="en-GB" sz="3600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1C836FF-1AE1-7C41-1692-0ECCF30BC7AB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4451" y="1293726"/>
            <a:ext cx="5219998" cy="5060274"/>
          </a:xfrm>
        </p:spPr>
        <p:txBody>
          <a:bodyPr/>
          <a:lstStyle/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GB" altLang="cs-CZ" sz="3200" b="1" kern="1200" dirty="0">
                <a:solidFill>
                  <a:schemeClr val="accent6"/>
                </a:solidFill>
              </a:rPr>
              <a:t>Masters Joint/ Double Degree programs</a:t>
            </a:r>
            <a:endParaRPr lang="en-GB" altLang="cs-CZ" sz="3200" b="1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GB" altLang="cs-CZ" sz="2000" b="1" kern="1200" dirty="0">
                <a:solidFill>
                  <a:schemeClr val="tx2"/>
                </a:solidFill>
                <a:ea typeface="+mj-ea"/>
                <a:cs typeface="+mj-cs"/>
              </a:rPr>
              <a:t>European Governance </a:t>
            </a:r>
          </a:p>
          <a:p>
            <a:pPr marL="72000" inden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FF0000"/>
              </a:buClr>
              <a:buNone/>
              <a:defRPr/>
            </a:pPr>
            <a:r>
              <a:rPr lang="en-GB" altLang="cs-CZ" sz="1800" dirty="0">
                <a:latin typeface="+mj-lt"/>
                <a:ea typeface="+mj-ea"/>
                <a:cs typeface="+mj-cs"/>
              </a:rPr>
              <a:t>Double degree program with Utrecht University, 1</a:t>
            </a:r>
            <a:r>
              <a:rPr lang="en-GB" altLang="cs-CZ" sz="1800" baseline="30000" dirty="0">
                <a:latin typeface="+mj-lt"/>
                <a:ea typeface="+mj-ea"/>
                <a:cs typeface="+mj-cs"/>
              </a:rPr>
              <a:t>st</a:t>
            </a:r>
            <a:r>
              <a:rPr lang="en-GB" altLang="cs-CZ" sz="1800" dirty="0">
                <a:latin typeface="+mj-lt"/>
                <a:ea typeface="+mj-ea"/>
                <a:cs typeface="+mj-cs"/>
              </a:rPr>
              <a:t>  year at Masaryk University, 2</a:t>
            </a:r>
            <a:r>
              <a:rPr lang="en-GB" altLang="cs-CZ" sz="1800" baseline="30000" dirty="0">
                <a:latin typeface="+mj-lt"/>
                <a:ea typeface="+mj-ea"/>
                <a:cs typeface="+mj-cs"/>
              </a:rPr>
              <a:t>nd</a:t>
            </a:r>
            <a:r>
              <a:rPr lang="en-GB" altLang="cs-CZ" sz="1800" dirty="0">
                <a:latin typeface="+mj-lt"/>
                <a:ea typeface="+mj-ea"/>
                <a:cs typeface="+mj-cs"/>
              </a:rPr>
              <a:t>  year at Utrecht.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GB" altLang="cs-CZ" sz="2000" b="1" kern="1200" dirty="0">
                <a:solidFill>
                  <a:schemeClr val="tx2"/>
                </a:solidFill>
                <a:ea typeface="+mj-ea"/>
                <a:cs typeface="+mj-cs"/>
              </a:rPr>
              <a:t>Europe from the </a:t>
            </a:r>
            <a:r>
              <a:rPr lang="en-GB" altLang="cs-CZ" sz="2000" b="1" kern="1200" dirty="0" err="1">
                <a:solidFill>
                  <a:schemeClr val="tx2"/>
                </a:solidFill>
                <a:ea typeface="+mj-ea"/>
                <a:cs typeface="+mj-cs"/>
              </a:rPr>
              <a:t>Visegrad</a:t>
            </a:r>
            <a:r>
              <a:rPr lang="en-GB" altLang="cs-CZ" sz="2000" b="1" kern="1200" dirty="0">
                <a:solidFill>
                  <a:schemeClr val="tx2"/>
                </a:solidFill>
                <a:ea typeface="+mj-ea"/>
                <a:cs typeface="+mj-cs"/>
              </a:rPr>
              <a:t> Perspective </a:t>
            </a:r>
          </a:p>
          <a:p>
            <a:pPr marL="72000" inden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>
                <a:srgbClr val="FF0000"/>
              </a:buClr>
              <a:buNone/>
              <a:defRPr/>
            </a:pPr>
            <a:r>
              <a:rPr lang="en-GB" altLang="cs-CZ" sz="1800" dirty="0">
                <a:latin typeface="+mj-lt"/>
                <a:ea typeface="+mj-ea"/>
                <a:cs typeface="+mj-cs"/>
              </a:rPr>
              <a:t>Jagiellonian University Krakow (PL) (home university and the project coordinator) - MU Brno (CZ) - </a:t>
            </a:r>
            <a:r>
              <a:rPr lang="en-GB" altLang="cs-CZ" sz="1800" dirty="0" err="1">
                <a:latin typeface="+mj-lt"/>
                <a:ea typeface="+mj-ea"/>
                <a:cs typeface="+mj-cs"/>
              </a:rPr>
              <a:t>Pécs</a:t>
            </a:r>
            <a:r>
              <a:rPr lang="en-GB" altLang="cs-CZ" sz="1800" dirty="0">
                <a:latin typeface="+mj-lt"/>
                <a:ea typeface="+mj-ea"/>
                <a:cs typeface="+mj-cs"/>
              </a:rPr>
              <a:t> (HU) - </a:t>
            </a:r>
            <a:r>
              <a:rPr lang="en-GB" altLang="cs-CZ" sz="1800" dirty="0" err="1">
                <a:latin typeface="+mj-lt"/>
                <a:ea typeface="+mj-ea"/>
                <a:cs typeface="+mj-cs"/>
              </a:rPr>
              <a:t>Banská</a:t>
            </a:r>
            <a:r>
              <a:rPr lang="en-GB" altLang="cs-CZ" sz="1800" dirty="0">
                <a:latin typeface="+mj-lt"/>
                <a:ea typeface="+mj-ea"/>
                <a:cs typeface="+mj-cs"/>
              </a:rPr>
              <a:t> </a:t>
            </a:r>
            <a:r>
              <a:rPr lang="en-GB" altLang="cs-CZ" sz="1800" dirty="0" err="1">
                <a:latin typeface="+mj-lt"/>
                <a:ea typeface="+mj-ea"/>
                <a:cs typeface="+mj-cs"/>
              </a:rPr>
              <a:t>Bystrica</a:t>
            </a:r>
            <a:r>
              <a:rPr lang="en-GB" altLang="cs-CZ" sz="1800" dirty="0">
                <a:latin typeface="+mj-lt"/>
                <a:ea typeface="+mj-ea"/>
                <a:cs typeface="+mj-cs"/>
              </a:rPr>
              <a:t> (SK), students spend one semester at each partner university.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GB" b="1" kern="1200" dirty="0">
                <a:solidFill>
                  <a:schemeClr val="tx2"/>
                </a:solidFill>
                <a:ea typeface="+mj-ea"/>
                <a:cs typeface="+mj-cs"/>
              </a:rPr>
              <a:t>Energy Policy Studies </a:t>
            </a:r>
            <a:r>
              <a:rPr lang="en-GB" b="1" kern="1200" dirty="0">
                <a:solidFill>
                  <a:schemeClr val="accent2"/>
                </a:solidFill>
                <a:ea typeface="+mj-ea"/>
                <a:cs typeface="+mj-cs"/>
              </a:rPr>
              <a:t>(new since 2024)</a:t>
            </a:r>
          </a:p>
          <a:p>
            <a:pPr marL="72000" inden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None/>
              <a:defRPr/>
            </a:pPr>
            <a:r>
              <a:rPr lang="en-GB" altLang="cs-CZ" sz="1800" dirty="0">
                <a:latin typeface="+mj-lt"/>
                <a:ea typeface="+mj-ea"/>
                <a:cs typeface="+mj-cs"/>
              </a:rPr>
              <a:t>Double degree program with </a:t>
            </a:r>
            <a:r>
              <a:rPr lang="en-GB" sz="1800" dirty="0">
                <a:latin typeface="+mj-lt"/>
                <a:ea typeface="+mj-ea"/>
                <a:cs typeface="+mj-cs"/>
              </a:rPr>
              <a:t>University of Trento (IT), 1</a:t>
            </a:r>
            <a:r>
              <a:rPr lang="en-GB" sz="1800" baseline="30000" dirty="0">
                <a:latin typeface="+mj-lt"/>
                <a:ea typeface="+mj-ea"/>
                <a:cs typeface="+mj-cs"/>
              </a:rPr>
              <a:t>st</a:t>
            </a:r>
            <a:r>
              <a:rPr lang="en-GB" sz="1800" dirty="0">
                <a:latin typeface="+mj-lt"/>
                <a:ea typeface="+mj-ea"/>
                <a:cs typeface="+mj-cs"/>
              </a:rPr>
              <a:t> year at MUNI, 2</a:t>
            </a:r>
            <a:r>
              <a:rPr lang="en-GB" sz="1800" baseline="30000" dirty="0">
                <a:latin typeface="+mj-lt"/>
                <a:ea typeface="+mj-ea"/>
                <a:cs typeface="+mj-cs"/>
              </a:rPr>
              <a:t>nd</a:t>
            </a:r>
            <a:r>
              <a:rPr lang="en-GB" sz="1800" dirty="0">
                <a:latin typeface="+mj-lt"/>
                <a:ea typeface="+mj-ea"/>
                <a:cs typeface="+mj-cs"/>
              </a:rPr>
              <a:t> year at Uni Trento</a:t>
            </a:r>
          </a:p>
        </p:txBody>
      </p:sp>
    </p:spTree>
    <p:extLst>
      <p:ext uri="{BB962C8B-B14F-4D97-AF65-F5344CB8AC3E}">
        <p14:creationId xmlns:p14="http://schemas.microsoft.com/office/powerpoint/2010/main" val="351786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7B0193D-0B5B-A203-061A-9526C9FD19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B53CD05A-816E-F639-66C5-661B06F44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54541"/>
            <a:ext cx="10753200" cy="451576"/>
          </a:xfrm>
        </p:spPr>
        <p:txBody>
          <a:bodyPr/>
          <a:lstStyle/>
          <a:p>
            <a:r>
              <a:rPr lang="cs-CZ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PhD </a:t>
            </a:r>
            <a:r>
              <a:rPr lang="cs-CZ" sz="40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Programs</a:t>
            </a:r>
            <a:r>
              <a:rPr lang="cs-CZ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in </a:t>
            </a:r>
            <a:r>
              <a:rPr lang="cs-CZ" sz="40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English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E364678-F20A-88F7-B106-8FABDF03A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1330935"/>
            <a:ext cx="5219998" cy="4359883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chemeClr val="accent1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Clinical Psychology</a:t>
            </a:r>
            <a:endParaRPr lang="cs-CZ" sz="2000" b="0" i="0" dirty="0">
              <a:solidFill>
                <a:schemeClr val="accent1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0000DC"/>
                </a:solidFill>
                <a:effectLst/>
                <a:latin typeface="Arial" panose="020B0604020202020204" pitchFamily="34" charset="0"/>
                <a:hlinkClick r:id="rId3"/>
              </a:rPr>
              <a:t>Psychology</a:t>
            </a:r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Developmental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Psychology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Educational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Psychology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General Psychology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Social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Psychology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Work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Psychology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0000DC"/>
                </a:solidFill>
                <a:effectLst/>
                <a:latin typeface="Arial" panose="020B0604020202020204" pitchFamily="34" charset="0"/>
                <a:hlinkClick r:id="rId4"/>
              </a:rPr>
              <a:t>International Relations and European Politics</a:t>
            </a:r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0000DC"/>
                </a:solidFill>
                <a:effectLst/>
                <a:latin typeface="Arial" panose="020B0604020202020204" pitchFamily="34" charset="0"/>
                <a:hlinkClick r:id="rId5"/>
              </a:rPr>
              <a:t>Media and Journalism Studies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cs-CZ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only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full-</a:t>
            </a:r>
            <a:r>
              <a:rPr lang="cs-CZ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mode)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9F8422F0-864E-B218-5F63-F745348972A8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63311" y="1359000"/>
            <a:ext cx="5219998" cy="414000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0000DC"/>
                </a:solidFill>
                <a:effectLst/>
                <a:latin typeface="Arial" panose="020B0604020202020204" pitchFamily="34" charset="0"/>
                <a:hlinkClick r:id="rId6"/>
              </a:rPr>
              <a:t>Political Science</a:t>
            </a:r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Political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Science (single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subject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program)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Security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Strategic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Studies</a:t>
            </a:r>
            <a:endParaRPr lang="cs-CZ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0000DC"/>
                </a:solidFill>
                <a:effectLst/>
                <a:latin typeface="Arial" panose="020B0604020202020204" pitchFamily="34" charset="0"/>
                <a:hlinkClick r:id="rId7"/>
              </a:rPr>
              <a:t>Social Policy and Social Work</a:t>
            </a:r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0000DC"/>
                </a:solidFill>
                <a:effectLst/>
                <a:latin typeface="Arial" panose="020B0604020202020204" pitchFamily="34" charset="0"/>
                <a:hlinkClick r:id="rId8"/>
              </a:rPr>
              <a:t>Sociology</a:t>
            </a:r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Sociology (single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subject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program)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 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Population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studies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specialization</a:t>
            </a:r>
            <a:endParaRPr lang="cs-CZ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3B50D56-5778-E252-7507-63FFD713EC40}"/>
              </a:ext>
            </a:extLst>
          </p:cNvPr>
          <p:cNvSpPr txBox="1"/>
          <p:nvPr/>
        </p:nvSpPr>
        <p:spPr>
          <a:xfrm>
            <a:off x="6263311" y="5303130"/>
            <a:ext cx="3530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3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Details HERE</a:t>
            </a:r>
            <a:endParaRPr lang="en-GB" sz="36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11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E708CC-0C3F-4567-9698-B54C0F35BD31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60684" y="2632254"/>
            <a:ext cx="4572001" cy="2483829"/>
          </a:xfrm>
        </p:spPr>
        <p:txBody>
          <a:bodyPr/>
          <a:lstStyle/>
          <a:p>
            <a:pPr algn="ctr"/>
            <a:r>
              <a:rPr lang="en-US" sz="4800" dirty="0">
                <a:cs typeface="Calibri" panose="020F0502020204030204" pitchFamily="34" charset="0"/>
              </a:rPr>
              <a:t>Department of Social Policy</a:t>
            </a:r>
            <a:br>
              <a:rPr lang="cs-CZ" sz="4800" dirty="0">
                <a:cs typeface="Calibri" panose="020F0502020204030204" pitchFamily="34" charset="0"/>
              </a:rPr>
            </a:br>
            <a:r>
              <a:rPr lang="en-US" sz="4800" dirty="0">
                <a:cs typeface="Calibri" panose="020F0502020204030204" pitchFamily="34" charset="0"/>
              </a:rPr>
              <a:t> and Social Work </a:t>
            </a:r>
            <a:b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9A0DD2B-BEF8-7284-DB15-951DA1E31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517" y="1252837"/>
            <a:ext cx="6541168" cy="43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22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15600" y="189955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Department of Social Policy and Social Work </a:t>
            </a:r>
            <a:r>
              <a:rPr lang="cs" sz="3200" dirty="0"/>
              <a:t>Courses for </a:t>
            </a:r>
            <a:r>
              <a:rPr lang="cs-CZ" sz="3200" dirty="0" err="1"/>
              <a:t>Autumn</a:t>
            </a:r>
            <a:r>
              <a:rPr lang="cs" sz="3200" dirty="0"/>
              <a:t> 2023</a:t>
            </a:r>
            <a:endParaRPr sz="3200"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25066" y="1491916"/>
            <a:ext cx="11360800" cy="506128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609585" indent="-457189">
              <a:spcAft>
                <a:spcPts val="600"/>
              </a:spcAft>
              <a:buSzPts val="1800"/>
              <a:buChar char="●"/>
            </a:pPr>
            <a:r>
              <a:rPr lang="en-GB" sz="2400" dirty="0"/>
              <a:t>PUPn4403 Economics</a:t>
            </a:r>
          </a:p>
          <a:p>
            <a:pPr marL="609585" indent="-457189">
              <a:spcAft>
                <a:spcPts val="600"/>
              </a:spcAft>
              <a:buSzPts val="1800"/>
              <a:buChar char="●"/>
            </a:pPr>
            <a:r>
              <a:rPr lang="en-GB" sz="2400" dirty="0"/>
              <a:t>PUPn4405 Evaluation research</a:t>
            </a:r>
          </a:p>
          <a:p>
            <a:pPr marL="609585" indent="-457189">
              <a:spcAft>
                <a:spcPts val="600"/>
              </a:spcAft>
              <a:buSzPts val="1800"/>
              <a:buChar char="●"/>
            </a:pPr>
            <a:r>
              <a:rPr lang="en-GB" sz="2400" dirty="0"/>
              <a:t>PUPn4419 Contemporary problems in European welfare states</a:t>
            </a:r>
          </a:p>
          <a:p>
            <a:pPr marL="609585" indent="-457189">
              <a:spcAft>
                <a:spcPts val="600"/>
              </a:spcAft>
              <a:buSzPts val="1800"/>
              <a:buChar char="●"/>
            </a:pPr>
            <a:r>
              <a:rPr lang="en-GB" sz="2400" dirty="0"/>
              <a:t>PUPn4513 Public Policy Process</a:t>
            </a:r>
          </a:p>
          <a:p>
            <a:pPr marL="609585" indent="-457189">
              <a:spcAft>
                <a:spcPts val="600"/>
              </a:spcAft>
              <a:buSzPts val="1800"/>
              <a:buChar char="●"/>
            </a:pPr>
            <a:r>
              <a:rPr lang="en-GB" sz="2400" dirty="0"/>
              <a:t>PUPn4568 Multivariable Statistics</a:t>
            </a:r>
            <a:endParaRPr lang="en-GB" sz="2000" dirty="0"/>
          </a:p>
          <a:p>
            <a:pPr marL="609585" indent="-457189">
              <a:spcAft>
                <a:spcPts val="600"/>
              </a:spcAft>
              <a:buSzPts val="1800"/>
              <a:buChar char="●"/>
            </a:pPr>
            <a:r>
              <a:rPr lang="en-GB" sz="2400" dirty="0"/>
              <a:t>SPRb1126 Policy Engagement of Social Workers</a:t>
            </a:r>
          </a:p>
          <a:p>
            <a:pPr marL="609585" indent="-457189">
              <a:spcAft>
                <a:spcPts val="600"/>
              </a:spcAft>
              <a:buSzPts val="1800"/>
              <a:buChar char="●"/>
            </a:pPr>
            <a:r>
              <a:rPr lang="en-GB" sz="2400" dirty="0"/>
              <a:t>SPRb1130 Human </a:t>
            </a:r>
            <a:r>
              <a:rPr lang="en-GB" sz="2400" dirty="0" err="1"/>
              <a:t>Behavior</a:t>
            </a:r>
            <a:r>
              <a:rPr lang="en-GB" sz="2400" dirty="0"/>
              <a:t> and the Violence</a:t>
            </a:r>
          </a:p>
          <a:p>
            <a:pPr marL="609585" indent="-457189">
              <a:spcAft>
                <a:spcPts val="600"/>
              </a:spcAft>
              <a:buSzPts val="1800"/>
              <a:buChar char="●"/>
            </a:pPr>
            <a:r>
              <a:rPr lang="en-GB" sz="2400" dirty="0"/>
              <a:t>SPRn4482 Social Inclusion and Disability</a:t>
            </a:r>
          </a:p>
          <a:p>
            <a:pPr marL="609585" indent="-457189">
              <a:spcAft>
                <a:spcPts val="600"/>
              </a:spcAft>
              <a:buSzPts val="1800"/>
              <a:buChar char="●"/>
            </a:pPr>
            <a:r>
              <a:rPr lang="en-GB" sz="2400" dirty="0"/>
              <a:t>SWDn4477 Social Work Institutionalisation and Organisation </a:t>
            </a:r>
          </a:p>
          <a:p>
            <a:pPr marL="609585" indent="-457189">
              <a:spcAft>
                <a:spcPts val="600"/>
              </a:spcAft>
              <a:buSzPts val="1800"/>
              <a:buChar char="●"/>
            </a:pPr>
            <a:r>
              <a:rPr lang="en-GB" sz="2400" dirty="0"/>
              <a:t>VPLb1155 European Union Public Policy </a:t>
            </a:r>
          </a:p>
          <a:p>
            <a:pPr marL="609585" indent="-457189">
              <a:spcAft>
                <a:spcPts val="600"/>
              </a:spcAft>
              <a:buSzPts val="1800"/>
              <a:buChar char="●"/>
            </a:pPr>
            <a:r>
              <a:rPr lang="en-GB" sz="2400" dirty="0"/>
              <a:t>VPLn4461 Contemporary Social Policy in EU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B599A03-3CF9-4184-8541-623545DE23B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15600" y="189955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Department of Social Policy and Social Work </a:t>
            </a:r>
            <a:r>
              <a:rPr lang="cs" sz="3200" dirty="0"/>
              <a:t>Courses for </a:t>
            </a:r>
            <a:r>
              <a:rPr lang="cs-CZ" sz="3200" dirty="0" err="1"/>
              <a:t>Spring</a:t>
            </a:r>
            <a:r>
              <a:rPr lang="cs" sz="3200" dirty="0"/>
              <a:t> 2023</a:t>
            </a:r>
            <a:endParaRPr sz="3200"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288971" y="1540233"/>
            <a:ext cx="11360800" cy="512781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95296" indent="-342900">
              <a:spcAft>
                <a:spcPts val="10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sz="2200" dirty="0"/>
              <a:t>PUPn4402 Employment and labour market policy: European perspective </a:t>
            </a:r>
          </a:p>
          <a:p>
            <a:pPr marL="495296" indent="-342900">
              <a:spcAft>
                <a:spcPts val="10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sz="2200" dirty="0"/>
              <a:t>PUPn4455 Globalization and its phases: History, economy and migration flows</a:t>
            </a:r>
          </a:p>
          <a:p>
            <a:pPr marL="495296" indent="-342900">
              <a:spcAft>
                <a:spcPts val="10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sz="2200" dirty="0"/>
              <a:t>PUPn4457 Gender and labour market in different European contexts</a:t>
            </a:r>
          </a:p>
          <a:p>
            <a:pPr marL="495296" indent="-342900">
              <a:spcAft>
                <a:spcPts val="10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sz="2200" dirty="0"/>
              <a:t>PUPn4468 Statistics and Social Research</a:t>
            </a:r>
          </a:p>
          <a:p>
            <a:pPr marL="495296" indent="-342900">
              <a:spcAft>
                <a:spcPts val="10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sz="2200" dirty="0"/>
              <a:t>PUPn4999 Governance, Agency and Problems of Public Administration</a:t>
            </a:r>
          </a:p>
          <a:p>
            <a:pPr marL="495296" indent="-342900">
              <a:spcAft>
                <a:spcPts val="10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sz="2200" dirty="0"/>
              <a:t>VPLn4461 Contemporary Social policy in EU</a:t>
            </a:r>
          </a:p>
          <a:p>
            <a:pPr marL="495296" indent="-342900">
              <a:spcAft>
                <a:spcPts val="10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sz="2200" dirty="0"/>
              <a:t>SPRb1161 Social Work and Intimate Partner Violence </a:t>
            </a:r>
          </a:p>
          <a:p>
            <a:pPr marL="495296" indent="-342900">
              <a:spcAft>
                <a:spcPts val="10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sz="2200" dirty="0"/>
              <a:t>SPRb1228 Drug Interventions </a:t>
            </a:r>
          </a:p>
          <a:p>
            <a:pPr marL="495296" indent="-342900">
              <a:spcAft>
                <a:spcPts val="1000"/>
              </a:spcAft>
              <a:buSzPct val="110000"/>
              <a:buFont typeface="Arial" panose="020B0604020202020204" pitchFamily="34" charset="0"/>
              <a:buChar char="•"/>
            </a:pPr>
            <a:r>
              <a:rPr lang="en-GB" sz="2200" dirty="0"/>
              <a:t>VPLb1155  European Union Public Policy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B599A03-3CF9-4184-8541-623545DE23B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6_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FSS-EN.potx" id="{28E4EEE2-27E9-4A4B-9855-F0DB06A129FD}" vid="{9255ADBD-7AC4-4DD1-B712-D5745AAFBEFA}"/>
    </a:ext>
  </a:extLst>
</a:theme>
</file>

<file path=ppt/theme/theme2.xml><?xml version="1.0" encoding="utf-8"?>
<a:theme xmlns:a="http://schemas.openxmlformats.org/drawingml/2006/main" name="2_Presentation_MU_EN">
  <a:themeElements>
    <a:clrScheme name="2_Presentation_MU_E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FF"/>
      </a:hlink>
      <a:folHlink>
        <a:srgbClr val="FF00FF"/>
      </a:folHlink>
    </a:clrScheme>
    <a:fontScheme name="2_Presentation_MU_E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2_Presentation_MU_E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1757</TotalTime>
  <Words>753</Words>
  <Application>Microsoft Office PowerPoint</Application>
  <PresentationFormat>Širokoúhlá obrazovka</PresentationFormat>
  <Paragraphs>102</Paragraphs>
  <Slides>11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8" baseType="lpstr">
      <vt:lpstr>Arial</vt:lpstr>
      <vt:lpstr>Calibri</vt:lpstr>
      <vt:lpstr>Helvetica</vt:lpstr>
      <vt:lpstr>Noto Sans Symbols</vt:lpstr>
      <vt:lpstr>Tahoma</vt:lpstr>
      <vt:lpstr>Wingdings</vt:lpstr>
      <vt:lpstr>6_Presentation_MU_EN</vt:lpstr>
      <vt:lpstr>Prezentace aplikace PowerPoint</vt:lpstr>
      <vt:lpstr>Faculty of Social Studies</vt:lpstr>
      <vt:lpstr>The City of Brno</vt:lpstr>
      <vt:lpstr>Exchange students</vt:lpstr>
      <vt:lpstr>Study programs in English</vt:lpstr>
      <vt:lpstr>PhD Programs in English</vt:lpstr>
      <vt:lpstr>Department of Social Policy  and Social Work  </vt:lpstr>
      <vt:lpstr>Department of Social Policy and Social Work Courses for Autumn 2023</vt:lpstr>
      <vt:lpstr>Department of Social Policy and Social Work Courses for Spring 2023</vt:lpstr>
      <vt:lpstr>Brief Research Profile</vt:lpstr>
      <vt:lpstr>Erasmus+ Departmental Coordinators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Departments and  Departmental Coordinators</dc:title>
  <dc:creator>Dagmar Hábová</dc:creator>
  <cp:lastModifiedBy>Blanka Plasová</cp:lastModifiedBy>
  <cp:revision>41</cp:revision>
  <dcterms:modified xsi:type="dcterms:W3CDTF">2023-12-12T13:25:23Z</dcterms:modified>
</cp:coreProperties>
</file>