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67" r:id="rId2"/>
    <p:sldId id="268" r:id="rId3"/>
    <p:sldId id="269" r:id="rId4"/>
    <p:sldId id="271" r:id="rId5"/>
    <p:sldId id="256" r:id="rId6"/>
    <p:sldId id="262" r:id="rId7"/>
    <p:sldId id="264" r:id="rId8"/>
    <p:sldId id="265" r:id="rId9"/>
    <p:sldId id="266" r:id="rId10"/>
  </p:sldIdLst>
  <p:sldSz cx="9144000" cy="5143500" type="screen16x9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  <p15:guide id="11" pos="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7" autoAdjust="0"/>
    <p:restoredTop sz="88641" autoAdjust="0"/>
  </p:normalViewPr>
  <p:slideViewPr>
    <p:cSldViewPr snapToGrid="0">
      <p:cViewPr varScale="1">
        <p:scale>
          <a:sx n="193" d="100"/>
          <a:sy n="193" d="100"/>
        </p:scale>
        <p:origin x="200" y="704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  <p:guide pos="2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6438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165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215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7604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30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183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422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295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574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1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0901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1514475"/>
            <a:ext cx="5026025" cy="3080148"/>
          </a:xfrm>
        </p:spPr>
        <p:txBody>
          <a:bodyPr/>
          <a:lstStyle>
            <a:lvl1pPr>
              <a:defRPr sz="3200"/>
            </a:lvl1pPr>
            <a:lvl2pPr marL="895350" indent="-358775">
              <a:buSzPct val="100000"/>
              <a:defRPr sz="2800"/>
            </a:lvl2pPr>
            <a:lvl3pPr marL="1254125" indent="-358775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900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5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0" y="844155"/>
            <a:ext cx="1703387" cy="375523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5"/>
            <a:ext cx="6037861" cy="3755231"/>
          </a:xfrm>
        </p:spPr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1514475"/>
            <a:ext cx="8082321" cy="3082529"/>
          </a:xfrm>
        </p:spPr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0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1514476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7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0" y="1514476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4" y="2204051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6"/>
            <a:ext cx="3876944" cy="3082925"/>
          </a:xfrm>
        </p:spPr>
        <p:txBody>
          <a:bodyPr/>
          <a:lstStyle>
            <a:lvl1pPr>
              <a:defRPr sz="2800"/>
            </a:lvl1pPr>
            <a:lvl2pPr marL="742950" indent="-296863">
              <a:buSzPct val="100000"/>
              <a:defRPr sz="2400"/>
            </a:lvl2pPr>
            <a:lvl3pPr>
              <a:defRPr sz="2000"/>
            </a:lvl3pPr>
            <a:lvl4pPr marL="1600200" indent="-2286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6"/>
            <a:ext cx="3876944" cy="3082925"/>
          </a:xfrm>
        </p:spPr>
        <p:txBody>
          <a:bodyPr/>
          <a:lstStyle>
            <a:lvl1pPr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070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0556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0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200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C4e – Cybersecurity Research Programme</a:t>
            </a:r>
            <a:endParaRPr lang="cs-CZ" alt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4" r:id="rId4"/>
    <p:sldLayoutId id="2147483663" r:id="rId5"/>
    <p:sldLayoutId id="2147483665" r:id="rId6"/>
    <p:sldLayoutId id="2147483672" r:id="rId7"/>
    <p:sldLayoutId id="2147483671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68991" y="1760278"/>
            <a:ext cx="7274257" cy="2047447"/>
          </a:xfrm>
        </p:spPr>
        <p:txBody>
          <a:bodyPr/>
          <a:lstStyle/>
          <a:p>
            <a:pPr algn="ctr"/>
            <a:r>
              <a:rPr lang="en-GB" dirty="0" smtClean="0"/>
              <a:t>C4e </a:t>
            </a:r>
            <a:br>
              <a:rPr lang="en-GB" dirty="0" smtClean="0"/>
            </a:br>
            <a:r>
              <a:rPr lang="en-GB" dirty="0" smtClean="0"/>
              <a:t> Cybersecurity, Cybercrime and Critical Information Infrastructures Centre of Excellence</a:t>
            </a:r>
            <a:r>
              <a:rPr lang="en-GB" sz="4800" dirty="0" smtClean="0"/>
              <a:t/>
            </a:r>
            <a:br>
              <a:rPr lang="en-GB" sz="4800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8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948267"/>
            <a:ext cx="8082321" cy="3648737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en-US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A multidisciplinary center that brings together expert academic </a:t>
            </a:r>
            <a:r>
              <a:rPr lang="en-US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departments</a:t>
            </a:r>
            <a:r>
              <a:rPr lang="cs-CZ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to </a:t>
            </a:r>
            <a:r>
              <a:rPr lang="en-US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address complex cyberspace problems</a:t>
            </a:r>
            <a:r>
              <a:rPr lang="en-US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.</a:t>
            </a:r>
            <a:endParaRPr lang="cs-CZ" b="1" dirty="0" smtClean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b="1" dirty="0" smtClean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 smtClean="0"/>
              <a:t>We </a:t>
            </a:r>
            <a:r>
              <a:rPr lang="en-US" sz="2000" dirty="0"/>
              <a:t>focus on technical, legal and social aspects of cybersecurity, CIIP and cybercrime.</a:t>
            </a:r>
          </a:p>
          <a:p>
            <a:pPr fontAlgn="t"/>
            <a:r>
              <a:rPr lang="en-US" sz="2000" dirty="0" smtClean="0"/>
              <a:t>We </a:t>
            </a:r>
            <a:r>
              <a:rPr lang="en-US" sz="2000" dirty="0"/>
              <a:t>conduct excellent multi-disciplinary research, development and education.</a:t>
            </a:r>
          </a:p>
          <a:p>
            <a:pPr fontAlgn="t"/>
            <a:r>
              <a:rPr lang="en-US" sz="2000" dirty="0" smtClean="0"/>
              <a:t>We </a:t>
            </a:r>
            <a:r>
              <a:rPr lang="en-US" sz="2000" dirty="0"/>
              <a:t>cooperate with public and private sector and by that we link theory and practice.</a:t>
            </a:r>
          </a:p>
          <a:p>
            <a:endParaRPr lang="en-GB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90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948267"/>
            <a:ext cx="8082321" cy="3648737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en-GB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Cybersecurity, Cybercrime and Critical Information Infrastructures Centre of Excellence</a:t>
            </a:r>
          </a:p>
          <a:p>
            <a:pPr marL="0" indent="0" algn="ctr">
              <a:spcBef>
                <a:spcPct val="0"/>
              </a:spcBef>
              <a:buNone/>
            </a:pPr>
            <a:endParaRPr lang="en-GB" b="1" dirty="0" smtClean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  <a:p>
            <a:r>
              <a:rPr lang="en-GB" sz="2000" dirty="0" smtClean="0"/>
              <a:t>Critical Information Infrastructures Protection, lead by </a:t>
            </a:r>
            <a:r>
              <a:rPr lang="en-GB" sz="2000" dirty="0" err="1" smtClean="0"/>
              <a:t>Tomáš</a:t>
            </a:r>
            <a:r>
              <a:rPr lang="en-GB" sz="2000" dirty="0" smtClean="0"/>
              <a:t> </a:t>
            </a:r>
            <a:r>
              <a:rPr lang="en-GB" sz="2000" dirty="0" err="1" smtClean="0"/>
              <a:t>Pitner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Cybersecurity, lead by Pavel </a:t>
            </a:r>
            <a:r>
              <a:rPr lang="en-GB" sz="2000" dirty="0" err="1" smtClean="0"/>
              <a:t>Čeleda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Law, lead by </a:t>
            </a:r>
            <a:r>
              <a:rPr lang="en-GB" sz="2000" dirty="0" err="1" smtClean="0"/>
              <a:t>Radim</a:t>
            </a:r>
            <a:r>
              <a:rPr lang="en-GB" sz="2000" dirty="0" smtClean="0"/>
              <a:t> </a:t>
            </a:r>
            <a:r>
              <a:rPr lang="en-GB" sz="2000" dirty="0" err="1" smtClean="0"/>
              <a:t>Polčák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The Centre is managed by Roman </a:t>
            </a:r>
            <a:r>
              <a:rPr lang="en-GB" sz="2000" dirty="0" err="1" smtClean="0"/>
              <a:t>Čermák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51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835379"/>
            <a:ext cx="8082321" cy="3761626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en-GB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Cybersecurity, Cybercrime and Critical Information Infrastructures Centre of Excellence</a:t>
            </a:r>
          </a:p>
          <a:p>
            <a:pPr marL="0" indent="0" algn="ctr">
              <a:spcBef>
                <a:spcPct val="0"/>
              </a:spcBef>
              <a:buNone/>
            </a:pPr>
            <a:endParaRPr lang="en-GB" b="1" dirty="0" smtClean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  <a:p>
            <a:r>
              <a:rPr lang="en-GB" sz="2000" dirty="0" smtClean="0"/>
              <a:t>Involved experts collaborate and carry out multidisciplinary excellence research and development within the research programmes. Their research results immediately reflect in their education activities.</a:t>
            </a:r>
          </a:p>
          <a:p>
            <a:endParaRPr lang="en-GB" sz="2000" dirty="0" smtClean="0"/>
          </a:p>
          <a:p>
            <a:r>
              <a:rPr lang="en-GB" sz="2000" dirty="0" smtClean="0"/>
              <a:t>The centre aims on practical application of research activities. To this end, we collaborate with a wide range of public and private sector.</a:t>
            </a:r>
            <a:endParaRPr lang="en-GB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59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68991" y="1760278"/>
            <a:ext cx="7274257" cy="2047447"/>
          </a:xfrm>
        </p:spPr>
        <p:txBody>
          <a:bodyPr/>
          <a:lstStyle/>
          <a:p>
            <a:pPr algn="ctr"/>
            <a:r>
              <a:rPr lang="en-GB" sz="4800" dirty="0" smtClean="0"/>
              <a:t>C4e – Cybersecurity Research Programme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CSIRT-MU Involvement in C4e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Aims</a:t>
            </a:r>
          </a:p>
          <a:p>
            <a:pPr lvl="1"/>
            <a:r>
              <a:rPr lang="en-GB" sz="2000" dirty="0" smtClean="0"/>
              <a:t>Modelling</a:t>
            </a:r>
            <a:r>
              <a:rPr lang="en-GB" sz="2000" dirty="0"/>
              <a:t>, analysis and mitigation of </a:t>
            </a:r>
            <a:r>
              <a:rPr lang="en-GB" sz="2000" dirty="0" smtClean="0"/>
              <a:t>cyberattacks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 smtClean="0"/>
              <a:t>Objectives</a:t>
            </a:r>
          </a:p>
          <a:p>
            <a:pPr lvl="1"/>
            <a:r>
              <a:rPr lang="en-GB" sz="2000" dirty="0" smtClean="0"/>
              <a:t>Increase research performance</a:t>
            </a:r>
          </a:p>
          <a:p>
            <a:pPr lvl="1"/>
            <a:r>
              <a:rPr lang="en-GB" sz="2000" dirty="0" smtClean="0"/>
              <a:t>Improve </a:t>
            </a:r>
            <a:r>
              <a:rPr lang="en-GB" sz="2000" dirty="0"/>
              <a:t>the research </a:t>
            </a:r>
            <a:r>
              <a:rPr lang="en-GB" sz="2000" dirty="0" smtClean="0"/>
              <a:t>infrastructure</a:t>
            </a:r>
          </a:p>
          <a:p>
            <a:pPr lvl="1"/>
            <a:r>
              <a:rPr lang="en-GB" sz="2000" dirty="0" smtClean="0"/>
              <a:t>Expand and strengthen research team</a:t>
            </a:r>
          </a:p>
          <a:p>
            <a:pPr lvl="1"/>
            <a:r>
              <a:rPr lang="en-GB" sz="2000" dirty="0" smtClean="0"/>
              <a:t>Strengthen international cooperation</a:t>
            </a:r>
            <a:endParaRPr lang="en-GB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04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CSIRT-MU Involvement in C4e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Activities</a:t>
            </a:r>
          </a:p>
          <a:p>
            <a:pPr lvl="1"/>
            <a:r>
              <a:rPr lang="en-GB" sz="2000" dirty="0" smtClean="0"/>
              <a:t>Basic cybersecurity </a:t>
            </a:r>
            <a:r>
              <a:rPr lang="en-GB" sz="2000" dirty="0"/>
              <a:t>research in </a:t>
            </a:r>
            <a:r>
              <a:rPr lang="en-GB" sz="2000" dirty="0" smtClean="0"/>
              <a:t>ever-evolving </a:t>
            </a:r>
            <a:r>
              <a:rPr lang="en-GB" sz="2000" dirty="0"/>
              <a:t>threat </a:t>
            </a:r>
            <a:r>
              <a:rPr lang="en-GB" sz="2000" dirty="0" smtClean="0"/>
              <a:t>landscape</a:t>
            </a:r>
          </a:p>
          <a:p>
            <a:pPr lvl="1"/>
            <a:r>
              <a:rPr lang="en-GB" sz="2000" dirty="0" smtClean="0"/>
              <a:t>Research in </a:t>
            </a:r>
            <a:r>
              <a:rPr lang="en-GB" sz="2000" dirty="0"/>
              <a:t>operationally </a:t>
            </a:r>
            <a:r>
              <a:rPr lang="en-GB" sz="2000" dirty="0" smtClean="0"/>
              <a:t>relevant cybersecurity topics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 smtClean="0"/>
              <a:t>Outputs</a:t>
            </a:r>
          </a:p>
          <a:p>
            <a:pPr lvl="1"/>
            <a:r>
              <a:rPr lang="en-GB" sz="2000" dirty="0"/>
              <a:t>Proof of concept prototypes and </a:t>
            </a:r>
            <a:r>
              <a:rPr lang="en-GB" sz="2000" dirty="0" smtClean="0"/>
              <a:t>demonstrations</a:t>
            </a:r>
          </a:p>
          <a:p>
            <a:pPr lvl="1"/>
            <a:r>
              <a:rPr lang="en-GB" sz="2000" dirty="0" smtClean="0"/>
              <a:t>Publications </a:t>
            </a:r>
            <a:r>
              <a:rPr lang="en-GB" sz="2000" dirty="0"/>
              <a:t>in journals and conference </a:t>
            </a:r>
            <a:r>
              <a:rPr lang="en-GB" sz="2000" dirty="0" smtClean="0"/>
              <a:t>proceedings</a:t>
            </a:r>
          </a:p>
          <a:p>
            <a:pPr lvl="1"/>
            <a:endParaRPr lang="en-GB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18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CSIRT-MU Involvement in C4e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Outcomes</a:t>
            </a:r>
          </a:p>
          <a:p>
            <a:pPr lvl="1"/>
            <a:r>
              <a:rPr lang="en-GB" sz="2000" dirty="0"/>
              <a:t>Stepping up cybersecurity research capability at </a:t>
            </a:r>
            <a:r>
              <a:rPr lang="en-GB" sz="2000" dirty="0" smtClean="0"/>
              <a:t>CSIRT-MU</a:t>
            </a:r>
          </a:p>
          <a:p>
            <a:pPr lvl="1"/>
            <a:r>
              <a:rPr lang="en-GB" sz="2000" dirty="0" smtClean="0"/>
              <a:t>International </a:t>
            </a:r>
            <a:r>
              <a:rPr lang="en-GB" sz="2000" dirty="0"/>
              <a:t>cooperation </a:t>
            </a:r>
            <a:r>
              <a:rPr lang="en-GB" sz="2000" dirty="0" smtClean="0"/>
              <a:t>on cybersecurity research and funding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 smtClean="0"/>
              <a:t>Impact</a:t>
            </a:r>
          </a:p>
          <a:p>
            <a:pPr lvl="1"/>
            <a:r>
              <a:rPr lang="en-GB" sz="2000" dirty="0" smtClean="0"/>
              <a:t>Masaryk University as leading cybersecurity partner in CZ</a:t>
            </a:r>
          </a:p>
          <a:p>
            <a:pPr lvl="1"/>
            <a:r>
              <a:rPr lang="en-GB" sz="2000" dirty="0"/>
              <a:t>Research e</a:t>
            </a:r>
            <a:r>
              <a:rPr lang="en-GB" sz="2000" dirty="0" smtClean="0"/>
              <a:t>xcellence </a:t>
            </a:r>
            <a:r>
              <a:rPr lang="en-GB" sz="2000" dirty="0"/>
              <a:t>in originality, significance and rigour</a:t>
            </a:r>
            <a:endParaRPr lang="en-GB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423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Cybersecurity is of utmost importance (high priority for anybody</a:t>
            </a:r>
            <a:r>
              <a:rPr lang="en-GB" sz="2000" dirty="0" smtClean="0"/>
              <a:t>)</a:t>
            </a:r>
          </a:p>
          <a:p>
            <a:r>
              <a:rPr lang="en-GB" sz="2000" dirty="0"/>
              <a:t>CSIRT-MU </a:t>
            </a:r>
            <a:r>
              <a:rPr lang="en-GB" sz="2000" dirty="0" smtClean="0"/>
              <a:t>wants </a:t>
            </a:r>
            <a:r>
              <a:rPr lang="en-GB" sz="2000" dirty="0"/>
              <a:t>play an important role in the field of </a:t>
            </a:r>
            <a:r>
              <a:rPr lang="en-GB" sz="2000" dirty="0" smtClean="0"/>
              <a:t>cybersecurity</a:t>
            </a:r>
          </a:p>
          <a:p>
            <a:r>
              <a:rPr lang="en-GB" sz="2000" dirty="0" smtClean="0"/>
              <a:t>C4e complements CSIRT-MU research and services portfolio</a:t>
            </a:r>
          </a:p>
          <a:p>
            <a:r>
              <a:rPr lang="en-GB" sz="2000" dirty="0" smtClean="0"/>
              <a:t>C4e </a:t>
            </a:r>
            <a:r>
              <a:rPr lang="en-GB" sz="2000" dirty="0"/>
              <a:t>is </a:t>
            </a:r>
            <a:r>
              <a:rPr lang="en-GB" sz="2000" dirty="0" smtClean="0"/>
              <a:t>an unique </a:t>
            </a:r>
            <a:r>
              <a:rPr lang="en-GB" sz="2000" dirty="0"/>
              <a:t>opportunity </a:t>
            </a:r>
            <a:r>
              <a:rPr lang="en-GB" sz="2000" dirty="0" smtClean="0"/>
              <a:t>for the </a:t>
            </a:r>
            <a:r>
              <a:rPr lang="en-GB" sz="2000" dirty="0"/>
              <a:t>next </a:t>
            </a:r>
            <a:r>
              <a:rPr lang="en-GB" sz="2000" dirty="0" smtClean="0"/>
              <a:t>CSIRT-MU shift</a:t>
            </a:r>
          </a:p>
          <a:p>
            <a:r>
              <a:rPr lang="en-GB" sz="2000" dirty="0"/>
              <a:t>C4e is a </a:t>
            </a:r>
            <a:r>
              <a:rPr lang="en-GB" sz="2000" dirty="0" smtClean="0"/>
              <a:t>long-term commitment (5 + 5 years) </a:t>
            </a:r>
          </a:p>
          <a:p>
            <a:endParaRPr lang="en-GB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58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c4e_overview</Template>
  <TotalTime>1997</TotalTime>
  <Words>280</Words>
  <Application>Microsoft Macintosh PowerPoint</Application>
  <PresentationFormat>Předvádění na obrazovce (16:9)</PresentationFormat>
  <Paragraphs>62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Tahoma</vt:lpstr>
      <vt:lpstr>Wingdings</vt:lpstr>
      <vt:lpstr>Arial</vt:lpstr>
      <vt:lpstr>mu_sablona_4×3_cz</vt:lpstr>
      <vt:lpstr>C4e   Cybersecurity, Cybercrime and Critical Information Infrastructures Centre of Excellence </vt:lpstr>
      <vt:lpstr>Prezentace aplikace PowerPoint</vt:lpstr>
      <vt:lpstr>Prezentace aplikace PowerPoint</vt:lpstr>
      <vt:lpstr>Prezentace aplikace PowerPoint</vt:lpstr>
      <vt:lpstr>C4e – Cybersecurity Research Programme</vt:lpstr>
      <vt:lpstr>CSIRT-MU Involvement in C4e</vt:lpstr>
      <vt:lpstr>CSIRT-MU Involvement in C4e</vt:lpstr>
      <vt:lpstr>CSIRT-MU Involvement in C4e</vt:lpstr>
      <vt:lpstr>Summary</vt:lpstr>
    </vt:vector>
  </TitlesOfParts>
  <Company>Microsoft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Drašar</dc:creator>
  <cp:lastModifiedBy>Pavel Čeleda</cp:lastModifiedBy>
  <cp:revision>44</cp:revision>
  <cp:lastPrinted>2018-02-12T09:15:38Z</cp:lastPrinted>
  <dcterms:created xsi:type="dcterms:W3CDTF">2018-02-08T12:58:42Z</dcterms:created>
  <dcterms:modified xsi:type="dcterms:W3CDTF">2018-02-12T10:55:18Z</dcterms:modified>
</cp:coreProperties>
</file>