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86" r:id="rId13"/>
    <p:sldId id="285" r:id="rId14"/>
    <p:sldId id="272" r:id="rId15"/>
    <p:sldId id="273" r:id="rId16"/>
    <p:sldId id="280" r:id="rId17"/>
    <p:sldId id="271" r:id="rId18"/>
    <p:sldId id="287" r:id="rId19"/>
    <p:sldId id="270" r:id="rId20"/>
    <p:sldId id="274" r:id="rId21"/>
    <p:sldId id="275" r:id="rId22"/>
    <p:sldId id="281" r:id="rId23"/>
    <p:sldId id="282" r:id="rId24"/>
    <p:sldId id="276" r:id="rId25"/>
    <p:sldId id="277" r:id="rId26"/>
    <p:sldId id="279" r:id="rId27"/>
    <p:sldId id="284" r:id="rId28"/>
    <p:sldId id="278" r:id="rId29"/>
    <p:sldId id="283" r:id="rId30"/>
    <p:sldId id="258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05">
          <p15:clr>
            <a:srgbClr val="A4A3A4"/>
          </p15:clr>
        </p15:guide>
        <p15:guide id="2" pos="7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04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6" autoAdjust="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534" y="-102"/>
      </p:cViewPr>
      <p:guideLst>
        <p:guide orient="horz" pos="4105"/>
        <p:guide pos="7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4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1016000" y="1006420"/>
            <a:ext cx="7118195" cy="1667051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3600" baseline="0"/>
            </a:lvl1pPr>
          </a:lstStyle>
          <a:p>
            <a:r>
              <a:rPr lang="cs-CZ" dirty="0" smtClean="0"/>
              <a:t>Název prezentace</a:t>
            </a:r>
            <a:br>
              <a:rPr lang="cs-CZ" dirty="0" smtClean="0"/>
            </a:br>
            <a:r>
              <a:rPr lang="cs-CZ" dirty="0" smtClean="0"/>
              <a:t>může být na dvou řádcích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15999" y="4442907"/>
            <a:ext cx="7118196" cy="1331561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600"/>
              </a:spcBef>
              <a:buNone/>
              <a:defRPr sz="1600" b="1">
                <a:solidFill>
                  <a:schemeClr val="tx1"/>
                </a:solidFill>
                <a:latin typeface="Pt sans"/>
                <a:cs typeface="Pt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Jméno Příjmení</a:t>
            </a:r>
          </a:p>
          <a:p>
            <a:r>
              <a:rPr lang="cs-CZ" dirty="0" err="1" smtClean="0"/>
              <a:t>jmeno@ics.muni.cz</a:t>
            </a:r>
            <a:endParaRPr lang="cs-CZ" dirty="0" smtClean="0"/>
          </a:p>
          <a:p>
            <a:r>
              <a:rPr lang="cs-CZ" dirty="0" smtClean="0"/>
              <a:t>http://</a:t>
            </a:r>
            <a:r>
              <a:rPr lang="cs-CZ" dirty="0" err="1" smtClean="0"/>
              <a:t>www.ics.muni.cz</a:t>
            </a:r>
            <a:r>
              <a:rPr lang="cs-CZ" dirty="0" smtClean="0"/>
              <a:t>/~</a:t>
            </a:r>
            <a:r>
              <a:rPr lang="cs-CZ" dirty="0" err="1" smtClean="0"/>
              <a:t>jmeno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11460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44791"/>
            <a:ext cx="6320677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28390" y="1777429"/>
            <a:ext cx="6839415" cy="4580339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 sz="2400" b="1">
                <a:solidFill>
                  <a:srgbClr val="BC044E"/>
                </a:solidFill>
                <a:latin typeface="Pt sans"/>
                <a:cs typeface="Pt sans"/>
              </a:defRPr>
            </a:lvl1pPr>
            <a:lvl2pPr marL="0" indent="0">
              <a:lnSpc>
                <a:spcPct val="120000"/>
              </a:lnSpc>
              <a:buFontTx/>
              <a:buNone/>
              <a:defRPr sz="2400" b="1" baseline="0">
                <a:latin typeface="Pt sans"/>
                <a:cs typeface="Pt sans"/>
              </a:defRPr>
            </a:lvl2pPr>
            <a:lvl3pPr marL="0" indent="0">
              <a:lnSpc>
                <a:spcPct val="120000"/>
              </a:lnSpc>
              <a:buFontTx/>
              <a:buNone/>
              <a:defRPr sz="1800" b="1">
                <a:latin typeface="Pt sans"/>
                <a:cs typeface="Pt sans"/>
              </a:defRPr>
            </a:lvl3pPr>
            <a:lvl4pPr marL="627063" indent="-360363">
              <a:lnSpc>
                <a:spcPct val="120000"/>
              </a:lnSpc>
              <a:defRPr sz="2400" b="1" baseline="0">
                <a:latin typeface="Pt sans"/>
                <a:cs typeface="Pt sans"/>
              </a:defRPr>
            </a:lvl4pPr>
            <a:lvl5pPr marL="627063" indent="0">
              <a:lnSpc>
                <a:spcPct val="120000"/>
              </a:lnSpc>
              <a:defRPr sz="2000" b="1" baseline="0">
                <a:latin typeface="Pt sans"/>
                <a:cs typeface="Pt sans"/>
              </a:defRPr>
            </a:lvl5pPr>
            <a:lvl6pPr marL="1162050" indent="-269875">
              <a:buFont typeface="PT Sans" panose="020B0503020203020204" pitchFamily="34" charset="-18"/>
              <a:buChar char="−"/>
              <a:tabLst>
                <a:tab pos="1162050" algn="l"/>
              </a:tabLst>
              <a:defRPr sz="2000">
                <a:solidFill>
                  <a:schemeClr val="tx1"/>
                </a:solidFill>
              </a:defRPr>
            </a:lvl6pPr>
            <a:lvl7pPr marL="1162050" indent="0">
              <a:buFont typeface="PT Sans" panose="020B0503020203020204" pitchFamily="34" charset="-18"/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7pPr>
          </a:lstStyle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3"/>
            <a:r>
              <a:rPr lang="cs-CZ" dirty="0" smtClean="0"/>
              <a:t>Textový řádek s odrážkou</a:t>
            </a:r>
          </a:p>
          <a:p>
            <a:pPr lvl="4"/>
            <a:r>
              <a:rPr lang="cs-CZ" dirty="0" smtClean="0"/>
              <a:t>Poznámkový řádek pro odrážky</a:t>
            </a:r>
          </a:p>
          <a:p>
            <a:pPr lvl="3"/>
            <a:r>
              <a:rPr lang="cs-CZ" dirty="0" smtClean="0"/>
              <a:t>Textová odrážka dlouhá, moc dlouhá, která obsahuje zvýrazněný text</a:t>
            </a:r>
          </a:p>
          <a:p>
            <a:pPr lvl="5"/>
            <a:r>
              <a:rPr lang="cs-CZ" dirty="0" smtClean="0"/>
              <a:t>Textová odrážka další úrovně</a:t>
            </a:r>
          </a:p>
          <a:p>
            <a:pPr lvl="6"/>
            <a:r>
              <a:rPr lang="cs-CZ" dirty="0" smtClean="0"/>
              <a:t>Poznámkový text může být rovněž dlouhý a zalomený přes několik řádků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bg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>
                <a:solidFill>
                  <a:schemeClr val="tx1"/>
                </a:solidFill>
              </a:rPr>
              <a:t>Jméno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tx1"/>
                </a:solidFill>
              </a:rPr>
              <a:t>Příjmení</a:t>
            </a:r>
            <a:r>
              <a:rPr lang="en-US" dirty="0" smtClean="0">
                <a:solidFill>
                  <a:schemeClr val="tx1"/>
                </a:solidFill>
              </a:rPr>
              <a:t>  •  Název </a:t>
            </a:r>
            <a:r>
              <a:rPr lang="en-US" dirty="0" err="1" smtClean="0">
                <a:solidFill>
                  <a:schemeClr val="tx1"/>
                </a:solidFill>
              </a:rPr>
              <a:t>akce</a:t>
            </a:r>
            <a:r>
              <a:rPr lang="en-US" dirty="0" smtClean="0">
                <a:solidFill>
                  <a:schemeClr val="tx1"/>
                </a:solidFill>
              </a:rPr>
              <a:t>  •  </a:t>
            </a:r>
            <a:fld id="{516334C6-22EB-E64D-AB20-31FE51B90D61}" type="datetimeFigureOut">
              <a:rPr lang="en-US" smtClean="0">
                <a:solidFill>
                  <a:schemeClr val="tx1"/>
                </a:solidFill>
              </a:rPr>
              <a:pPr/>
              <a:t>4/7/2014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57368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157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>
            <a:spLocks noGrp="1"/>
          </p:cNvSpPr>
          <p:nvPr>
            <p:ph type="subTitle" idx="10" hasCustomPrompt="1"/>
          </p:nvPr>
        </p:nvSpPr>
        <p:spPr>
          <a:xfrm>
            <a:off x="5656145" y="5445512"/>
            <a:ext cx="3190489" cy="1263805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spcBef>
                <a:spcPts val="600"/>
              </a:spcBef>
              <a:buNone/>
              <a:defRPr sz="1600" b="1">
                <a:solidFill>
                  <a:schemeClr val="tx1"/>
                </a:solidFill>
                <a:latin typeface="Pt sans"/>
                <a:cs typeface="Pt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Jméno Příjmení</a:t>
            </a:r>
          </a:p>
          <a:p>
            <a:r>
              <a:rPr lang="cs-CZ" dirty="0" err="1" smtClean="0"/>
              <a:t>jmeno@ics.muni.cz</a:t>
            </a:r>
            <a:endParaRPr lang="cs-CZ" dirty="0" smtClean="0"/>
          </a:p>
          <a:p>
            <a:r>
              <a:rPr lang="cs-CZ" dirty="0" smtClean="0"/>
              <a:t>http://</a:t>
            </a:r>
            <a:r>
              <a:rPr lang="cs-CZ" dirty="0" err="1" smtClean="0"/>
              <a:t>www.ics.muni.cz</a:t>
            </a:r>
            <a:r>
              <a:rPr lang="cs-CZ" dirty="0" smtClean="0"/>
              <a:t>/~</a:t>
            </a:r>
            <a:r>
              <a:rPr lang="cs-CZ" dirty="0" err="1" smtClean="0"/>
              <a:t>jmeno</a:t>
            </a:r>
            <a:endParaRPr lang="cs-CZ" dirty="0" smtClean="0"/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805925"/>
            <a:ext cx="9144000" cy="3769682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 sz="2500" b="1">
                <a:solidFill>
                  <a:schemeClr val="accent1"/>
                </a:solidFill>
                <a:latin typeface="Pt sans"/>
                <a:cs typeface="Pt sans"/>
              </a:defRPr>
            </a:lvl1pPr>
            <a:lvl2pPr marL="0" indent="0" algn="ctr">
              <a:lnSpc>
                <a:spcPct val="120000"/>
              </a:lnSpc>
              <a:buFontTx/>
              <a:buNone/>
              <a:defRPr sz="2200" b="1" baseline="0">
                <a:latin typeface="Pt sans"/>
                <a:cs typeface="Pt sans"/>
              </a:defRPr>
            </a:lvl2pPr>
            <a:lvl3pPr marL="0" indent="0">
              <a:lnSpc>
                <a:spcPct val="120000"/>
              </a:lnSpc>
              <a:buFontTx/>
              <a:buNone/>
              <a:defRPr sz="1800" b="1">
                <a:latin typeface="Pt sans"/>
                <a:cs typeface="Pt sans"/>
              </a:defRPr>
            </a:lvl3pPr>
            <a:lvl4pPr marL="835200" indent="-342000">
              <a:lnSpc>
                <a:spcPct val="120000"/>
              </a:lnSpc>
              <a:defRPr b="1">
                <a:latin typeface="Pt sans"/>
                <a:cs typeface="Pt sans"/>
              </a:defRPr>
            </a:lvl4pPr>
            <a:lvl5pPr>
              <a:lnSpc>
                <a:spcPct val="120000"/>
              </a:lnSpc>
              <a:defRPr b="1">
                <a:latin typeface="Pt sans"/>
                <a:cs typeface="Pt sans"/>
              </a:defRPr>
            </a:lvl5pPr>
          </a:lstStyle>
          <a:p>
            <a:pPr lvl="1"/>
            <a:r>
              <a:rPr lang="cs-CZ" dirty="0" smtClean="0"/>
              <a:t>Děkuji za pozornost.</a:t>
            </a:r>
            <a:endParaRPr lang="en-US" dirty="0"/>
          </a:p>
        </p:txBody>
      </p:sp>
      <p:pic>
        <p:nvPicPr>
          <p:cNvPr id="1026" name="Picture 2" descr="E:\Documents\UVT\loga-sablony\styl_prezentace_uvt\viol_uvt-las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851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21469"/>
            <a:ext cx="7658410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28389" y="1715784"/>
            <a:ext cx="3717073" cy="4410379"/>
          </a:xfrm>
        </p:spPr>
        <p:txBody>
          <a:bodyPr/>
          <a:lstStyle>
            <a:lvl1pPr>
              <a:defRPr sz="2400">
                <a:solidFill>
                  <a:srgbClr val="BC044E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2"/>
            <a:r>
              <a:rPr lang="cs-CZ" dirty="0" smtClean="0"/>
              <a:t>P</a:t>
            </a:r>
            <a:r>
              <a:rPr lang="en-US" dirty="0" smtClean="0"/>
              <a:t>o</a:t>
            </a:r>
            <a:r>
              <a:rPr lang="cs-CZ" dirty="0" smtClean="0"/>
              <a:t>známkový řádek</a:t>
            </a:r>
          </a:p>
          <a:p>
            <a:pPr lvl="3"/>
            <a:r>
              <a:rPr lang="cs-CZ" dirty="0" smtClean="0"/>
              <a:t>Odrážka</a:t>
            </a:r>
          </a:p>
          <a:p>
            <a:pPr lvl="4"/>
            <a:r>
              <a:rPr lang="cs-CZ" dirty="0" smtClean="0"/>
              <a:t>Poznámka k odrážce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184083" y="1715784"/>
            <a:ext cx="3780263" cy="4410379"/>
          </a:xfrm>
        </p:spPr>
        <p:txBody>
          <a:bodyPr/>
          <a:lstStyle>
            <a:lvl1pPr>
              <a:defRPr sz="2400">
                <a:solidFill>
                  <a:srgbClr val="BC044E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2"/>
            <a:r>
              <a:rPr lang="cs-CZ" dirty="0" smtClean="0"/>
              <a:t>Poznámkový řádek</a:t>
            </a:r>
          </a:p>
          <a:p>
            <a:pPr lvl="3"/>
            <a:r>
              <a:rPr lang="cs-CZ" dirty="0" smtClean="0"/>
              <a:t>Odrážka</a:t>
            </a:r>
          </a:p>
          <a:p>
            <a:pPr lvl="4"/>
            <a:r>
              <a:rPr lang="cs-CZ" dirty="0" smtClean="0"/>
              <a:t>Poznámka k odrážce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Příjmení</a:t>
            </a:r>
            <a:r>
              <a:rPr lang="en-US" dirty="0" smtClean="0"/>
              <a:t>  •  Název </a:t>
            </a:r>
            <a:r>
              <a:rPr lang="en-US" dirty="0" err="1" smtClean="0"/>
              <a:t>akce</a:t>
            </a:r>
            <a:r>
              <a:rPr lang="en-US" dirty="0" smtClean="0"/>
              <a:t>  •  </a:t>
            </a:r>
            <a:fld id="{516334C6-22EB-E64D-AB20-31FE51B90D61}" type="datetimeFigureOut">
              <a:rPr lang="en-US" smtClean="0"/>
              <a:pPr/>
              <a:t>4/7/2014</a:t>
            </a:fld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57368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250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16462"/>
            <a:ext cx="7658410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Příjmení</a:t>
            </a:r>
            <a:r>
              <a:rPr lang="en-US" dirty="0" smtClean="0"/>
              <a:t>  •  Název </a:t>
            </a:r>
            <a:r>
              <a:rPr lang="en-US" dirty="0" err="1" smtClean="0"/>
              <a:t>akce</a:t>
            </a:r>
            <a:r>
              <a:rPr lang="en-US" dirty="0" smtClean="0"/>
              <a:t>  •  </a:t>
            </a:r>
            <a:fld id="{516334C6-22EB-E64D-AB20-31FE51B90D61}" type="datetimeFigureOut">
              <a:rPr lang="en-US" smtClean="0"/>
              <a:pPr/>
              <a:t>4/7/2014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57368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867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Příjmení</a:t>
            </a:r>
            <a:r>
              <a:rPr lang="en-US" dirty="0" smtClean="0"/>
              <a:t>  •  Název </a:t>
            </a:r>
            <a:r>
              <a:rPr lang="en-US" dirty="0" err="1" smtClean="0"/>
              <a:t>akce</a:t>
            </a:r>
            <a:r>
              <a:rPr lang="en-US" dirty="0" smtClean="0"/>
              <a:t>  •  </a:t>
            </a:r>
            <a:fld id="{516334C6-22EB-E64D-AB20-31FE51B90D61}" type="datetimeFigureOut">
              <a:rPr lang="en-US" smtClean="0"/>
              <a:pPr/>
              <a:t>4/7/2014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35852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22213"/>
            <a:ext cx="7658410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608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97279"/>
            <a:ext cx="5486400" cy="3630295"/>
          </a:xfrm>
        </p:spPr>
        <p:txBody>
          <a:bodyPr/>
          <a:lstStyle>
            <a:lvl1pPr marL="0" indent="0">
              <a:buNone/>
              <a:defRPr sz="3200">
                <a:solidFill>
                  <a:srgbClr val="FF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err="1" smtClean="0"/>
              <a:t>Drag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r>
              <a:rPr lang="cs-CZ" dirty="0" smtClean="0"/>
              <a:t> to </a:t>
            </a:r>
            <a:r>
              <a:rPr lang="cs-CZ" dirty="0" err="1" smtClean="0"/>
              <a:t>placeholder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click</a:t>
            </a:r>
            <a:r>
              <a:rPr lang="cs-CZ" dirty="0" smtClean="0"/>
              <a:t> </a:t>
            </a:r>
            <a:r>
              <a:rPr lang="cs-CZ" dirty="0" err="1" smtClean="0"/>
              <a:t>icon</a:t>
            </a:r>
            <a:r>
              <a:rPr lang="cs-CZ" dirty="0" smtClean="0"/>
              <a:t> to </a:t>
            </a:r>
            <a:r>
              <a:rPr lang="cs-CZ" dirty="0" err="1" smtClean="0"/>
              <a:t>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FF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Příjmení</a:t>
            </a:r>
            <a:r>
              <a:rPr lang="en-US" dirty="0" smtClean="0"/>
              <a:t>  •  Název </a:t>
            </a:r>
            <a:r>
              <a:rPr lang="en-US" dirty="0" err="1" smtClean="0"/>
              <a:t>akce</a:t>
            </a:r>
            <a:r>
              <a:rPr lang="en-US" dirty="0" smtClean="0"/>
              <a:t>  •  </a:t>
            </a:r>
            <a:fld id="{516334C6-22EB-E64D-AB20-31FE51B90D61}" type="datetimeFigureOut">
              <a:rPr lang="en-US" smtClean="0"/>
              <a:pPr/>
              <a:t>4/7/2014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35852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625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390" y="650488"/>
            <a:ext cx="7658410" cy="662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Hlavní nadpis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390" y="1424878"/>
            <a:ext cx="7658410" cy="4701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2"/>
            <a:r>
              <a:rPr lang="cs-CZ" dirty="0" smtClean="0"/>
              <a:t>P</a:t>
            </a:r>
            <a:r>
              <a:rPr lang="en-US" dirty="0" smtClean="0"/>
              <a:t>o</a:t>
            </a:r>
            <a:r>
              <a:rPr lang="cs-CZ" dirty="0" smtClean="0"/>
              <a:t>známkový řádek</a:t>
            </a:r>
          </a:p>
          <a:p>
            <a:pPr lvl="3"/>
            <a:r>
              <a:rPr lang="cs-CZ" dirty="0" smtClean="0"/>
              <a:t>Textový řádek s odrážkou</a:t>
            </a:r>
          </a:p>
          <a:p>
            <a:pPr lvl="4"/>
            <a:r>
              <a:rPr lang="cs-CZ" dirty="0" smtClean="0"/>
              <a:t>Poznámkový řádek pro odrážky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91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700" b="1" i="0" kern="1200">
          <a:solidFill>
            <a:schemeClr val="tx1"/>
          </a:solidFill>
          <a:latin typeface="Pt sans caption"/>
          <a:ea typeface="+mj-ea"/>
          <a:cs typeface="Pt sans caption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ts val="1800"/>
        </a:spcBef>
        <a:buFontTx/>
        <a:buNone/>
        <a:defRPr sz="2500" b="1" kern="1200">
          <a:solidFill>
            <a:srgbClr val="BC044E"/>
          </a:solidFill>
          <a:latin typeface="Pt sans"/>
          <a:ea typeface="+mn-ea"/>
          <a:cs typeface="Pt sans"/>
        </a:defRPr>
      </a:lvl1pPr>
      <a:lvl2pPr marL="0" indent="0" algn="l" defTabSz="457200" rtl="0" eaLnBrk="1" latinLnBrk="0" hangingPunct="1">
        <a:lnSpc>
          <a:spcPct val="120000"/>
        </a:lnSpc>
        <a:spcBef>
          <a:spcPct val="20000"/>
        </a:spcBef>
        <a:buFontTx/>
        <a:buNone/>
        <a:defRPr sz="2200" b="1" kern="1200">
          <a:solidFill>
            <a:schemeClr val="tx1"/>
          </a:solidFill>
          <a:latin typeface="Pt sans"/>
          <a:ea typeface="+mn-ea"/>
          <a:cs typeface="Pt sans"/>
        </a:defRPr>
      </a:lvl2pPr>
      <a:lvl3pPr marL="0" indent="0" algn="l" defTabSz="457200" rtl="0" eaLnBrk="1" latinLnBrk="0" hangingPunct="1">
        <a:lnSpc>
          <a:spcPct val="120000"/>
        </a:lnSpc>
        <a:spcBef>
          <a:spcPct val="20000"/>
        </a:spcBef>
        <a:buFontTx/>
        <a:buNone/>
        <a:defRPr sz="1800" b="1" kern="1200">
          <a:solidFill>
            <a:schemeClr val="tx1">
              <a:lumMod val="50000"/>
              <a:lumOff val="50000"/>
            </a:schemeClr>
          </a:solidFill>
          <a:latin typeface="Pt sans"/>
          <a:ea typeface="+mn-ea"/>
          <a:cs typeface="Pt sans"/>
        </a:defRPr>
      </a:lvl3pPr>
      <a:lvl4pPr marL="835200" indent="-342000" algn="l" defTabSz="457200" rtl="0" eaLnBrk="1" latinLnBrk="0" hangingPunct="1">
        <a:lnSpc>
          <a:spcPct val="120000"/>
        </a:lnSpc>
        <a:spcBef>
          <a:spcPct val="20000"/>
        </a:spcBef>
        <a:buFont typeface="Arial"/>
        <a:buChar char="–"/>
        <a:defRPr sz="2200" b="1" kern="1200">
          <a:solidFill>
            <a:schemeClr val="tx1"/>
          </a:solidFill>
          <a:latin typeface="Pt sans"/>
          <a:ea typeface="+mn-ea"/>
          <a:cs typeface="Pt sans"/>
        </a:defRPr>
      </a:lvl4pPr>
      <a:lvl5pPr marL="835200" indent="0" algn="l" defTabSz="457200" rtl="0" eaLnBrk="1" latinLnBrk="0" hangingPunct="1">
        <a:lnSpc>
          <a:spcPct val="120000"/>
        </a:lnSpc>
        <a:spcBef>
          <a:spcPct val="20000"/>
        </a:spcBef>
        <a:buFontTx/>
        <a:buNone/>
        <a:defRPr sz="1800" b="1" kern="1200">
          <a:solidFill>
            <a:schemeClr val="tx1">
              <a:lumMod val="50000"/>
              <a:lumOff val="50000"/>
            </a:schemeClr>
          </a:solidFill>
          <a:latin typeface="Pt sans"/>
          <a:ea typeface="+mn-ea"/>
          <a:cs typeface="Pt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egner@ics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8420" y="1006420"/>
            <a:ext cx="7118195" cy="1667051"/>
          </a:xfrm>
        </p:spPr>
        <p:txBody>
          <a:bodyPr>
            <a:normAutofit/>
          </a:bodyPr>
          <a:lstStyle/>
          <a:p>
            <a:r>
              <a:rPr lang="cs-CZ" dirty="0" smtClean="0"/>
              <a:t>Masaryk University IT </a:t>
            </a:r>
            <a:r>
              <a:rPr lang="cs-CZ" dirty="0" err="1" smtClean="0"/>
              <a:t>services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0693" y="4442907"/>
            <a:ext cx="7118196" cy="133156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smtClean="0">
                <a:solidFill>
                  <a:schemeClr val="tx1"/>
                </a:solidFill>
              </a:rPr>
              <a:t>Břetislav (</a:t>
            </a:r>
            <a:r>
              <a:rPr lang="cs-CZ" dirty="0" err="1" smtClean="0">
                <a:solidFill>
                  <a:schemeClr val="tx1"/>
                </a:solidFill>
              </a:rPr>
              <a:t>Bruce</a:t>
            </a:r>
            <a:r>
              <a:rPr lang="cs-CZ" dirty="0" smtClean="0">
                <a:solidFill>
                  <a:schemeClr val="tx1"/>
                </a:solidFill>
              </a:rPr>
              <a:t>) Regner</a:t>
            </a: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smtClean="0">
                <a:solidFill>
                  <a:schemeClr val="tx1"/>
                </a:solidFill>
                <a:hlinkClick r:id="rId2"/>
              </a:rPr>
              <a:t>regner@ics.muni.cz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cs-CZ" dirty="0"/>
              <a:t>Institute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Computer</a:t>
            </a:r>
            <a:r>
              <a:rPr lang="cs-CZ" dirty="0"/>
              <a:t> Science</a:t>
            </a:r>
            <a:endParaRPr lang="cs-CZ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6508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Identity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UČO</a:t>
            </a:r>
          </a:p>
          <a:p>
            <a:r>
              <a:rPr lang="cs-CZ" dirty="0" err="1" smtClean="0"/>
              <a:t>Primary</a:t>
            </a:r>
            <a:r>
              <a:rPr lang="cs-CZ" dirty="0" smtClean="0"/>
              <a:t> and </a:t>
            </a:r>
            <a:r>
              <a:rPr lang="cs-CZ" dirty="0" err="1" smtClean="0"/>
              <a:t>Secondary</a:t>
            </a:r>
            <a:r>
              <a:rPr lang="cs-CZ" dirty="0" smtClean="0"/>
              <a:t> </a:t>
            </a:r>
            <a:r>
              <a:rPr lang="cs-CZ" dirty="0" err="1" smtClean="0"/>
              <a:t>Password</a:t>
            </a:r>
            <a:endParaRPr lang="cs-CZ" dirty="0" smtClean="0"/>
          </a:p>
          <a:p>
            <a:r>
              <a:rPr lang="cs-CZ" dirty="0" smtClean="0"/>
              <a:t>Identity </a:t>
            </a:r>
            <a:r>
              <a:rPr lang="cs-CZ" dirty="0" err="1" smtClean="0"/>
              <a:t>Cards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539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systems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 Intranet (INET)</a:t>
            </a:r>
            <a:r>
              <a:rPr lang="cs-CZ" dirty="0" smtClean="0"/>
              <a:t> (MUST, </a:t>
            </a:r>
            <a:r>
              <a:rPr lang="cs-CZ" dirty="0" err="1" smtClean="0"/>
              <a:t>Thursday</a:t>
            </a:r>
            <a:r>
              <a:rPr lang="cs-CZ" dirty="0" smtClean="0"/>
              <a:t> </a:t>
            </a:r>
            <a:r>
              <a:rPr lang="cs-CZ" dirty="0" err="1" smtClean="0"/>
              <a:t>Morning</a:t>
            </a:r>
            <a:r>
              <a:rPr lang="cs-CZ" dirty="0" smtClean="0"/>
              <a:t>)</a:t>
            </a:r>
            <a:endParaRPr lang="en-US" dirty="0" smtClean="0"/>
          </a:p>
          <a:p>
            <a:pPr lvl="3"/>
            <a:r>
              <a:rPr lang="cs-CZ" dirty="0" err="1" smtClean="0"/>
              <a:t>Developed</a:t>
            </a:r>
            <a:r>
              <a:rPr lang="cs-CZ" dirty="0" smtClean="0"/>
              <a:t> by ICS</a:t>
            </a:r>
          </a:p>
          <a:p>
            <a:pPr lvl="3"/>
            <a:r>
              <a:rPr lang="en-US" dirty="0" smtClean="0"/>
              <a:t>Economics</a:t>
            </a:r>
            <a:r>
              <a:rPr lang="en-US" dirty="0" smtClean="0"/>
              <a:t>, accounting</a:t>
            </a:r>
          </a:p>
          <a:p>
            <a:pPr lvl="3"/>
            <a:r>
              <a:rPr lang="en-US" dirty="0" smtClean="0"/>
              <a:t>HR, personal data</a:t>
            </a:r>
          </a:p>
          <a:p>
            <a:pPr lvl="3"/>
            <a:r>
              <a:rPr lang="en-US" dirty="0" smtClean="0"/>
              <a:t>Project management</a:t>
            </a:r>
          </a:p>
          <a:p>
            <a:pPr lvl="3"/>
            <a:r>
              <a:rPr lang="en-US" dirty="0" smtClean="0"/>
              <a:t>Financial control</a:t>
            </a:r>
          </a:p>
          <a:p>
            <a:pPr lvl="3"/>
            <a:r>
              <a:rPr lang="en-US" dirty="0" smtClean="0"/>
              <a:t>…</a:t>
            </a:r>
            <a:endParaRPr lang="cs-CZ" dirty="0" smtClean="0"/>
          </a:p>
          <a:p>
            <a:pPr lvl="3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137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systems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 Information System (IS MU)</a:t>
            </a:r>
            <a:r>
              <a:rPr lang="cs-CZ" dirty="0" smtClean="0"/>
              <a:t> (MUST, </a:t>
            </a:r>
            <a:r>
              <a:rPr lang="cs-CZ" dirty="0" err="1" smtClean="0"/>
              <a:t>Thursday</a:t>
            </a:r>
            <a:r>
              <a:rPr lang="cs-CZ" dirty="0" smtClean="0"/>
              <a:t> </a:t>
            </a:r>
            <a:r>
              <a:rPr lang="cs-CZ" dirty="0" err="1" smtClean="0"/>
              <a:t>Afternoon</a:t>
            </a:r>
            <a:r>
              <a:rPr lang="cs-CZ" dirty="0" smtClean="0"/>
              <a:t>)</a:t>
            </a:r>
          </a:p>
          <a:p>
            <a:pPr lvl="3"/>
            <a:r>
              <a:rPr lang="en-US" dirty="0" smtClean="0"/>
              <a:t>developed by FI</a:t>
            </a:r>
          </a:p>
          <a:p>
            <a:pPr lvl="3"/>
            <a:r>
              <a:rPr lang="en-US" dirty="0" smtClean="0"/>
              <a:t>Study administration (enrollment, exams, e-learning, timetables)</a:t>
            </a:r>
          </a:p>
          <a:p>
            <a:pPr lvl="3"/>
            <a:r>
              <a:rPr lang="en-US" dirty="0" smtClean="0"/>
              <a:t>Discussion forums, e-votes, document server</a:t>
            </a:r>
          </a:p>
          <a:p>
            <a:pPr lvl="3"/>
            <a:r>
              <a:rPr lang="en-US" dirty="0" smtClean="0"/>
              <a:t>… and much more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625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Libraries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(MUST, </a:t>
            </a:r>
            <a:r>
              <a:rPr lang="cs-CZ" dirty="0" smtClean="0"/>
              <a:t> </a:t>
            </a:r>
            <a:r>
              <a:rPr lang="cs-CZ" dirty="0" err="1" smtClean="0"/>
              <a:t>Wednesday</a:t>
            </a:r>
            <a:r>
              <a:rPr lang="cs-CZ" dirty="0" smtClean="0"/>
              <a:t> </a:t>
            </a:r>
            <a:r>
              <a:rPr lang="cs-CZ" dirty="0" err="1" smtClean="0"/>
              <a:t>Afternoon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Support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library</a:t>
            </a:r>
            <a:r>
              <a:rPr lang="cs-CZ" dirty="0" smtClean="0"/>
              <a:t> </a:t>
            </a:r>
            <a:r>
              <a:rPr lang="cs-CZ" dirty="0" err="1" smtClean="0"/>
              <a:t>services</a:t>
            </a:r>
            <a:r>
              <a:rPr lang="cs-CZ" dirty="0" smtClean="0"/>
              <a:t> (ALEPH </a:t>
            </a:r>
            <a:r>
              <a:rPr lang="cs-CZ" dirty="0" err="1" smtClean="0"/>
              <a:t>system</a:t>
            </a:r>
            <a:r>
              <a:rPr lang="cs-CZ" dirty="0" smtClean="0"/>
              <a:t>)</a:t>
            </a:r>
            <a:endParaRPr lang="en-US" dirty="0" smtClean="0"/>
          </a:p>
          <a:p>
            <a:r>
              <a:rPr lang="en-US" dirty="0" smtClean="0"/>
              <a:t>Information resources – e-magazines, scientific publications (Wiley, Springer, Elsevier…)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716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Networking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Brno’s Academic Computer Network (BAPS) – 150 km of optical </a:t>
            </a:r>
            <a:r>
              <a:rPr lang="en-US" dirty="0" smtClean="0"/>
              <a:t>cables</a:t>
            </a:r>
            <a:endParaRPr lang="cs-CZ" dirty="0" smtClean="0"/>
          </a:p>
          <a:p>
            <a:r>
              <a:rPr lang="cs-CZ" dirty="0" smtClean="0"/>
              <a:t>10 </a:t>
            </a:r>
            <a:r>
              <a:rPr lang="cs-CZ" dirty="0" err="1" smtClean="0"/>
              <a:t>Gbps</a:t>
            </a:r>
            <a:r>
              <a:rPr lang="cs-CZ" dirty="0" smtClean="0"/>
              <a:t> </a:t>
            </a:r>
            <a:r>
              <a:rPr lang="cs-CZ" dirty="0" err="1" smtClean="0"/>
              <a:t>Core</a:t>
            </a:r>
            <a:r>
              <a:rPr lang="cs-CZ" dirty="0" smtClean="0"/>
              <a:t> Network</a:t>
            </a:r>
          </a:p>
          <a:p>
            <a:r>
              <a:rPr lang="cs-CZ" dirty="0" err="1" smtClean="0"/>
              <a:t>Customers</a:t>
            </a:r>
            <a:r>
              <a:rPr lang="cs-CZ" dirty="0" smtClean="0"/>
              <a:t>: </a:t>
            </a:r>
            <a:r>
              <a:rPr lang="cs-CZ" dirty="0" err="1" smtClean="0"/>
              <a:t>Courts</a:t>
            </a:r>
            <a:r>
              <a:rPr lang="cs-CZ" dirty="0" smtClean="0"/>
              <a:t>, </a:t>
            </a:r>
            <a:r>
              <a:rPr lang="cs-CZ" dirty="0" err="1" smtClean="0"/>
              <a:t>Schools</a:t>
            </a:r>
            <a:r>
              <a:rPr lang="cs-CZ" dirty="0" smtClean="0"/>
              <a:t>, T-Mobile</a:t>
            </a:r>
            <a:endParaRPr lang="en-US" dirty="0" smtClean="0"/>
          </a:p>
          <a:p>
            <a:r>
              <a:rPr lang="en-US" dirty="0" err="1" smtClean="0"/>
              <a:t>WiFi</a:t>
            </a:r>
            <a:r>
              <a:rPr lang="en-US" dirty="0" smtClean="0"/>
              <a:t> AP – </a:t>
            </a:r>
            <a:r>
              <a:rPr lang="en-US" dirty="0" err="1" smtClean="0"/>
              <a:t>Eduroam</a:t>
            </a:r>
            <a:r>
              <a:rPr lang="en-US" dirty="0" smtClean="0"/>
              <a:t> and MUNI (captive portal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dirty="0" smtClean="0"/>
              <a:t>VPN</a:t>
            </a:r>
            <a:endParaRPr lang="cs-CZ" dirty="0" smtClean="0"/>
          </a:p>
          <a:p>
            <a:r>
              <a:rPr lang="cs-CZ" dirty="0" smtClean="0"/>
              <a:t>MU network management and monitoring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823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Telephony – internal phone </a:t>
            </a:r>
            <a:r>
              <a:rPr lang="en-US" dirty="0" smtClean="0"/>
              <a:t>system</a:t>
            </a:r>
            <a:endParaRPr lang="cs-CZ" dirty="0" smtClean="0"/>
          </a:p>
          <a:p>
            <a:pPr lvl="3"/>
            <a:r>
              <a:rPr lang="en-US" dirty="0" smtClean="0"/>
              <a:t>free </a:t>
            </a:r>
            <a:r>
              <a:rPr lang="en-US" dirty="0"/>
              <a:t>calls within the MU (and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Universities</a:t>
            </a:r>
            <a:r>
              <a:rPr lang="cs-CZ" dirty="0" smtClean="0"/>
              <a:t> in CR and Slovakia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en-US" dirty="0" smtClean="0"/>
              <a:t>CESNET)</a:t>
            </a:r>
            <a:endParaRPr lang="cs-CZ" dirty="0" smtClean="0"/>
          </a:p>
          <a:p>
            <a:pPr lvl="3"/>
            <a:r>
              <a:rPr lang="cs-CZ" dirty="0" err="1" smtClean="0"/>
              <a:t>Cheap</a:t>
            </a:r>
            <a:r>
              <a:rPr lang="cs-CZ" dirty="0" smtClean="0"/>
              <a:t> </a:t>
            </a:r>
            <a:r>
              <a:rPr lang="cs-CZ" dirty="0" err="1" smtClean="0"/>
              <a:t>calls</a:t>
            </a:r>
            <a:r>
              <a:rPr lang="cs-CZ" dirty="0" smtClean="0"/>
              <a:t> </a:t>
            </a:r>
            <a:r>
              <a:rPr lang="cs-CZ" dirty="0" err="1" smtClean="0"/>
              <a:t>abroad</a:t>
            </a:r>
            <a:r>
              <a:rPr lang="cs-CZ" dirty="0" smtClean="0"/>
              <a:t> (</a:t>
            </a:r>
            <a:r>
              <a:rPr lang="cs-CZ" dirty="0" err="1" smtClean="0"/>
              <a:t>VoIP</a:t>
            </a:r>
            <a:r>
              <a:rPr lang="cs-CZ" dirty="0" smtClean="0"/>
              <a:t> to </a:t>
            </a:r>
            <a:r>
              <a:rPr lang="cs-CZ" dirty="0" err="1" smtClean="0"/>
              <a:t>peers</a:t>
            </a:r>
            <a:r>
              <a:rPr lang="cs-CZ" dirty="0" smtClean="0"/>
              <a:t>, </a:t>
            </a:r>
            <a:r>
              <a:rPr lang="cs-CZ" dirty="0" err="1" smtClean="0"/>
              <a:t>over</a:t>
            </a:r>
            <a:r>
              <a:rPr lang="cs-CZ" dirty="0" smtClean="0"/>
              <a:t> CESNET )</a:t>
            </a:r>
          </a:p>
          <a:p>
            <a:pPr lvl="3"/>
            <a:r>
              <a:rPr lang="cs-CZ" dirty="0" err="1" smtClean="0"/>
              <a:t>Currently</a:t>
            </a:r>
            <a:r>
              <a:rPr lang="cs-CZ" dirty="0" smtClean="0"/>
              <a:t> </a:t>
            </a:r>
            <a:r>
              <a:rPr lang="cs-CZ" dirty="0" err="1" smtClean="0"/>
              <a:t>preparing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Phone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(?? </a:t>
            </a:r>
            <a:r>
              <a:rPr lang="cs-CZ" dirty="0" err="1" smtClean="0"/>
              <a:t>Including</a:t>
            </a:r>
            <a:r>
              <a:rPr lang="cs-CZ" dirty="0" smtClean="0"/>
              <a:t> Instant </a:t>
            </a:r>
            <a:r>
              <a:rPr lang="cs-CZ" dirty="0" err="1" smtClean="0"/>
              <a:t>Messaging</a:t>
            </a:r>
            <a:r>
              <a:rPr lang="cs-CZ" dirty="0" smtClean="0"/>
              <a:t>,  </a:t>
            </a:r>
            <a:r>
              <a:rPr lang="cs-CZ" dirty="0" err="1" smtClean="0"/>
              <a:t>Videocalls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0736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</a:t>
            </a:r>
            <a:r>
              <a:rPr lang="cs-CZ" dirty="0" err="1" smtClean="0"/>
              <a:t>Storage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standard” – small (20 GB/</a:t>
            </a:r>
            <a:r>
              <a:rPr lang="en-US" dirty="0" err="1"/>
              <a:t>emploee</a:t>
            </a:r>
            <a:r>
              <a:rPr lang="en-US" dirty="0"/>
              <a:t>), </a:t>
            </a:r>
            <a:r>
              <a:rPr lang="en-US" dirty="0" smtClean="0"/>
              <a:t>fast</a:t>
            </a:r>
            <a:r>
              <a:rPr lang="cs-CZ" dirty="0" smtClean="0"/>
              <a:t>,</a:t>
            </a:r>
            <a:r>
              <a:rPr lang="en-US" dirty="0" smtClean="0"/>
              <a:t> reliable</a:t>
            </a:r>
            <a:endParaRPr lang="cs-CZ" dirty="0" smtClean="0"/>
          </a:p>
          <a:p>
            <a:pPr lvl="3"/>
            <a:r>
              <a:rPr lang="cs-CZ" dirty="0" smtClean="0"/>
              <a:t>Samba, SCP</a:t>
            </a:r>
          </a:p>
          <a:p>
            <a:pPr lvl="3"/>
            <a:r>
              <a:rPr lang="cs-CZ" dirty="0" err="1" smtClean="0"/>
              <a:t>Every</a:t>
            </a:r>
            <a:r>
              <a:rPr lang="cs-CZ" dirty="0" smtClean="0"/>
              <a:t> </a:t>
            </a:r>
            <a:r>
              <a:rPr lang="cs-CZ" dirty="0" err="1" smtClean="0"/>
              <a:t>Emploee</a:t>
            </a:r>
            <a:endParaRPr lang="cs-CZ" dirty="0" smtClean="0"/>
          </a:p>
          <a:p>
            <a:pPr lvl="3"/>
            <a:r>
              <a:rPr lang="cs-CZ" dirty="0" err="1" smtClean="0"/>
              <a:t>Students</a:t>
            </a:r>
            <a:r>
              <a:rPr lang="cs-CZ" dirty="0" smtClean="0"/>
              <a:t>/</a:t>
            </a:r>
            <a:r>
              <a:rPr lang="cs-CZ" dirty="0" err="1" smtClean="0"/>
              <a:t>Partners</a:t>
            </a:r>
            <a:r>
              <a:rPr lang="cs-CZ" dirty="0" smtClean="0"/>
              <a:t> on </a:t>
            </a:r>
            <a:r>
              <a:rPr lang="cs-CZ" dirty="0" err="1" smtClean="0"/>
              <a:t>Demand</a:t>
            </a:r>
            <a:endParaRPr lang="cs-CZ" dirty="0" smtClean="0"/>
          </a:p>
          <a:p>
            <a:pPr lvl="3"/>
            <a:r>
              <a:rPr lang="cs-CZ" dirty="0" err="1" smtClean="0"/>
              <a:t>Self-Service</a:t>
            </a:r>
            <a:r>
              <a:rPr lang="cs-CZ" dirty="0" smtClean="0"/>
              <a:t>, Web Interface</a:t>
            </a:r>
            <a:endParaRPr lang="en-US" dirty="0"/>
          </a:p>
          <a:p>
            <a:r>
              <a:rPr lang="en-US" dirty="0"/>
              <a:t>“middle” – 100s of GB – best effort</a:t>
            </a:r>
          </a:p>
          <a:p>
            <a:r>
              <a:rPr lang="en-US" dirty="0"/>
              <a:t>BIG – 10s to 100s of </a:t>
            </a:r>
            <a:r>
              <a:rPr lang="en-US" dirty="0" smtClean="0"/>
              <a:t>TBs</a:t>
            </a:r>
            <a:r>
              <a:rPr lang="cs-CZ" dirty="0"/>
              <a:t> </a:t>
            </a:r>
            <a:r>
              <a:rPr lang="cs-CZ" dirty="0" smtClean="0"/>
              <a:t>(CERIT SC in </a:t>
            </a:r>
            <a:r>
              <a:rPr lang="cs-CZ" dirty="0" err="1" smtClean="0"/>
              <a:t>cooperation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CESNET) (MUST, </a:t>
            </a:r>
            <a:r>
              <a:rPr lang="cs-CZ" dirty="0" err="1" smtClean="0"/>
              <a:t>Wednesday</a:t>
            </a:r>
            <a:r>
              <a:rPr lang="cs-CZ" dirty="0" smtClean="0"/>
              <a:t> </a:t>
            </a:r>
            <a:r>
              <a:rPr lang="cs-CZ" dirty="0" err="1" smtClean="0"/>
              <a:t>Morning</a:t>
            </a:r>
            <a:r>
              <a:rPr lang="cs-CZ" dirty="0" smtClean="0"/>
              <a:t>)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4098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(Super)</a:t>
            </a:r>
            <a:r>
              <a:rPr lang="cs-CZ" dirty="0" err="1" smtClean="0"/>
              <a:t>computing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CERIT SC </a:t>
            </a:r>
            <a:r>
              <a:rPr lang="cs-CZ" dirty="0"/>
              <a:t>(MUST, </a:t>
            </a:r>
            <a:r>
              <a:rPr lang="cs-CZ" dirty="0" err="1"/>
              <a:t>Wednesday</a:t>
            </a:r>
            <a:r>
              <a:rPr lang="cs-CZ" dirty="0"/>
              <a:t> </a:t>
            </a:r>
            <a:r>
              <a:rPr lang="cs-CZ" dirty="0" err="1"/>
              <a:t>Morning</a:t>
            </a:r>
            <a:r>
              <a:rPr lang="cs-CZ" dirty="0"/>
              <a:t>)</a:t>
            </a:r>
          </a:p>
          <a:p>
            <a:pPr lvl="3"/>
            <a:r>
              <a:rPr lang="cs-CZ" dirty="0" err="1"/>
              <a:t>project</a:t>
            </a:r>
            <a:r>
              <a:rPr lang="cs-CZ" dirty="0"/>
              <a:t>/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storage</a:t>
            </a:r>
            <a:r>
              <a:rPr lang="cs-CZ" dirty="0"/>
              <a:t> and </a:t>
            </a:r>
            <a:r>
              <a:rPr lang="cs-CZ" dirty="0" err="1"/>
              <a:t>computing</a:t>
            </a:r>
            <a:r>
              <a:rPr lang="cs-CZ" dirty="0"/>
              <a:t> center</a:t>
            </a:r>
            <a:r>
              <a:rPr lang="en-US" dirty="0"/>
              <a:t>, part of national e-infrastructure</a:t>
            </a:r>
            <a:endParaRPr lang="cs-CZ" dirty="0"/>
          </a:p>
          <a:p>
            <a:pPr lvl="3"/>
            <a:r>
              <a:rPr lang="cs-CZ" dirty="0" smtClean="0"/>
              <a:t>3,5 PB </a:t>
            </a:r>
            <a:r>
              <a:rPr lang="cs-CZ" dirty="0" err="1" smtClean="0"/>
              <a:t>storage</a:t>
            </a:r>
            <a:r>
              <a:rPr lang="cs-CZ" dirty="0" smtClean="0"/>
              <a:t> (</a:t>
            </a:r>
            <a:r>
              <a:rPr lang="cs-CZ" dirty="0" err="1" smtClean="0"/>
              <a:t>incl</a:t>
            </a:r>
            <a:r>
              <a:rPr lang="cs-CZ" dirty="0" smtClean="0"/>
              <a:t>. </a:t>
            </a:r>
            <a:r>
              <a:rPr lang="cs-CZ" dirty="0" err="1" smtClean="0"/>
              <a:t>Tapes</a:t>
            </a:r>
            <a:r>
              <a:rPr lang="cs-CZ" dirty="0" smtClean="0"/>
              <a:t>)</a:t>
            </a:r>
          </a:p>
          <a:p>
            <a:pPr lvl="3"/>
            <a:r>
              <a:rPr lang="cs-CZ" dirty="0" smtClean="0"/>
              <a:t>3500 </a:t>
            </a:r>
            <a:r>
              <a:rPr lang="cs-CZ" dirty="0" err="1" smtClean="0"/>
              <a:t>processor</a:t>
            </a:r>
            <a:r>
              <a:rPr lang="cs-CZ" dirty="0" smtClean="0"/>
              <a:t> </a:t>
            </a:r>
            <a:r>
              <a:rPr lang="cs-CZ" dirty="0" err="1" smtClean="0"/>
              <a:t>cores</a:t>
            </a:r>
            <a:endParaRPr lang="cs-CZ" dirty="0" smtClean="0"/>
          </a:p>
          <a:p>
            <a:pPr lvl="3"/>
            <a:r>
              <a:rPr lang="en-US" dirty="0" smtClean="0"/>
              <a:t>Scheduling, job planning, resource allocation</a:t>
            </a:r>
          </a:p>
          <a:p>
            <a:pPr marL="342900" indent="-34290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3869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Hosting</a:t>
            </a:r>
            <a:r>
              <a:rPr lang="cs-CZ" dirty="0" smtClean="0"/>
              <a:t> and </a:t>
            </a:r>
            <a:r>
              <a:rPr lang="en-US" dirty="0" smtClean="0"/>
              <a:t>Virtualization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Webhosting</a:t>
            </a:r>
            <a:r>
              <a:rPr lang="cs-CZ" dirty="0" smtClean="0"/>
              <a:t> (CMS </a:t>
            </a:r>
            <a:r>
              <a:rPr lang="cs-CZ" dirty="0" err="1" smtClean="0"/>
              <a:t>Umbraco</a:t>
            </a:r>
            <a:r>
              <a:rPr lang="cs-CZ" dirty="0" smtClean="0"/>
              <a:t>) (MUST, </a:t>
            </a:r>
            <a:r>
              <a:rPr lang="cs-CZ" dirty="0" err="1" smtClean="0"/>
              <a:t>Thursday</a:t>
            </a:r>
            <a:r>
              <a:rPr lang="cs-CZ" dirty="0" smtClean="0"/>
              <a:t> </a:t>
            </a:r>
            <a:r>
              <a:rPr lang="cs-CZ" dirty="0" err="1" smtClean="0"/>
              <a:t>Morning</a:t>
            </a:r>
            <a:r>
              <a:rPr lang="cs-CZ" dirty="0" smtClean="0"/>
              <a:t>)</a:t>
            </a:r>
            <a:endParaRPr lang="en-US" dirty="0" smtClean="0"/>
          </a:p>
          <a:p>
            <a:r>
              <a:rPr lang="en-US" dirty="0" smtClean="0"/>
              <a:t>Linux hosting (Linux Account, </a:t>
            </a:r>
            <a:r>
              <a:rPr lang="en-US" dirty="0" err="1" smtClean="0"/>
              <a:t>OpenVZ</a:t>
            </a:r>
            <a:r>
              <a:rPr lang="en-US" dirty="0" smtClean="0"/>
              <a:t> containers)</a:t>
            </a:r>
            <a:endParaRPr lang="cs-CZ" dirty="0" smtClean="0"/>
          </a:p>
          <a:p>
            <a:r>
              <a:rPr lang="en-US" dirty="0" smtClean="0"/>
              <a:t>VMWare virtualization system (100 cores)</a:t>
            </a:r>
          </a:p>
          <a:p>
            <a:r>
              <a:rPr lang="en-US" dirty="0" smtClean="0"/>
              <a:t>Virtual machines on CERIT “cloud</a:t>
            </a:r>
            <a:r>
              <a:rPr lang="en-US" dirty="0" smtClean="0"/>
              <a:t>”</a:t>
            </a:r>
            <a:r>
              <a:rPr lang="cs-CZ" dirty="0" smtClean="0"/>
              <a:t> – Open Nebula </a:t>
            </a:r>
            <a:r>
              <a:rPr lang="cs-CZ" dirty="0" err="1" smtClean="0"/>
              <a:t>over</a:t>
            </a:r>
            <a:r>
              <a:rPr lang="cs-CZ" dirty="0" smtClean="0"/>
              <a:t> KVM/</a:t>
            </a:r>
            <a:r>
              <a:rPr lang="cs-CZ" dirty="0" err="1" smtClean="0"/>
              <a:t>Xen</a:t>
            </a:r>
            <a:r>
              <a:rPr lang="cs-CZ" dirty="0" smtClean="0"/>
              <a:t>/</a:t>
            </a:r>
            <a:r>
              <a:rPr lang="cs-CZ" dirty="0" err="1" smtClean="0"/>
              <a:t>VMWare</a:t>
            </a:r>
            <a:r>
              <a:rPr lang="cs-CZ" dirty="0" smtClean="0"/>
              <a:t>)</a:t>
            </a:r>
            <a:endParaRPr lang="en-US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98484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Audio/Video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(MUST, </a:t>
            </a:r>
            <a:r>
              <a:rPr lang="cs-CZ" dirty="0" err="1" smtClean="0"/>
              <a:t>Friday</a:t>
            </a:r>
            <a:r>
              <a:rPr lang="cs-CZ" dirty="0" smtClean="0"/>
              <a:t> </a:t>
            </a:r>
            <a:r>
              <a:rPr lang="cs-CZ" dirty="0" err="1" smtClean="0"/>
              <a:t>Afternoon</a:t>
            </a:r>
            <a:r>
              <a:rPr lang="cs-CZ" smtClean="0"/>
              <a:t>)</a:t>
            </a:r>
          </a:p>
          <a:p>
            <a:r>
              <a:rPr lang="en-US" dirty="0" smtClean="0"/>
              <a:t>Lecture recording support, transcoding, publishing</a:t>
            </a:r>
          </a:p>
          <a:p>
            <a:r>
              <a:rPr lang="en-US" dirty="0" smtClean="0"/>
              <a:t>Videoconferencing (Adobe Connect, Tandberg/Polycom)</a:t>
            </a:r>
          </a:p>
          <a:p>
            <a:r>
              <a:rPr lang="en-US" dirty="0" err="1" smtClean="0"/>
              <a:t>UltraGrid</a:t>
            </a:r>
            <a:r>
              <a:rPr lang="en-US" dirty="0" smtClean="0"/>
              <a:t> – support for Ultra-High Definition low-latency video – up to 4k, algorithm development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773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Service</a:t>
            </a:r>
            <a:r>
              <a:rPr lang="cs-CZ" dirty="0" smtClean="0"/>
              <a:t> hierarchy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8390" y="1777429"/>
            <a:ext cx="6839415" cy="458033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CESNET (Czech </a:t>
            </a:r>
            <a:r>
              <a:rPr lang="cs-CZ" dirty="0" err="1" smtClean="0"/>
              <a:t>Education</a:t>
            </a:r>
            <a:r>
              <a:rPr lang="cs-CZ" dirty="0" smtClean="0"/>
              <a:t> and </a:t>
            </a:r>
            <a:r>
              <a:rPr lang="cs-CZ" dirty="0" err="1" smtClean="0"/>
              <a:t>Scientific</a:t>
            </a:r>
            <a:r>
              <a:rPr lang="cs-CZ" dirty="0" smtClean="0"/>
              <a:t> Network)</a:t>
            </a:r>
            <a:r>
              <a:rPr lang="en-US" dirty="0" smtClean="0"/>
              <a:t>, CR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Institute of Computer Science, MU/Brno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IT departments, faculties 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Emploees</a:t>
            </a:r>
            <a:r>
              <a:rPr lang="cs-CZ" dirty="0" smtClean="0"/>
              <a:t> (</a:t>
            </a:r>
            <a:r>
              <a:rPr lang="cs-CZ" dirty="0" err="1" smtClean="0"/>
              <a:t>lab</a:t>
            </a:r>
            <a:r>
              <a:rPr lang="cs-CZ" dirty="0" smtClean="0"/>
              <a:t> </a:t>
            </a:r>
            <a:r>
              <a:rPr lang="cs-CZ" dirty="0" err="1" smtClean="0"/>
              <a:t>technicians</a:t>
            </a:r>
            <a:r>
              <a:rPr lang="cs-CZ" dirty="0" smtClean="0"/>
              <a:t>, PhD </a:t>
            </a:r>
            <a:r>
              <a:rPr lang="cs-CZ" dirty="0" err="1" smtClean="0"/>
              <a:t>students</a:t>
            </a:r>
            <a:r>
              <a:rPr lang="cs-CZ" dirty="0" smtClean="0"/>
              <a:t>…) </a:t>
            </a:r>
            <a:r>
              <a:rPr lang="cs-CZ" dirty="0" err="1" smtClean="0"/>
              <a:t>at</a:t>
            </a:r>
            <a:r>
              <a:rPr lang="cs-CZ" dirty="0" smtClean="0"/>
              <a:t>  </a:t>
            </a:r>
            <a:r>
              <a:rPr lang="cs-CZ" dirty="0" err="1" smtClean="0"/>
              <a:t>departmens</a:t>
            </a:r>
            <a:endParaRPr lang="cs-CZ" dirty="0" smtClean="0"/>
          </a:p>
          <a:p>
            <a:pPr marL="342900" lvl="2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7238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Central Computer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</a:t>
            </a:r>
            <a:r>
              <a:rPr lang="en-US" dirty="0" smtClean="0"/>
              <a:t>MUST</a:t>
            </a:r>
            <a:r>
              <a:rPr lang="cs-CZ" dirty="0" smtClean="0"/>
              <a:t>, </a:t>
            </a:r>
            <a:r>
              <a:rPr lang="cs-CZ" dirty="0" err="1" smtClean="0"/>
              <a:t>Tuesday</a:t>
            </a:r>
            <a:r>
              <a:rPr lang="cs-CZ" dirty="0" smtClean="0"/>
              <a:t> </a:t>
            </a:r>
            <a:r>
              <a:rPr lang="cs-CZ" dirty="0" err="1" smtClean="0"/>
              <a:t>Afternoon</a:t>
            </a:r>
            <a:r>
              <a:rPr lang="cs-CZ" dirty="0" smtClean="0"/>
              <a:t>)</a:t>
            </a:r>
            <a:endParaRPr lang="en-US" dirty="0" smtClean="0"/>
          </a:p>
          <a:p>
            <a:r>
              <a:rPr lang="en-US" dirty="0" smtClean="0"/>
              <a:t>Deployment – OPSI system</a:t>
            </a:r>
          </a:p>
          <a:p>
            <a:r>
              <a:rPr lang="en-US" dirty="0" smtClean="0"/>
              <a:t>Management - Active Directory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4145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Campus-wide </a:t>
            </a:r>
            <a:r>
              <a:rPr lang="en-US" dirty="0" err="1" smtClean="0"/>
              <a:t>licences</a:t>
            </a:r>
            <a:endParaRPr lang="en-US" dirty="0" smtClean="0"/>
          </a:p>
          <a:p>
            <a:pPr lvl="3"/>
            <a:r>
              <a:rPr lang="en-US" dirty="0" smtClean="0"/>
              <a:t>Servant Salamander</a:t>
            </a:r>
          </a:p>
          <a:p>
            <a:pPr lvl="3"/>
            <a:r>
              <a:rPr lang="en-US" dirty="0" err="1" smtClean="0"/>
              <a:t>Statistica</a:t>
            </a:r>
            <a:r>
              <a:rPr lang="en-US" dirty="0" smtClean="0"/>
              <a:t>, SPSS, SAS</a:t>
            </a:r>
          </a:p>
          <a:p>
            <a:pPr lvl="3"/>
            <a:r>
              <a:rPr lang="en-US" dirty="0" smtClean="0"/>
              <a:t>ArcGIS</a:t>
            </a:r>
          </a:p>
          <a:p>
            <a:pPr lvl="3"/>
            <a:r>
              <a:rPr lang="en-US" dirty="0" smtClean="0"/>
              <a:t>ASPI (</a:t>
            </a:r>
            <a:r>
              <a:rPr lang="en-US" dirty="0" err="1" smtClean="0"/>
              <a:t>ju</a:t>
            </a:r>
            <a:r>
              <a:rPr lang="cs-CZ" dirty="0" err="1" smtClean="0"/>
              <a:t>ri</a:t>
            </a:r>
            <a:r>
              <a:rPr lang="en-US" dirty="0" err="1" smtClean="0"/>
              <a:t>dicial</a:t>
            </a:r>
            <a:r>
              <a:rPr lang="en-US" dirty="0" smtClean="0"/>
              <a:t> SW)</a:t>
            </a:r>
            <a:endParaRPr lang="cs-CZ" dirty="0" smtClean="0"/>
          </a:p>
          <a:p>
            <a:pPr lvl="3"/>
            <a:r>
              <a:rPr lang="cs-CZ" dirty="0" err="1" smtClean="0"/>
              <a:t>Matlab</a:t>
            </a:r>
            <a:r>
              <a:rPr lang="cs-CZ" dirty="0" smtClean="0"/>
              <a:t> 5</a:t>
            </a:r>
            <a:endParaRPr lang="en-US" dirty="0" smtClean="0"/>
          </a:p>
          <a:p>
            <a:pPr marL="342900" indent="-34290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7081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Concurrent </a:t>
            </a:r>
            <a:r>
              <a:rPr lang="en-US" dirty="0" err="1" smtClean="0"/>
              <a:t>licences</a:t>
            </a:r>
            <a:endParaRPr lang="en-US" dirty="0" smtClean="0"/>
          </a:p>
          <a:p>
            <a:pPr lvl="3"/>
            <a:r>
              <a:rPr lang="en-US" dirty="0" smtClean="0"/>
              <a:t>Maple</a:t>
            </a:r>
          </a:p>
          <a:p>
            <a:pPr lvl="3"/>
            <a:r>
              <a:rPr lang="en-US" dirty="0" err="1" smtClean="0"/>
              <a:t>Matlab</a:t>
            </a:r>
            <a:endParaRPr lang="en-US" dirty="0" smtClean="0"/>
          </a:p>
          <a:p>
            <a:r>
              <a:rPr lang="en-US" dirty="0" smtClean="0"/>
              <a:t>MS Software - MS Select</a:t>
            </a:r>
          </a:p>
          <a:p>
            <a:r>
              <a:rPr lang="en-US" dirty="0" smtClean="0"/>
              <a:t>Adobe - Adobe contract (Creative Cloud coming soon</a:t>
            </a:r>
            <a:r>
              <a:rPr lang="en-US" dirty="0" smtClean="0">
                <a:sym typeface="Wingdings" panose="05000000000000000000" pitchFamily="2" charset="2"/>
              </a:rPr>
              <a:t>)</a:t>
            </a:r>
          </a:p>
          <a:p>
            <a:r>
              <a:rPr lang="en-US" dirty="0" err="1" smtClean="0">
                <a:sym typeface="Wingdings" panose="05000000000000000000" pitchFamily="2" charset="2"/>
              </a:rPr>
              <a:t>Antivir</a:t>
            </a:r>
            <a:r>
              <a:rPr lang="en-US" dirty="0" smtClean="0">
                <a:sym typeface="Wingdings" panose="05000000000000000000" pitchFamily="2" charset="2"/>
              </a:rPr>
              <a:t> – NOD/AVG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750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Compute</a:t>
            </a:r>
            <a:r>
              <a:rPr lang="en-US" dirty="0" smtClean="0"/>
              <a:t>r</a:t>
            </a:r>
            <a:r>
              <a:rPr lang="cs-CZ" dirty="0" smtClean="0"/>
              <a:t> </a:t>
            </a:r>
            <a:r>
              <a:rPr lang="en-US" dirty="0" smtClean="0"/>
              <a:t>rooms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(MUST, </a:t>
            </a:r>
            <a:r>
              <a:rPr lang="cs-CZ" dirty="0" err="1" smtClean="0"/>
              <a:t>Tuesday</a:t>
            </a:r>
            <a:r>
              <a:rPr lang="cs-CZ" dirty="0" smtClean="0"/>
              <a:t> </a:t>
            </a:r>
            <a:r>
              <a:rPr lang="cs-CZ" dirty="0" err="1" smtClean="0"/>
              <a:t>Afternoon</a:t>
            </a:r>
            <a:r>
              <a:rPr lang="cs-CZ" dirty="0" smtClean="0"/>
              <a:t>)</a:t>
            </a:r>
          </a:p>
          <a:p>
            <a:r>
              <a:rPr lang="en-US" dirty="0" smtClean="0"/>
              <a:t>About 1000 computers accessible for students</a:t>
            </a:r>
          </a:p>
          <a:p>
            <a:r>
              <a:rPr lang="en-US" dirty="0" smtClean="0"/>
              <a:t>University computer </a:t>
            </a:r>
            <a:r>
              <a:rPr lang="en-US" dirty="0" err="1" smtClean="0"/>
              <a:t>centre</a:t>
            </a:r>
            <a:r>
              <a:rPr lang="en-US" dirty="0" smtClean="0"/>
              <a:t> – 130 computers available 24/7 at </a:t>
            </a:r>
            <a:r>
              <a:rPr lang="en-US" dirty="0" err="1" smtClean="0"/>
              <a:t>Komenskeho</a:t>
            </a:r>
            <a:r>
              <a:rPr lang="en-US" dirty="0" smtClean="0"/>
              <a:t> square</a:t>
            </a:r>
          </a:p>
          <a:p>
            <a:r>
              <a:rPr lang="en-US" dirty="0" smtClean="0"/>
              <a:t>Printing/scanning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9662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IT </a:t>
            </a:r>
            <a:r>
              <a:rPr lang="cs-CZ" dirty="0" err="1"/>
              <a:t>S</a:t>
            </a:r>
            <a:r>
              <a:rPr lang="cs-CZ" dirty="0" err="1" smtClean="0"/>
              <a:t>ecurity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(MUST, </a:t>
            </a:r>
            <a:r>
              <a:rPr lang="cs-CZ" dirty="0" err="1" smtClean="0"/>
              <a:t>Friday</a:t>
            </a:r>
            <a:r>
              <a:rPr lang="cs-CZ" dirty="0" smtClean="0"/>
              <a:t> </a:t>
            </a:r>
            <a:r>
              <a:rPr lang="cs-CZ" dirty="0" err="1" smtClean="0"/>
              <a:t>Afternoon</a:t>
            </a:r>
            <a:r>
              <a:rPr lang="cs-CZ" dirty="0" smtClean="0"/>
              <a:t>)</a:t>
            </a:r>
          </a:p>
          <a:p>
            <a:pPr lvl="3"/>
            <a:r>
              <a:rPr lang="cs-CZ" dirty="0" smtClean="0"/>
              <a:t>Network </a:t>
            </a:r>
            <a:r>
              <a:rPr lang="cs-CZ" dirty="0" err="1" smtClean="0"/>
              <a:t>Traffic</a:t>
            </a:r>
            <a:r>
              <a:rPr lang="cs-CZ" dirty="0" smtClean="0"/>
              <a:t> Monitoring</a:t>
            </a:r>
          </a:p>
          <a:p>
            <a:pPr lvl="3"/>
            <a:r>
              <a:rPr lang="cs-CZ" dirty="0" smtClean="0"/>
              <a:t>Incident </a:t>
            </a:r>
            <a:r>
              <a:rPr lang="cs-CZ" dirty="0" err="1" smtClean="0"/>
              <a:t>Handling</a:t>
            </a:r>
            <a:endParaRPr lang="cs-CZ" dirty="0" smtClean="0"/>
          </a:p>
          <a:p>
            <a:pPr lvl="3"/>
            <a:r>
              <a:rPr lang="cs-CZ" dirty="0" err="1" smtClean="0"/>
              <a:t>Research</a:t>
            </a:r>
            <a:r>
              <a:rPr lang="cs-CZ" dirty="0" smtClean="0"/>
              <a:t>, </a:t>
            </a:r>
            <a:r>
              <a:rPr lang="cs-CZ" dirty="0" err="1" smtClean="0"/>
              <a:t>Cooperation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Industry</a:t>
            </a:r>
            <a:endParaRPr lang="cs-CZ" dirty="0" smtClean="0"/>
          </a:p>
          <a:p>
            <a:pPr lvl="3"/>
            <a:r>
              <a:rPr lang="cs-CZ" dirty="0" err="1" smtClean="0"/>
              <a:t>Cooperation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Authority</a:t>
            </a:r>
            <a:r>
              <a:rPr lang="cs-CZ" dirty="0" smtClean="0"/>
              <a:t> and Police</a:t>
            </a:r>
          </a:p>
          <a:p>
            <a:pPr marL="342900" indent="-342900">
              <a:buFontTx/>
              <a:buChar char="-"/>
            </a:pPr>
            <a:endParaRPr lang="cs-CZ" dirty="0" smtClean="0"/>
          </a:p>
          <a:p>
            <a:pPr marL="342900" indent="-342900">
              <a:buFontTx/>
              <a:buChar char="-"/>
            </a:pPr>
            <a:endParaRPr lang="cs-CZ" dirty="0" smtClean="0"/>
          </a:p>
          <a:p>
            <a:pPr marL="342900" indent="-34290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51823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Others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Large-format</a:t>
            </a:r>
            <a:r>
              <a:rPr lang="cs-CZ" dirty="0" smtClean="0"/>
              <a:t> </a:t>
            </a:r>
            <a:r>
              <a:rPr lang="cs-CZ" dirty="0" err="1" smtClean="0"/>
              <a:t>prints</a:t>
            </a:r>
            <a:r>
              <a:rPr lang="cs-CZ" dirty="0" smtClean="0"/>
              <a:t> (up to A0)</a:t>
            </a:r>
            <a:endParaRPr lang="en-US" dirty="0" smtClean="0"/>
          </a:p>
          <a:p>
            <a:r>
              <a:rPr lang="en-US" dirty="0" smtClean="0"/>
              <a:t>Identity cards printing</a:t>
            </a:r>
          </a:p>
          <a:p>
            <a:endParaRPr lang="en-US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4230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ICS structure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Divisions:</a:t>
            </a:r>
          </a:p>
          <a:p>
            <a:pPr lvl="1"/>
            <a:r>
              <a:rPr lang="en-US" dirty="0" smtClean="0"/>
              <a:t>Communication infrastructure</a:t>
            </a:r>
          </a:p>
          <a:p>
            <a:pPr lvl="1"/>
            <a:r>
              <a:rPr lang="en-US" dirty="0" smtClean="0"/>
              <a:t>Computational and Storage infrastructure</a:t>
            </a:r>
          </a:p>
          <a:p>
            <a:pPr lvl="1"/>
            <a:r>
              <a:rPr lang="en-US" dirty="0" smtClean="0"/>
              <a:t>Information Systems</a:t>
            </a:r>
          </a:p>
          <a:p>
            <a:pPr lvl="1"/>
            <a:r>
              <a:rPr lang="en-US" dirty="0" smtClean="0"/>
              <a:t>User Support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2592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805925"/>
            <a:ext cx="9144000" cy="3769682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 sz="2500" b="1">
                <a:solidFill>
                  <a:schemeClr val="accent1"/>
                </a:solidFill>
                <a:latin typeface="Pt sans"/>
                <a:cs typeface="Pt sans"/>
              </a:defRPr>
            </a:lvl1pPr>
            <a:lvl2pPr marL="0" indent="0" algn="ctr">
              <a:lnSpc>
                <a:spcPct val="120000"/>
              </a:lnSpc>
              <a:buFontTx/>
              <a:buNone/>
              <a:defRPr sz="2200" b="1" baseline="0">
                <a:latin typeface="Pt sans"/>
                <a:cs typeface="Pt sans"/>
              </a:defRPr>
            </a:lvl2pPr>
            <a:lvl3pPr marL="0" indent="0">
              <a:lnSpc>
                <a:spcPct val="120000"/>
              </a:lnSpc>
              <a:buFontTx/>
              <a:buNone/>
              <a:defRPr sz="1800" b="1">
                <a:latin typeface="Pt sans"/>
                <a:cs typeface="Pt sans"/>
              </a:defRPr>
            </a:lvl3pPr>
            <a:lvl4pPr marL="835200" indent="-342000">
              <a:lnSpc>
                <a:spcPct val="120000"/>
              </a:lnSpc>
              <a:defRPr b="1">
                <a:latin typeface="Pt sans"/>
                <a:cs typeface="Pt sans"/>
              </a:defRPr>
            </a:lvl4pPr>
            <a:lvl5pPr>
              <a:lnSpc>
                <a:spcPct val="120000"/>
              </a:lnSpc>
              <a:defRPr b="1">
                <a:latin typeface="Pt sans"/>
                <a:cs typeface="Pt sans"/>
              </a:defRPr>
            </a:lvl5pPr>
          </a:lstStyle>
          <a:p>
            <a:pPr lvl="1"/>
            <a:r>
              <a:rPr lang="en-US" dirty="0" smtClean="0"/>
              <a:t>Q&amp;A?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0"/>
          </p:nvPr>
        </p:nvSpPr>
        <p:spPr>
          <a:xfrm>
            <a:off x="5656145" y="5445512"/>
            <a:ext cx="3190489" cy="1263805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spcBef>
                <a:spcPts val="600"/>
              </a:spcBef>
              <a:buNone/>
              <a:defRPr sz="1600" b="1">
                <a:solidFill>
                  <a:schemeClr val="tx1"/>
                </a:solidFill>
                <a:latin typeface="Pt sans"/>
                <a:cs typeface="Pt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Jméno Příjmení</a:t>
            </a:r>
          </a:p>
          <a:p>
            <a:r>
              <a:rPr lang="cs-CZ" dirty="0" err="1" smtClean="0"/>
              <a:t>jmeno@ics.muni.cz</a:t>
            </a:r>
            <a:endParaRPr lang="cs-CZ" dirty="0" smtClean="0"/>
          </a:p>
          <a:p>
            <a:r>
              <a:rPr lang="cs-CZ" dirty="0" smtClean="0"/>
              <a:t>http://</a:t>
            </a:r>
            <a:r>
              <a:rPr lang="cs-CZ" dirty="0" err="1" smtClean="0"/>
              <a:t>www.ics.muni.cz</a:t>
            </a:r>
            <a:r>
              <a:rPr lang="cs-CZ" dirty="0" smtClean="0"/>
              <a:t>/~</a:t>
            </a:r>
            <a:r>
              <a:rPr lang="cs-CZ" dirty="0" err="1" smtClean="0"/>
              <a:t>jmeno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919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Assotiation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Czech </a:t>
            </a:r>
            <a:r>
              <a:rPr lang="cs-CZ" dirty="0" err="1"/>
              <a:t>Universities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Czech </a:t>
            </a:r>
            <a:r>
              <a:rPr lang="cs-CZ" dirty="0" err="1"/>
              <a:t>Academy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Sciences</a:t>
            </a:r>
            <a:endParaRPr lang="cs-CZ" dirty="0" smtClean="0"/>
          </a:p>
          <a:p>
            <a:r>
              <a:rPr lang="en-US" dirty="0" smtClean="0"/>
              <a:t>National (academic) IT services</a:t>
            </a:r>
          </a:p>
          <a:p>
            <a:pPr lvl="3"/>
            <a:r>
              <a:rPr lang="en-US" dirty="0" smtClean="0"/>
              <a:t>Networking</a:t>
            </a:r>
          </a:p>
          <a:p>
            <a:pPr lvl="3"/>
            <a:r>
              <a:rPr lang="en-US" dirty="0" err="1" smtClean="0"/>
              <a:t>Computing&amp;storage</a:t>
            </a:r>
            <a:endParaRPr lang="en-US" dirty="0" smtClean="0"/>
          </a:p>
          <a:p>
            <a:pPr lvl="3"/>
            <a:r>
              <a:rPr lang="en-US" dirty="0" smtClean="0"/>
              <a:t>Collaboration/communication support </a:t>
            </a:r>
          </a:p>
          <a:p>
            <a:pPr lvl="3"/>
            <a:r>
              <a:rPr lang="en-US" dirty="0" smtClean="0"/>
              <a:t>Security</a:t>
            </a:r>
            <a:r>
              <a:rPr lang="cs-CZ" dirty="0" smtClean="0"/>
              <a:t> </a:t>
            </a:r>
            <a:r>
              <a:rPr lang="en-US" dirty="0" smtClean="0"/>
              <a:t>(CSIRT)</a:t>
            </a:r>
          </a:p>
          <a:p>
            <a:pPr lvl="3"/>
            <a:r>
              <a:rPr lang="en-US" dirty="0" smtClean="0"/>
              <a:t>Identity and digital certificates</a:t>
            </a:r>
          </a:p>
          <a:p>
            <a:pPr marL="342900" lvl="1" indent="-342900">
              <a:buFontTx/>
              <a:buChar char="-"/>
            </a:pP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2756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http://czechlight.cesnet.cz/documents/topology/topology_cesnet_June_2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0" y="159155"/>
            <a:ext cx="8026400" cy="6627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7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&amp; Computing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16 PB storage (including tapes)</a:t>
            </a:r>
          </a:p>
          <a:p>
            <a:r>
              <a:rPr lang="en-US" dirty="0" smtClean="0"/>
              <a:t>Coordinator of </a:t>
            </a:r>
            <a:r>
              <a:rPr lang="en-US" dirty="0" err="1" smtClean="0"/>
              <a:t>MetaCentrum</a:t>
            </a:r>
            <a:r>
              <a:rPr lang="en-US" dirty="0" smtClean="0"/>
              <a:t> (NGI, part of EGI)</a:t>
            </a:r>
            <a:endParaRPr lang="cs-CZ" dirty="0" smtClean="0"/>
          </a:p>
          <a:p>
            <a:r>
              <a:rPr lang="cs-CZ" dirty="0" err="1" smtClean="0"/>
              <a:t>National</a:t>
            </a:r>
            <a:r>
              <a:rPr lang="cs-CZ" dirty="0" smtClean="0"/>
              <a:t> e-</a:t>
            </a:r>
            <a:r>
              <a:rPr lang="cs-CZ" dirty="0" err="1" smtClean="0"/>
              <a:t>infrastructure</a:t>
            </a:r>
            <a:r>
              <a:rPr lang="cs-CZ" dirty="0" smtClean="0"/>
              <a:t> </a:t>
            </a:r>
            <a:r>
              <a:rPr lang="cs-CZ" dirty="0" err="1" smtClean="0"/>
              <a:t>coordination</a:t>
            </a:r>
            <a:r>
              <a:rPr lang="cs-CZ" dirty="0" smtClean="0"/>
              <a:t> (IT support </a:t>
            </a:r>
            <a:r>
              <a:rPr lang="cs-CZ" dirty="0" err="1" smtClean="0"/>
              <a:t>for</a:t>
            </a:r>
            <a:r>
              <a:rPr lang="cs-CZ" dirty="0" smtClean="0"/>
              <a:t> R</a:t>
            </a:r>
            <a:r>
              <a:rPr lang="en-US" dirty="0" smtClean="0"/>
              <a:t>&amp;D)</a:t>
            </a:r>
          </a:p>
          <a:p>
            <a:pPr marL="342900" indent="-342900">
              <a:buFontTx/>
              <a:buChar char="-"/>
            </a:pPr>
            <a:endParaRPr lang="en-US" dirty="0" smtClean="0"/>
          </a:p>
          <a:p>
            <a:pPr marL="342900" indent="-342900">
              <a:buFontTx/>
              <a:buChar char="-"/>
            </a:pPr>
            <a:endParaRPr lang="en-US" dirty="0" smtClean="0"/>
          </a:p>
          <a:p>
            <a:pPr marL="342900" indent="-34290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932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Collaboration support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r>
              <a:rPr lang="cs-CZ" dirty="0" smtClean="0"/>
              <a:t> </a:t>
            </a:r>
            <a:r>
              <a:rPr lang="en-US" dirty="0" smtClean="0"/>
              <a:t>- </a:t>
            </a:r>
            <a:r>
              <a:rPr lang="en-US" dirty="0" smtClean="0"/>
              <a:t>and </a:t>
            </a:r>
            <a:r>
              <a:rPr lang="en-US" dirty="0" err="1" smtClean="0"/>
              <a:t>webconferencing</a:t>
            </a:r>
            <a:endParaRPr lang="en-US" dirty="0" smtClean="0"/>
          </a:p>
          <a:p>
            <a:r>
              <a:rPr lang="en-US" dirty="0" smtClean="0"/>
              <a:t>National (academic) installation of Adobe </a:t>
            </a:r>
            <a:r>
              <a:rPr lang="en-US" dirty="0" smtClean="0"/>
              <a:t>Connect</a:t>
            </a:r>
            <a:r>
              <a:rPr lang="cs-CZ" dirty="0" smtClean="0"/>
              <a:t> (MUST,  </a:t>
            </a:r>
            <a:r>
              <a:rPr lang="cs-CZ" dirty="0" err="1" smtClean="0"/>
              <a:t>Friday</a:t>
            </a:r>
            <a:r>
              <a:rPr lang="cs-CZ" dirty="0" smtClean="0"/>
              <a:t> </a:t>
            </a:r>
            <a:r>
              <a:rPr lang="cs-CZ" dirty="0" err="1" smtClean="0"/>
              <a:t>Afternoon</a:t>
            </a:r>
            <a:r>
              <a:rPr lang="cs-CZ" dirty="0" smtClean="0"/>
              <a:t>)</a:t>
            </a:r>
            <a:endParaRPr lang="en-US" dirty="0" smtClean="0"/>
          </a:p>
          <a:p>
            <a:endParaRPr lang="cs-CZ" dirty="0" smtClean="0"/>
          </a:p>
          <a:p>
            <a:r>
              <a:rPr lang="en-US" dirty="0" smtClean="0"/>
              <a:t>IP telephony (free telephony within CESNET, IP connection abroad)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7629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and certificates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eduID.cz federation </a:t>
            </a:r>
            <a:r>
              <a:rPr lang="en-US" dirty="0"/>
              <a:t>(</a:t>
            </a:r>
            <a:r>
              <a:rPr lang="en-US" dirty="0" smtClean="0"/>
              <a:t>Shibboleth)</a:t>
            </a:r>
          </a:p>
          <a:p>
            <a:r>
              <a:rPr lang="en-US" dirty="0" smtClean="0"/>
              <a:t>TERENA certificates (personal and server)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433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Institute of Computer Sciences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Service provider for MU (and Brno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dirty="0" err="1" smtClean="0"/>
              <a:t>Central</a:t>
            </a:r>
            <a:r>
              <a:rPr lang="cs-CZ" dirty="0" smtClean="0"/>
              <a:t> MU </a:t>
            </a:r>
            <a:r>
              <a:rPr lang="cs-CZ" dirty="0" err="1" smtClean="0"/>
              <a:t>facilities</a:t>
            </a:r>
            <a:endParaRPr lang="en-US" dirty="0" smtClean="0"/>
          </a:p>
          <a:p>
            <a:r>
              <a:rPr lang="en-US" dirty="0" smtClean="0"/>
              <a:t>Close</a:t>
            </a:r>
            <a:r>
              <a:rPr lang="cs-CZ" dirty="0" smtClean="0"/>
              <a:t> c</a:t>
            </a:r>
            <a:r>
              <a:rPr lang="en-US" dirty="0" err="1" smtClean="0"/>
              <a:t>ooperation</a:t>
            </a:r>
            <a:r>
              <a:rPr lang="en-US" dirty="0" smtClean="0"/>
              <a:t> with CESNET</a:t>
            </a:r>
          </a:p>
          <a:p>
            <a:pPr lvl="3"/>
            <a:r>
              <a:rPr lang="en-US" dirty="0" smtClean="0"/>
              <a:t>Common projects</a:t>
            </a:r>
          </a:p>
          <a:p>
            <a:pPr marL="342900" indent="-34290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187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Faculties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IT </a:t>
            </a:r>
            <a:r>
              <a:rPr lang="cs-CZ" dirty="0" err="1" smtClean="0"/>
              <a:t>departments</a:t>
            </a:r>
            <a:endParaRPr lang="cs-CZ" dirty="0" smtClean="0"/>
          </a:p>
          <a:p>
            <a:pPr lvl="3"/>
            <a:r>
              <a:rPr lang="cs-CZ" dirty="0" err="1" smtClean="0"/>
              <a:t>Local</a:t>
            </a:r>
            <a:r>
              <a:rPr lang="cs-CZ" dirty="0" smtClean="0"/>
              <a:t> IT support (</a:t>
            </a:r>
            <a:r>
              <a:rPr lang="cs-CZ" dirty="0" err="1" smtClean="0"/>
              <a:t>installations</a:t>
            </a:r>
            <a:r>
              <a:rPr lang="cs-CZ" dirty="0" smtClean="0"/>
              <a:t>, </a:t>
            </a:r>
            <a:r>
              <a:rPr lang="cs-CZ" dirty="0" err="1" smtClean="0"/>
              <a:t>repairs</a:t>
            </a:r>
            <a:r>
              <a:rPr lang="cs-CZ" dirty="0" smtClean="0"/>
              <a:t>)</a:t>
            </a:r>
          </a:p>
          <a:p>
            <a:pPr lvl="3"/>
            <a:r>
              <a:rPr lang="cs-CZ" dirty="0" err="1" smtClean="0"/>
              <a:t>Local</a:t>
            </a:r>
            <a:r>
              <a:rPr lang="cs-CZ" dirty="0" smtClean="0"/>
              <a:t> mail/</a:t>
            </a:r>
            <a:r>
              <a:rPr lang="cs-CZ" dirty="0" err="1" smtClean="0"/>
              <a:t>webservers</a:t>
            </a:r>
            <a:r>
              <a:rPr lang="cs-CZ" dirty="0" smtClean="0"/>
              <a:t>, </a:t>
            </a:r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networks</a:t>
            </a:r>
            <a:r>
              <a:rPr lang="cs-CZ" dirty="0" smtClean="0"/>
              <a:t>,  …</a:t>
            </a:r>
          </a:p>
          <a:p>
            <a:r>
              <a:rPr lang="cs-CZ" dirty="0" err="1" smtClean="0"/>
              <a:t>Technicians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Departments</a:t>
            </a:r>
            <a:endParaRPr lang="cs-CZ" dirty="0" smtClean="0"/>
          </a:p>
          <a:p>
            <a:pPr lvl="3"/>
            <a:r>
              <a:rPr lang="cs-CZ" dirty="0" err="1" smtClean="0"/>
              <a:t>Lowest-level</a:t>
            </a:r>
            <a:r>
              <a:rPr lang="cs-CZ" dirty="0" smtClean="0"/>
              <a:t> IT Support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Specialized</a:t>
            </a:r>
            <a:r>
              <a:rPr lang="cs-CZ" dirty="0" smtClean="0"/>
              <a:t> </a:t>
            </a:r>
            <a:r>
              <a:rPr lang="cs-CZ" dirty="0" err="1" smtClean="0"/>
              <a:t>Services</a:t>
            </a:r>
            <a:endParaRPr lang="cs-CZ" dirty="0" smtClean="0"/>
          </a:p>
          <a:p>
            <a:pPr lvl="3"/>
            <a:endParaRPr lang="cs-CZ" dirty="0" smtClean="0"/>
          </a:p>
          <a:p>
            <a:pPr marL="342900" indent="-34290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232955"/>
      </p:ext>
    </p:extLst>
  </p:cSld>
  <p:clrMapOvr>
    <a:masterClrMapping/>
  </p:clrMapOvr>
</p:sld>
</file>

<file path=ppt/theme/theme1.xml><?xml version="1.0" encoding="utf-8"?>
<a:theme xmlns:a="http://schemas.openxmlformats.org/drawingml/2006/main" name="uvt_prezentace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7D8C"/>
      </a:accent1>
      <a:accent2>
        <a:srgbClr val="6C71C4"/>
      </a:accent2>
      <a:accent3>
        <a:srgbClr val="859900"/>
      </a:accent3>
      <a:accent4>
        <a:srgbClr val="D33682"/>
      </a:accent4>
      <a:accent5>
        <a:srgbClr val="B58900"/>
      </a:accent5>
      <a:accent6>
        <a:srgbClr val="CB4B16"/>
      </a:accent6>
      <a:hlink>
        <a:srgbClr val="6C71C4"/>
      </a:hlink>
      <a:folHlink>
        <a:srgbClr val="6C71C4"/>
      </a:folHlink>
    </a:clrScheme>
    <a:fontScheme name="UVT pismo">
      <a:majorFont>
        <a:latin typeface="PT Sans Caption"/>
        <a:ea typeface=""/>
        <a:cs typeface=""/>
      </a:majorFont>
      <a:minorFont>
        <a:latin typeface="PT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lient xmlns="db79ebeb-5ef3-4871-aaa1-a28cf38a516f">Bez klienta</Klient>
    <_x0158_e_x0161_itel xmlns="db79ebeb-5ef3-4871-aaa1-a28cf38a516f">Nezadán</_x0158_e_x0161_itel>
    <Projekt xmlns="db79ebeb-5ef3-4871-aaa1-a28cf38a516f">Nezadán</Projek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9549B79E0B6D4F961B161DB326B021" ma:contentTypeVersion="5" ma:contentTypeDescription="Vytvoří nový dokument" ma:contentTypeScope="" ma:versionID="97aa79b8b666884b51360e28785456d3">
  <xsd:schema xmlns:xsd="http://www.w3.org/2001/XMLSchema" xmlns:xs="http://www.w3.org/2001/XMLSchema" xmlns:p="http://schemas.microsoft.com/office/2006/metadata/properties" xmlns:ns2="db79ebeb-5ef3-4871-aaa1-a28cf38a516f" xmlns:ns3="53c3323a-a94e-477b-b63a-9cfa46c6400d" targetNamespace="http://schemas.microsoft.com/office/2006/metadata/properties" ma:root="true" ma:fieldsID="c848732e4594373e0170848e53a1296b" ns2:_="" ns3:_="">
    <xsd:import namespace="db79ebeb-5ef3-4871-aaa1-a28cf38a516f"/>
    <xsd:import namespace="53c3323a-a94e-477b-b63a-9cfa46c6400d"/>
    <xsd:element name="properties">
      <xsd:complexType>
        <xsd:sequence>
          <xsd:element name="documentManagement">
            <xsd:complexType>
              <xsd:all>
                <xsd:element ref="ns2:Klient" minOccurs="0"/>
                <xsd:element ref="ns2:_x0158_e_x0161_itel" minOccurs="0"/>
                <xsd:element ref="ns2:Projekt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79ebeb-5ef3-4871-aaa1-a28cf38a516f" elementFormDefault="qualified">
    <xsd:import namespace="http://schemas.microsoft.com/office/2006/documentManagement/types"/>
    <xsd:import namespace="http://schemas.microsoft.com/office/infopath/2007/PartnerControls"/>
    <xsd:element name="Klient" ma:index="8" nillable="true" ma:displayName="Klient" ma:default="Bez klienta" ma:format="Dropdown" ma:internalName="Klient">
      <xsd:simpleType>
        <xsd:restriction base="dms:Choice">
          <xsd:enumeration value="Bez klienta"/>
          <xsd:enumeration value="CEITEC CŘS"/>
          <xsd:enumeration value="CEITEC administrativa"/>
          <xsd:enumeration value="CEITEC - Laboratoř cytogenomiky rostlin"/>
          <xsd:enumeration value="RMU-IT"/>
          <xsd:enumeration value="MU"/>
          <xsd:enumeration value="SCI - Geografie"/>
        </xsd:restriction>
      </xsd:simpleType>
    </xsd:element>
    <xsd:element name="_x0158_e_x0161_itel" ma:index="9" nillable="true" ma:displayName="Řešitel" ma:default="Nezadán" ma:format="Dropdown" ma:internalName="_x0158_e_x0161_itel">
      <xsd:simpleType>
        <xsd:restriction base="dms:Choice">
          <xsd:enumeration value="Nezadán"/>
          <xsd:enumeration value="DUP"/>
          <xsd:enumeration value="StandIT"/>
          <xsd:enumeration value="Diskaři"/>
          <xsd:enumeration value="Síťaři"/>
          <xsd:enumeration value="OSS"/>
          <xsd:enumeration value="Telefonisté"/>
        </xsd:restriction>
      </xsd:simpleType>
    </xsd:element>
    <xsd:element name="Projekt" ma:index="10" nillable="true" ma:displayName="Projekt" ma:default="Nezadán" ma:format="Dropdown" ma:internalName="Projekt">
      <xsd:simpleType>
        <xsd:restriction base="dms:Choice">
          <xsd:enumeration value="Nezadán"/>
          <xsd:enumeration value="Analýza studoven"/>
          <xsd:enumeration value="Rámcová smlouva"/>
          <xsd:enumeration value="Řešení IT pracoviště"/>
          <xsd:enumeration value="Řešení ukládání da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c3323a-a94e-477b-b63a-9cfa46c6400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286A7E-FA86-457D-B38A-7112135263BD}">
  <ds:schemaRefs>
    <ds:schemaRef ds:uri="db79ebeb-5ef3-4871-aaa1-a28cf38a516f"/>
    <ds:schemaRef ds:uri="http://purl.org/dc/dcmitype/"/>
    <ds:schemaRef ds:uri="53c3323a-a94e-477b-b63a-9cfa46c6400d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FD1AFB3-8F59-487D-8D50-D345A3F127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79ebeb-5ef3-4871-aaa1-a28cf38a516f"/>
    <ds:schemaRef ds:uri="53c3323a-a94e-477b-b63a-9cfa46c640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0E5390D-12DB-4398-81BC-1ECB0C54760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1287</TotalTime>
  <Words>715</Words>
  <Application>Microsoft Office PowerPoint</Application>
  <PresentationFormat>Předvádění na obrazovce (4:3)</PresentationFormat>
  <Paragraphs>142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Wingdings</vt:lpstr>
      <vt:lpstr>PT Sans</vt:lpstr>
      <vt:lpstr>Pt sans caption</vt:lpstr>
      <vt:lpstr>uvt_prezentace</vt:lpstr>
      <vt:lpstr>Masaryk University IT services </vt:lpstr>
      <vt:lpstr>Service hierarchy</vt:lpstr>
      <vt:lpstr>CESNET</vt:lpstr>
      <vt:lpstr>Prezentace aplikace PowerPoint</vt:lpstr>
      <vt:lpstr>Storage &amp; Computing</vt:lpstr>
      <vt:lpstr>Collaboration support</vt:lpstr>
      <vt:lpstr>Identity and certificates</vt:lpstr>
      <vt:lpstr>Institute of Computer Sciences</vt:lpstr>
      <vt:lpstr>Faculties</vt:lpstr>
      <vt:lpstr>Identity management</vt:lpstr>
      <vt:lpstr>Information systems</vt:lpstr>
      <vt:lpstr>Information systems</vt:lpstr>
      <vt:lpstr>Libraries</vt:lpstr>
      <vt:lpstr>Networking</vt:lpstr>
      <vt:lpstr>Prezentace aplikace PowerPoint</vt:lpstr>
      <vt:lpstr>Data Storage</vt:lpstr>
      <vt:lpstr>(Super)computing</vt:lpstr>
      <vt:lpstr>Hosting and Virtualization</vt:lpstr>
      <vt:lpstr>Audio/Video</vt:lpstr>
      <vt:lpstr>Central Computer Management</vt:lpstr>
      <vt:lpstr>Software</vt:lpstr>
      <vt:lpstr>Software</vt:lpstr>
      <vt:lpstr>Computer rooms</vt:lpstr>
      <vt:lpstr>IT Security</vt:lpstr>
      <vt:lpstr>Others</vt:lpstr>
      <vt:lpstr>ICS structure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Tomáš Staudek</dc:creator>
  <cp:lastModifiedBy>Břetislav Regner</cp:lastModifiedBy>
  <cp:revision>109</cp:revision>
  <dcterms:created xsi:type="dcterms:W3CDTF">2013-05-12T08:51:26Z</dcterms:created>
  <dcterms:modified xsi:type="dcterms:W3CDTF">2014-04-07T15:42:21Z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0x0101007E9549B79E0B6D4F961B161DB326B021</vt:lpwstr>
  </property>
</Properties>
</file>