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1"/>
  </p:notesMasterIdLst>
  <p:sldIdLst>
    <p:sldId id="256" r:id="rId2"/>
    <p:sldId id="263" r:id="rId3"/>
    <p:sldId id="265" r:id="rId4"/>
    <p:sldId id="293" r:id="rId5"/>
    <p:sldId id="294" r:id="rId6"/>
    <p:sldId id="299" r:id="rId7"/>
    <p:sldId id="295" r:id="rId8"/>
    <p:sldId id="298" r:id="rId9"/>
    <p:sldId id="303" r:id="rId10"/>
    <p:sldId id="327" r:id="rId11"/>
    <p:sldId id="296" r:id="rId12"/>
    <p:sldId id="301" r:id="rId13"/>
    <p:sldId id="300" r:id="rId14"/>
    <p:sldId id="302" r:id="rId15"/>
    <p:sldId id="320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13" r:id="rId24"/>
    <p:sldId id="314" r:id="rId25"/>
    <p:sldId id="315" r:id="rId26"/>
    <p:sldId id="317" r:id="rId27"/>
    <p:sldId id="330" r:id="rId28"/>
    <p:sldId id="318" r:id="rId29"/>
    <p:sldId id="311" r:id="rId30"/>
    <p:sldId id="316" r:id="rId31"/>
    <p:sldId id="329" r:id="rId32"/>
    <p:sldId id="322" r:id="rId33"/>
    <p:sldId id="323" r:id="rId34"/>
    <p:sldId id="324" r:id="rId35"/>
    <p:sldId id="325" r:id="rId36"/>
    <p:sldId id="326" r:id="rId37"/>
    <p:sldId id="312" r:id="rId38"/>
    <p:sldId id="328" r:id="rId39"/>
    <p:sldId id="258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05">
          <p15:clr>
            <a:srgbClr val="A4A3A4"/>
          </p15:clr>
        </p15:guide>
        <p15:guide id="2" pos="7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9C1F"/>
    <a:srgbClr val="F8A808"/>
    <a:srgbClr val="F48B0C"/>
    <a:srgbClr val="F5750B"/>
    <a:srgbClr val="BC044E"/>
    <a:srgbClr val="006C31"/>
    <a:srgbClr val="EFFFEF"/>
    <a:srgbClr val="FFFFD5"/>
    <a:srgbClr val="F3FF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6" autoAdjust="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80" y="68"/>
      </p:cViewPr>
      <p:guideLst>
        <p:guide orient="horz" pos="4105"/>
        <p:guide pos="71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67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AD3DB2-2249-45DF-AC92-DBA76D565766}" type="datetimeFigureOut">
              <a:rPr lang="cs-CZ" smtClean="0"/>
              <a:t>2.4.2014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4B2058-984A-4D1C-BE07-77A617F751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694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B2058-984A-4D1C-BE07-77A617F751DA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7425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B2058-984A-4D1C-BE07-77A617F751DA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2467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B2058-984A-4D1C-BE07-77A617F751DA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2228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685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1016000" y="1006420"/>
            <a:ext cx="7118195" cy="1667051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3600" baseline="0"/>
            </a:lvl1pPr>
          </a:lstStyle>
          <a:p>
            <a:r>
              <a:rPr lang="cs-CZ" dirty="0" smtClean="0"/>
              <a:t>Název prezentace</a:t>
            </a:r>
            <a:br>
              <a:rPr lang="cs-CZ" dirty="0" smtClean="0"/>
            </a:br>
            <a:r>
              <a:rPr lang="cs-CZ" dirty="0" smtClean="0"/>
              <a:t>může být na dvou řádcích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15999" y="4442907"/>
            <a:ext cx="7118196" cy="1331561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600"/>
              </a:spcBef>
              <a:buNone/>
              <a:defRPr sz="1600" b="1">
                <a:solidFill>
                  <a:schemeClr val="tx1"/>
                </a:solidFill>
                <a:latin typeface="Pt sans"/>
                <a:cs typeface="Pt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Jméno Příjmení</a:t>
            </a:r>
          </a:p>
          <a:p>
            <a:r>
              <a:rPr lang="cs-CZ" dirty="0" err="1" smtClean="0"/>
              <a:t>jmeno@ics.muni.cz</a:t>
            </a:r>
            <a:endParaRPr lang="cs-CZ" dirty="0" smtClean="0"/>
          </a:p>
          <a:p>
            <a:r>
              <a:rPr lang="cs-CZ" dirty="0" smtClean="0"/>
              <a:t>http://</a:t>
            </a:r>
            <a:r>
              <a:rPr lang="cs-CZ" dirty="0" err="1" smtClean="0"/>
              <a:t>www.ics.muni.cz</a:t>
            </a:r>
            <a:r>
              <a:rPr lang="cs-CZ" dirty="0" smtClean="0"/>
              <a:t>/~</a:t>
            </a:r>
            <a:r>
              <a:rPr lang="cs-CZ" dirty="0" err="1" smtClean="0"/>
              <a:t>jmeno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211460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9121675" cy="681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28390" y="944791"/>
            <a:ext cx="6320677" cy="66287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cs-CZ" dirty="0" smtClean="0"/>
              <a:t>Hlavní nadpis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28390" y="1777429"/>
            <a:ext cx="6839415" cy="4580339"/>
          </a:xfrm>
        </p:spPr>
        <p:txBody>
          <a:bodyPr/>
          <a:lstStyle>
            <a:lvl1pPr marL="0" indent="0">
              <a:lnSpc>
                <a:spcPct val="120000"/>
              </a:lnSpc>
              <a:buFontTx/>
              <a:buNone/>
              <a:defRPr sz="2400" b="1">
                <a:solidFill>
                  <a:srgbClr val="BC044E"/>
                </a:solidFill>
                <a:latin typeface="Pt sans"/>
                <a:cs typeface="Pt sans"/>
              </a:defRPr>
            </a:lvl1pPr>
            <a:lvl2pPr marL="0" indent="0">
              <a:lnSpc>
                <a:spcPct val="120000"/>
              </a:lnSpc>
              <a:buFontTx/>
              <a:buNone/>
              <a:defRPr sz="2400" b="1" baseline="0">
                <a:latin typeface="Pt sans"/>
                <a:cs typeface="Pt sans"/>
              </a:defRPr>
            </a:lvl2pPr>
            <a:lvl3pPr marL="0" indent="0">
              <a:lnSpc>
                <a:spcPct val="120000"/>
              </a:lnSpc>
              <a:buFontTx/>
              <a:buNone/>
              <a:defRPr sz="1800" b="1">
                <a:latin typeface="Pt sans"/>
                <a:cs typeface="Pt sans"/>
              </a:defRPr>
            </a:lvl3pPr>
            <a:lvl4pPr marL="627063" indent="-360363">
              <a:lnSpc>
                <a:spcPct val="120000"/>
              </a:lnSpc>
              <a:defRPr sz="2400" b="1" baseline="0">
                <a:latin typeface="Pt sans"/>
                <a:cs typeface="Pt sans"/>
              </a:defRPr>
            </a:lvl4pPr>
            <a:lvl5pPr marL="627063" indent="0">
              <a:lnSpc>
                <a:spcPct val="120000"/>
              </a:lnSpc>
              <a:defRPr sz="2000" b="1" baseline="0">
                <a:latin typeface="Pt sans"/>
                <a:cs typeface="Pt sans"/>
              </a:defRPr>
            </a:lvl5pPr>
            <a:lvl6pPr marL="1162050" indent="-269875">
              <a:buFont typeface="PT Sans" panose="020B0503020203020204" pitchFamily="34" charset="-18"/>
              <a:buChar char="−"/>
              <a:tabLst>
                <a:tab pos="1162050" algn="l"/>
              </a:tabLst>
              <a:defRPr sz="2000">
                <a:solidFill>
                  <a:schemeClr val="tx1"/>
                </a:solidFill>
              </a:defRPr>
            </a:lvl6pPr>
            <a:lvl7pPr marL="1162050" indent="0">
              <a:buFont typeface="PT Sans" panose="020B0503020203020204" pitchFamily="34" charset="-18"/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7pPr>
          </a:lstStyle>
          <a:p>
            <a:pPr lvl="0"/>
            <a:r>
              <a:rPr lang="cs-CZ" dirty="0" smtClean="0"/>
              <a:t>Podnadpis</a:t>
            </a:r>
          </a:p>
          <a:p>
            <a:pPr lvl="1"/>
            <a:r>
              <a:rPr lang="cs-CZ" dirty="0" smtClean="0"/>
              <a:t>Textový řádek</a:t>
            </a:r>
          </a:p>
          <a:p>
            <a:pPr lvl="3"/>
            <a:r>
              <a:rPr lang="cs-CZ" dirty="0" smtClean="0"/>
              <a:t>Textový řádek s odrážkou</a:t>
            </a:r>
          </a:p>
          <a:p>
            <a:pPr lvl="4"/>
            <a:r>
              <a:rPr lang="cs-CZ" dirty="0" smtClean="0"/>
              <a:t>Poznámkový řádek pro odrážky</a:t>
            </a:r>
          </a:p>
          <a:p>
            <a:pPr lvl="3"/>
            <a:r>
              <a:rPr lang="cs-CZ" dirty="0" smtClean="0"/>
              <a:t>Textová odrážka dlouhá, moc dlouhá, která obsahuje zvýrazněný text</a:t>
            </a:r>
          </a:p>
          <a:p>
            <a:pPr lvl="5"/>
            <a:r>
              <a:rPr lang="cs-CZ" dirty="0" smtClean="0"/>
              <a:t>Textová odrážka další úrovně</a:t>
            </a:r>
          </a:p>
          <a:p>
            <a:pPr lvl="6"/>
            <a:r>
              <a:rPr lang="cs-CZ" dirty="0" smtClean="0"/>
              <a:t>Poznámkový text může být rovněž dlouhý a zalomený přes několik řádků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216825" y="6554437"/>
            <a:ext cx="7650980" cy="2537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kern="1000" spc="50">
                <a:solidFill>
                  <a:schemeClr val="bg1"/>
                </a:solidFill>
                <a:latin typeface="Pt sans"/>
                <a:cs typeface="Pt sans"/>
              </a:defRPr>
            </a:lvl1pPr>
          </a:lstStyle>
          <a:p>
            <a:r>
              <a:rPr lang="cs-CZ" smtClean="0">
                <a:solidFill>
                  <a:schemeClr val="tx1"/>
                </a:solidFill>
              </a:rPr>
              <a:t>M. Bartošek  •  MU Libraries - MUST week  •  09/04/2014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4033" y="6557368"/>
            <a:ext cx="670313" cy="2537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/>
                </a:solidFill>
                <a:latin typeface="Pt sans"/>
                <a:cs typeface="Pt sans"/>
              </a:defRPr>
            </a:lvl1pPr>
          </a:lstStyle>
          <a:p>
            <a:fld id="{7F1DA06D-66B4-4947-88F8-D9CE50A8E2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157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5656145" y="5445512"/>
            <a:ext cx="3190489" cy="1263805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600" b="1">
                <a:solidFill>
                  <a:schemeClr val="tx1"/>
                </a:solidFill>
                <a:latin typeface="Pt sans"/>
                <a:cs typeface="Pt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Jméno Příjmení</a:t>
            </a:r>
          </a:p>
          <a:p>
            <a:r>
              <a:rPr lang="cs-CZ" dirty="0" err="1" smtClean="0"/>
              <a:t>jmeno@ics.muni.cz</a:t>
            </a:r>
            <a:endParaRPr lang="cs-CZ" dirty="0" smtClean="0"/>
          </a:p>
          <a:p>
            <a:r>
              <a:rPr lang="cs-CZ" dirty="0" smtClean="0"/>
              <a:t>http://</a:t>
            </a:r>
            <a:r>
              <a:rPr lang="cs-CZ" dirty="0" err="1" smtClean="0"/>
              <a:t>www.ics.muni.cz</a:t>
            </a:r>
            <a:r>
              <a:rPr lang="cs-CZ" dirty="0" smtClean="0"/>
              <a:t>/~</a:t>
            </a:r>
            <a:r>
              <a:rPr lang="cs-CZ" dirty="0" err="1" smtClean="0"/>
              <a:t>jmeno</a:t>
            </a:r>
            <a:endParaRPr lang="cs-CZ" dirty="0" smtClean="0"/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1805925"/>
            <a:ext cx="9144000" cy="3769682"/>
          </a:xfrm>
        </p:spPr>
        <p:txBody>
          <a:bodyPr/>
          <a:lstStyle>
            <a:lvl1pPr marL="0" indent="0">
              <a:lnSpc>
                <a:spcPct val="120000"/>
              </a:lnSpc>
              <a:buFontTx/>
              <a:buNone/>
              <a:defRPr sz="2500" b="1">
                <a:solidFill>
                  <a:schemeClr val="accent1"/>
                </a:solidFill>
                <a:latin typeface="Pt sans"/>
                <a:cs typeface="Pt sans"/>
              </a:defRPr>
            </a:lvl1pPr>
            <a:lvl2pPr marL="0" indent="0" algn="ctr">
              <a:lnSpc>
                <a:spcPct val="120000"/>
              </a:lnSpc>
              <a:buFontTx/>
              <a:buNone/>
              <a:defRPr sz="2200" b="1" baseline="0">
                <a:latin typeface="Pt sans"/>
                <a:cs typeface="Pt sans"/>
              </a:defRPr>
            </a:lvl2pPr>
            <a:lvl3pPr marL="0" indent="0">
              <a:lnSpc>
                <a:spcPct val="120000"/>
              </a:lnSpc>
              <a:buFontTx/>
              <a:buNone/>
              <a:defRPr sz="1800" b="1">
                <a:latin typeface="Pt sans"/>
                <a:cs typeface="Pt sans"/>
              </a:defRPr>
            </a:lvl3pPr>
            <a:lvl4pPr marL="835200" indent="-342000">
              <a:lnSpc>
                <a:spcPct val="120000"/>
              </a:lnSpc>
              <a:defRPr b="1">
                <a:latin typeface="Pt sans"/>
                <a:cs typeface="Pt sans"/>
              </a:defRPr>
            </a:lvl4pPr>
            <a:lvl5pPr>
              <a:lnSpc>
                <a:spcPct val="120000"/>
              </a:lnSpc>
              <a:defRPr b="1">
                <a:latin typeface="Pt sans"/>
                <a:cs typeface="Pt sans"/>
              </a:defRPr>
            </a:lvl5pPr>
          </a:lstStyle>
          <a:p>
            <a:pPr lvl="1"/>
            <a:r>
              <a:rPr lang="cs-CZ" dirty="0" smtClean="0"/>
              <a:t>Děkuji za pozornost.</a:t>
            </a:r>
            <a:endParaRPr lang="en-US" dirty="0"/>
          </a:p>
        </p:txBody>
      </p:sp>
      <p:pic>
        <p:nvPicPr>
          <p:cNvPr id="1026" name="Picture 2" descr="E:\Documents\UVT\loga-sablony\styl_prezentace_uvt\viol_uvt-last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851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9121675" cy="681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28390" y="921469"/>
            <a:ext cx="7658410" cy="66287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cs-CZ" dirty="0" smtClean="0"/>
              <a:t>Hlavní nadpis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028389" y="1715784"/>
            <a:ext cx="3717073" cy="4410379"/>
          </a:xfrm>
        </p:spPr>
        <p:txBody>
          <a:bodyPr/>
          <a:lstStyle>
            <a:lvl1pPr>
              <a:defRPr sz="2400">
                <a:solidFill>
                  <a:srgbClr val="BC044E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Podnadpis</a:t>
            </a:r>
          </a:p>
          <a:p>
            <a:pPr lvl="1"/>
            <a:r>
              <a:rPr lang="cs-CZ" dirty="0" smtClean="0"/>
              <a:t>Textový řádek</a:t>
            </a:r>
          </a:p>
          <a:p>
            <a:pPr lvl="2"/>
            <a:r>
              <a:rPr lang="cs-CZ" dirty="0" smtClean="0"/>
              <a:t>P</a:t>
            </a:r>
            <a:r>
              <a:rPr lang="en-US" dirty="0" smtClean="0"/>
              <a:t>o</a:t>
            </a:r>
            <a:r>
              <a:rPr lang="cs-CZ" dirty="0" smtClean="0"/>
              <a:t>známkový řádek</a:t>
            </a:r>
          </a:p>
          <a:p>
            <a:pPr lvl="3"/>
            <a:r>
              <a:rPr lang="cs-CZ" dirty="0" smtClean="0"/>
              <a:t>Odrážka</a:t>
            </a:r>
          </a:p>
          <a:p>
            <a:pPr lvl="4"/>
            <a:r>
              <a:rPr lang="cs-CZ" dirty="0" smtClean="0"/>
              <a:t>Poznámka k odrážce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184083" y="1715784"/>
            <a:ext cx="3780263" cy="4410379"/>
          </a:xfrm>
        </p:spPr>
        <p:txBody>
          <a:bodyPr/>
          <a:lstStyle>
            <a:lvl1pPr>
              <a:defRPr sz="2400">
                <a:solidFill>
                  <a:srgbClr val="BC044E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Podnadpis</a:t>
            </a:r>
          </a:p>
          <a:p>
            <a:pPr lvl="1"/>
            <a:r>
              <a:rPr lang="cs-CZ" dirty="0" smtClean="0"/>
              <a:t>Textový řádek</a:t>
            </a:r>
          </a:p>
          <a:p>
            <a:pPr lvl="2"/>
            <a:r>
              <a:rPr lang="cs-CZ" dirty="0" smtClean="0"/>
              <a:t>Poznámkový řádek</a:t>
            </a:r>
          </a:p>
          <a:p>
            <a:pPr lvl="3"/>
            <a:r>
              <a:rPr lang="cs-CZ" dirty="0" smtClean="0"/>
              <a:t>Odrážka</a:t>
            </a:r>
          </a:p>
          <a:p>
            <a:pPr lvl="4"/>
            <a:r>
              <a:rPr lang="cs-CZ" dirty="0" smtClean="0"/>
              <a:t>Poznámka k odrážce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16825" y="6554437"/>
            <a:ext cx="7650980" cy="2537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kern="1000" spc="50">
                <a:solidFill>
                  <a:schemeClr val="tx1"/>
                </a:solidFill>
                <a:latin typeface="Pt sans"/>
                <a:cs typeface="Pt sans"/>
              </a:defRPr>
            </a:lvl1pPr>
          </a:lstStyle>
          <a:p>
            <a:r>
              <a:rPr lang="cs-CZ" smtClean="0"/>
              <a:t>M. Bartošek  •  MU Libraries - MUST week  •  09/04/2014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4033" y="6557368"/>
            <a:ext cx="670313" cy="2537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Pt sans"/>
                <a:cs typeface="Pt sans"/>
              </a:defRPr>
            </a:lvl1pPr>
          </a:lstStyle>
          <a:p>
            <a:fld id="{7F1DA06D-66B4-4947-88F8-D9CE50A8E2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250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9121675" cy="681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28390" y="916462"/>
            <a:ext cx="7658410" cy="66287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cs-CZ" dirty="0" smtClean="0"/>
              <a:t>Hlavní nadpis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16825" y="6554437"/>
            <a:ext cx="7650980" cy="2537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kern="1000" spc="50">
                <a:solidFill>
                  <a:schemeClr val="tx1"/>
                </a:solidFill>
                <a:latin typeface="Pt sans"/>
                <a:cs typeface="Pt sans"/>
              </a:defRPr>
            </a:lvl1pPr>
          </a:lstStyle>
          <a:p>
            <a:r>
              <a:rPr lang="cs-CZ" smtClean="0"/>
              <a:t>M. Bartošek  •  MU Libraries - MUST week  •  09/04/2014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4033" y="6557368"/>
            <a:ext cx="670313" cy="2537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  <a:latin typeface="Pt sans"/>
                <a:cs typeface="Pt sans"/>
              </a:defRPr>
            </a:lvl1pPr>
          </a:lstStyle>
          <a:p>
            <a:fld id="{7F1DA06D-66B4-4947-88F8-D9CE50A8E2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867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16825" y="6554437"/>
            <a:ext cx="7650980" cy="2537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kern="1000" spc="50">
                <a:solidFill>
                  <a:schemeClr val="tx1"/>
                </a:solidFill>
                <a:latin typeface="Pt sans"/>
                <a:cs typeface="Pt sans"/>
              </a:defRPr>
            </a:lvl1pPr>
          </a:lstStyle>
          <a:p>
            <a:r>
              <a:rPr lang="cs-CZ" smtClean="0"/>
              <a:t>M. Bartošek  •  MU Libraries - MUST week  •  09/04/2014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4033" y="6535852"/>
            <a:ext cx="670313" cy="2537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  <a:latin typeface="Pt sans"/>
                <a:cs typeface="Pt sans"/>
              </a:defRPr>
            </a:lvl1pPr>
          </a:lstStyle>
          <a:p>
            <a:fld id="{7F1DA06D-66B4-4947-88F8-D9CE50A8E2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028390" y="922213"/>
            <a:ext cx="7658410" cy="66287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cs-CZ" dirty="0" smtClean="0"/>
              <a:t>Hlavní nadpis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9121675" cy="681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608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9121675" cy="681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97279"/>
            <a:ext cx="5486400" cy="3630295"/>
          </a:xfrm>
        </p:spPr>
        <p:txBody>
          <a:bodyPr/>
          <a:lstStyle>
            <a:lvl1pPr marL="0" indent="0">
              <a:buNone/>
              <a:defRPr sz="3200">
                <a:solidFill>
                  <a:srgbClr val="FF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err="1" smtClean="0"/>
              <a:t>Drag</a:t>
            </a:r>
            <a:r>
              <a:rPr lang="cs-CZ" dirty="0" smtClean="0"/>
              <a:t> </a:t>
            </a:r>
            <a:r>
              <a:rPr lang="cs-CZ" dirty="0" err="1" smtClean="0"/>
              <a:t>picture</a:t>
            </a:r>
            <a:r>
              <a:rPr lang="cs-CZ" dirty="0" smtClean="0"/>
              <a:t> to </a:t>
            </a:r>
            <a:r>
              <a:rPr lang="cs-CZ" dirty="0" err="1" smtClean="0"/>
              <a:t>placeholder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click</a:t>
            </a:r>
            <a:r>
              <a:rPr lang="cs-CZ" dirty="0" smtClean="0"/>
              <a:t> </a:t>
            </a:r>
            <a:r>
              <a:rPr lang="cs-CZ" dirty="0" err="1" smtClean="0"/>
              <a:t>icon</a:t>
            </a:r>
            <a:r>
              <a:rPr lang="cs-CZ" dirty="0" smtClean="0"/>
              <a:t> to </a:t>
            </a:r>
            <a:r>
              <a:rPr lang="cs-CZ" dirty="0" err="1" smtClean="0"/>
              <a:t>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FF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216825" y="6554437"/>
            <a:ext cx="7650980" cy="2537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kern="1000" spc="50">
                <a:solidFill>
                  <a:schemeClr val="tx1"/>
                </a:solidFill>
                <a:latin typeface="Pt sans"/>
                <a:cs typeface="Pt sans"/>
              </a:defRPr>
            </a:lvl1pPr>
          </a:lstStyle>
          <a:p>
            <a:r>
              <a:rPr lang="cs-CZ" smtClean="0"/>
              <a:t>M. Bartošek  •  MU Libraries - MUST week  •  09/04/2014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4033" y="6535852"/>
            <a:ext cx="670313" cy="2537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  <a:latin typeface="Pt sans"/>
                <a:cs typeface="Pt sans"/>
              </a:defRPr>
            </a:lvl1pPr>
          </a:lstStyle>
          <a:p>
            <a:fld id="{7F1DA06D-66B4-4947-88F8-D9CE50A8E2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625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390" y="650488"/>
            <a:ext cx="7658410" cy="662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Hlavní nadpis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390" y="1424878"/>
            <a:ext cx="7658410" cy="47012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Podnadpis</a:t>
            </a:r>
          </a:p>
          <a:p>
            <a:pPr lvl="1"/>
            <a:r>
              <a:rPr lang="cs-CZ" dirty="0" smtClean="0"/>
              <a:t>Textový řádek</a:t>
            </a:r>
          </a:p>
          <a:p>
            <a:pPr lvl="2"/>
            <a:r>
              <a:rPr lang="cs-CZ" dirty="0" smtClean="0"/>
              <a:t>P</a:t>
            </a:r>
            <a:r>
              <a:rPr lang="en-US" dirty="0" smtClean="0"/>
              <a:t>o</a:t>
            </a:r>
            <a:r>
              <a:rPr lang="cs-CZ" dirty="0" smtClean="0"/>
              <a:t>známkový řádek</a:t>
            </a:r>
          </a:p>
          <a:p>
            <a:pPr lvl="3"/>
            <a:r>
              <a:rPr lang="cs-CZ" dirty="0" smtClean="0"/>
              <a:t>Textový řádek s odrážkou</a:t>
            </a:r>
          </a:p>
          <a:p>
            <a:pPr lvl="4"/>
            <a:r>
              <a:rPr lang="cs-CZ" dirty="0" smtClean="0"/>
              <a:t>Poznámkový řádek pro odrážky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91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7" r:id="rId7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1" latinLnBrk="0" hangingPunct="1">
        <a:spcBef>
          <a:spcPct val="0"/>
        </a:spcBef>
        <a:buNone/>
        <a:defRPr sz="2700" b="1" i="0" kern="1200">
          <a:solidFill>
            <a:schemeClr val="tx1"/>
          </a:solidFill>
          <a:latin typeface="Pt sans caption"/>
          <a:ea typeface="+mj-ea"/>
          <a:cs typeface="Pt sans caption"/>
        </a:defRPr>
      </a:lvl1pPr>
    </p:titleStyle>
    <p:bodyStyle>
      <a:lvl1pPr marL="0" indent="0" algn="l" defTabSz="457200" rtl="0" eaLnBrk="1" latinLnBrk="0" hangingPunct="1">
        <a:lnSpc>
          <a:spcPct val="120000"/>
        </a:lnSpc>
        <a:spcBef>
          <a:spcPts val="1800"/>
        </a:spcBef>
        <a:buFontTx/>
        <a:buNone/>
        <a:defRPr sz="2500" b="1" kern="1200">
          <a:solidFill>
            <a:srgbClr val="BC044E"/>
          </a:solidFill>
          <a:latin typeface="Pt sans"/>
          <a:ea typeface="+mn-ea"/>
          <a:cs typeface="Pt sans"/>
        </a:defRPr>
      </a:lvl1pPr>
      <a:lvl2pPr marL="0" indent="0" algn="l" defTabSz="457200" rtl="0" eaLnBrk="1" latinLnBrk="0" hangingPunct="1">
        <a:lnSpc>
          <a:spcPct val="120000"/>
        </a:lnSpc>
        <a:spcBef>
          <a:spcPct val="20000"/>
        </a:spcBef>
        <a:buFontTx/>
        <a:buNone/>
        <a:defRPr sz="2200" b="1" kern="1200">
          <a:solidFill>
            <a:schemeClr val="tx1"/>
          </a:solidFill>
          <a:latin typeface="Pt sans"/>
          <a:ea typeface="+mn-ea"/>
          <a:cs typeface="Pt sans"/>
        </a:defRPr>
      </a:lvl2pPr>
      <a:lvl3pPr marL="0" indent="0" algn="l" defTabSz="457200" rtl="0" eaLnBrk="1" latinLnBrk="0" hangingPunct="1">
        <a:lnSpc>
          <a:spcPct val="120000"/>
        </a:lnSpc>
        <a:spcBef>
          <a:spcPct val="20000"/>
        </a:spcBef>
        <a:buFontTx/>
        <a:buNone/>
        <a:defRPr sz="1800" b="1" kern="1200">
          <a:solidFill>
            <a:schemeClr val="tx1">
              <a:lumMod val="50000"/>
              <a:lumOff val="50000"/>
            </a:schemeClr>
          </a:solidFill>
          <a:latin typeface="Pt sans"/>
          <a:ea typeface="+mn-ea"/>
          <a:cs typeface="Pt sans"/>
        </a:defRPr>
      </a:lvl3pPr>
      <a:lvl4pPr marL="835200" indent="-342000" algn="l" defTabSz="457200" rtl="0" eaLnBrk="1" latinLnBrk="0" hangingPunct="1">
        <a:lnSpc>
          <a:spcPct val="120000"/>
        </a:lnSpc>
        <a:spcBef>
          <a:spcPct val="20000"/>
        </a:spcBef>
        <a:buFont typeface="Arial"/>
        <a:buChar char="–"/>
        <a:defRPr sz="2200" b="1" kern="1200">
          <a:solidFill>
            <a:schemeClr val="tx1"/>
          </a:solidFill>
          <a:latin typeface="Pt sans"/>
          <a:ea typeface="+mn-ea"/>
          <a:cs typeface="Pt sans"/>
        </a:defRPr>
      </a:lvl4pPr>
      <a:lvl5pPr marL="835200" indent="0" algn="l" defTabSz="457200" rtl="0" eaLnBrk="1" latinLnBrk="0" hangingPunct="1">
        <a:lnSpc>
          <a:spcPct val="120000"/>
        </a:lnSpc>
        <a:spcBef>
          <a:spcPct val="20000"/>
        </a:spcBef>
        <a:buFontTx/>
        <a:buNone/>
        <a:defRPr sz="1800" b="1" kern="1200">
          <a:solidFill>
            <a:schemeClr val="tx1">
              <a:lumMod val="50000"/>
              <a:lumOff val="50000"/>
            </a:schemeClr>
          </a:solidFill>
          <a:latin typeface="Pt sans"/>
          <a:ea typeface="+mn-ea"/>
          <a:cs typeface="Pt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8420" y="1006420"/>
            <a:ext cx="7118195" cy="1667051"/>
          </a:xfrm>
        </p:spPr>
        <p:txBody>
          <a:bodyPr/>
          <a:lstStyle/>
          <a:p>
            <a:r>
              <a:rPr lang="en-US" dirty="0" smtClean="0"/>
              <a:t>Masaryk University Libraries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0693" y="4442907"/>
            <a:ext cx="7118196" cy="133156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cs-CZ" sz="2000" dirty="0" smtClean="0"/>
              <a:t>Miroslav Bartošek</a:t>
            </a:r>
            <a:endParaRPr lang="cs-CZ" sz="20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cs-CZ" dirty="0" smtClean="0"/>
              <a:t>bartosek</a:t>
            </a:r>
            <a:r>
              <a:rPr lang="cs-CZ" dirty="0" smtClean="0">
                <a:solidFill>
                  <a:schemeClr val="tx1"/>
                </a:solidFill>
              </a:rPr>
              <a:t>@ics.muni.cz</a:t>
            </a:r>
            <a:endParaRPr lang="cs-CZ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US" dirty="0" smtClean="0"/>
              <a:t>Library and Information Centre – Institute of Computer Science MU</a:t>
            </a:r>
            <a:endParaRPr lang="cs-CZ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6508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cs-CZ" smtClean="0">
                <a:solidFill>
                  <a:schemeClr val="tx1"/>
                </a:solidFill>
              </a:rPr>
              <a:t>M. Bartošek  •  MU Libraries - MUST week  •  09/04/2014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1DA06D-66B4-4947-88F8-D9CE50A8E24D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857" y="729510"/>
            <a:ext cx="6472950" cy="5824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9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 Libraries Tour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8390" y="1777429"/>
            <a:ext cx="7265643" cy="458033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New and </a:t>
            </a:r>
            <a:r>
              <a:rPr lang="cs-CZ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reconstructed</a:t>
            </a:r>
            <a:r>
              <a:rPr lang="cs-CZ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libraries</a:t>
            </a:r>
            <a:endParaRPr lang="cs-CZ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3"/>
            <a:r>
              <a:rPr lang="cs-CZ" sz="2000" dirty="0" smtClean="0">
                <a:solidFill>
                  <a:srgbClr val="C00000"/>
                </a:solidFill>
              </a:rPr>
              <a:t>2002 </a:t>
            </a:r>
            <a:r>
              <a:rPr lang="cs-CZ" sz="2000" dirty="0" err="1" smtClean="0">
                <a:solidFill>
                  <a:srgbClr val="C00000"/>
                </a:solidFill>
              </a:rPr>
              <a:t>new</a:t>
            </a:r>
            <a:r>
              <a:rPr lang="cs-CZ" sz="2000" dirty="0" smtClean="0"/>
              <a:t>	</a:t>
            </a:r>
            <a:r>
              <a:rPr lang="cs-CZ" sz="2000" dirty="0" err="1" smtClean="0"/>
              <a:t>Faculty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Arts</a:t>
            </a:r>
            <a:r>
              <a:rPr lang="cs-CZ" sz="2000" dirty="0" smtClean="0"/>
              <a:t> </a:t>
            </a:r>
            <a:r>
              <a:rPr lang="cs-CZ" sz="2000" dirty="0" err="1" smtClean="0"/>
              <a:t>Library</a:t>
            </a:r>
            <a:endParaRPr lang="cs-CZ" sz="2000" dirty="0" smtClean="0"/>
          </a:p>
          <a:p>
            <a:pPr lvl="3"/>
            <a:r>
              <a:rPr lang="cs-CZ" sz="2000" dirty="0" smtClean="0">
                <a:solidFill>
                  <a:srgbClr val="C00000"/>
                </a:solidFill>
              </a:rPr>
              <a:t>2005 </a:t>
            </a:r>
            <a:r>
              <a:rPr lang="cs-CZ" sz="2000" dirty="0" err="1" smtClean="0">
                <a:solidFill>
                  <a:srgbClr val="C00000"/>
                </a:solidFill>
              </a:rPr>
              <a:t>new</a:t>
            </a:r>
            <a:r>
              <a:rPr lang="cs-CZ" sz="2000" dirty="0" smtClean="0"/>
              <a:t>	</a:t>
            </a:r>
            <a:r>
              <a:rPr lang="cs-CZ" sz="2000" dirty="0" err="1" smtClean="0"/>
              <a:t>Faculty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Science </a:t>
            </a:r>
            <a:r>
              <a:rPr lang="cs-CZ" sz="2000" dirty="0" err="1" smtClean="0"/>
              <a:t>Library</a:t>
            </a:r>
            <a:endParaRPr lang="cs-CZ" sz="2000" dirty="0" smtClean="0"/>
          </a:p>
          <a:p>
            <a:pPr lvl="3"/>
            <a:r>
              <a:rPr lang="cs-CZ" sz="2000" dirty="0" smtClean="0">
                <a:solidFill>
                  <a:srgbClr val="C00000"/>
                </a:solidFill>
              </a:rPr>
              <a:t>2010 </a:t>
            </a:r>
            <a:r>
              <a:rPr lang="cs-CZ" sz="2000" dirty="0" err="1" smtClean="0">
                <a:solidFill>
                  <a:srgbClr val="C00000"/>
                </a:solidFill>
              </a:rPr>
              <a:t>new</a:t>
            </a:r>
            <a:r>
              <a:rPr lang="cs-CZ" sz="2000" dirty="0" smtClean="0">
                <a:solidFill>
                  <a:srgbClr val="C00000"/>
                </a:solidFill>
              </a:rPr>
              <a:t> </a:t>
            </a:r>
            <a:r>
              <a:rPr lang="cs-CZ" sz="2000" dirty="0" smtClean="0"/>
              <a:t>University </a:t>
            </a:r>
            <a:r>
              <a:rPr lang="cs-CZ" sz="2000" dirty="0" err="1" smtClean="0"/>
              <a:t>Campus</a:t>
            </a:r>
            <a:r>
              <a:rPr lang="cs-CZ" sz="2000" dirty="0" smtClean="0"/>
              <a:t> </a:t>
            </a:r>
            <a:r>
              <a:rPr lang="cs-CZ" sz="2000" dirty="0" err="1" smtClean="0"/>
              <a:t>Library</a:t>
            </a:r>
            <a:r>
              <a:rPr lang="cs-CZ" sz="2000" dirty="0" smtClean="0"/>
              <a:t> </a:t>
            </a:r>
            <a:r>
              <a:rPr lang="cs-CZ" sz="1600" b="0" dirty="0" smtClean="0"/>
              <a:t>(</a:t>
            </a:r>
            <a:r>
              <a:rPr lang="cs-CZ" sz="1600" b="0" dirty="0" err="1" smtClean="0"/>
              <a:t>medicine</a:t>
            </a:r>
            <a:r>
              <a:rPr lang="cs-CZ" sz="1600" b="0" dirty="0" smtClean="0"/>
              <a:t>, sport)</a:t>
            </a:r>
            <a:endParaRPr lang="cs-CZ" sz="2000" b="0" dirty="0" smtClean="0"/>
          </a:p>
          <a:p>
            <a:pPr lvl="3"/>
            <a:r>
              <a:rPr lang="cs-CZ" sz="2000" dirty="0" smtClean="0">
                <a:solidFill>
                  <a:srgbClr val="F99C1F"/>
                </a:solidFill>
              </a:rPr>
              <a:t>2015 </a:t>
            </a:r>
            <a:r>
              <a:rPr lang="cs-CZ" sz="2000" dirty="0" err="1" smtClean="0">
                <a:solidFill>
                  <a:srgbClr val="F99C1F"/>
                </a:solidFill>
              </a:rPr>
              <a:t>new</a:t>
            </a:r>
            <a:r>
              <a:rPr lang="cs-CZ" sz="2000" dirty="0" smtClean="0">
                <a:solidFill>
                  <a:srgbClr val="F99C1F"/>
                </a:solidFill>
              </a:rPr>
              <a:t> </a:t>
            </a:r>
            <a:r>
              <a:rPr lang="cs-CZ" sz="2000" dirty="0" err="1" smtClean="0"/>
              <a:t>Faculty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Law</a:t>
            </a:r>
            <a:r>
              <a:rPr lang="cs-CZ" sz="2000" dirty="0" smtClean="0"/>
              <a:t> </a:t>
            </a:r>
            <a:r>
              <a:rPr lang="cs-CZ" sz="2000" dirty="0" err="1" smtClean="0"/>
              <a:t>Library</a:t>
            </a:r>
            <a:endParaRPr lang="cs-CZ" sz="2000" dirty="0" smtClean="0"/>
          </a:p>
          <a:p>
            <a:pPr lvl="3"/>
            <a:r>
              <a:rPr lang="cs-CZ" sz="2000" dirty="0" smtClean="0">
                <a:solidFill>
                  <a:srgbClr val="F99C1F"/>
                </a:solidFill>
              </a:rPr>
              <a:t>2014 </a:t>
            </a:r>
            <a:r>
              <a:rPr lang="cs-CZ" sz="2000" dirty="0" err="1" smtClean="0">
                <a:solidFill>
                  <a:srgbClr val="F99C1F"/>
                </a:solidFill>
              </a:rPr>
              <a:t>new</a:t>
            </a:r>
            <a:r>
              <a:rPr lang="cs-CZ" sz="2000" dirty="0" smtClean="0">
                <a:solidFill>
                  <a:srgbClr val="F99C1F"/>
                </a:solidFill>
              </a:rPr>
              <a:t> </a:t>
            </a:r>
            <a:r>
              <a:rPr lang="cs-CZ" sz="2000" dirty="0" err="1" smtClean="0"/>
              <a:t>Faculty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Education</a:t>
            </a:r>
            <a:r>
              <a:rPr lang="cs-CZ" sz="2000" dirty="0" smtClean="0"/>
              <a:t> </a:t>
            </a:r>
            <a:r>
              <a:rPr lang="cs-CZ" sz="2000" dirty="0" err="1" smtClean="0"/>
              <a:t>Library</a:t>
            </a:r>
            <a:endParaRPr lang="cs-CZ" sz="2000" dirty="0" smtClean="0"/>
          </a:p>
          <a:p>
            <a:pPr lvl="3"/>
            <a:r>
              <a:rPr lang="cs-CZ" sz="2000" dirty="0" smtClean="0">
                <a:solidFill>
                  <a:srgbClr val="C00000"/>
                </a:solidFill>
              </a:rPr>
              <a:t>2013 </a:t>
            </a:r>
            <a:r>
              <a:rPr lang="cs-CZ" sz="2000" dirty="0" err="1" smtClean="0">
                <a:solidFill>
                  <a:srgbClr val="C00000"/>
                </a:solidFill>
              </a:rPr>
              <a:t>reconstr</a:t>
            </a:r>
            <a:r>
              <a:rPr lang="cs-CZ" sz="2000" dirty="0" smtClean="0">
                <a:solidFill>
                  <a:srgbClr val="C00000"/>
                </a:solidFill>
              </a:rPr>
              <a:t> </a:t>
            </a:r>
            <a:r>
              <a:rPr lang="cs-CZ" sz="2000" dirty="0" err="1" smtClean="0"/>
              <a:t>Faculty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Economics</a:t>
            </a:r>
            <a:r>
              <a:rPr lang="cs-CZ" sz="2000" dirty="0" smtClean="0"/>
              <a:t> </a:t>
            </a:r>
            <a:r>
              <a:rPr lang="cs-CZ" sz="2000" dirty="0" err="1" smtClean="0"/>
              <a:t>Library</a:t>
            </a:r>
            <a:endParaRPr lang="cs-CZ" sz="2000" dirty="0" smtClean="0"/>
          </a:p>
          <a:p>
            <a:pPr lvl="3"/>
            <a:r>
              <a:rPr lang="cs-CZ" sz="2000" dirty="0" smtClean="0">
                <a:solidFill>
                  <a:srgbClr val="F99C1F"/>
                </a:solidFill>
              </a:rPr>
              <a:t>2014 </a:t>
            </a:r>
            <a:r>
              <a:rPr lang="cs-CZ" sz="2000" dirty="0" err="1" smtClean="0">
                <a:solidFill>
                  <a:srgbClr val="F99C1F"/>
                </a:solidFill>
              </a:rPr>
              <a:t>new</a:t>
            </a:r>
            <a:r>
              <a:rPr lang="cs-CZ" sz="2000" dirty="0" smtClean="0">
                <a:solidFill>
                  <a:srgbClr val="F99C1F"/>
                </a:solidFill>
              </a:rPr>
              <a:t> </a:t>
            </a:r>
            <a:r>
              <a:rPr lang="cs-CZ" sz="2000" dirty="0" err="1" smtClean="0"/>
              <a:t>Faculty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Informatics</a:t>
            </a:r>
            <a:r>
              <a:rPr lang="cs-CZ" sz="2000" dirty="0" smtClean="0"/>
              <a:t> </a:t>
            </a:r>
            <a:r>
              <a:rPr lang="cs-CZ" sz="2000" dirty="0" err="1" smtClean="0"/>
              <a:t>Library</a:t>
            </a:r>
            <a:endParaRPr lang="cs-CZ" sz="2000" dirty="0" smtClean="0"/>
          </a:p>
          <a:p>
            <a:pPr lvl="3"/>
            <a:r>
              <a:rPr lang="cs-CZ" sz="2000" dirty="0" smtClean="0">
                <a:solidFill>
                  <a:srgbClr val="C00000"/>
                </a:solidFill>
              </a:rPr>
              <a:t>2005 </a:t>
            </a:r>
            <a:r>
              <a:rPr lang="cs-CZ" sz="2000" dirty="0" err="1" smtClean="0">
                <a:solidFill>
                  <a:srgbClr val="C00000"/>
                </a:solidFill>
              </a:rPr>
              <a:t>new</a:t>
            </a:r>
            <a:r>
              <a:rPr lang="cs-CZ" sz="2000" dirty="0" smtClean="0">
                <a:solidFill>
                  <a:srgbClr val="C00000"/>
                </a:solidFill>
              </a:rPr>
              <a:t> </a:t>
            </a:r>
            <a:r>
              <a:rPr lang="cs-CZ" sz="2000" dirty="0" err="1" smtClean="0"/>
              <a:t>Faculty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Social</a:t>
            </a:r>
            <a:r>
              <a:rPr lang="cs-CZ" sz="2000" dirty="0" smtClean="0"/>
              <a:t> </a:t>
            </a:r>
            <a:r>
              <a:rPr lang="cs-CZ" sz="2000" dirty="0" err="1" smtClean="0"/>
              <a:t>Sciences</a:t>
            </a:r>
            <a:r>
              <a:rPr lang="cs-CZ" sz="2000" dirty="0" smtClean="0"/>
              <a:t> </a:t>
            </a:r>
            <a:r>
              <a:rPr lang="cs-CZ" sz="2000" dirty="0" err="1" smtClean="0"/>
              <a:t>Library</a:t>
            </a:r>
            <a:endParaRPr lang="cs-CZ" sz="2000" dirty="0" smtClean="0"/>
          </a:p>
          <a:p>
            <a:pPr lvl="3"/>
            <a:endParaRPr lang="cs-CZ" sz="2000" dirty="0" smtClean="0"/>
          </a:p>
          <a:p>
            <a:pPr lvl="3"/>
            <a:endParaRPr lang="cs-CZ" sz="2000" dirty="0" smtClean="0"/>
          </a:p>
          <a:p>
            <a:pPr lvl="3"/>
            <a:endParaRPr lang="cs-CZ" sz="2000" dirty="0" smtClean="0"/>
          </a:p>
          <a:p>
            <a:pPr lvl="3"/>
            <a:endParaRPr lang="cs-CZ" sz="2000" dirty="0" smtClean="0"/>
          </a:p>
          <a:p>
            <a:pPr lvl="3"/>
            <a:endParaRPr lang="cs-CZ" sz="20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cs-CZ" smtClean="0">
                <a:solidFill>
                  <a:schemeClr val="tx1"/>
                </a:solidFill>
              </a:rPr>
              <a:t>M. Bartošek  •  MU Libraries - MUST week  •  09/04/2014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1DA06D-66B4-4947-88F8-D9CE50A8E24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01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Humanities Library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8390" y="1607669"/>
            <a:ext cx="3485243" cy="643042"/>
          </a:xfrm>
        </p:spPr>
        <p:txBody>
          <a:bodyPr>
            <a:normAutofit/>
          </a:bodyPr>
          <a:lstStyle/>
          <a:p>
            <a:r>
              <a:rPr lang="en-US" sz="1800" dirty="0" smtClean="0"/>
              <a:t>2002 new library</a:t>
            </a:r>
            <a:endParaRPr lang="cs-CZ" sz="18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cs-CZ" smtClean="0">
                <a:solidFill>
                  <a:schemeClr val="tx1"/>
                </a:solidFill>
              </a:rPr>
              <a:t>M. Bartošek  •  MU Libraries - MUST week  •  09/04/2014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1DA06D-66B4-4947-88F8-D9CE50A8E24D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09" y="2030759"/>
            <a:ext cx="5560342" cy="4777446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352" y="4633789"/>
            <a:ext cx="2899221" cy="2174416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030" y="45004"/>
            <a:ext cx="2936544" cy="2184055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029" y="2314243"/>
            <a:ext cx="2939186" cy="220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60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Library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8391" y="1624392"/>
            <a:ext cx="3417150" cy="508571"/>
          </a:xfrm>
        </p:spPr>
        <p:txBody>
          <a:bodyPr>
            <a:normAutofit/>
          </a:bodyPr>
          <a:lstStyle/>
          <a:p>
            <a:r>
              <a:rPr lang="en-US" sz="1800" dirty="0" smtClean="0"/>
              <a:t>200</a:t>
            </a:r>
            <a:r>
              <a:rPr lang="cs-CZ" sz="1800" dirty="0" smtClean="0"/>
              <a:t>5</a:t>
            </a:r>
            <a:r>
              <a:rPr lang="en-US" sz="1800" dirty="0" smtClean="0"/>
              <a:t> new library</a:t>
            </a:r>
            <a:endParaRPr lang="cs-CZ" sz="18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cs-CZ" smtClean="0">
                <a:solidFill>
                  <a:schemeClr val="tx1"/>
                </a:solidFill>
              </a:rPr>
              <a:t>M. Bartošek  •  MU Libraries - MUST week  •  09/04/2014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1DA06D-66B4-4947-88F8-D9CE50A8E24D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06" y="2222272"/>
            <a:ext cx="6383664" cy="424159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383" y="80866"/>
            <a:ext cx="2338844" cy="2960099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321" y="4960416"/>
            <a:ext cx="2305644" cy="173204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383" y="3131540"/>
            <a:ext cx="2318854" cy="173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32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Campus</a:t>
            </a:r>
            <a:r>
              <a:rPr lang="cs-CZ" dirty="0" smtClean="0"/>
              <a:t> </a:t>
            </a:r>
            <a:r>
              <a:rPr lang="cs-CZ" dirty="0" err="1" smtClean="0"/>
              <a:t>Library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cs-CZ" smtClean="0">
                <a:solidFill>
                  <a:schemeClr val="tx1"/>
                </a:solidFill>
              </a:rPr>
              <a:t>M. Bartošek  •  MU Libraries - MUST week  •  09/04/2014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1DA06D-66B4-4947-88F8-D9CE50A8E24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1028391" y="1624392"/>
            <a:ext cx="3417150" cy="508571"/>
          </a:xfrm>
        </p:spPr>
        <p:txBody>
          <a:bodyPr>
            <a:normAutofit/>
          </a:bodyPr>
          <a:lstStyle/>
          <a:p>
            <a:r>
              <a:rPr lang="en-US" sz="1800" dirty="0" smtClean="0"/>
              <a:t>2010 new library</a:t>
            </a:r>
            <a:endParaRPr lang="cs-CZ" sz="18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615" y="44459"/>
            <a:ext cx="4004441" cy="2002221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47" y="2132962"/>
            <a:ext cx="5668474" cy="443411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141" y="2132963"/>
            <a:ext cx="2956560" cy="443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13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Economics Library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cs-CZ" smtClean="0">
                <a:solidFill>
                  <a:schemeClr val="tx1"/>
                </a:solidFill>
              </a:rPr>
              <a:t>M. Bartošek  •  MU Libraries - MUST week  •  09/04/2014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1DA06D-66B4-4947-88F8-D9CE50A8E24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1028391" y="1624392"/>
            <a:ext cx="3417150" cy="508571"/>
          </a:xfrm>
        </p:spPr>
        <p:txBody>
          <a:bodyPr>
            <a:normAutofit/>
          </a:bodyPr>
          <a:lstStyle/>
          <a:p>
            <a:r>
              <a:rPr lang="en-US" sz="1800" dirty="0" smtClean="0"/>
              <a:t>2013 reconstructed library</a:t>
            </a:r>
            <a:endParaRPr lang="cs-CZ" sz="18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39" y="2168928"/>
            <a:ext cx="5587204" cy="4437171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402" y="59712"/>
            <a:ext cx="3157728" cy="210921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402" y="2302681"/>
            <a:ext cx="3133344" cy="2084832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402" y="4525267"/>
            <a:ext cx="3133344" cy="208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91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139558" y="2117238"/>
            <a:ext cx="51251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/>
              <a:t>2.  IT support </a:t>
            </a:r>
            <a:r>
              <a:rPr lang="cs-CZ" sz="3200" b="1" dirty="0" err="1" smtClean="0"/>
              <a:t>for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libraries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372238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IT </a:t>
            </a:r>
            <a:r>
              <a:rPr lang="cs-CZ" dirty="0" err="1" smtClean="0"/>
              <a:t>units</a:t>
            </a:r>
            <a:r>
              <a:rPr lang="cs-CZ" dirty="0" smtClean="0"/>
              <a:t> </a:t>
            </a:r>
            <a:r>
              <a:rPr lang="cs-CZ" dirty="0" err="1" smtClean="0"/>
              <a:t>supporting</a:t>
            </a:r>
            <a:r>
              <a:rPr lang="cs-CZ" dirty="0" smtClean="0"/>
              <a:t> </a:t>
            </a:r>
            <a:r>
              <a:rPr lang="cs-CZ" dirty="0" err="1" smtClean="0"/>
              <a:t>libraries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Institute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Computer</a:t>
            </a:r>
            <a:r>
              <a:rPr lang="cs-CZ" dirty="0" smtClean="0"/>
              <a:t> Science</a:t>
            </a:r>
          </a:p>
          <a:p>
            <a:pPr lvl="2"/>
            <a:r>
              <a:rPr lang="cs-CZ" dirty="0" err="1" smtClean="0"/>
              <a:t>Library</a:t>
            </a:r>
            <a:r>
              <a:rPr lang="cs-CZ" dirty="0" smtClean="0"/>
              <a:t> and </a:t>
            </a:r>
            <a:r>
              <a:rPr lang="cs-CZ" dirty="0" err="1"/>
              <a:t>I</a:t>
            </a:r>
            <a:r>
              <a:rPr lang="cs-CZ" dirty="0" err="1" smtClean="0"/>
              <a:t>nformation</a:t>
            </a:r>
            <a:r>
              <a:rPr lang="cs-CZ" dirty="0" smtClean="0"/>
              <a:t> Centre MU</a:t>
            </a:r>
          </a:p>
          <a:p>
            <a:pPr lvl="3"/>
            <a:r>
              <a:rPr lang="cs-CZ" sz="2200" dirty="0" err="1" smtClean="0"/>
              <a:t>Library</a:t>
            </a:r>
            <a:r>
              <a:rPr lang="cs-CZ" sz="2200" dirty="0" smtClean="0"/>
              <a:t> management </a:t>
            </a:r>
            <a:r>
              <a:rPr lang="cs-CZ" sz="2200" dirty="0" err="1" smtClean="0"/>
              <a:t>system</a:t>
            </a:r>
            <a:r>
              <a:rPr lang="cs-CZ" sz="2200" dirty="0" smtClean="0"/>
              <a:t> </a:t>
            </a:r>
            <a:r>
              <a:rPr lang="cs-CZ" sz="2200" dirty="0" err="1" smtClean="0"/>
              <a:t>Aleph</a:t>
            </a:r>
            <a:r>
              <a:rPr lang="cs-CZ" sz="2200" dirty="0" smtClean="0"/>
              <a:t> MU</a:t>
            </a:r>
          </a:p>
          <a:p>
            <a:pPr lvl="3"/>
            <a:r>
              <a:rPr lang="cs-CZ" sz="2200" dirty="0" smtClean="0"/>
              <a:t>ER </a:t>
            </a:r>
            <a:r>
              <a:rPr lang="cs-CZ" sz="2200" dirty="0" err="1" smtClean="0"/>
              <a:t>technologies</a:t>
            </a:r>
            <a:endParaRPr lang="cs-CZ" sz="2200" dirty="0" smtClean="0"/>
          </a:p>
          <a:p>
            <a:pPr lvl="3"/>
            <a:r>
              <a:rPr lang="cs-CZ" sz="2200" dirty="0" err="1" smtClean="0"/>
              <a:t>Digitizing</a:t>
            </a:r>
            <a:r>
              <a:rPr lang="cs-CZ" sz="2200" dirty="0" smtClean="0"/>
              <a:t> and </a:t>
            </a:r>
            <a:r>
              <a:rPr lang="cs-CZ" sz="2200" dirty="0" err="1" smtClean="0"/>
              <a:t>digital</a:t>
            </a:r>
            <a:r>
              <a:rPr lang="cs-CZ" sz="2200" dirty="0" smtClean="0"/>
              <a:t> </a:t>
            </a:r>
            <a:r>
              <a:rPr lang="cs-CZ" sz="2200" dirty="0" err="1" smtClean="0"/>
              <a:t>libraries</a:t>
            </a:r>
            <a:endParaRPr lang="cs-CZ" sz="2200" dirty="0" smtClean="0"/>
          </a:p>
          <a:p>
            <a:pPr lvl="3"/>
            <a:r>
              <a:rPr lang="cs-CZ" sz="2200" dirty="0" err="1" smtClean="0"/>
              <a:t>Computer</a:t>
            </a:r>
            <a:r>
              <a:rPr lang="cs-CZ" sz="2200" dirty="0" smtClean="0"/>
              <a:t> study </a:t>
            </a:r>
            <a:r>
              <a:rPr lang="cs-CZ" sz="2200" dirty="0" err="1" smtClean="0"/>
              <a:t>rooms</a:t>
            </a:r>
            <a:endParaRPr lang="cs-CZ" sz="2200" dirty="0" smtClean="0"/>
          </a:p>
          <a:p>
            <a:pPr lvl="3"/>
            <a:r>
              <a:rPr lang="cs-CZ" sz="2200" dirty="0" smtClean="0"/>
              <a:t>Network </a:t>
            </a:r>
            <a:r>
              <a:rPr lang="cs-CZ" sz="2200" dirty="0" err="1" smtClean="0"/>
              <a:t>infrastructure</a:t>
            </a:r>
            <a:r>
              <a:rPr lang="en-US" sz="2200" dirty="0" smtClean="0"/>
              <a:t>, …</a:t>
            </a:r>
            <a:endParaRPr lang="cs-CZ" sz="2200" dirty="0" smtClean="0"/>
          </a:p>
          <a:p>
            <a:r>
              <a:rPr lang="cs-CZ" dirty="0" err="1" smtClean="0"/>
              <a:t>Faculty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Informatics</a:t>
            </a:r>
            <a:endParaRPr lang="cs-CZ" dirty="0" smtClean="0"/>
          </a:p>
          <a:p>
            <a:pPr lvl="2"/>
            <a:r>
              <a:rPr lang="cs-CZ" dirty="0" smtClean="0"/>
              <a:t>IS MU – university study</a:t>
            </a:r>
            <a:r>
              <a:rPr lang="en-US" dirty="0" smtClean="0"/>
              <a:t>-supporting</a:t>
            </a:r>
            <a:r>
              <a:rPr lang="cs-CZ" dirty="0" smtClean="0"/>
              <a:t> </a:t>
            </a:r>
            <a:r>
              <a:rPr lang="cs-CZ" dirty="0" err="1" smtClean="0"/>
              <a:t>syst</a:t>
            </a:r>
            <a:r>
              <a:rPr lang="en-US" dirty="0" smtClean="0"/>
              <a:t>e</a:t>
            </a:r>
            <a:r>
              <a:rPr lang="cs-CZ" dirty="0" smtClean="0"/>
              <a:t>m</a:t>
            </a:r>
          </a:p>
          <a:p>
            <a:pPr lvl="3"/>
            <a:r>
              <a:rPr lang="cs-CZ" sz="2200" dirty="0" smtClean="0"/>
              <a:t>E-</a:t>
            </a:r>
            <a:r>
              <a:rPr lang="cs-CZ" sz="2200" dirty="0" err="1" smtClean="0"/>
              <a:t>theses</a:t>
            </a:r>
            <a:r>
              <a:rPr lang="cs-CZ" sz="2200" dirty="0" smtClean="0"/>
              <a:t> archive</a:t>
            </a:r>
          </a:p>
          <a:p>
            <a:pPr lvl="3"/>
            <a:r>
              <a:rPr lang="cs-CZ" sz="2200" dirty="0" err="1" smtClean="0"/>
              <a:t>Institutional</a:t>
            </a:r>
            <a:r>
              <a:rPr lang="cs-CZ" sz="2200" dirty="0" smtClean="0"/>
              <a:t> </a:t>
            </a:r>
            <a:r>
              <a:rPr lang="cs-CZ" sz="2200" dirty="0" err="1" smtClean="0"/>
              <a:t>Repository</a:t>
            </a:r>
            <a:endParaRPr lang="cs-CZ" sz="2200" dirty="0" smtClean="0"/>
          </a:p>
          <a:p>
            <a:r>
              <a:rPr lang="cs-CZ" dirty="0" err="1" smtClean="0"/>
              <a:t>Local</a:t>
            </a:r>
            <a:r>
              <a:rPr lang="cs-CZ" dirty="0" smtClean="0"/>
              <a:t> IT support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cs-CZ" smtClean="0">
                <a:solidFill>
                  <a:schemeClr val="tx1"/>
                </a:solidFill>
              </a:rPr>
              <a:t>M. Bartošek  •  MU Libraries - MUST week  •  09/04/2014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1DA06D-66B4-4947-88F8-D9CE50A8E24D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86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134209" y="2124689"/>
            <a:ext cx="26284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/>
              <a:t>3.  </a:t>
            </a:r>
            <a:r>
              <a:rPr lang="cs-CZ" sz="3200" b="1" dirty="0" err="1" smtClean="0"/>
              <a:t>Aleph</a:t>
            </a:r>
            <a:r>
              <a:rPr lang="cs-CZ" sz="3200" b="1" dirty="0" smtClean="0"/>
              <a:t> MU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225984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Library</a:t>
            </a:r>
            <a:r>
              <a:rPr lang="cs-CZ" dirty="0" smtClean="0"/>
              <a:t> Management </a:t>
            </a:r>
            <a:r>
              <a:rPr lang="cs-CZ" dirty="0" err="1" smtClean="0"/>
              <a:t>System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Aleph</a:t>
            </a:r>
            <a:r>
              <a:rPr lang="cs-CZ" dirty="0" smtClean="0"/>
              <a:t>-MU</a:t>
            </a:r>
          </a:p>
          <a:p>
            <a:pPr lvl="3"/>
            <a:r>
              <a:rPr lang="cs-CZ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ExLibris</a:t>
            </a:r>
            <a:r>
              <a:rPr lang="cs-CZ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cs-CZ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Israel</a:t>
            </a:r>
            <a:endParaRPr lang="cs-CZ" sz="1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3"/>
            <a:r>
              <a:rPr lang="cs-CZ" sz="1800" dirty="0" err="1"/>
              <a:t>c</a:t>
            </a:r>
            <a:r>
              <a:rPr lang="cs-CZ" sz="1800" dirty="0" err="1" smtClean="0"/>
              <a:t>entrally</a:t>
            </a:r>
            <a:r>
              <a:rPr lang="cs-CZ" sz="1800" dirty="0" smtClean="0"/>
              <a:t> </a:t>
            </a:r>
            <a:r>
              <a:rPr lang="cs-CZ" sz="1800" dirty="0" err="1" smtClean="0"/>
              <a:t>operated</a:t>
            </a:r>
            <a:r>
              <a:rPr lang="cs-CZ" sz="1800" dirty="0" smtClean="0"/>
              <a:t> </a:t>
            </a:r>
            <a:r>
              <a:rPr lang="cs-CZ" sz="1800" dirty="0" err="1" smtClean="0"/>
              <a:t>service</a:t>
            </a:r>
            <a:r>
              <a:rPr lang="cs-CZ" sz="1800" dirty="0" smtClean="0"/>
              <a:t> </a:t>
            </a:r>
            <a:r>
              <a:rPr lang="cs-CZ" sz="1800" dirty="0" err="1" smtClean="0"/>
              <a:t>for</a:t>
            </a:r>
            <a:r>
              <a:rPr lang="cs-CZ" sz="1800" dirty="0" smtClean="0"/>
              <a:t> </a:t>
            </a:r>
            <a:r>
              <a:rPr lang="cs-CZ" sz="1800" dirty="0" err="1" smtClean="0"/>
              <a:t>all</a:t>
            </a:r>
            <a:r>
              <a:rPr lang="cs-CZ" sz="1800" dirty="0" smtClean="0"/>
              <a:t> MU </a:t>
            </a:r>
            <a:r>
              <a:rPr lang="cs-CZ" sz="1800" dirty="0" err="1" smtClean="0"/>
              <a:t>libraries</a:t>
            </a: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cs-CZ" sz="1200" b="0" dirty="0" smtClean="0"/>
              <a:t>HW</a:t>
            </a:r>
            <a:r>
              <a:rPr lang="en-US" sz="1200" b="0" dirty="0" smtClean="0"/>
              <a:t>/</a:t>
            </a:r>
            <a:r>
              <a:rPr lang="cs-CZ" sz="1200" b="0" dirty="0" smtClean="0"/>
              <a:t>SW, </a:t>
            </a:r>
            <a:r>
              <a:rPr lang="cs-CZ" sz="1200" b="0" dirty="0" err="1" smtClean="0"/>
              <a:t>syst</a:t>
            </a:r>
            <a:r>
              <a:rPr lang="en-US" sz="1200" b="0" dirty="0" smtClean="0"/>
              <a:t>e</a:t>
            </a:r>
            <a:r>
              <a:rPr lang="cs-CZ" sz="1200" b="0" dirty="0" smtClean="0"/>
              <a:t>m </a:t>
            </a:r>
            <a:r>
              <a:rPr lang="cs-CZ" sz="1200" b="0" dirty="0" err="1" smtClean="0"/>
              <a:t>administration</a:t>
            </a:r>
            <a:r>
              <a:rPr lang="cs-CZ" sz="1200" b="0" dirty="0" smtClean="0"/>
              <a:t>, </a:t>
            </a:r>
            <a:r>
              <a:rPr lang="cs-CZ" sz="1200" b="0" dirty="0" err="1" smtClean="0"/>
              <a:t>syst</a:t>
            </a:r>
            <a:r>
              <a:rPr lang="en-US" sz="1200" b="0" dirty="0" smtClean="0"/>
              <a:t>e</a:t>
            </a:r>
            <a:r>
              <a:rPr lang="cs-CZ" sz="1200" b="0" dirty="0" smtClean="0"/>
              <a:t>m </a:t>
            </a:r>
            <a:r>
              <a:rPr lang="cs-CZ" sz="1200" b="0" dirty="0" err="1" smtClean="0"/>
              <a:t>librarian</a:t>
            </a:r>
            <a:r>
              <a:rPr lang="cs-CZ" sz="1200" b="0" dirty="0" smtClean="0"/>
              <a:t>, </a:t>
            </a:r>
            <a:r>
              <a:rPr lang="cs-CZ" sz="1200" b="0" dirty="0" err="1" smtClean="0"/>
              <a:t>rules</a:t>
            </a:r>
            <a:r>
              <a:rPr lang="cs-CZ" sz="1200" b="0" dirty="0" smtClean="0"/>
              <a:t>, </a:t>
            </a:r>
            <a:r>
              <a:rPr lang="cs-CZ" sz="1200" b="0" dirty="0" err="1" smtClean="0"/>
              <a:t>tools</a:t>
            </a:r>
            <a:endParaRPr lang="cs-CZ" sz="1200" b="0" dirty="0" smtClean="0"/>
          </a:p>
          <a:p>
            <a:pPr lvl="3"/>
            <a:r>
              <a:rPr lang="cs-CZ" sz="1800" dirty="0" err="1"/>
              <a:t>f</a:t>
            </a:r>
            <a:r>
              <a:rPr lang="cs-CZ" sz="1800" dirty="0" err="1" smtClean="0"/>
              <a:t>aculty</a:t>
            </a:r>
            <a:r>
              <a:rPr lang="cs-CZ" sz="1800" dirty="0" smtClean="0"/>
              <a:t> </a:t>
            </a:r>
            <a:r>
              <a:rPr lang="cs-CZ" sz="1800" dirty="0" err="1" smtClean="0"/>
              <a:t>catalogues</a:t>
            </a:r>
            <a:r>
              <a:rPr lang="cs-CZ" sz="1800" dirty="0" smtClean="0"/>
              <a:t> </a:t>
            </a:r>
            <a:r>
              <a:rPr lang="en-US" sz="1800" dirty="0" smtClean="0"/>
              <a:t>+</a:t>
            </a:r>
            <a:r>
              <a:rPr lang="cs-CZ" sz="1800" dirty="0" smtClean="0"/>
              <a:t> university union </a:t>
            </a:r>
            <a:r>
              <a:rPr lang="cs-CZ" sz="1800" dirty="0" err="1" smtClean="0"/>
              <a:t>catalogue</a:t>
            </a:r>
            <a:endParaRPr lang="cs-CZ" sz="1800" dirty="0" smtClean="0"/>
          </a:p>
          <a:p>
            <a:pPr lvl="3"/>
            <a:r>
              <a:rPr lang="cs-CZ" sz="1800" dirty="0" smtClean="0"/>
              <a:t>750.000 </a:t>
            </a:r>
            <a:r>
              <a:rPr lang="cs-CZ" sz="1800" dirty="0" err="1" smtClean="0"/>
              <a:t>bibliographical</a:t>
            </a:r>
            <a:r>
              <a:rPr lang="cs-CZ" sz="1800" dirty="0" smtClean="0"/>
              <a:t> </a:t>
            </a:r>
            <a:r>
              <a:rPr lang="cs-CZ" sz="1800" dirty="0" err="1" smtClean="0"/>
              <a:t>records</a:t>
            </a:r>
            <a:endParaRPr lang="cs-CZ" sz="1800" dirty="0" smtClean="0"/>
          </a:p>
          <a:p>
            <a:pPr lvl="3"/>
            <a:r>
              <a:rPr lang="cs-CZ" sz="1800" dirty="0" err="1"/>
              <a:t>c</a:t>
            </a:r>
            <a:r>
              <a:rPr lang="cs-CZ" sz="1800" dirty="0" err="1" smtClean="0"/>
              <a:t>ooperation</a:t>
            </a:r>
            <a:r>
              <a:rPr lang="cs-CZ" sz="1800" dirty="0" smtClean="0"/>
              <a:t> </a:t>
            </a:r>
            <a:r>
              <a:rPr lang="cs-CZ" sz="1800" dirty="0" err="1" smtClean="0"/>
              <a:t>with</a:t>
            </a:r>
            <a:r>
              <a:rPr lang="cs-CZ" sz="1800" dirty="0" smtClean="0"/>
              <a:t> Czech union </a:t>
            </a:r>
            <a:r>
              <a:rPr lang="cs-CZ" sz="1800" dirty="0" err="1" smtClean="0"/>
              <a:t>catalogue</a:t>
            </a:r>
            <a:endParaRPr lang="cs-CZ" sz="1800" dirty="0" smtClean="0"/>
          </a:p>
          <a:p>
            <a:pPr lvl="3"/>
            <a:r>
              <a:rPr lang="cs-CZ" sz="1800" dirty="0" smtClean="0"/>
              <a:t>Czech </a:t>
            </a:r>
            <a:r>
              <a:rPr lang="cs-CZ" sz="1800" dirty="0" err="1" smtClean="0"/>
              <a:t>authorities</a:t>
            </a:r>
            <a:r>
              <a:rPr lang="cs-CZ" sz="1800" dirty="0" smtClean="0"/>
              <a:t> </a:t>
            </a:r>
            <a:r>
              <a:rPr lang="cs-CZ" sz="1800" b="0" dirty="0" smtClean="0"/>
              <a:t>(</a:t>
            </a:r>
            <a:r>
              <a:rPr lang="cs-CZ" sz="1800" b="0" dirty="0" err="1" smtClean="0"/>
              <a:t>National</a:t>
            </a:r>
            <a:r>
              <a:rPr lang="cs-CZ" sz="1800" b="0" dirty="0" smtClean="0"/>
              <a:t> </a:t>
            </a:r>
            <a:r>
              <a:rPr lang="cs-CZ" sz="1800" b="0" dirty="0" err="1" smtClean="0"/>
              <a:t>Library</a:t>
            </a:r>
            <a:r>
              <a:rPr lang="cs-CZ" sz="1800" b="0" dirty="0" smtClean="0"/>
              <a:t>)</a:t>
            </a:r>
          </a:p>
          <a:p>
            <a:pPr lvl="3"/>
            <a:r>
              <a:rPr lang="cs-CZ" sz="1800" dirty="0" err="1"/>
              <a:t>l</a:t>
            </a:r>
            <a:r>
              <a:rPr lang="cs-CZ" sz="1800" dirty="0" err="1" smtClean="0"/>
              <a:t>inkage</a:t>
            </a:r>
            <a:r>
              <a:rPr lang="cs-CZ" sz="1800" dirty="0" smtClean="0"/>
              <a:t> to E-</a:t>
            </a:r>
            <a:r>
              <a:rPr lang="cs-CZ" sz="1800" dirty="0" err="1" smtClean="0"/>
              <a:t>theses</a:t>
            </a:r>
            <a:r>
              <a:rPr lang="cs-CZ" sz="1800" dirty="0" smtClean="0"/>
              <a:t> archive</a:t>
            </a:r>
          </a:p>
          <a:p>
            <a:pPr lvl="3"/>
            <a:r>
              <a:rPr lang="cs-CZ" sz="1800" dirty="0" smtClean="0"/>
              <a:t>12.000 </a:t>
            </a:r>
            <a:r>
              <a:rPr lang="cs-CZ" sz="1800" dirty="0" err="1" smtClean="0"/>
              <a:t>digitized</a:t>
            </a:r>
            <a:r>
              <a:rPr lang="cs-CZ" sz="1800" dirty="0" smtClean="0"/>
              <a:t> study </a:t>
            </a:r>
            <a:r>
              <a:rPr lang="cs-CZ" sz="1800" dirty="0" err="1" smtClean="0"/>
              <a:t>books</a:t>
            </a:r>
            <a:r>
              <a:rPr lang="cs-CZ" sz="1800" dirty="0" smtClean="0"/>
              <a:t> </a:t>
            </a:r>
            <a:r>
              <a:rPr lang="cs-CZ" sz="1800" b="0" dirty="0" smtClean="0"/>
              <a:t>(e-</a:t>
            </a:r>
            <a:r>
              <a:rPr lang="cs-CZ" sz="1800" b="0" dirty="0" err="1" smtClean="0"/>
              <a:t>loan</a:t>
            </a:r>
            <a:r>
              <a:rPr lang="cs-CZ" sz="1800" b="0" dirty="0" smtClean="0"/>
              <a:t>)</a:t>
            </a:r>
          </a:p>
          <a:p>
            <a:pPr lvl="3"/>
            <a:r>
              <a:rPr lang="cs-CZ" sz="1800" dirty="0" err="1" smtClean="0"/>
              <a:t>Ebrary</a:t>
            </a:r>
            <a:r>
              <a:rPr lang="cs-CZ" sz="1800" dirty="0" smtClean="0"/>
              <a:t> </a:t>
            </a:r>
            <a:r>
              <a:rPr lang="cs-CZ" sz="1800" dirty="0" err="1" smtClean="0"/>
              <a:t>Academic</a:t>
            </a:r>
            <a:r>
              <a:rPr lang="cs-CZ" sz="1800" dirty="0" smtClean="0"/>
              <a:t> </a:t>
            </a:r>
            <a:r>
              <a:rPr lang="cs-CZ" sz="1800" dirty="0" err="1" smtClean="0"/>
              <a:t>Complete</a:t>
            </a:r>
            <a:r>
              <a:rPr lang="cs-CZ" sz="1800" dirty="0" smtClean="0"/>
              <a:t> (80.000 e-</a:t>
            </a:r>
            <a:r>
              <a:rPr lang="cs-CZ" sz="1800" dirty="0" err="1" smtClean="0"/>
              <a:t>books</a:t>
            </a:r>
            <a:r>
              <a:rPr lang="cs-CZ" sz="1800" dirty="0" smtClean="0"/>
              <a:t>)</a:t>
            </a:r>
          </a:p>
          <a:p>
            <a:pPr lvl="3"/>
            <a:endParaRPr lang="cs-CZ" sz="18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cs-CZ" smtClean="0">
                <a:solidFill>
                  <a:schemeClr val="tx1"/>
                </a:solidFill>
              </a:rPr>
              <a:t>M. Bartošek  •  MU Libraries - MUST week  •  09/04/2014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1DA06D-66B4-4947-88F8-D9CE50A8E24D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816" y="1926238"/>
            <a:ext cx="1684020" cy="51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43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8390" y="944791"/>
            <a:ext cx="6275521" cy="662878"/>
          </a:xfrm>
        </p:spPr>
        <p:txBody>
          <a:bodyPr/>
          <a:lstStyle/>
          <a:p>
            <a:r>
              <a:rPr lang="en-US" dirty="0" err="1" smtClean="0"/>
              <a:t>ToC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8390" y="1777429"/>
            <a:ext cx="6749654" cy="4580339"/>
          </a:xfrm>
        </p:spPr>
        <p:txBody>
          <a:bodyPr>
            <a:normAutofit/>
          </a:bodyPr>
          <a:lstStyle/>
          <a:p>
            <a:pPr marL="723900" lvl="3" indent="-457200">
              <a:buFont typeface="+mj-lt"/>
              <a:buAutoNum type="arabicPeriod"/>
            </a:pPr>
            <a:r>
              <a:rPr lang="en-US" dirty="0" smtClean="0"/>
              <a:t>MU Libraries </a:t>
            </a:r>
          </a:p>
          <a:p>
            <a:pPr marL="723900" lvl="3" indent="-457200">
              <a:buFont typeface="+mj-lt"/>
              <a:buAutoNum type="arabicPeriod"/>
            </a:pPr>
            <a:r>
              <a:rPr lang="en-US" dirty="0" smtClean="0"/>
              <a:t>IT support for libraries</a:t>
            </a:r>
            <a:endParaRPr lang="cs-CZ" dirty="0" smtClean="0"/>
          </a:p>
          <a:p>
            <a:pPr marL="723900" lvl="3" indent="-457200">
              <a:buFont typeface="+mj-lt"/>
              <a:buAutoNum type="arabicPeriod"/>
            </a:pPr>
            <a:r>
              <a:rPr lang="en-US" dirty="0" smtClean="0"/>
              <a:t>Aleph-MU</a:t>
            </a:r>
            <a:endParaRPr lang="cs-CZ" dirty="0" smtClean="0"/>
          </a:p>
          <a:p>
            <a:pPr marL="723900" lvl="3" indent="-457200">
              <a:buFont typeface="+mj-lt"/>
              <a:buAutoNum type="arabicPeriod"/>
            </a:pPr>
            <a:r>
              <a:rPr lang="en-US" dirty="0" smtClean="0"/>
              <a:t>ER – Electronic Resources</a:t>
            </a:r>
            <a:endParaRPr lang="cs-CZ" dirty="0" smtClean="0"/>
          </a:p>
          <a:p>
            <a:pPr marL="723900" lvl="3" indent="-457200">
              <a:buFont typeface="+mj-lt"/>
              <a:buAutoNum type="arabicPeriod"/>
            </a:pPr>
            <a:r>
              <a:rPr lang="en-US" dirty="0" smtClean="0"/>
              <a:t>Digital Libraries</a:t>
            </a:r>
            <a:endParaRPr lang="cs-CZ" dirty="0" smtClean="0"/>
          </a:p>
          <a:p>
            <a:pPr marL="723900" lvl="3" indent="-457200">
              <a:buFont typeface="+mj-lt"/>
              <a:buAutoNum type="arabicPeriod"/>
            </a:pPr>
            <a:r>
              <a:rPr lang="cs-CZ" dirty="0" smtClean="0"/>
              <a:t>Open Access </a:t>
            </a:r>
            <a:r>
              <a:rPr lang="cs-CZ" dirty="0" err="1" smtClean="0"/>
              <a:t>at</a:t>
            </a:r>
            <a:r>
              <a:rPr lang="cs-CZ" dirty="0" smtClean="0"/>
              <a:t> MU</a:t>
            </a:r>
          </a:p>
          <a:p>
            <a:pPr lvl="2"/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1DA06D-66B4-4947-88F8-D9CE50A8E24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cs-CZ" smtClean="0">
                <a:solidFill>
                  <a:schemeClr val="tx1"/>
                </a:solidFill>
              </a:rPr>
              <a:t>M. Bartošek  •  MU Libraries - MUST week  •  09/04/2014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67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8390" y="944791"/>
            <a:ext cx="6491091" cy="662878"/>
          </a:xfrm>
        </p:spPr>
        <p:txBody>
          <a:bodyPr>
            <a:normAutofit/>
          </a:bodyPr>
          <a:lstStyle/>
          <a:p>
            <a:r>
              <a:rPr lang="cs-CZ" dirty="0" err="1" smtClean="0"/>
              <a:t>Library</a:t>
            </a:r>
            <a:r>
              <a:rPr lang="cs-CZ" dirty="0" smtClean="0"/>
              <a:t> Management </a:t>
            </a:r>
            <a:r>
              <a:rPr lang="cs-CZ" dirty="0" err="1" smtClean="0"/>
              <a:t>System</a:t>
            </a:r>
            <a:r>
              <a:rPr lang="cs-CZ" dirty="0" smtClean="0"/>
              <a:t> 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 smtClean="0"/>
              <a:t>Aleph</a:t>
            </a:r>
            <a:r>
              <a:rPr lang="cs-CZ" dirty="0" smtClean="0"/>
              <a:t>-MU</a:t>
            </a:r>
            <a:endParaRPr lang="cs-CZ" sz="1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3"/>
            <a:r>
              <a:rPr lang="cs-CZ" sz="1800" dirty="0" smtClean="0"/>
              <a:t>MARC21 (…2015 RDA)</a:t>
            </a:r>
          </a:p>
          <a:p>
            <a:pPr lvl="3"/>
            <a:r>
              <a:rPr lang="cs-CZ" sz="1800" dirty="0" err="1" smtClean="0"/>
              <a:t>Modules</a:t>
            </a:r>
            <a:r>
              <a:rPr lang="cs-CZ" sz="1800" dirty="0" smtClean="0"/>
              <a:t>:</a:t>
            </a:r>
          </a:p>
          <a:p>
            <a:pPr lvl="5"/>
            <a:r>
              <a:rPr lang="cs-CZ" sz="1600" dirty="0" err="1" smtClean="0"/>
              <a:t>Patrons</a:t>
            </a:r>
            <a:endParaRPr lang="cs-CZ" sz="1600" dirty="0" smtClean="0"/>
          </a:p>
          <a:p>
            <a:pPr lvl="5"/>
            <a:r>
              <a:rPr lang="cs-CZ" sz="1600" dirty="0" err="1" smtClean="0"/>
              <a:t>Cataloguing</a:t>
            </a:r>
            <a:endParaRPr lang="cs-CZ" sz="1600" dirty="0" smtClean="0"/>
          </a:p>
          <a:p>
            <a:pPr lvl="5"/>
            <a:r>
              <a:rPr lang="cs-CZ" sz="1600" dirty="0" err="1" smtClean="0"/>
              <a:t>Serials</a:t>
            </a:r>
            <a:endParaRPr lang="cs-CZ" sz="1600" dirty="0" smtClean="0"/>
          </a:p>
          <a:p>
            <a:pPr lvl="5"/>
            <a:r>
              <a:rPr lang="cs-CZ" sz="1600" dirty="0" err="1" smtClean="0"/>
              <a:t>Circulations</a:t>
            </a:r>
            <a:endParaRPr lang="cs-CZ" sz="1600" dirty="0" smtClean="0"/>
          </a:p>
          <a:p>
            <a:pPr lvl="5"/>
            <a:r>
              <a:rPr lang="cs-CZ" sz="1600" dirty="0" smtClean="0"/>
              <a:t>OPAC</a:t>
            </a:r>
          </a:p>
          <a:p>
            <a:pPr lvl="5"/>
            <a:r>
              <a:rPr lang="cs-CZ" sz="1600" dirty="0" err="1" smtClean="0"/>
              <a:t>Reservations</a:t>
            </a:r>
            <a:endParaRPr lang="cs-CZ" sz="1600" dirty="0" smtClean="0"/>
          </a:p>
          <a:p>
            <a:pPr lvl="5"/>
            <a:r>
              <a:rPr lang="cs-CZ" sz="1600" dirty="0" smtClean="0"/>
              <a:t>ILL</a:t>
            </a:r>
          </a:p>
          <a:p>
            <a:pPr lvl="5"/>
            <a:r>
              <a:rPr lang="cs-CZ" sz="1600" dirty="0" smtClean="0">
                <a:solidFill>
                  <a:srgbClr val="BC044E"/>
                </a:solidFill>
              </a:rPr>
              <a:t>e-</a:t>
            </a:r>
            <a:r>
              <a:rPr lang="cs-CZ" sz="1600" dirty="0" err="1" smtClean="0">
                <a:solidFill>
                  <a:srgbClr val="BC044E"/>
                </a:solidFill>
              </a:rPr>
              <a:t>loans</a:t>
            </a:r>
            <a:r>
              <a:rPr lang="cs-CZ" sz="1600" dirty="0" smtClean="0">
                <a:solidFill>
                  <a:srgbClr val="BC044E"/>
                </a:solidFill>
              </a:rPr>
              <a:t>, …</a:t>
            </a:r>
          </a:p>
          <a:p>
            <a:pPr lvl="5"/>
            <a:endParaRPr lang="cs-CZ" sz="1400" dirty="0"/>
          </a:p>
          <a:p>
            <a:pPr lvl="3"/>
            <a:r>
              <a:rPr lang="cs-CZ" sz="1800" dirty="0" err="1"/>
              <a:t>u</a:t>
            </a:r>
            <a:r>
              <a:rPr lang="cs-CZ" sz="1800" dirty="0" err="1" smtClean="0"/>
              <a:t>nified</a:t>
            </a:r>
            <a:r>
              <a:rPr lang="cs-CZ" sz="1800" dirty="0" smtClean="0"/>
              <a:t> </a:t>
            </a:r>
            <a:r>
              <a:rPr lang="en-US" sz="1800" dirty="0" smtClean="0"/>
              <a:t>pan-</a:t>
            </a:r>
            <a:r>
              <a:rPr lang="cs-CZ" sz="1800" dirty="0" smtClean="0"/>
              <a:t>university </a:t>
            </a:r>
            <a:r>
              <a:rPr lang="cs-CZ" sz="1800" dirty="0" err="1" smtClean="0"/>
              <a:t>settings</a:t>
            </a:r>
            <a:r>
              <a:rPr lang="cs-CZ" sz="1800" dirty="0" smtClean="0"/>
              <a:t> </a:t>
            </a:r>
            <a:r>
              <a:rPr lang="cs-CZ" sz="1800" b="0" dirty="0" smtClean="0"/>
              <a:t>(MU </a:t>
            </a:r>
            <a:r>
              <a:rPr lang="cs-CZ" sz="1800" b="0" dirty="0" err="1" smtClean="0"/>
              <a:t>Library</a:t>
            </a:r>
            <a:r>
              <a:rPr lang="cs-CZ" sz="1800" b="0" dirty="0" smtClean="0"/>
              <a:t> </a:t>
            </a:r>
            <a:r>
              <a:rPr lang="cs-CZ" sz="1800" b="0" dirty="0" err="1" smtClean="0"/>
              <a:t>Regulations</a:t>
            </a:r>
            <a:r>
              <a:rPr lang="cs-CZ" sz="1800" b="0" dirty="0" smtClean="0"/>
              <a:t>)</a:t>
            </a: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cs-CZ" sz="1800" dirty="0" smtClean="0">
                <a:solidFill>
                  <a:srgbClr val="BC044E"/>
                </a:solidFill>
              </a:rPr>
              <a:t>x</a:t>
            </a:r>
            <a:r>
              <a:rPr lang="cs-CZ" sz="1800" dirty="0" smtClean="0"/>
              <a:t> </a:t>
            </a:r>
            <a:r>
              <a:rPr lang="cs-CZ" sz="1800" dirty="0" err="1" smtClean="0"/>
              <a:t>specialised</a:t>
            </a:r>
            <a:r>
              <a:rPr lang="cs-CZ" sz="1800" dirty="0" smtClean="0"/>
              <a:t> </a:t>
            </a:r>
            <a:r>
              <a:rPr lang="cs-CZ" sz="1800" dirty="0" err="1" smtClean="0"/>
              <a:t>faculty</a:t>
            </a:r>
            <a:r>
              <a:rPr lang="cs-CZ" sz="1800" dirty="0" smtClean="0"/>
              <a:t> </a:t>
            </a:r>
            <a:r>
              <a:rPr lang="cs-CZ" sz="1800" dirty="0" err="1" smtClean="0"/>
              <a:t>settings</a:t>
            </a:r>
            <a:r>
              <a:rPr lang="cs-CZ" sz="1800" dirty="0" smtClean="0"/>
              <a:t> </a:t>
            </a:r>
            <a:r>
              <a:rPr lang="cs-CZ" sz="1800" b="0" dirty="0" smtClean="0"/>
              <a:t>(</a:t>
            </a:r>
            <a:r>
              <a:rPr lang="cs-CZ" sz="1800" b="0" dirty="0" err="1" smtClean="0"/>
              <a:t>faculty</a:t>
            </a:r>
            <a:r>
              <a:rPr lang="cs-CZ" sz="1800" b="0" dirty="0" smtClean="0"/>
              <a:t> </a:t>
            </a:r>
            <a:r>
              <a:rPr lang="en-US" sz="1800" b="0" dirty="0" smtClean="0"/>
              <a:t>l</a:t>
            </a:r>
            <a:r>
              <a:rPr lang="cs-CZ" sz="1800" b="0" dirty="0" err="1" smtClean="0"/>
              <a:t>ib</a:t>
            </a:r>
            <a:r>
              <a:rPr lang="en-US" sz="1800" b="0" dirty="0" err="1" smtClean="0"/>
              <a:t>rary</a:t>
            </a:r>
            <a:r>
              <a:rPr lang="cs-CZ" sz="1800" b="0" dirty="0" smtClean="0"/>
              <a:t> </a:t>
            </a:r>
            <a:r>
              <a:rPr lang="cs-CZ" sz="1800" b="0" dirty="0" err="1" smtClean="0"/>
              <a:t>regulations</a:t>
            </a:r>
            <a:r>
              <a:rPr lang="cs-CZ" sz="1800" b="0" dirty="0" smtClean="0"/>
              <a:t>)</a:t>
            </a:r>
          </a:p>
          <a:p>
            <a:pPr lvl="3"/>
            <a:endParaRPr lang="cs-CZ" sz="18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cs-CZ" smtClean="0">
                <a:solidFill>
                  <a:schemeClr val="tx1"/>
                </a:solidFill>
              </a:rPr>
              <a:t>M. Bartošek  •  MU Libraries - MUST week  •  09/04/2014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1DA06D-66B4-4947-88F8-D9CE50A8E24D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467" y="3251551"/>
            <a:ext cx="3713776" cy="112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00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Aleph</a:t>
            </a:r>
            <a:r>
              <a:rPr lang="cs-CZ" dirty="0" smtClean="0"/>
              <a:t>-MU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cs-CZ" smtClean="0">
                <a:solidFill>
                  <a:schemeClr val="tx1"/>
                </a:solidFill>
              </a:rPr>
              <a:t>M. Bartošek  •  MU Libraries - MUST week  •  09/04/2014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1DA06D-66B4-4947-88F8-D9CE50A8E24D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36" y="1779005"/>
            <a:ext cx="8339328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19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190626" y="2124689"/>
            <a:ext cx="49439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/>
              <a:t>4.  </a:t>
            </a:r>
            <a:r>
              <a:rPr lang="cs-CZ" sz="3200" b="1" dirty="0" err="1" smtClean="0"/>
              <a:t>Electronic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Resources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106727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National</a:t>
            </a:r>
            <a:r>
              <a:rPr lang="cs-CZ" dirty="0" smtClean="0"/>
              <a:t> support</a:t>
            </a:r>
            <a:r>
              <a:rPr lang="en-US" dirty="0" smtClean="0"/>
              <a:t>/</a:t>
            </a:r>
            <a:r>
              <a:rPr lang="cs-CZ" dirty="0" err="1" smtClean="0"/>
              <a:t>consortia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Ministry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Education</a:t>
            </a:r>
            <a:r>
              <a:rPr lang="cs-CZ" sz="2000" dirty="0" smtClean="0"/>
              <a:t> ER </a:t>
            </a:r>
            <a:r>
              <a:rPr lang="cs-CZ" sz="2000" dirty="0" err="1" smtClean="0"/>
              <a:t>programmes</a:t>
            </a:r>
            <a:endParaRPr lang="en-US" sz="2000" dirty="0" smtClean="0"/>
          </a:p>
          <a:p>
            <a:pPr lvl="3"/>
            <a:r>
              <a:rPr lang="en-US" sz="2000" dirty="0" smtClean="0"/>
              <a:t>2000-2003 LI</a:t>
            </a:r>
          </a:p>
          <a:p>
            <a:pPr lvl="3"/>
            <a:r>
              <a:rPr lang="en-US" sz="2000" dirty="0" smtClean="0"/>
              <a:t>2004-2008 INFOZ</a:t>
            </a:r>
          </a:p>
          <a:p>
            <a:pPr lvl="3"/>
            <a:r>
              <a:rPr lang="en-US" sz="2000" dirty="0" smtClean="0"/>
              <a:t>2009-2011 1N</a:t>
            </a:r>
          </a:p>
          <a:p>
            <a:pPr lvl="3"/>
            <a:r>
              <a:rPr lang="en-US" sz="2000" dirty="0" smtClean="0">
                <a:solidFill>
                  <a:srgbClr val="0070C0"/>
                </a:solidFill>
              </a:rPr>
              <a:t>2012-2017 OP </a:t>
            </a:r>
            <a:r>
              <a:rPr lang="en-US" sz="2000" dirty="0" err="1" smtClean="0">
                <a:solidFill>
                  <a:srgbClr val="0070C0"/>
                </a:solidFill>
              </a:rPr>
              <a:t>VaVpI</a:t>
            </a:r>
            <a:r>
              <a:rPr lang="en-US" sz="2000" dirty="0" smtClean="0">
                <a:solidFill>
                  <a:srgbClr val="0070C0"/>
                </a:solidFill>
              </a:rPr>
              <a:t> (EC)</a:t>
            </a:r>
          </a:p>
          <a:p>
            <a:pPr lvl="3"/>
            <a:r>
              <a:rPr lang="en-US" sz="2000" dirty="0" smtClean="0">
                <a:solidFill>
                  <a:srgbClr val="0070C0"/>
                </a:solidFill>
              </a:rPr>
              <a:t>2013-2017 LR </a:t>
            </a:r>
            <a:r>
              <a:rPr lang="en-US" sz="1600" b="0" dirty="0" smtClean="0">
                <a:solidFill>
                  <a:srgbClr val="0070C0"/>
                </a:solidFill>
              </a:rPr>
              <a:t>– Information infrastructure for research</a:t>
            </a:r>
            <a:endParaRPr lang="cs-CZ" sz="1600" b="0" dirty="0" smtClean="0">
              <a:solidFill>
                <a:srgbClr val="0070C0"/>
              </a:solidFill>
            </a:endParaRPr>
          </a:p>
          <a:p>
            <a:r>
              <a:rPr lang="cs-CZ" sz="2000" dirty="0" err="1" smtClean="0"/>
              <a:t>National</a:t>
            </a:r>
            <a:r>
              <a:rPr lang="cs-CZ" sz="2000" dirty="0" smtClean="0"/>
              <a:t> ER </a:t>
            </a:r>
            <a:r>
              <a:rPr lang="cs-CZ" sz="2000" dirty="0" err="1" smtClean="0"/>
              <a:t>consortia</a:t>
            </a:r>
            <a:endParaRPr lang="en-US" sz="2000" dirty="0" smtClean="0"/>
          </a:p>
          <a:p>
            <a:pPr lvl="3"/>
            <a:r>
              <a:rPr lang="en-US" sz="2000" dirty="0" smtClean="0"/>
              <a:t>STM (Elsevier, Springer, Wiley)</a:t>
            </a:r>
          </a:p>
          <a:p>
            <a:pPr lvl="3"/>
            <a:r>
              <a:rPr lang="en-US" sz="2000" dirty="0" smtClean="0"/>
              <a:t>Web of Knowledge</a:t>
            </a:r>
          </a:p>
          <a:p>
            <a:pPr lvl="3"/>
            <a:r>
              <a:rPr lang="en-US" sz="2000" dirty="0" smtClean="0"/>
              <a:t>discipline (chemistry, medicine, …)</a:t>
            </a:r>
            <a:endParaRPr lang="cs-CZ" sz="20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cs-CZ" smtClean="0">
                <a:solidFill>
                  <a:schemeClr val="tx1"/>
                </a:solidFill>
              </a:rPr>
              <a:t>M. Bartošek  •  MU Libraries - MUST week  •  09/04/2014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1DA06D-66B4-4947-88F8-D9CE50A8E24D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52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ER </a:t>
            </a:r>
            <a:r>
              <a:rPr lang="cs-CZ" dirty="0" err="1" smtClean="0"/>
              <a:t>Acquisition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Coordination</a:t>
            </a:r>
            <a:endParaRPr lang="cs-CZ" dirty="0" smtClean="0"/>
          </a:p>
          <a:p>
            <a:r>
              <a:rPr lang="cs-CZ" dirty="0" err="1" smtClean="0"/>
              <a:t>National</a:t>
            </a:r>
            <a:r>
              <a:rPr lang="cs-CZ" dirty="0" smtClean="0"/>
              <a:t> </a:t>
            </a:r>
            <a:r>
              <a:rPr lang="cs-CZ" dirty="0" err="1" smtClean="0"/>
              <a:t>projects</a:t>
            </a:r>
            <a:endParaRPr lang="cs-CZ" dirty="0" smtClean="0"/>
          </a:p>
          <a:p>
            <a:r>
              <a:rPr lang="cs-CZ" dirty="0" err="1" smtClean="0"/>
              <a:t>Internal</a:t>
            </a:r>
            <a:r>
              <a:rPr lang="cs-CZ" dirty="0" smtClean="0"/>
              <a:t> </a:t>
            </a:r>
            <a:r>
              <a:rPr lang="cs-CZ" dirty="0" err="1" smtClean="0"/>
              <a:t>funding</a:t>
            </a:r>
            <a:endParaRPr lang="en-US" dirty="0" smtClean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Over 100 licensed ERs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cs-CZ" smtClean="0">
                <a:solidFill>
                  <a:schemeClr val="tx1"/>
                </a:solidFill>
              </a:rPr>
              <a:t>M. Bartošek  •  MU Libraries - MUST week  •  09/04/2014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1DA06D-66B4-4947-88F8-D9CE50A8E24D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TextovéPole 5"/>
          <p:cNvSpPr txBox="1"/>
          <p:nvPr/>
        </p:nvSpPr>
        <p:spPr>
          <a:xfrm>
            <a:off x="5017381" y="2271663"/>
            <a:ext cx="2235668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BC044E"/>
                </a:solidFill>
              </a:rPr>
              <a:t>LIC-MU@ICS-MU</a:t>
            </a:r>
            <a:endParaRPr lang="cs-CZ" dirty="0">
              <a:solidFill>
                <a:srgbClr val="BC04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45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ER technolog</a:t>
            </a:r>
            <a:r>
              <a:rPr lang="en-US" dirty="0" smtClean="0"/>
              <a:t>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8390" y="1777429"/>
            <a:ext cx="7477835" cy="4580339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ER </a:t>
            </a:r>
            <a:r>
              <a:rPr lang="cs-CZ" dirty="0" err="1" smtClean="0"/>
              <a:t>Portal</a:t>
            </a:r>
            <a:r>
              <a:rPr lang="en-US" dirty="0" smtClean="0"/>
              <a:t>							http://ezdroje.muni.cz</a:t>
            </a:r>
          </a:p>
          <a:p>
            <a:pPr lvl="3"/>
            <a:r>
              <a:rPr lang="en-US" dirty="0"/>
              <a:t>a</a:t>
            </a:r>
            <a:r>
              <a:rPr lang="en-US" dirty="0" smtClean="0"/>
              <a:t>ll ERs licensed for MU</a:t>
            </a:r>
          </a:p>
          <a:p>
            <a:pPr lvl="3"/>
            <a:r>
              <a:rPr lang="en-US" dirty="0"/>
              <a:t>f</a:t>
            </a:r>
            <a:r>
              <a:rPr lang="en-US" dirty="0" smtClean="0"/>
              <a:t>ree-trials</a:t>
            </a:r>
          </a:p>
          <a:p>
            <a:pPr lvl="3"/>
            <a:r>
              <a:rPr lang="en-US" dirty="0"/>
              <a:t>t</a:t>
            </a:r>
            <a:r>
              <a:rPr lang="en-US" dirty="0" smtClean="0"/>
              <a:t>ools, ER-technology</a:t>
            </a:r>
            <a:endParaRPr lang="cs-CZ" dirty="0" smtClean="0"/>
          </a:p>
          <a:p>
            <a:r>
              <a:rPr lang="cs-CZ" dirty="0" err="1" smtClean="0"/>
              <a:t>discovery.muni</a:t>
            </a:r>
            <a:endParaRPr lang="en-US" dirty="0" smtClean="0"/>
          </a:p>
          <a:p>
            <a:pPr lvl="3"/>
            <a:r>
              <a:rPr lang="en-US" dirty="0" smtClean="0"/>
              <a:t>EBSCO Discovery service</a:t>
            </a:r>
          </a:p>
          <a:p>
            <a:pPr lvl="3"/>
            <a:r>
              <a:rPr lang="en-US" dirty="0" smtClean="0"/>
              <a:t>A-to-Z e-journals/e-books</a:t>
            </a:r>
            <a:endParaRPr lang="cs-CZ" dirty="0" smtClean="0"/>
          </a:p>
          <a:p>
            <a:r>
              <a:rPr lang="cs-CZ" dirty="0" err="1" smtClean="0"/>
              <a:t>Linking</a:t>
            </a:r>
            <a:r>
              <a:rPr lang="cs-CZ" dirty="0" smtClean="0"/>
              <a:t> </a:t>
            </a:r>
            <a:r>
              <a:rPr lang="cs-CZ" dirty="0" err="1" smtClean="0"/>
              <a:t>services</a:t>
            </a:r>
            <a:endParaRPr lang="en-US" dirty="0" smtClean="0"/>
          </a:p>
          <a:p>
            <a:pPr lvl="3"/>
            <a:r>
              <a:rPr lang="en-US" dirty="0" smtClean="0"/>
              <a:t>EBSCO Link Source (SFX)</a:t>
            </a:r>
            <a:endParaRPr lang="cs-CZ" dirty="0" smtClean="0"/>
          </a:p>
          <a:p>
            <a:r>
              <a:rPr lang="en-US" dirty="0" smtClean="0"/>
              <a:t>Remote</a:t>
            </a:r>
            <a:r>
              <a:rPr lang="cs-CZ" dirty="0" smtClean="0"/>
              <a:t> user </a:t>
            </a:r>
            <a:r>
              <a:rPr lang="cs-CZ" dirty="0" err="1" smtClean="0"/>
              <a:t>access</a:t>
            </a:r>
            <a:endParaRPr lang="en-US" dirty="0" smtClean="0"/>
          </a:p>
          <a:p>
            <a:pPr lvl="3"/>
            <a:r>
              <a:rPr lang="en-US" dirty="0" err="1" smtClean="0"/>
              <a:t>OpenVPN</a:t>
            </a:r>
            <a:r>
              <a:rPr lang="en-US" dirty="0" smtClean="0"/>
              <a:t>, EZ-proxy, Shibboleth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cs-CZ" smtClean="0">
                <a:solidFill>
                  <a:schemeClr val="tx1"/>
                </a:solidFill>
              </a:rPr>
              <a:t>M. Bartošek  •  MU Libraries - MUST week  •  09/04/2014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1DA06D-66B4-4947-88F8-D9CE50A8E24D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02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cs-CZ" smtClean="0">
                <a:solidFill>
                  <a:schemeClr val="tx1"/>
                </a:solidFill>
              </a:rPr>
              <a:t>M. Bartošek  •  MU Libraries - MUST week  •  09/04/2014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1DA06D-66B4-4947-88F8-D9CE50A8E24D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81" y="259714"/>
            <a:ext cx="9159081" cy="654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77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</a:t>
            </a:r>
            <a:r>
              <a:rPr lang="en-US" dirty="0" err="1" smtClean="0"/>
              <a:t>iscovery.muni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cs-CZ" smtClean="0">
                <a:solidFill>
                  <a:schemeClr val="tx1"/>
                </a:solidFill>
              </a:rPr>
              <a:t>M. Bartošek  •  MU Libraries - MUST week  •  09/04/2014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1DA06D-66B4-4947-88F8-D9CE50A8E24D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/>
          <a:srcRect b="49262"/>
          <a:stretch/>
        </p:blipFill>
        <p:spPr>
          <a:xfrm>
            <a:off x="559904" y="2126228"/>
            <a:ext cx="7914062" cy="285894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5278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cs-CZ" smtClean="0">
                <a:solidFill>
                  <a:schemeClr val="tx1"/>
                </a:solidFill>
              </a:rPr>
              <a:t>M. Bartošek  •  MU Libraries - MUST week  •  09/04/2014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1DA06D-66B4-4947-88F8-D9CE50A8E24D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" y="196309"/>
            <a:ext cx="8924544" cy="635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35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531094" y="2124688"/>
            <a:ext cx="3850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/>
              <a:t>5.  Digital </a:t>
            </a:r>
            <a:r>
              <a:rPr lang="cs-CZ" sz="3200" b="1" dirty="0" err="1" smtClean="0"/>
              <a:t>Libraries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138320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830221" y="2117238"/>
            <a:ext cx="3236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/>
              <a:t>1.  </a:t>
            </a:r>
            <a:r>
              <a:rPr lang="en-US" sz="3200" b="1" dirty="0" smtClean="0"/>
              <a:t>MU Libraries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281706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MU Digital </a:t>
            </a:r>
            <a:r>
              <a:rPr lang="cs-CZ" dirty="0" err="1" smtClean="0"/>
              <a:t>Libraries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DKF-MU</a:t>
            </a:r>
            <a:endParaRPr lang="en-US" dirty="0" smtClean="0"/>
          </a:p>
          <a:p>
            <a:pPr lvl="2"/>
            <a:r>
              <a:rPr lang="en-US" dirty="0" smtClean="0"/>
              <a:t>Digital library of photographs</a:t>
            </a:r>
            <a:endParaRPr lang="cs-CZ" dirty="0" smtClean="0"/>
          </a:p>
          <a:p>
            <a:r>
              <a:rPr lang="cs-CZ" dirty="0" smtClean="0"/>
              <a:t>DML-CZ</a:t>
            </a:r>
            <a:endParaRPr lang="en-US" dirty="0" smtClean="0"/>
          </a:p>
          <a:p>
            <a:pPr lvl="2"/>
            <a:r>
              <a:rPr lang="en-US" dirty="0" smtClean="0"/>
              <a:t>Czech Digital Mathematics Library</a:t>
            </a:r>
            <a:endParaRPr lang="cs-CZ" dirty="0" smtClean="0"/>
          </a:p>
          <a:p>
            <a:r>
              <a:rPr lang="en-US" dirty="0" err="1" smtClean="0"/>
              <a:t>DigiLib</a:t>
            </a:r>
            <a:endParaRPr lang="en-US" dirty="0" smtClean="0"/>
          </a:p>
          <a:p>
            <a:pPr lvl="2"/>
            <a:r>
              <a:rPr lang="en-US" dirty="0" smtClean="0"/>
              <a:t>Faculty of Arts Digital Library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… other in preparation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cs-CZ" smtClean="0">
                <a:solidFill>
                  <a:schemeClr val="tx1"/>
                </a:solidFill>
              </a:rPr>
              <a:t>M. Bartošek  •  MU Libraries - MUST week  •  09/04/2014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1DA06D-66B4-4947-88F8-D9CE50A8E24D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17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DKF-MU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cs-CZ" smtClean="0">
                <a:solidFill>
                  <a:schemeClr val="tx1"/>
                </a:solidFill>
              </a:rPr>
              <a:t>M. Bartošek  •  MU Libraries - MUST week  •  09/04/2014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1DA06D-66B4-4947-88F8-D9CE50A8E24D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841" y="1992419"/>
            <a:ext cx="5561890" cy="417726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7005" y="3740603"/>
            <a:ext cx="2417341" cy="282843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8786" y="158595"/>
            <a:ext cx="3166348" cy="2143946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3625" y="2916788"/>
            <a:ext cx="3045688" cy="195142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1173" y="106210"/>
            <a:ext cx="2591374" cy="357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34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DML-CZ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8390" y="1777429"/>
            <a:ext cx="6839415" cy="4544543"/>
          </a:xfrm>
        </p:spPr>
        <p:txBody>
          <a:bodyPr>
            <a:normAutofit lnSpcReduction="10000"/>
          </a:bodyPr>
          <a:lstStyle/>
          <a:p>
            <a:pPr lvl="2"/>
            <a:r>
              <a:rPr lang="en-US" sz="1600" dirty="0"/>
              <a:t>M</a:t>
            </a:r>
            <a:r>
              <a:rPr lang="en-US" sz="1600" dirty="0" smtClean="0"/>
              <a:t>athematical </a:t>
            </a:r>
            <a:r>
              <a:rPr lang="en-US" sz="1600" dirty="0"/>
              <a:t>literature which has been published throughout history in the Czech </a:t>
            </a:r>
            <a:r>
              <a:rPr lang="en-US" sz="1600" dirty="0" smtClean="0"/>
              <a:t>lands</a:t>
            </a:r>
            <a:r>
              <a:rPr lang="en-US" sz="1600" dirty="0"/>
              <a:t> </a:t>
            </a:r>
            <a:r>
              <a:rPr lang="en-US" sz="1600" dirty="0" smtClean="0"/>
              <a:t>(19 century – present)</a:t>
            </a:r>
          </a:p>
          <a:p>
            <a:pPr lvl="3"/>
            <a:r>
              <a:rPr lang="en-US" sz="2000" dirty="0" smtClean="0"/>
              <a:t>Project</a:t>
            </a:r>
          </a:p>
          <a:p>
            <a:pPr lvl="5"/>
            <a:r>
              <a:rPr lang="en-US" sz="1800" dirty="0" smtClean="0"/>
              <a:t>Czech Academy of </a:t>
            </a:r>
            <a:r>
              <a:rPr lang="en-US" sz="1800" dirty="0" err="1" smtClean="0"/>
              <a:t>Sciencies</a:t>
            </a:r>
            <a:endParaRPr lang="en-US" sz="1800" dirty="0" smtClean="0"/>
          </a:p>
          <a:p>
            <a:pPr lvl="5"/>
            <a:r>
              <a:rPr lang="en-US" sz="1800" dirty="0" smtClean="0"/>
              <a:t>Charles university in Prague</a:t>
            </a:r>
          </a:p>
          <a:p>
            <a:pPr lvl="5"/>
            <a:r>
              <a:rPr lang="en-US" sz="1800" dirty="0" smtClean="0"/>
              <a:t>Masaryk university</a:t>
            </a:r>
          </a:p>
          <a:p>
            <a:pPr lvl="3"/>
            <a:r>
              <a:rPr lang="en-US" sz="2000" dirty="0" smtClean="0"/>
              <a:t>Technology</a:t>
            </a:r>
          </a:p>
          <a:p>
            <a:pPr lvl="5"/>
            <a:r>
              <a:rPr lang="en-US" sz="1800" dirty="0" smtClean="0"/>
              <a:t>Metadata Editor</a:t>
            </a:r>
          </a:p>
          <a:p>
            <a:pPr lvl="5"/>
            <a:r>
              <a:rPr lang="en-US" sz="1800" dirty="0" err="1" smtClean="0"/>
              <a:t>DSpace</a:t>
            </a:r>
            <a:endParaRPr lang="en-US" sz="1800" dirty="0" smtClean="0"/>
          </a:p>
          <a:p>
            <a:pPr lvl="3"/>
            <a:r>
              <a:rPr lang="en-US" sz="2000" dirty="0" smtClean="0"/>
              <a:t>Content</a:t>
            </a:r>
          </a:p>
          <a:p>
            <a:pPr lvl="5"/>
            <a:r>
              <a:rPr lang="en-US" sz="1800" dirty="0" smtClean="0"/>
              <a:t>Journals, books, proceedings, mathematicians</a:t>
            </a:r>
          </a:p>
          <a:p>
            <a:pPr lvl="5"/>
            <a:r>
              <a:rPr lang="en-US" sz="1800" dirty="0" smtClean="0"/>
              <a:t>33.709 documents, 361.200 pages</a:t>
            </a:r>
          </a:p>
          <a:p>
            <a:pPr lvl="5"/>
            <a:r>
              <a:rPr lang="en-US" sz="1800" dirty="0" smtClean="0"/>
              <a:t>Open Access (98 %)</a:t>
            </a:r>
            <a:endParaRPr lang="cs-CZ" sz="18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cs-CZ" smtClean="0">
                <a:solidFill>
                  <a:schemeClr val="tx1"/>
                </a:solidFill>
              </a:rPr>
              <a:t>M. Bartošek  •  MU Libraries - MUST week  •  09/04/2014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1DA06D-66B4-4947-88F8-D9CE50A8E24D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379" y="2741557"/>
            <a:ext cx="123825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55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DML-CZ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cs-CZ" smtClean="0">
                <a:solidFill>
                  <a:schemeClr val="tx1"/>
                </a:solidFill>
              </a:rPr>
              <a:t>M. Bartošek  •  MU Libraries - MUST week  •  09/04/2014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1DA06D-66B4-4947-88F8-D9CE50A8E24D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" y="152915"/>
            <a:ext cx="8503920" cy="637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19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1DA06D-66B4-4947-88F8-D9CE50A8E24D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38" y="93773"/>
            <a:ext cx="4775251" cy="382609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8795" y="2535229"/>
            <a:ext cx="5266562" cy="27692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3690" y="4350792"/>
            <a:ext cx="6040656" cy="24162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799" y="3808811"/>
            <a:ext cx="2276265" cy="29069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4292" y="524700"/>
            <a:ext cx="4320880" cy="295181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860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DigiLib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8390" y="1777429"/>
            <a:ext cx="6980493" cy="4544543"/>
          </a:xfrm>
        </p:spPr>
        <p:txBody>
          <a:bodyPr>
            <a:normAutofit lnSpcReduction="10000"/>
          </a:bodyPr>
          <a:lstStyle/>
          <a:p>
            <a:pPr lvl="2">
              <a:spcAft>
                <a:spcPts val="600"/>
              </a:spcAft>
            </a:pPr>
            <a:r>
              <a:rPr lang="en-US" sz="1600" dirty="0" smtClean="0"/>
              <a:t>Public access to all professional production of the Faculty of Arts MU since its foundation in 1919 up to present time.</a:t>
            </a:r>
          </a:p>
          <a:p>
            <a:pPr lvl="3"/>
            <a:r>
              <a:rPr lang="en-US" sz="2000" dirty="0" smtClean="0"/>
              <a:t>Project</a:t>
            </a:r>
          </a:p>
          <a:p>
            <a:pPr lvl="5"/>
            <a:r>
              <a:rPr lang="en-US" sz="1800" dirty="0" smtClean="0"/>
              <a:t>Faculty of Arts MU</a:t>
            </a:r>
          </a:p>
          <a:p>
            <a:pPr lvl="5"/>
            <a:r>
              <a:rPr lang="en-US" sz="1800" dirty="0" smtClean="0"/>
              <a:t>Institute of Computer Science MU </a:t>
            </a:r>
          </a:p>
          <a:p>
            <a:pPr lvl="3"/>
            <a:r>
              <a:rPr lang="en-US" sz="2000" dirty="0" smtClean="0"/>
              <a:t>Technology</a:t>
            </a:r>
          </a:p>
          <a:p>
            <a:pPr lvl="4"/>
            <a:r>
              <a:rPr lang="en-US" sz="1600" dirty="0" smtClean="0"/>
              <a:t>Tools, technologies and processes developed within DML-CZ</a:t>
            </a:r>
          </a:p>
          <a:p>
            <a:pPr lvl="5"/>
            <a:r>
              <a:rPr lang="en-US" sz="1800" dirty="0" smtClean="0"/>
              <a:t>Metadata Editor</a:t>
            </a:r>
          </a:p>
          <a:p>
            <a:pPr lvl="5"/>
            <a:r>
              <a:rPr lang="en-US" sz="1800" dirty="0" err="1" smtClean="0"/>
              <a:t>DSpace</a:t>
            </a:r>
            <a:endParaRPr lang="en-US" sz="1800" dirty="0" smtClean="0"/>
          </a:p>
          <a:p>
            <a:pPr lvl="3"/>
            <a:r>
              <a:rPr lang="en-US" sz="2000" dirty="0" smtClean="0"/>
              <a:t>Content</a:t>
            </a:r>
          </a:p>
          <a:p>
            <a:pPr lvl="5"/>
            <a:r>
              <a:rPr lang="en-US" sz="1800" dirty="0" smtClean="0"/>
              <a:t>Journals, books, proceedings</a:t>
            </a:r>
          </a:p>
          <a:p>
            <a:pPr lvl="5"/>
            <a:r>
              <a:rPr lang="en-US" sz="1800" dirty="0" smtClean="0"/>
              <a:t>28.000 documents, 420.000 pages</a:t>
            </a:r>
          </a:p>
          <a:p>
            <a:pPr lvl="5"/>
            <a:r>
              <a:rPr lang="en-US" sz="1800" dirty="0" smtClean="0"/>
              <a:t>Open Access (97 %)</a:t>
            </a:r>
            <a:endParaRPr lang="cs-CZ" sz="18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M. Bartošek  •  MU </a:t>
            </a:r>
            <a:r>
              <a:rPr lang="cs-CZ" dirty="0" err="1" smtClean="0">
                <a:solidFill>
                  <a:schemeClr val="tx1"/>
                </a:solidFill>
              </a:rPr>
              <a:t>Libraries</a:t>
            </a:r>
            <a:r>
              <a:rPr lang="cs-CZ" dirty="0" smtClean="0">
                <a:solidFill>
                  <a:schemeClr val="tx1"/>
                </a:solidFill>
              </a:rPr>
              <a:t> - MUST </a:t>
            </a:r>
            <a:r>
              <a:rPr lang="cs-CZ" dirty="0" err="1" smtClean="0">
                <a:solidFill>
                  <a:schemeClr val="tx1"/>
                </a:solidFill>
              </a:rPr>
              <a:t>week</a:t>
            </a:r>
            <a:r>
              <a:rPr lang="cs-CZ" dirty="0" smtClean="0">
                <a:solidFill>
                  <a:schemeClr val="tx1"/>
                </a:solidFill>
              </a:rPr>
              <a:t>  •  09/04/2014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1DA06D-66B4-4947-88F8-D9CE50A8E24D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056" y="4925165"/>
            <a:ext cx="1138730" cy="1138730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21089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cs-CZ" smtClean="0">
                <a:solidFill>
                  <a:schemeClr val="tx1"/>
                </a:solidFill>
              </a:rPr>
              <a:t>M. Bartošek  •  MU Libraries - MUST week  •  09/04/2014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1DA06D-66B4-4947-88F8-D9CE50A8E24D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25" y="251293"/>
            <a:ext cx="5553074" cy="44264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3272" y="37533"/>
            <a:ext cx="3366512" cy="39309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5607" y="3584833"/>
            <a:ext cx="4495143" cy="283967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4848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190627" y="2124689"/>
            <a:ext cx="45632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/>
              <a:t>6.  Open Access </a:t>
            </a:r>
            <a:r>
              <a:rPr lang="cs-CZ" sz="3200" b="1" dirty="0" err="1" smtClean="0"/>
              <a:t>at</a:t>
            </a:r>
            <a:r>
              <a:rPr lang="cs-CZ" sz="3200" b="1" dirty="0" smtClean="0"/>
              <a:t> MU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138320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OA at 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1800" dirty="0" smtClean="0"/>
              <a:t>2006	</a:t>
            </a:r>
            <a:r>
              <a:rPr lang="en-US" sz="1800" dirty="0" smtClean="0">
                <a:solidFill>
                  <a:schemeClr val="tx1"/>
                </a:solidFill>
              </a:rPr>
              <a:t>MU e-theses &amp;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</a:rPr>
              <a:t>dissertations</a:t>
            </a:r>
            <a:r>
              <a:rPr lang="cs-CZ" sz="1800" dirty="0" smtClean="0">
                <a:solidFill>
                  <a:schemeClr val="tx1"/>
                </a:solidFill>
              </a:rPr>
              <a:t> in OA</a:t>
            </a:r>
            <a:endParaRPr lang="en-US" sz="180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800" dirty="0" smtClean="0"/>
              <a:t>2010</a:t>
            </a:r>
            <a:r>
              <a:rPr lang="cs-CZ" sz="1800" dirty="0" smtClean="0"/>
              <a:t>	</a:t>
            </a:r>
            <a:r>
              <a:rPr lang="cs-CZ" sz="1800" dirty="0" smtClean="0">
                <a:solidFill>
                  <a:schemeClr val="tx1"/>
                </a:solidFill>
              </a:rPr>
              <a:t>MU </a:t>
            </a:r>
            <a:r>
              <a:rPr lang="cs-CZ" sz="1800" dirty="0" err="1" smtClean="0">
                <a:solidFill>
                  <a:schemeClr val="tx1"/>
                </a:solidFill>
              </a:rPr>
              <a:t>signed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</a:rPr>
              <a:t>Berlin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</a:rPr>
              <a:t>Declaration</a:t>
            </a:r>
            <a:endParaRPr lang="en-US" sz="180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800" dirty="0" smtClean="0"/>
              <a:t>2011</a:t>
            </a:r>
            <a:r>
              <a:rPr lang="cs-CZ" sz="1800" dirty="0" smtClean="0"/>
              <a:t>	</a:t>
            </a:r>
            <a:r>
              <a:rPr lang="cs-CZ" sz="1800" dirty="0" smtClean="0">
                <a:solidFill>
                  <a:schemeClr val="tx1"/>
                </a:solidFill>
              </a:rPr>
              <a:t>MU green OA </a:t>
            </a:r>
            <a:r>
              <a:rPr lang="cs-CZ" sz="1800" dirty="0" err="1" smtClean="0">
                <a:solidFill>
                  <a:schemeClr val="tx1"/>
                </a:solidFill>
              </a:rPr>
              <a:t>mandate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</a:rPr>
              <a:t>adopted</a:t>
            </a:r>
            <a:endParaRPr lang="en-US" sz="180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800" dirty="0" smtClean="0"/>
              <a:t>2012</a:t>
            </a:r>
            <a:r>
              <a:rPr lang="cs-CZ" sz="1800" dirty="0" smtClean="0"/>
              <a:t>	</a:t>
            </a:r>
            <a:r>
              <a:rPr lang="cs-CZ" sz="1800" dirty="0" smtClean="0">
                <a:solidFill>
                  <a:schemeClr val="tx1"/>
                </a:solidFill>
              </a:rPr>
              <a:t>MU</a:t>
            </a:r>
            <a:r>
              <a:rPr lang="cs-CZ" sz="1800" dirty="0" smtClean="0"/>
              <a:t> </a:t>
            </a:r>
            <a:r>
              <a:rPr lang="cs-CZ" sz="1800" dirty="0" err="1" smtClean="0">
                <a:solidFill>
                  <a:schemeClr val="tx1"/>
                </a:solidFill>
              </a:rPr>
              <a:t>Institutional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</a:rPr>
              <a:t>repository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</a:rPr>
              <a:t>fully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</a:rPr>
              <a:t>operational</a:t>
            </a:r>
            <a:endParaRPr lang="en-US" sz="180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2400"/>
              </a:spcAft>
            </a:pPr>
            <a:r>
              <a:rPr lang="en-US" sz="1800" dirty="0" smtClean="0"/>
              <a:t>2013</a:t>
            </a:r>
            <a:r>
              <a:rPr lang="cs-CZ" sz="1800" dirty="0" smtClean="0"/>
              <a:t>	</a:t>
            </a:r>
            <a:r>
              <a:rPr lang="cs-CZ" sz="1800" dirty="0" err="1" smtClean="0">
                <a:solidFill>
                  <a:schemeClr val="tx1"/>
                </a:solidFill>
              </a:rPr>
              <a:t>great</a:t>
            </a:r>
            <a:r>
              <a:rPr lang="cs-CZ" sz="1800" dirty="0" smtClean="0">
                <a:solidFill>
                  <a:schemeClr val="tx1"/>
                </a:solidFill>
              </a:rPr>
              <a:t> OA-</a:t>
            </a:r>
            <a:r>
              <a:rPr lang="cs-CZ" sz="1800" dirty="0" err="1" smtClean="0">
                <a:solidFill>
                  <a:schemeClr val="tx1"/>
                </a:solidFill>
              </a:rPr>
              <a:t>dispute</a:t>
            </a:r>
            <a:r>
              <a:rPr lang="cs-CZ" sz="1800" dirty="0" smtClean="0">
                <a:solidFill>
                  <a:schemeClr val="tx1"/>
                </a:solidFill>
              </a:rPr>
              <a:t> –</a:t>
            </a:r>
            <a:r>
              <a:rPr lang="en-US" sz="1800" dirty="0" smtClean="0">
                <a:solidFill>
                  <a:schemeClr val="tx1"/>
                </a:solidFill>
              </a:rPr>
              <a:t>&gt;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 smtClean="0"/>
              <a:t>green OA </a:t>
            </a:r>
            <a:r>
              <a:rPr lang="cs-CZ" sz="1800" dirty="0" err="1" smtClean="0"/>
              <a:t>mandate</a:t>
            </a:r>
            <a:r>
              <a:rPr lang="cs-CZ" sz="1800" dirty="0" smtClean="0"/>
              <a:t> </a:t>
            </a:r>
            <a:r>
              <a:rPr lang="cs-CZ" sz="1800" dirty="0" err="1" smtClean="0"/>
              <a:t>relaxed</a:t>
            </a:r>
            <a:r>
              <a:rPr lang="en-US" sz="1800" dirty="0" smtClean="0"/>
              <a:t>,</a:t>
            </a: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cs-CZ" sz="1800" dirty="0" smtClean="0"/>
              <a:t>		</a:t>
            </a:r>
            <a:r>
              <a:rPr lang="cs-CZ" sz="1800" dirty="0" err="1" smtClean="0"/>
              <a:t>voluntary</a:t>
            </a:r>
            <a:r>
              <a:rPr lang="cs-CZ" sz="1800" dirty="0" smtClean="0"/>
              <a:t> deposit </a:t>
            </a:r>
            <a:r>
              <a:rPr lang="cs-CZ" sz="1800" dirty="0" err="1" smtClean="0"/>
              <a:t>policy</a:t>
            </a:r>
            <a:r>
              <a:rPr lang="cs-CZ" sz="1800" dirty="0" smtClean="0"/>
              <a:t> </a:t>
            </a:r>
            <a:r>
              <a:rPr lang="cs-CZ" sz="1800" dirty="0" err="1" smtClean="0"/>
              <a:t>instead</a:t>
            </a:r>
            <a:r>
              <a:rPr lang="cs-CZ" sz="1800" dirty="0" smtClean="0"/>
              <a:t>…</a:t>
            </a:r>
            <a:endParaRPr lang="cs-CZ" dirty="0" smtClean="0"/>
          </a:p>
          <a:p>
            <a:pPr marL="877887" lvl="5" indent="-34290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cs-CZ" sz="1800" dirty="0" smtClean="0"/>
              <a:t>…OA </a:t>
            </a:r>
            <a:r>
              <a:rPr lang="cs-CZ" sz="1800" dirty="0" err="1" smtClean="0"/>
              <a:t>progress</a:t>
            </a:r>
            <a:r>
              <a:rPr lang="cs-CZ" sz="1800" dirty="0" smtClean="0"/>
              <a:t> </a:t>
            </a:r>
            <a:r>
              <a:rPr lang="cs-CZ" sz="1800" dirty="0" err="1" smtClean="0"/>
              <a:t>suspended</a:t>
            </a:r>
            <a:r>
              <a:rPr lang="cs-CZ" sz="1800" dirty="0" smtClean="0"/>
              <a:t> </a:t>
            </a:r>
            <a:r>
              <a:rPr lang="cs-CZ" sz="1800" dirty="0" err="1" smtClean="0"/>
              <a:t>at</a:t>
            </a:r>
            <a:r>
              <a:rPr lang="cs-CZ" sz="1800" dirty="0" smtClean="0"/>
              <a:t> MU</a:t>
            </a:r>
          </a:p>
          <a:p>
            <a:pPr marL="877887" lvl="5" indent="-342900">
              <a:spcBef>
                <a:spcPts val="600"/>
              </a:spcBef>
              <a:buFont typeface="Courier New" pitchFamily="49" charset="0"/>
              <a:buChar char="o"/>
            </a:pPr>
            <a:r>
              <a:rPr lang="cs-CZ" sz="1800" b="1" dirty="0" err="1"/>
              <a:t>n</a:t>
            </a:r>
            <a:r>
              <a:rPr lang="cs-CZ" sz="1800" b="1" dirty="0" err="1" smtClean="0"/>
              <a:t>ational</a:t>
            </a:r>
            <a:r>
              <a:rPr lang="cs-CZ" sz="1800" b="1" dirty="0" smtClean="0"/>
              <a:t> OA </a:t>
            </a:r>
            <a:r>
              <a:rPr lang="cs-CZ" sz="1800" b="1" dirty="0" err="1" smtClean="0"/>
              <a:t>strategy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badly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missing</a:t>
            </a:r>
            <a:r>
              <a:rPr lang="en-US" sz="1800" b="1" dirty="0" smtClean="0"/>
              <a:t>!</a:t>
            </a:r>
            <a:endParaRPr lang="cs-CZ" sz="1800" b="1" dirty="0"/>
          </a:p>
          <a:p>
            <a:endParaRPr lang="cs-CZ" sz="1800" dirty="0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cs-CZ" smtClean="0">
                <a:solidFill>
                  <a:schemeClr val="tx1"/>
                </a:solidFill>
              </a:rPr>
              <a:t>M. Bartošek  •  MU Libraries - MUST week  •  09/04/2014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1DA06D-66B4-4947-88F8-D9CE50A8E24D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73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805925"/>
            <a:ext cx="9144000" cy="3769682"/>
          </a:xfrm>
        </p:spPr>
        <p:txBody>
          <a:bodyPr/>
          <a:lstStyle>
            <a:lvl1pPr marL="0" indent="0">
              <a:lnSpc>
                <a:spcPct val="120000"/>
              </a:lnSpc>
              <a:buFontTx/>
              <a:buNone/>
              <a:defRPr sz="2500" b="1">
                <a:solidFill>
                  <a:schemeClr val="accent1"/>
                </a:solidFill>
                <a:latin typeface="Pt sans"/>
                <a:cs typeface="Pt sans"/>
              </a:defRPr>
            </a:lvl1pPr>
            <a:lvl2pPr marL="0" indent="0" algn="ctr">
              <a:lnSpc>
                <a:spcPct val="120000"/>
              </a:lnSpc>
              <a:buFontTx/>
              <a:buNone/>
              <a:defRPr sz="2200" b="1" baseline="0">
                <a:latin typeface="Pt sans"/>
                <a:cs typeface="Pt sans"/>
              </a:defRPr>
            </a:lvl2pPr>
            <a:lvl3pPr marL="0" indent="0">
              <a:lnSpc>
                <a:spcPct val="120000"/>
              </a:lnSpc>
              <a:buFontTx/>
              <a:buNone/>
              <a:defRPr sz="1800" b="1">
                <a:latin typeface="Pt sans"/>
                <a:cs typeface="Pt sans"/>
              </a:defRPr>
            </a:lvl3pPr>
            <a:lvl4pPr marL="835200" indent="-342000">
              <a:lnSpc>
                <a:spcPct val="120000"/>
              </a:lnSpc>
              <a:defRPr b="1">
                <a:latin typeface="Pt sans"/>
                <a:cs typeface="Pt sans"/>
              </a:defRPr>
            </a:lvl4pPr>
            <a:lvl5pPr>
              <a:lnSpc>
                <a:spcPct val="120000"/>
              </a:lnSpc>
              <a:defRPr b="1">
                <a:latin typeface="Pt sans"/>
                <a:cs typeface="Pt sans"/>
              </a:defRPr>
            </a:lvl5pPr>
          </a:lstStyle>
          <a:p>
            <a:pPr lvl="1"/>
            <a:r>
              <a:rPr lang="en-US" dirty="0" smtClean="0"/>
              <a:t>Thank you for your attention!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6072606" y="5465342"/>
            <a:ext cx="2663990" cy="828539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600" b="1">
                <a:solidFill>
                  <a:schemeClr val="tx1"/>
                </a:solidFill>
                <a:latin typeface="Pt sans"/>
                <a:cs typeface="Pt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Miroslav Bartošek</a:t>
            </a:r>
          </a:p>
          <a:p>
            <a:r>
              <a:rPr lang="en-US" dirty="0" smtClean="0">
                <a:solidFill>
                  <a:srgbClr val="BC044E"/>
                </a:solidFill>
              </a:rPr>
              <a:t>bartosek@ics.muni.cz</a:t>
            </a:r>
            <a:endParaRPr lang="cs-CZ" dirty="0" smtClean="0">
              <a:solidFill>
                <a:srgbClr val="BC04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9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Masaryk University at glance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cs-CZ" smtClean="0">
                <a:solidFill>
                  <a:schemeClr val="tx1"/>
                </a:solidFill>
              </a:rPr>
              <a:t>M. Bartošek  •  MU Libraries - MUST week  •  09/04/2014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1DA06D-66B4-4947-88F8-D9CE50A8E24D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112" name="Skupina 111"/>
          <p:cNvGrpSpPr/>
          <p:nvPr/>
        </p:nvGrpSpPr>
        <p:grpSpPr>
          <a:xfrm>
            <a:off x="1161453" y="1878024"/>
            <a:ext cx="6683773" cy="4406058"/>
            <a:chOff x="1028700" y="1490663"/>
            <a:chExt cx="7483041" cy="5229225"/>
          </a:xfrm>
        </p:grpSpPr>
        <p:sp>
          <p:nvSpPr>
            <p:cNvPr id="113" name="Line 28"/>
            <p:cNvSpPr>
              <a:spLocks noChangeShapeType="1"/>
            </p:cNvSpPr>
            <p:nvPr/>
          </p:nvSpPr>
          <p:spPr bwMode="auto">
            <a:xfrm>
              <a:off x="1258888" y="2401888"/>
              <a:ext cx="0" cy="2603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114" name="Skupina 113"/>
            <p:cNvGrpSpPr/>
            <p:nvPr/>
          </p:nvGrpSpPr>
          <p:grpSpPr>
            <a:xfrm>
              <a:off x="1028700" y="1490663"/>
              <a:ext cx="7483041" cy="5229225"/>
              <a:chOff x="1028700" y="1490663"/>
              <a:chExt cx="7483041" cy="5229225"/>
            </a:xfrm>
          </p:grpSpPr>
          <p:sp>
            <p:nvSpPr>
              <p:cNvPr id="115" name="Text Box 6"/>
              <p:cNvSpPr txBox="1">
                <a:spLocks noChangeArrowheads="1"/>
              </p:cNvSpPr>
              <p:nvPr/>
            </p:nvSpPr>
            <p:spPr bwMode="auto">
              <a:xfrm>
                <a:off x="1050925" y="2679700"/>
                <a:ext cx="608761" cy="365278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1400" b="1" dirty="0"/>
                  <a:t>Arts</a:t>
                </a:r>
                <a:endParaRPr lang="cs-CZ" sz="1600" b="1" dirty="0"/>
              </a:p>
            </p:txBody>
          </p:sp>
          <p:sp>
            <p:nvSpPr>
              <p:cNvPr id="116" name="Text Box 7"/>
              <p:cNvSpPr txBox="1">
                <a:spLocks noChangeArrowheads="1"/>
              </p:cNvSpPr>
              <p:nvPr/>
            </p:nvSpPr>
            <p:spPr bwMode="auto">
              <a:xfrm>
                <a:off x="1042988" y="3089275"/>
                <a:ext cx="964110" cy="365278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1400" b="1" dirty="0"/>
                  <a:t>Science</a:t>
                </a:r>
                <a:endParaRPr lang="cs-CZ" sz="1600" b="1" dirty="0"/>
              </a:p>
            </p:txBody>
          </p:sp>
          <p:sp>
            <p:nvSpPr>
              <p:cNvPr id="117" name="Text Box 8"/>
              <p:cNvSpPr txBox="1">
                <a:spLocks noChangeArrowheads="1"/>
              </p:cNvSpPr>
              <p:nvPr/>
            </p:nvSpPr>
            <p:spPr bwMode="auto">
              <a:xfrm>
                <a:off x="1042988" y="3500438"/>
                <a:ext cx="1062819" cy="365278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1400" b="1" dirty="0"/>
                  <a:t>Medicine</a:t>
                </a:r>
                <a:endParaRPr lang="cs-CZ" sz="1800" b="1" dirty="0"/>
              </a:p>
            </p:txBody>
          </p:sp>
          <p:sp>
            <p:nvSpPr>
              <p:cNvPr id="118" name="TextovéPole 1"/>
              <p:cNvSpPr txBox="1">
                <a:spLocks noChangeArrowheads="1"/>
              </p:cNvSpPr>
              <p:nvPr/>
            </p:nvSpPr>
            <p:spPr bwMode="auto">
              <a:xfrm>
                <a:off x="2701925" y="6443663"/>
                <a:ext cx="3055938" cy="276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1200"/>
                  <a:t>* Central European Institute of Technology</a:t>
                </a:r>
                <a:endParaRPr lang="cs-CZ" sz="1200"/>
              </a:p>
            </p:txBody>
          </p:sp>
          <p:sp>
            <p:nvSpPr>
              <p:cNvPr id="119" name="Text Box 9"/>
              <p:cNvSpPr txBox="1">
                <a:spLocks noChangeArrowheads="1"/>
              </p:cNvSpPr>
              <p:nvPr/>
            </p:nvSpPr>
            <p:spPr bwMode="auto">
              <a:xfrm>
                <a:off x="1039812" y="3905250"/>
                <a:ext cx="596198" cy="365278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1400" b="1" dirty="0"/>
                  <a:t>Law</a:t>
                </a:r>
                <a:endParaRPr lang="cs-CZ" sz="1800" b="1" dirty="0"/>
              </a:p>
            </p:txBody>
          </p:sp>
          <p:sp>
            <p:nvSpPr>
              <p:cNvPr id="120" name="Text Box 10"/>
              <p:cNvSpPr txBox="1">
                <a:spLocks noChangeArrowheads="1"/>
              </p:cNvSpPr>
              <p:nvPr/>
            </p:nvSpPr>
            <p:spPr bwMode="auto">
              <a:xfrm>
                <a:off x="1038225" y="4708525"/>
                <a:ext cx="1276388" cy="365278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1400" b="1" dirty="0"/>
                  <a:t>Economics</a:t>
                </a:r>
                <a:endParaRPr lang="cs-CZ" sz="1800" b="1" dirty="0"/>
              </a:p>
            </p:txBody>
          </p:sp>
          <p:sp>
            <p:nvSpPr>
              <p:cNvPr id="121" name="Text Box 11"/>
              <p:cNvSpPr txBox="1">
                <a:spLocks noChangeArrowheads="1"/>
              </p:cNvSpPr>
              <p:nvPr/>
            </p:nvSpPr>
            <p:spPr bwMode="auto">
              <a:xfrm>
                <a:off x="1038225" y="5114925"/>
                <a:ext cx="1287156" cy="365278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sz="1400" b="1" dirty="0" err="1"/>
                  <a:t>Informati</a:t>
                </a:r>
                <a:r>
                  <a:rPr lang="en-US" sz="1400" b="1" dirty="0" err="1"/>
                  <a:t>cs</a:t>
                </a:r>
                <a:endParaRPr lang="cs-CZ" sz="1400" b="1" dirty="0"/>
              </a:p>
            </p:txBody>
          </p:sp>
          <p:sp>
            <p:nvSpPr>
              <p:cNvPr id="122" name="Text Box 12"/>
              <p:cNvSpPr txBox="1">
                <a:spLocks noChangeArrowheads="1"/>
              </p:cNvSpPr>
              <p:nvPr/>
            </p:nvSpPr>
            <p:spPr bwMode="auto">
              <a:xfrm>
                <a:off x="1038225" y="4305300"/>
                <a:ext cx="1174090" cy="365278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1400" b="1" dirty="0"/>
                  <a:t>Education</a:t>
                </a:r>
                <a:endParaRPr lang="cs-CZ" sz="1800" b="1" dirty="0"/>
              </a:p>
            </p:txBody>
          </p:sp>
          <p:sp>
            <p:nvSpPr>
              <p:cNvPr id="123" name="Text Box 13"/>
              <p:cNvSpPr txBox="1">
                <a:spLocks noChangeArrowheads="1"/>
              </p:cNvSpPr>
              <p:nvPr/>
            </p:nvSpPr>
            <p:spPr bwMode="auto">
              <a:xfrm>
                <a:off x="1028700" y="5546725"/>
                <a:ext cx="1576102" cy="365278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sz="1400" b="1" dirty="0"/>
                  <a:t>Soci</a:t>
                </a:r>
                <a:r>
                  <a:rPr lang="en-US" sz="1400" b="1" dirty="0"/>
                  <a:t>al Studies</a:t>
                </a:r>
                <a:endParaRPr lang="cs-CZ" sz="1400" b="1" dirty="0"/>
              </a:p>
            </p:txBody>
          </p:sp>
          <p:sp>
            <p:nvSpPr>
              <p:cNvPr id="124" name="Text Box 14"/>
              <p:cNvSpPr txBox="1">
                <a:spLocks noChangeArrowheads="1"/>
              </p:cNvSpPr>
              <p:nvPr/>
            </p:nvSpPr>
            <p:spPr bwMode="auto">
              <a:xfrm>
                <a:off x="1038225" y="5949950"/>
                <a:ext cx="1620969" cy="365278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sz="1400" b="1" dirty="0"/>
                  <a:t>Sport</a:t>
                </a:r>
                <a:r>
                  <a:rPr lang="en-US" sz="1400" b="1" dirty="0"/>
                  <a:t>s</a:t>
                </a:r>
                <a:r>
                  <a:rPr lang="cs-CZ" sz="1400" b="1" dirty="0"/>
                  <a:t> </a:t>
                </a:r>
                <a:r>
                  <a:rPr lang="en-US" sz="1400" b="1" dirty="0"/>
                  <a:t>S</a:t>
                </a:r>
                <a:r>
                  <a:rPr lang="cs-CZ" sz="1400" b="1" dirty="0" err="1"/>
                  <a:t>tudi</a:t>
                </a:r>
                <a:r>
                  <a:rPr lang="en-US" sz="1400" b="1" dirty="0" err="1"/>
                  <a:t>es</a:t>
                </a:r>
                <a:endParaRPr lang="cs-CZ" sz="1400" b="1" dirty="0"/>
              </a:p>
            </p:txBody>
          </p:sp>
          <p:sp>
            <p:nvSpPr>
              <p:cNvPr id="125" name="Text Box 16"/>
              <p:cNvSpPr txBox="1">
                <a:spLocks noChangeArrowheads="1"/>
              </p:cNvSpPr>
              <p:nvPr/>
            </p:nvSpPr>
            <p:spPr bwMode="auto">
              <a:xfrm>
                <a:off x="2474912" y="2601913"/>
                <a:ext cx="3044163" cy="365278"/>
              </a:xfrm>
              <a:prstGeom prst="rect">
                <a:avLst/>
              </a:prstGeom>
              <a:solidFill>
                <a:srgbClr val="FFFFD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1400" b="1" dirty="0">
                    <a:solidFill>
                      <a:srgbClr val="BC044E"/>
                    </a:solidFill>
                  </a:rPr>
                  <a:t>Institute of Computer Science</a:t>
                </a:r>
                <a:endParaRPr lang="cs-CZ" sz="1400" b="1" dirty="0">
                  <a:solidFill>
                    <a:srgbClr val="BC044E"/>
                  </a:solidFill>
                </a:endParaRPr>
              </a:p>
            </p:txBody>
          </p:sp>
          <p:sp>
            <p:nvSpPr>
              <p:cNvPr id="126" name="Text Box 18"/>
              <p:cNvSpPr txBox="1">
                <a:spLocks noChangeArrowheads="1"/>
              </p:cNvSpPr>
              <p:nvPr/>
            </p:nvSpPr>
            <p:spPr bwMode="auto">
              <a:xfrm>
                <a:off x="3411537" y="3059983"/>
                <a:ext cx="1023336" cy="36527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sz="1400" dirty="0"/>
                  <a:t>CEITEC</a:t>
                </a:r>
                <a:r>
                  <a:rPr lang="en-US" sz="1400" dirty="0"/>
                  <a:t>*</a:t>
                </a:r>
                <a:endParaRPr lang="cs-CZ" sz="1400" dirty="0"/>
              </a:p>
            </p:txBody>
          </p:sp>
          <p:sp>
            <p:nvSpPr>
              <p:cNvPr id="127" name="Text Box 19"/>
              <p:cNvSpPr txBox="1">
                <a:spLocks noChangeArrowheads="1"/>
              </p:cNvSpPr>
              <p:nvPr/>
            </p:nvSpPr>
            <p:spPr bwMode="auto">
              <a:xfrm>
                <a:off x="6511925" y="2617788"/>
                <a:ext cx="1789671" cy="36527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1400" dirty="0"/>
                  <a:t>Hostels/Canteens</a:t>
                </a:r>
                <a:endParaRPr lang="cs-CZ" sz="1600" dirty="0"/>
              </a:p>
            </p:txBody>
          </p:sp>
          <p:sp>
            <p:nvSpPr>
              <p:cNvPr id="128" name="Text Box 20"/>
              <p:cNvSpPr txBox="1">
                <a:spLocks noChangeArrowheads="1"/>
              </p:cNvSpPr>
              <p:nvPr/>
            </p:nvSpPr>
            <p:spPr bwMode="auto">
              <a:xfrm>
                <a:off x="6526212" y="3019424"/>
                <a:ext cx="1154347" cy="36527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1400" dirty="0" err="1"/>
                  <a:t>MuniPress</a:t>
                </a:r>
                <a:endParaRPr lang="cs-CZ" sz="1400" dirty="0"/>
              </a:p>
            </p:txBody>
          </p:sp>
          <p:sp>
            <p:nvSpPr>
              <p:cNvPr id="129" name="Text Box 21"/>
              <p:cNvSpPr txBox="1">
                <a:spLocks noChangeArrowheads="1"/>
              </p:cNvSpPr>
              <p:nvPr/>
            </p:nvSpPr>
            <p:spPr bwMode="auto">
              <a:xfrm>
                <a:off x="6511925" y="3427413"/>
                <a:ext cx="1220035" cy="36527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sz="1400" dirty="0"/>
                  <a:t>Telč</a:t>
                </a:r>
                <a:r>
                  <a:rPr lang="en-US" sz="1400" dirty="0"/>
                  <a:t> Centre</a:t>
                </a:r>
                <a:endParaRPr lang="cs-CZ" sz="1400" dirty="0"/>
              </a:p>
            </p:txBody>
          </p:sp>
          <p:sp>
            <p:nvSpPr>
              <p:cNvPr id="130" name="Text Box 22"/>
              <p:cNvSpPr txBox="1">
                <a:spLocks noChangeArrowheads="1"/>
              </p:cNvSpPr>
              <p:nvPr/>
            </p:nvSpPr>
            <p:spPr bwMode="auto">
              <a:xfrm>
                <a:off x="6511926" y="4365625"/>
                <a:ext cx="1355354" cy="36527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1400" dirty="0"/>
                  <a:t>MU-</a:t>
                </a:r>
                <a:r>
                  <a:rPr lang="cs-CZ" sz="1400" dirty="0"/>
                  <a:t>Archiv</a:t>
                </a:r>
                <a:r>
                  <a:rPr lang="en-US" sz="1400" dirty="0" err="1" smtClean="0"/>
                  <a:t>es</a:t>
                </a:r>
                <a:endParaRPr lang="cs-CZ" sz="1400" dirty="0"/>
              </a:p>
            </p:txBody>
          </p:sp>
          <p:sp>
            <p:nvSpPr>
              <p:cNvPr id="131" name="Text Box 23"/>
              <p:cNvSpPr txBox="1">
                <a:spLocks noChangeArrowheads="1"/>
              </p:cNvSpPr>
              <p:nvPr/>
            </p:nvSpPr>
            <p:spPr bwMode="auto">
              <a:xfrm>
                <a:off x="6502400" y="4776788"/>
                <a:ext cx="1834538" cy="36527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1400" dirty="0"/>
                  <a:t>Disabled Students</a:t>
                </a:r>
                <a:endParaRPr lang="cs-CZ" sz="1400" dirty="0"/>
              </a:p>
            </p:txBody>
          </p:sp>
          <p:sp>
            <p:nvSpPr>
              <p:cNvPr id="132" name="Text Box 24"/>
              <p:cNvSpPr txBox="1">
                <a:spLocks noChangeArrowheads="1"/>
              </p:cNvSpPr>
              <p:nvPr/>
            </p:nvSpPr>
            <p:spPr bwMode="auto">
              <a:xfrm>
                <a:off x="6502400" y="5162550"/>
                <a:ext cx="1753776" cy="36527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1400" dirty="0"/>
                  <a:t>Language Centre</a:t>
                </a:r>
                <a:endParaRPr lang="cs-CZ" sz="1400" dirty="0"/>
              </a:p>
            </p:txBody>
          </p:sp>
          <p:sp>
            <p:nvSpPr>
              <p:cNvPr id="133" name="Text Box 25"/>
              <p:cNvSpPr txBox="1">
                <a:spLocks noChangeArrowheads="1"/>
              </p:cNvSpPr>
              <p:nvPr/>
            </p:nvSpPr>
            <p:spPr bwMode="auto">
              <a:xfrm>
                <a:off x="6502400" y="5553075"/>
                <a:ext cx="2009341" cy="36527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1400" dirty="0"/>
                  <a:t>Technology Transfer</a:t>
                </a:r>
                <a:endParaRPr lang="cs-CZ" sz="1400" dirty="0"/>
              </a:p>
            </p:txBody>
          </p:sp>
          <p:sp>
            <p:nvSpPr>
              <p:cNvPr id="134" name="Text Box 26"/>
              <p:cNvSpPr txBox="1">
                <a:spLocks noChangeArrowheads="1"/>
              </p:cNvSpPr>
              <p:nvPr/>
            </p:nvSpPr>
            <p:spPr bwMode="auto">
              <a:xfrm>
                <a:off x="6511926" y="5949950"/>
                <a:ext cx="1687373" cy="36527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sz="1400" dirty="0"/>
                  <a:t>Mendel </a:t>
                </a:r>
                <a:r>
                  <a:rPr lang="en-US" sz="1400" dirty="0"/>
                  <a:t>M</a:t>
                </a:r>
                <a:r>
                  <a:rPr lang="cs-CZ" sz="1400" dirty="0"/>
                  <a:t>u</a:t>
                </a:r>
                <a:r>
                  <a:rPr lang="en-US" sz="1400" dirty="0"/>
                  <a:t>s</a:t>
                </a:r>
                <a:r>
                  <a:rPr lang="cs-CZ" sz="1400" dirty="0" err="1"/>
                  <a:t>eum</a:t>
                </a:r>
                <a:endParaRPr lang="cs-CZ" sz="1400" dirty="0"/>
              </a:p>
            </p:txBody>
          </p:sp>
          <p:sp>
            <p:nvSpPr>
              <p:cNvPr id="135" name="Line 27"/>
              <p:cNvSpPr>
                <a:spLocks noChangeShapeType="1"/>
              </p:cNvSpPr>
              <p:nvPr/>
            </p:nvSpPr>
            <p:spPr bwMode="auto">
              <a:xfrm>
                <a:off x="1254125" y="2401888"/>
                <a:ext cx="54737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6" name="Text Box 29"/>
              <p:cNvSpPr txBox="1">
                <a:spLocks noChangeArrowheads="1"/>
              </p:cNvSpPr>
              <p:nvPr/>
            </p:nvSpPr>
            <p:spPr bwMode="auto">
              <a:xfrm>
                <a:off x="1270000" y="2093913"/>
                <a:ext cx="904886" cy="3287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sz="1200" b="1" dirty="0">
                    <a:solidFill>
                      <a:schemeClr val="hlink"/>
                    </a:solidFill>
                  </a:rPr>
                  <a:t>fa</a:t>
                </a:r>
                <a:r>
                  <a:rPr lang="en-US" sz="1200" b="1" dirty="0" err="1">
                    <a:solidFill>
                      <a:schemeClr val="hlink"/>
                    </a:solidFill>
                  </a:rPr>
                  <a:t>culties</a:t>
                </a:r>
                <a:endParaRPr lang="cs-CZ" sz="1200" b="1" dirty="0">
                  <a:solidFill>
                    <a:schemeClr val="hlink"/>
                  </a:solidFill>
                </a:endParaRPr>
              </a:p>
            </p:txBody>
          </p:sp>
          <p:sp>
            <p:nvSpPr>
              <p:cNvPr id="137" name="Line 30"/>
              <p:cNvSpPr>
                <a:spLocks noChangeShapeType="1"/>
              </p:cNvSpPr>
              <p:nvPr/>
            </p:nvSpPr>
            <p:spPr bwMode="auto">
              <a:xfrm>
                <a:off x="3846512" y="1952625"/>
                <a:ext cx="0" cy="6477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8" name="Text Box 31"/>
              <p:cNvSpPr txBox="1">
                <a:spLocks noChangeArrowheads="1"/>
              </p:cNvSpPr>
              <p:nvPr/>
            </p:nvSpPr>
            <p:spPr bwMode="auto">
              <a:xfrm>
                <a:off x="3914775" y="2093913"/>
                <a:ext cx="973085" cy="3287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1200" b="1" dirty="0">
                    <a:solidFill>
                      <a:schemeClr val="hlink"/>
                    </a:solidFill>
                  </a:rPr>
                  <a:t>institutes</a:t>
                </a:r>
                <a:endParaRPr lang="cs-CZ" sz="1200" b="1" dirty="0">
                  <a:solidFill>
                    <a:schemeClr val="hlink"/>
                  </a:solidFill>
                </a:endParaRPr>
              </a:p>
            </p:txBody>
          </p:sp>
          <p:sp>
            <p:nvSpPr>
              <p:cNvPr id="139" name="Line 32"/>
              <p:cNvSpPr>
                <a:spLocks noChangeShapeType="1"/>
              </p:cNvSpPr>
              <p:nvPr/>
            </p:nvSpPr>
            <p:spPr bwMode="auto">
              <a:xfrm>
                <a:off x="6716712" y="2401888"/>
                <a:ext cx="0" cy="2159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0" name="Text Box 33"/>
              <p:cNvSpPr txBox="1">
                <a:spLocks noChangeArrowheads="1"/>
              </p:cNvSpPr>
              <p:nvPr/>
            </p:nvSpPr>
            <p:spPr bwMode="auto">
              <a:xfrm>
                <a:off x="6118225" y="2093913"/>
                <a:ext cx="1586871" cy="3287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1200" b="1" dirty="0">
                    <a:solidFill>
                      <a:schemeClr val="hlink"/>
                    </a:solidFill>
                  </a:rPr>
                  <a:t>specialized units</a:t>
                </a:r>
                <a:endParaRPr lang="cs-CZ" sz="1200" b="1" dirty="0">
                  <a:solidFill>
                    <a:schemeClr val="hlink"/>
                  </a:solidFill>
                </a:endParaRPr>
              </a:p>
            </p:txBody>
          </p:sp>
          <p:sp>
            <p:nvSpPr>
              <p:cNvPr id="141" name="Text Box 34"/>
              <p:cNvSpPr txBox="1">
                <a:spLocks noChangeArrowheads="1"/>
              </p:cNvSpPr>
              <p:nvPr/>
            </p:nvSpPr>
            <p:spPr bwMode="auto">
              <a:xfrm>
                <a:off x="6408357" y="4029939"/>
                <a:ext cx="1098713" cy="3287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1200" b="1" dirty="0">
                    <a:solidFill>
                      <a:schemeClr val="hlink"/>
                    </a:solidFill>
                  </a:rPr>
                  <a:t>other units</a:t>
                </a:r>
                <a:endParaRPr lang="cs-CZ" sz="1200" b="1" dirty="0">
                  <a:solidFill>
                    <a:schemeClr val="hlink"/>
                  </a:solidFill>
                </a:endParaRPr>
              </a:p>
            </p:txBody>
          </p:sp>
          <p:sp>
            <p:nvSpPr>
              <p:cNvPr id="142" name="Line 36"/>
              <p:cNvSpPr>
                <a:spLocks noChangeShapeType="1"/>
              </p:cNvSpPr>
              <p:nvPr/>
            </p:nvSpPr>
            <p:spPr bwMode="auto">
              <a:xfrm>
                <a:off x="6151562" y="2492375"/>
                <a:ext cx="0" cy="20891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3" name="Line 37"/>
              <p:cNvSpPr>
                <a:spLocks noChangeShapeType="1"/>
              </p:cNvSpPr>
              <p:nvPr/>
            </p:nvSpPr>
            <p:spPr bwMode="auto">
              <a:xfrm>
                <a:off x="6151562" y="4581525"/>
                <a:ext cx="3603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4" name="Line 40"/>
              <p:cNvSpPr>
                <a:spLocks noChangeShapeType="1"/>
              </p:cNvSpPr>
              <p:nvPr/>
            </p:nvSpPr>
            <p:spPr bwMode="auto">
              <a:xfrm>
                <a:off x="6151562" y="2492375"/>
                <a:ext cx="5762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5" name="Text Box 5"/>
              <p:cNvSpPr txBox="1">
                <a:spLocks noChangeArrowheads="1"/>
              </p:cNvSpPr>
              <p:nvPr/>
            </p:nvSpPr>
            <p:spPr bwMode="auto">
              <a:xfrm>
                <a:off x="3356478" y="1490663"/>
                <a:ext cx="942574" cy="547916"/>
              </a:xfrm>
              <a:prstGeom prst="rect">
                <a:avLst/>
              </a:prstGeom>
              <a:solidFill>
                <a:srgbClr val="EFFFE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sz="2400" b="1" dirty="0"/>
                  <a:t>  </a:t>
                </a:r>
                <a:r>
                  <a:rPr lang="cs-CZ" sz="1800" b="1" dirty="0"/>
                  <a:t>MU</a:t>
                </a:r>
                <a:r>
                  <a:rPr lang="cs-CZ" sz="1600" dirty="0"/>
                  <a:t>  </a:t>
                </a:r>
                <a:endParaRPr lang="cs-CZ" sz="1800" dirty="0"/>
              </a:p>
            </p:txBody>
          </p:sp>
          <p:sp>
            <p:nvSpPr>
              <p:cNvPr id="146" name="Text Box 15"/>
              <p:cNvSpPr txBox="1">
                <a:spLocks noChangeArrowheads="1"/>
              </p:cNvSpPr>
              <p:nvPr/>
            </p:nvSpPr>
            <p:spPr bwMode="auto">
              <a:xfrm>
                <a:off x="4796340" y="1536700"/>
                <a:ext cx="1398570" cy="36527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1400" dirty="0" smtClean="0"/>
                  <a:t>rector’s </a:t>
                </a:r>
                <a:r>
                  <a:rPr lang="en-US" sz="1400" dirty="0"/>
                  <a:t>office</a:t>
                </a:r>
                <a:endParaRPr lang="cs-CZ" sz="1400" dirty="0"/>
              </a:p>
            </p:txBody>
          </p:sp>
          <p:sp>
            <p:nvSpPr>
              <p:cNvPr id="147" name="Line 38"/>
              <p:cNvSpPr>
                <a:spLocks noChangeShapeType="1"/>
              </p:cNvSpPr>
              <p:nvPr/>
            </p:nvSpPr>
            <p:spPr bwMode="auto">
              <a:xfrm>
                <a:off x="4299052" y="1736725"/>
                <a:ext cx="4861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</p:grpSp>
      <p:pic>
        <p:nvPicPr>
          <p:cNvPr id="148" name="Picture 4" descr="znak200_mu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413" y="3938076"/>
            <a:ext cx="1274762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790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Masaryk University at glance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Locations</a:t>
            </a:r>
          </a:p>
          <a:p>
            <a:pPr lvl="3"/>
            <a:r>
              <a:rPr lang="en-US" sz="2000" dirty="0" smtClean="0"/>
              <a:t>MU scattered all over the city</a:t>
            </a:r>
          </a:p>
          <a:p>
            <a:pPr lvl="3"/>
            <a:r>
              <a:rPr lang="en-US" sz="2000" dirty="0" smtClean="0"/>
              <a:t>~ 60 sites</a:t>
            </a:r>
          </a:p>
          <a:p>
            <a:pPr lvl="3"/>
            <a:r>
              <a:rPr lang="en-US" sz="2000" dirty="0"/>
              <a:t>e</a:t>
            </a:r>
            <a:r>
              <a:rPr lang="en-US" sz="2000" dirty="0" smtClean="0"/>
              <a:t>ach faculty in different location/s</a:t>
            </a:r>
          </a:p>
          <a:p>
            <a:pPr lvl="3"/>
            <a:r>
              <a:rPr lang="en-US" sz="2000" dirty="0" smtClean="0"/>
              <a:t>University campus </a:t>
            </a:r>
            <a:r>
              <a:rPr lang="en-US" sz="2000" dirty="0" err="1" smtClean="0"/>
              <a:t>Bohunice</a:t>
            </a:r>
            <a:endParaRPr lang="en-US" sz="2000" dirty="0" smtClean="0"/>
          </a:p>
          <a:p>
            <a:pPr lvl="5"/>
            <a:r>
              <a:rPr lang="en-US" sz="1600" dirty="0"/>
              <a:t>m</a:t>
            </a:r>
            <a:r>
              <a:rPr lang="en-US" sz="1600" dirty="0" smtClean="0"/>
              <a:t>edicine, sports + chemistry, biology</a:t>
            </a:r>
          </a:p>
          <a:p>
            <a:pPr indent="-360363"/>
            <a:r>
              <a:rPr lang="en-US" dirty="0" smtClean="0"/>
              <a:t>Numbers</a:t>
            </a:r>
          </a:p>
          <a:p>
            <a:pPr lvl="3"/>
            <a:r>
              <a:rPr lang="en-US" sz="2000" dirty="0" smtClean="0"/>
              <a:t>43 253 students</a:t>
            </a:r>
          </a:p>
          <a:p>
            <a:pPr lvl="3"/>
            <a:r>
              <a:rPr lang="en-US" sz="2000" dirty="0" smtClean="0"/>
              <a:t>229 degree </a:t>
            </a:r>
            <a:r>
              <a:rPr lang="en-US" sz="2000" dirty="0" err="1" smtClean="0"/>
              <a:t>programmes</a:t>
            </a:r>
            <a:endParaRPr lang="en-US" sz="2000" dirty="0" smtClean="0"/>
          </a:p>
          <a:p>
            <a:pPr lvl="3"/>
            <a:r>
              <a:rPr lang="en-US" sz="2000" dirty="0" smtClean="0"/>
              <a:t>4 989 employees</a:t>
            </a:r>
            <a:endParaRPr lang="cs-CZ" sz="20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cs-CZ" smtClean="0">
                <a:solidFill>
                  <a:schemeClr val="tx1"/>
                </a:solidFill>
              </a:rPr>
              <a:t>M. Bartošek  •  MU Libraries - MUST week  •  09/04/2014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1DA06D-66B4-4947-88F8-D9CE50A8E24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ovéPole 5"/>
          <p:cNvSpPr txBox="1"/>
          <p:nvPr/>
        </p:nvSpPr>
        <p:spPr>
          <a:xfrm>
            <a:off x="5955897" y="5887277"/>
            <a:ext cx="27863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2</a:t>
            </a:r>
            <a:r>
              <a:rPr lang="en-US" sz="1600" baseline="30000" dirty="0" smtClean="0"/>
              <a:t>nd</a:t>
            </a:r>
            <a:r>
              <a:rPr lang="en-US" sz="1600" dirty="0" smtClean="0"/>
              <a:t> biggest Czech university </a:t>
            </a:r>
            <a:endParaRPr lang="cs-CZ" sz="1600" dirty="0"/>
          </a:p>
        </p:txBody>
      </p:sp>
      <p:pic>
        <p:nvPicPr>
          <p:cNvPr id="7" name="Picture 4" descr="znak200_mu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163" y="4886931"/>
            <a:ext cx="991239" cy="99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120" y="2308857"/>
            <a:ext cx="2047893" cy="187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69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1DA06D-66B4-4947-88F8-D9CE50A8E24D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87" y="0"/>
            <a:ext cx="7472825" cy="6858000"/>
          </a:xfrm>
          <a:prstGeom prst="rect">
            <a:avLst/>
          </a:prstGeom>
        </p:spPr>
      </p:pic>
      <p:sp>
        <p:nvSpPr>
          <p:cNvPr id="6" name="Ovál 5"/>
          <p:cNvSpPr/>
          <p:nvPr/>
        </p:nvSpPr>
        <p:spPr>
          <a:xfrm>
            <a:off x="4536046" y="295679"/>
            <a:ext cx="484031" cy="29299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/>
          <p:cNvSpPr/>
          <p:nvPr/>
        </p:nvSpPr>
        <p:spPr>
          <a:xfrm>
            <a:off x="2109989" y="3011510"/>
            <a:ext cx="933718" cy="50871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/>
          <p:cNvSpPr/>
          <p:nvPr/>
        </p:nvSpPr>
        <p:spPr>
          <a:xfrm>
            <a:off x="4106214" y="3990305"/>
            <a:ext cx="671848" cy="35631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/>
          <p:cNvSpPr/>
          <p:nvPr/>
        </p:nvSpPr>
        <p:spPr>
          <a:xfrm>
            <a:off x="3611451" y="442176"/>
            <a:ext cx="494763" cy="34343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/>
          <p:cNvSpPr/>
          <p:nvPr/>
        </p:nvSpPr>
        <p:spPr>
          <a:xfrm>
            <a:off x="1313264" y="5679536"/>
            <a:ext cx="933718" cy="50871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/>
          <p:cNvSpPr/>
          <p:nvPr/>
        </p:nvSpPr>
        <p:spPr>
          <a:xfrm>
            <a:off x="4333472" y="1268568"/>
            <a:ext cx="528571" cy="31982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/>
          <p:cNvSpPr/>
          <p:nvPr/>
        </p:nvSpPr>
        <p:spPr>
          <a:xfrm>
            <a:off x="4249491" y="1740795"/>
            <a:ext cx="528571" cy="31982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ál 12"/>
          <p:cNvSpPr/>
          <p:nvPr/>
        </p:nvSpPr>
        <p:spPr>
          <a:xfrm>
            <a:off x="4315092" y="27636"/>
            <a:ext cx="441908" cy="23128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ál 13"/>
          <p:cNvSpPr/>
          <p:nvPr/>
        </p:nvSpPr>
        <p:spPr>
          <a:xfrm>
            <a:off x="4666176" y="2329468"/>
            <a:ext cx="528571" cy="31982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401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 Libraries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8390" y="1777429"/>
            <a:ext cx="7400995" cy="458033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0 university library</a:t>
            </a:r>
          </a:p>
          <a:p>
            <a:pPr lvl="3"/>
            <a:r>
              <a:rPr lang="en-US" dirty="0" smtClean="0"/>
              <a:t>9 faculty libraries</a:t>
            </a:r>
          </a:p>
          <a:p>
            <a:pPr lvl="3"/>
            <a:r>
              <a:rPr lang="en-US" dirty="0" smtClean="0"/>
              <a:t>116 branch/subject libraries</a:t>
            </a:r>
          </a:p>
          <a:p>
            <a:pPr lvl="3"/>
            <a:r>
              <a:rPr lang="en-US" dirty="0" smtClean="0"/>
              <a:t>Library for students with special needs</a:t>
            </a:r>
          </a:p>
          <a:p>
            <a:pPr lvl="2"/>
            <a:r>
              <a:rPr lang="en-US" dirty="0" smtClean="0"/>
              <a:t>Autonomously managed yet integrated into university system</a:t>
            </a:r>
          </a:p>
          <a:p>
            <a:r>
              <a:rPr lang="en-US" dirty="0" smtClean="0"/>
              <a:t>Library and Information Centre MU</a:t>
            </a:r>
          </a:p>
          <a:p>
            <a:pPr lvl="3"/>
            <a:r>
              <a:rPr lang="en-US" dirty="0"/>
              <a:t>c</a:t>
            </a:r>
            <a:r>
              <a:rPr lang="en-US" dirty="0" smtClean="0"/>
              <a:t>oordinating body</a:t>
            </a:r>
          </a:p>
          <a:p>
            <a:pPr lvl="3"/>
            <a:r>
              <a:rPr lang="en-US" dirty="0" smtClean="0"/>
              <a:t>central LMS</a:t>
            </a:r>
          </a:p>
          <a:p>
            <a:pPr lvl="3"/>
            <a:r>
              <a:rPr lang="en-US" dirty="0"/>
              <a:t>c</a:t>
            </a:r>
            <a:r>
              <a:rPr lang="en-US" dirty="0" smtClean="0"/>
              <a:t>ommon IT infrastructure</a:t>
            </a:r>
          </a:p>
          <a:p>
            <a:pPr lvl="3"/>
            <a:r>
              <a:rPr lang="en-US" dirty="0"/>
              <a:t>c</a:t>
            </a:r>
            <a:r>
              <a:rPr lang="en-US" dirty="0" smtClean="0"/>
              <a:t>oordinated ER acquisition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cs-CZ" smtClean="0">
                <a:solidFill>
                  <a:schemeClr val="tx1"/>
                </a:solidFill>
              </a:rPr>
              <a:t>M. Bartošek  •  MU Libraries - MUST week  •  09/04/2014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1DA06D-66B4-4947-88F8-D9CE50A8E24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ovéPole 5"/>
          <p:cNvSpPr txBox="1"/>
          <p:nvPr/>
        </p:nvSpPr>
        <p:spPr>
          <a:xfrm>
            <a:off x="6681928" y="5809129"/>
            <a:ext cx="2235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BC044E"/>
                </a:solidFill>
              </a:rPr>
              <a:t>LIC-MU@ICS-MU</a:t>
            </a:r>
            <a:endParaRPr lang="cs-CZ" dirty="0">
              <a:solidFill>
                <a:srgbClr val="BC044E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058" y="4713890"/>
            <a:ext cx="1245204" cy="99543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060" y="2288349"/>
            <a:ext cx="1023973" cy="81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28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 </a:t>
            </a:r>
            <a:r>
              <a:rPr lang="cs-CZ" dirty="0"/>
              <a:t>L</a:t>
            </a:r>
            <a:r>
              <a:rPr lang="en-US" dirty="0" err="1" smtClean="0"/>
              <a:t>ibrar</a:t>
            </a:r>
            <a:r>
              <a:rPr lang="cs-CZ" dirty="0" err="1" smtClean="0"/>
              <a:t>ies</a:t>
            </a:r>
            <a:r>
              <a:rPr lang="en-US" dirty="0" smtClean="0"/>
              <a:t> </a:t>
            </a:r>
            <a:r>
              <a:rPr lang="cs-CZ" dirty="0"/>
              <a:t>S</a:t>
            </a:r>
            <a:r>
              <a:rPr lang="en-US" dirty="0" err="1" smtClean="0"/>
              <a:t>tructure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cs-CZ" smtClean="0">
                <a:solidFill>
                  <a:schemeClr val="tx1"/>
                </a:solidFill>
              </a:rPr>
              <a:t>M. Bartošek  •  MU Libraries - MUST week  •  09/04/2014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1DA06D-66B4-4947-88F8-D9CE50A8E24D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112" name="Skupina 111"/>
          <p:cNvGrpSpPr/>
          <p:nvPr/>
        </p:nvGrpSpPr>
        <p:grpSpPr>
          <a:xfrm>
            <a:off x="1161453" y="1878024"/>
            <a:ext cx="6683773" cy="4065098"/>
            <a:chOff x="1028700" y="1490663"/>
            <a:chExt cx="7483041" cy="4824565"/>
          </a:xfrm>
        </p:grpSpPr>
        <p:sp>
          <p:nvSpPr>
            <p:cNvPr id="113" name="Line 28"/>
            <p:cNvSpPr>
              <a:spLocks noChangeShapeType="1"/>
            </p:cNvSpPr>
            <p:nvPr/>
          </p:nvSpPr>
          <p:spPr bwMode="auto">
            <a:xfrm>
              <a:off x="1258888" y="2401888"/>
              <a:ext cx="0" cy="2603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114" name="Skupina 113"/>
            <p:cNvGrpSpPr/>
            <p:nvPr/>
          </p:nvGrpSpPr>
          <p:grpSpPr>
            <a:xfrm>
              <a:off x="1028700" y="1490663"/>
              <a:ext cx="7483041" cy="4824565"/>
              <a:chOff x="1028700" y="1490663"/>
              <a:chExt cx="7483041" cy="4824565"/>
            </a:xfrm>
          </p:grpSpPr>
          <p:sp>
            <p:nvSpPr>
              <p:cNvPr id="115" name="Text Box 6"/>
              <p:cNvSpPr txBox="1">
                <a:spLocks noChangeArrowheads="1"/>
              </p:cNvSpPr>
              <p:nvPr/>
            </p:nvSpPr>
            <p:spPr bwMode="auto">
              <a:xfrm>
                <a:off x="1050925" y="2679700"/>
                <a:ext cx="608761" cy="365278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1400" b="1" dirty="0"/>
                  <a:t>Arts</a:t>
                </a:r>
                <a:endParaRPr lang="cs-CZ" sz="1600" b="1" dirty="0"/>
              </a:p>
            </p:txBody>
          </p:sp>
          <p:sp>
            <p:nvSpPr>
              <p:cNvPr id="116" name="Text Box 7"/>
              <p:cNvSpPr txBox="1">
                <a:spLocks noChangeArrowheads="1"/>
              </p:cNvSpPr>
              <p:nvPr/>
            </p:nvSpPr>
            <p:spPr bwMode="auto">
              <a:xfrm>
                <a:off x="1042988" y="3089275"/>
                <a:ext cx="964110" cy="365278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1400" b="1" dirty="0"/>
                  <a:t>Science</a:t>
                </a:r>
                <a:endParaRPr lang="cs-CZ" sz="1600" b="1" dirty="0"/>
              </a:p>
            </p:txBody>
          </p:sp>
          <p:sp>
            <p:nvSpPr>
              <p:cNvPr id="117" name="Text Box 8"/>
              <p:cNvSpPr txBox="1">
                <a:spLocks noChangeArrowheads="1"/>
              </p:cNvSpPr>
              <p:nvPr/>
            </p:nvSpPr>
            <p:spPr bwMode="auto">
              <a:xfrm>
                <a:off x="1042988" y="3500438"/>
                <a:ext cx="1062819" cy="365278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1400" b="1" dirty="0"/>
                  <a:t>Medicine</a:t>
                </a:r>
                <a:endParaRPr lang="cs-CZ" sz="1800" b="1" dirty="0"/>
              </a:p>
            </p:txBody>
          </p:sp>
          <p:sp>
            <p:nvSpPr>
              <p:cNvPr id="119" name="Text Box 9"/>
              <p:cNvSpPr txBox="1">
                <a:spLocks noChangeArrowheads="1"/>
              </p:cNvSpPr>
              <p:nvPr/>
            </p:nvSpPr>
            <p:spPr bwMode="auto">
              <a:xfrm>
                <a:off x="1039812" y="3905250"/>
                <a:ext cx="596198" cy="365278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1400" b="1" dirty="0"/>
                  <a:t>Law</a:t>
                </a:r>
                <a:endParaRPr lang="cs-CZ" sz="1800" b="1" dirty="0"/>
              </a:p>
            </p:txBody>
          </p:sp>
          <p:sp>
            <p:nvSpPr>
              <p:cNvPr id="120" name="Text Box 10"/>
              <p:cNvSpPr txBox="1">
                <a:spLocks noChangeArrowheads="1"/>
              </p:cNvSpPr>
              <p:nvPr/>
            </p:nvSpPr>
            <p:spPr bwMode="auto">
              <a:xfrm>
                <a:off x="1038225" y="4708525"/>
                <a:ext cx="1276388" cy="365278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1400" b="1" dirty="0"/>
                  <a:t>Economics</a:t>
                </a:r>
                <a:endParaRPr lang="cs-CZ" sz="1800" b="1" dirty="0"/>
              </a:p>
            </p:txBody>
          </p:sp>
          <p:sp>
            <p:nvSpPr>
              <p:cNvPr id="121" name="Text Box 11"/>
              <p:cNvSpPr txBox="1">
                <a:spLocks noChangeArrowheads="1"/>
              </p:cNvSpPr>
              <p:nvPr/>
            </p:nvSpPr>
            <p:spPr bwMode="auto">
              <a:xfrm>
                <a:off x="1038225" y="5114925"/>
                <a:ext cx="1287156" cy="365278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sz="1400" b="1" dirty="0" err="1"/>
                  <a:t>Informati</a:t>
                </a:r>
                <a:r>
                  <a:rPr lang="en-US" sz="1400" b="1" dirty="0" err="1"/>
                  <a:t>cs</a:t>
                </a:r>
                <a:endParaRPr lang="cs-CZ" sz="1400" b="1" dirty="0"/>
              </a:p>
            </p:txBody>
          </p:sp>
          <p:sp>
            <p:nvSpPr>
              <p:cNvPr id="122" name="Text Box 12"/>
              <p:cNvSpPr txBox="1">
                <a:spLocks noChangeArrowheads="1"/>
              </p:cNvSpPr>
              <p:nvPr/>
            </p:nvSpPr>
            <p:spPr bwMode="auto">
              <a:xfrm>
                <a:off x="1038225" y="4305300"/>
                <a:ext cx="1174090" cy="365278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1400" b="1" dirty="0"/>
                  <a:t>Education</a:t>
                </a:r>
                <a:endParaRPr lang="cs-CZ" sz="1800" b="1" dirty="0"/>
              </a:p>
            </p:txBody>
          </p:sp>
          <p:sp>
            <p:nvSpPr>
              <p:cNvPr id="123" name="Text Box 13"/>
              <p:cNvSpPr txBox="1">
                <a:spLocks noChangeArrowheads="1"/>
              </p:cNvSpPr>
              <p:nvPr/>
            </p:nvSpPr>
            <p:spPr bwMode="auto">
              <a:xfrm>
                <a:off x="1028700" y="5546725"/>
                <a:ext cx="1576102" cy="365278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sz="1400" b="1" dirty="0"/>
                  <a:t>Soci</a:t>
                </a:r>
                <a:r>
                  <a:rPr lang="en-US" sz="1400" b="1" dirty="0"/>
                  <a:t>al Studies</a:t>
                </a:r>
                <a:endParaRPr lang="cs-CZ" sz="1400" b="1" dirty="0"/>
              </a:p>
            </p:txBody>
          </p:sp>
          <p:sp>
            <p:nvSpPr>
              <p:cNvPr id="124" name="Text Box 14"/>
              <p:cNvSpPr txBox="1">
                <a:spLocks noChangeArrowheads="1"/>
              </p:cNvSpPr>
              <p:nvPr/>
            </p:nvSpPr>
            <p:spPr bwMode="auto">
              <a:xfrm>
                <a:off x="1038225" y="5949950"/>
                <a:ext cx="1620969" cy="365278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sz="1400" b="1" dirty="0"/>
                  <a:t>Sport</a:t>
                </a:r>
                <a:r>
                  <a:rPr lang="en-US" sz="1400" b="1" dirty="0"/>
                  <a:t>s</a:t>
                </a:r>
                <a:r>
                  <a:rPr lang="cs-CZ" sz="1400" b="1" dirty="0"/>
                  <a:t> </a:t>
                </a:r>
                <a:r>
                  <a:rPr lang="en-US" sz="1400" b="1" dirty="0"/>
                  <a:t>S</a:t>
                </a:r>
                <a:r>
                  <a:rPr lang="cs-CZ" sz="1400" b="1" dirty="0" err="1"/>
                  <a:t>tudi</a:t>
                </a:r>
                <a:r>
                  <a:rPr lang="en-US" sz="1400" b="1" dirty="0" err="1"/>
                  <a:t>es</a:t>
                </a:r>
                <a:endParaRPr lang="cs-CZ" sz="1400" b="1" dirty="0"/>
              </a:p>
            </p:txBody>
          </p:sp>
          <p:sp>
            <p:nvSpPr>
              <p:cNvPr id="125" name="Text Box 16"/>
              <p:cNvSpPr txBox="1">
                <a:spLocks noChangeArrowheads="1"/>
              </p:cNvSpPr>
              <p:nvPr/>
            </p:nvSpPr>
            <p:spPr bwMode="auto">
              <a:xfrm>
                <a:off x="3378015" y="2612402"/>
                <a:ext cx="921038" cy="365278"/>
              </a:xfrm>
              <a:prstGeom prst="rect">
                <a:avLst/>
              </a:prstGeom>
              <a:solidFill>
                <a:srgbClr val="FFFFD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1400" b="1" dirty="0" smtClean="0">
                    <a:solidFill>
                      <a:srgbClr val="BC044E"/>
                    </a:solidFill>
                  </a:rPr>
                  <a:t>ICS-MU</a:t>
                </a:r>
                <a:endParaRPr lang="cs-CZ" sz="1400" b="1" dirty="0">
                  <a:solidFill>
                    <a:srgbClr val="BC044E"/>
                  </a:solidFill>
                </a:endParaRPr>
              </a:p>
            </p:txBody>
          </p:sp>
          <p:sp>
            <p:nvSpPr>
              <p:cNvPr id="126" name="Text Box 18"/>
              <p:cNvSpPr txBox="1">
                <a:spLocks noChangeArrowheads="1"/>
              </p:cNvSpPr>
              <p:nvPr/>
            </p:nvSpPr>
            <p:spPr bwMode="auto">
              <a:xfrm>
                <a:off x="3316096" y="3042476"/>
                <a:ext cx="1023336" cy="36527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sz="1400" dirty="0"/>
                  <a:t>CEITEC</a:t>
                </a:r>
                <a:r>
                  <a:rPr lang="en-US" sz="1400" dirty="0"/>
                  <a:t>*</a:t>
                </a:r>
                <a:endParaRPr lang="cs-CZ" sz="1400" dirty="0"/>
              </a:p>
            </p:txBody>
          </p:sp>
          <p:sp>
            <p:nvSpPr>
              <p:cNvPr id="127" name="Text Box 19"/>
              <p:cNvSpPr txBox="1">
                <a:spLocks noChangeArrowheads="1"/>
              </p:cNvSpPr>
              <p:nvPr/>
            </p:nvSpPr>
            <p:spPr bwMode="auto">
              <a:xfrm>
                <a:off x="6511925" y="2617788"/>
                <a:ext cx="1789671" cy="36527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1400" dirty="0"/>
                  <a:t>Hostels/Canteens</a:t>
                </a:r>
                <a:endParaRPr lang="cs-CZ" sz="1600" dirty="0"/>
              </a:p>
            </p:txBody>
          </p:sp>
          <p:sp>
            <p:nvSpPr>
              <p:cNvPr id="128" name="Text Box 20"/>
              <p:cNvSpPr txBox="1">
                <a:spLocks noChangeArrowheads="1"/>
              </p:cNvSpPr>
              <p:nvPr/>
            </p:nvSpPr>
            <p:spPr bwMode="auto">
              <a:xfrm>
                <a:off x="6526212" y="3019424"/>
                <a:ext cx="1154347" cy="36527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1400" dirty="0" err="1"/>
                  <a:t>MuniPress</a:t>
                </a:r>
                <a:endParaRPr lang="cs-CZ" sz="1400" dirty="0"/>
              </a:p>
            </p:txBody>
          </p:sp>
          <p:sp>
            <p:nvSpPr>
              <p:cNvPr id="129" name="Text Box 21"/>
              <p:cNvSpPr txBox="1">
                <a:spLocks noChangeArrowheads="1"/>
              </p:cNvSpPr>
              <p:nvPr/>
            </p:nvSpPr>
            <p:spPr bwMode="auto">
              <a:xfrm>
                <a:off x="6511925" y="3427413"/>
                <a:ext cx="1220035" cy="36527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sz="1400" dirty="0"/>
                  <a:t>Telč</a:t>
                </a:r>
                <a:r>
                  <a:rPr lang="en-US" sz="1400" dirty="0"/>
                  <a:t> Centre</a:t>
                </a:r>
                <a:endParaRPr lang="cs-CZ" sz="1400" dirty="0"/>
              </a:p>
            </p:txBody>
          </p:sp>
          <p:sp>
            <p:nvSpPr>
              <p:cNvPr id="130" name="Text Box 22"/>
              <p:cNvSpPr txBox="1">
                <a:spLocks noChangeArrowheads="1"/>
              </p:cNvSpPr>
              <p:nvPr/>
            </p:nvSpPr>
            <p:spPr bwMode="auto">
              <a:xfrm>
                <a:off x="6511926" y="4365625"/>
                <a:ext cx="1355354" cy="36527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1400" dirty="0"/>
                  <a:t>MU-</a:t>
                </a:r>
                <a:r>
                  <a:rPr lang="cs-CZ" sz="1400" dirty="0"/>
                  <a:t>Archiv</a:t>
                </a:r>
                <a:r>
                  <a:rPr lang="en-US" sz="1400" dirty="0" err="1" smtClean="0"/>
                  <a:t>es</a:t>
                </a:r>
                <a:endParaRPr lang="cs-CZ" sz="1400" dirty="0"/>
              </a:p>
            </p:txBody>
          </p:sp>
          <p:sp>
            <p:nvSpPr>
              <p:cNvPr id="131" name="Text Box 23"/>
              <p:cNvSpPr txBox="1">
                <a:spLocks noChangeArrowheads="1"/>
              </p:cNvSpPr>
              <p:nvPr/>
            </p:nvSpPr>
            <p:spPr bwMode="auto">
              <a:xfrm>
                <a:off x="6502400" y="4776788"/>
                <a:ext cx="1834538" cy="36527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1400" dirty="0"/>
                  <a:t>Disabled Students</a:t>
                </a:r>
                <a:endParaRPr lang="cs-CZ" sz="1400" dirty="0"/>
              </a:p>
            </p:txBody>
          </p:sp>
          <p:sp>
            <p:nvSpPr>
              <p:cNvPr id="132" name="Text Box 24"/>
              <p:cNvSpPr txBox="1">
                <a:spLocks noChangeArrowheads="1"/>
              </p:cNvSpPr>
              <p:nvPr/>
            </p:nvSpPr>
            <p:spPr bwMode="auto">
              <a:xfrm>
                <a:off x="6502400" y="5162550"/>
                <a:ext cx="1753776" cy="36527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1400" dirty="0"/>
                  <a:t>Language Centre</a:t>
                </a:r>
                <a:endParaRPr lang="cs-CZ" sz="1400" dirty="0"/>
              </a:p>
            </p:txBody>
          </p:sp>
          <p:sp>
            <p:nvSpPr>
              <p:cNvPr id="133" name="Text Box 25"/>
              <p:cNvSpPr txBox="1">
                <a:spLocks noChangeArrowheads="1"/>
              </p:cNvSpPr>
              <p:nvPr/>
            </p:nvSpPr>
            <p:spPr bwMode="auto">
              <a:xfrm>
                <a:off x="6502400" y="5553075"/>
                <a:ext cx="2009341" cy="36527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1400" dirty="0"/>
                  <a:t>Technology Transfer</a:t>
                </a:r>
                <a:endParaRPr lang="cs-CZ" sz="1400" dirty="0"/>
              </a:p>
            </p:txBody>
          </p:sp>
          <p:sp>
            <p:nvSpPr>
              <p:cNvPr id="134" name="Text Box 26"/>
              <p:cNvSpPr txBox="1">
                <a:spLocks noChangeArrowheads="1"/>
              </p:cNvSpPr>
              <p:nvPr/>
            </p:nvSpPr>
            <p:spPr bwMode="auto">
              <a:xfrm>
                <a:off x="6511926" y="5949950"/>
                <a:ext cx="1687373" cy="36527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sz="1400" dirty="0"/>
                  <a:t>Mendel </a:t>
                </a:r>
                <a:r>
                  <a:rPr lang="en-US" sz="1400" dirty="0"/>
                  <a:t>M</a:t>
                </a:r>
                <a:r>
                  <a:rPr lang="cs-CZ" sz="1400" dirty="0"/>
                  <a:t>u</a:t>
                </a:r>
                <a:r>
                  <a:rPr lang="en-US" sz="1400" dirty="0"/>
                  <a:t>s</a:t>
                </a:r>
                <a:r>
                  <a:rPr lang="cs-CZ" sz="1400" dirty="0" err="1"/>
                  <a:t>eum</a:t>
                </a:r>
                <a:endParaRPr lang="cs-CZ" sz="1400" dirty="0"/>
              </a:p>
            </p:txBody>
          </p:sp>
          <p:sp>
            <p:nvSpPr>
              <p:cNvPr id="135" name="Line 27"/>
              <p:cNvSpPr>
                <a:spLocks noChangeShapeType="1"/>
              </p:cNvSpPr>
              <p:nvPr/>
            </p:nvSpPr>
            <p:spPr bwMode="auto">
              <a:xfrm>
                <a:off x="1254125" y="2401888"/>
                <a:ext cx="54737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6" name="Text Box 29"/>
              <p:cNvSpPr txBox="1">
                <a:spLocks noChangeArrowheads="1"/>
              </p:cNvSpPr>
              <p:nvPr/>
            </p:nvSpPr>
            <p:spPr bwMode="auto">
              <a:xfrm>
                <a:off x="1270000" y="2093913"/>
                <a:ext cx="904886" cy="3287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sz="1200" b="1" dirty="0">
                    <a:solidFill>
                      <a:schemeClr val="hlink"/>
                    </a:solidFill>
                  </a:rPr>
                  <a:t>fa</a:t>
                </a:r>
                <a:r>
                  <a:rPr lang="en-US" sz="1200" b="1" dirty="0" err="1">
                    <a:solidFill>
                      <a:schemeClr val="hlink"/>
                    </a:solidFill>
                  </a:rPr>
                  <a:t>culties</a:t>
                </a:r>
                <a:endParaRPr lang="cs-CZ" sz="1200" b="1" dirty="0">
                  <a:solidFill>
                    <a:schemeClr val="hlink"/>
                  </a:solidFill>
                </a:endParaRPr>
              </a:p>
            </p:txBody>
          </p:sp>
          <p:sp>
            <p:nvSpPr>
              <p:cNvPr id="137" name="Line 30"/>
              <p:cNvSpPr>
                <a:spLocks noChangeShapeType="1"/>
              </p:cNvSpPr>
              <p:nvPr/>
            </p:nvSpPr>
            <p:spPr bwMode="auto">
              <a:xfrm>
                <a:off x="3846512" y="1952625"/>
                <a:ext cx="0" cy="6477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8" name="Text Box 31"/>
              <p:cNvSpPr txBox="1">
                <a:spLocks noChangeArrowheads="1"/>
              </p:cNvSpPr>
              <p:nvPr/>
            </p:nvSpPr>
            <p:spPr bwMode="auto">
              <a:xfrm>
                <a:off x="3914775" y="2093913"/>
                <a:ext cx="973085" cy="3287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1200" b="1" dirty="0">
                    <a:solidFill>
                      <a:schemeClr val="hlink"/>
                    </a:solidFill>
                  </a:rPr>
                  <a:t>institutes</a:t>
                </a:r>
                <a:endParaRPr lang="cs-CZ" sz="1200" b="1" dirty="0">
                  <a:solidFill>
                    <a:schemeClr val="hlink"/>
                  </a:solidFill>
                </a:endParaRPr>
              </a:p>
            </p:txBody>
          </p:sp>
          <p:sp>
            <p:nvSpPr>
              <p:cNvPr id="139" name="Line 32"/>
              <p:cNvSpPr>
                <a:spLocks noChangeShapeType="1"/>
              </p:cNvSpPr>
              <p:nvPr/>
            </p:nvSpPr>
            <p:spPr bwMode="auto">
              <a:xfrm>
                <a:off x="6716712" y="2401888"/>
                <a:ext cx="0" cy="2159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0" name="Text Box 33"/>
              <p:cNvSpPr txBox="1">
                <a:spLocks noChangeArrowheads="1"/>
              </p:cNvSpPr>
              <p:nvPr/>
            </p:nvSpPr>
            <p:spPr bwMode="auto">
              <a:xfrm>
                <a:off x="6118225" y="2093913"/>
                <a:ext cx="1586871" cy="3287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1200" b="1" dirty="0">
                    <a:solidFill>
                      <a:schemeClr val="hlink"/>
                    </a:solidFill>
                  </a:rPr>
                  <a:t>specialized units</a:t>
                </a:r>
                <a:endParaRPr lang="cs-CZ" sz="1200" b="1" dirty="0">
                  <a:solidFill>
                    <a:schemeClr val="hlink"/>
                  </a:solidFill>
                </a:endParaRPr>
              </a:p>
            </p:txBody>
          </p:sp>
          <p:sp>
            <p:nvSpPr>
              <p:cNvPr id="141" name="Text Box 34"/>
              <p:cNvSpPr txBox="1">
                <a:spLocks noChangeArrowheads="1"/>
              </p:cNvSpPr>
              <p:nvPr/>
            </p:nvSpPr>
            <p:spPr bwMode="auto">
              <a:xfrm>
                <a:off x="6408357" y="4029939"/>
                <a:ext cx="1098713" cy="3287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1200" b="1" dirty="0">
                    <a:solidFill>
                      <a:schemeClr val="hlink"/>
                    </a:solidFill>
                  </a:rPr>
                  <a:t>other units</a:t>
                </a:r>
                <a:endParaRPr lang="cs-CZ" sz="1200" b="1" dirty="0">
                  <a:solidFill>
                    <a:schemeClr val="hlink"/>
                  </a:solidFill>
                </a:endParaRPr>
              </a:p>
            </p:txBody>
          </p:sp>
          <p:sp>
            <p:nvSpPr>
              <p:cNvPr id="142" name="Line 36"/>
              <p:cNvSpPr>
                <a:spLocks noChangeShapeType="1"/>
              </p:cNvSpPr>
              <p:nvPr/>
            </p:nvSpPr>
            <p:spPr bwMode="auto">
              <a:xfrm>
                <a:off x="6151562" y="2492375"/>
                <a:ext cx="0" cy="20891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3" name="Line 37"/>
              <p:cNvSpPr>
                <a:spLocks noChangeShapeType="1"/>
              </p:cNvSpPr>
              <p:nvPr/>
            </p:nvSpPr>
            <p:spPr bwMode="auto">
              <a:xfrm>
                <a:off x="6151562" y="4581525"/>
                <a:ext cx="3603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4" name="Line 40"/>
              <p:cNvSpPr>
                <a:spLocks noChangeShapeType="1"/>
              </p:cNvSpPr>
              <p:nvPr/>
            </p:nvSpPr>
            <p:spPr bwMode="auto">
              <a:xfrm>
                <a:off x="6151562" y="2492375"/>
                <a:ext cx="5762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5" name="Text Box 5"/>
              <p:cNvSpPr txBox="1">
                <a:spLocks noChangeArrowheads="1"/>
              </p:cNvSpPr>
              <p:nvPr/>
            </p:nvSpPr>
            <p:spPr bwMode="auto">
              <a:xfrm>
                <a:off x="3356478" y="1490663"/>
                <a:ext cx="942574" cy="547916"/>
              </a:xfrm>
              <a:prstGeom prst="rect">
                <a:avLst/>
              </a:prstGeom>
              <a:solidFill>
                <a:srgbClr val="EFFFE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sz="2400" b="1" dirty="0"/>
                  <a:t>  </a:t>
                </a:r>
                <a:r>
                  <a:rPr lang="cs-CZ" sz="1800" b="1" dirty="0"/>
                  <a:t>MU</a:t>
                </a:r>
                <a:r>
                  <a:rPr lang="cs-CZ" sz="1600" dirty="0"/>
                  <a:t>  </a:t>
                </a:r>
                <a:endParaRPr lang="cs-CZ" sz="1800" dirty="0"/>
              </a:p>
            </p:txBody>
          </p:sp>
          <p:sp>
            <p:nvSpPr>
              <p:cNvPr id="146" name="Text Box 15"/>
              <p:cNvSpPr txBox="1">
                <a:spLocks noChangeArrowheads="1"/>
              </p:cNvSpPr>
              <p:nvPr/>
            </p:nvSpPr>
            <p:spPr bwMode="auto">
              <a:xfrm>
                <a:off x="4796340" y="1536700"/>
                <a:ext cx="1398570" cy="36527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1400" dirty="0" smtClean="0"/>
                  <a:t>rector’s </a:t>
                </a:r>
                <a:r>
                  <a:rPr lang="en-US" sz="1400" dirty="0"/>
                  <a:t>office</a:t>
                </a:r>
                <a:endParaRPr lang="cs-CZ" sz="1400" dirty="0"/>
              </a:p>
            </p:txBody>
          </p:sp>
          <p:sp>
            <p:nvSpPr>
              <p:cNvPr id="147" name="Line 38"/>
              <p:cNvSpPr>
                <a:spLocks noChangeShapeType="1"/>
              </p:cNvSpPr>
              <p:nvPr/>
            </p:nvSpPr>
            <p:spPr bwMode="auto">
              <a:xfrm>
                <a:off x="4299052" y="1736725"/>
                <a:ext cx="4861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</p:grp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04" y="4629341"/>
            <a:ext cx="326686" cy="256101"/>
          </a:xfrm>
          <a:prstGeom prst="rect">
            <a:avLst/>
          </a:prstGeom>
        </p:spPr>
      </p:pic>
      <p:pic>
        <p:nvPicPr>
          <p:cNvPr id="43" name="Obrázek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55" y="4931767"/>
            <a:ext cx="326686" cy="25610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79" y="3581298"/>
            <a:ext cx="318677" cy="255005"/>
          </a:xfrm>
          <a:prstGeom prst="rect">
            <a:avLst/>
          </a:prstGeom>
        </p:spPr>
      </p:pic>
      <p:pic>
        <p:nvPicPr>
          <p:cNvPr id="47" name="Obrázek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43" y="3277760"/>
            <a:ext cx="318677" cy="255005"/>
          </a:xfrm>
          <a:prstGeom prst="rect">
            <a:avLst/>
          </a:prstGeom>
        </p:spPr>
      </p:pic>
      <p:pic>
        <p:nvPicPr>
          <p:cNvPr id="48" name="Obrázek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40" y="2930551"/>
            <a:ext cx="318677" cy="255005"/>
          </a:xfrm>
          <a:prstGeom prst="rect">
            <a:avLst/>
          </a:prstGeom>
        </p:spPr>
      </p:pic>
      <p:pic>
        <p:nvPicPr>
          <p:cNvPr id="49" name="Obrázek 4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70" y="3934580"/>
            <a:ext cx="326686" cy="256101"/>
          </a:xfrm>
          <a:prstGeom prst="rect">
            <a:avLst/>
          </a:prstGeom>
        </p:spPr>
      </p:pic>
      <p:pic>
        <p:nvPicPr>
          <p:cNvPr id="50" name="Obrázek 4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55" y="5279672"/>
            <a:ext cx="326686" cy="256101"/>
          </a:xfrm>
          <a:prstGeom prst="rect">
            <a:avLst/>
          </a:prstGeom>
        </p:spPr>
      </p:pic>
      <p:pic>
        <p:nvPicPr>
          <p:cNvPr id="51" name="Obrázek 5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36" y="5640420"/>
            <a:ext cx="326686" cy="256101"/>
          </a:xfrm>
          <a:prstGeom prst="rect">
            <a:avLst/>
          </a:prstGeom>
        </p:spPr>
      </p:pic>
      <p:pic>
        <p:nvPicPr>
          <p:cNvPr id="52" name="Obrázek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024" y="4675666"/>
            <a:ext cx="326686" cy="256101"/>
          </a:xfrm>
          <a:prstGeom prst="rect">
            <a:avLst/>
          </a:prstGeom>
        </p:spPr>
      </p:pic>
      <p:pic>
        <p:nvPicPr>
          <p:cNvPr id="53" name="Obrázek 5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166" y="3553809"/>
            <a:ext cx="326686" cy="256101"/>
          </a:xfrm>
          <a:prstGeom prst="rect">
            <a:avLst/>
          </a:prstGeom>
        </p:spPr>
      </p:pic>
      <p:pic>
        <p:nvPicPr>
          <p:cNvPr id="54" name="Obrázek 5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883" y="3217809"/>
            <a:ext cx="326686" cy="256101"/>
          </a:xfrm>
          <a:prstGeom prst="rect">
            <a:avLst/>
          </a:prstGeom>
        </p:spPr>
      </p:pic>
      <p:pic>
        <p:nvPicPr>
          <p:cNvPr id="55" name="Obrázek 5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80" y="4288144"/>
            <a:ext cx="318677" cy="255005"/>
          </a:xfrm>
          <a:prstGeom prst="rect">
            <a:avLst/>
          </a:prstGeom>
        </p:spPr>
      </p:pic>
      <p:pic>
        <p:nvPicPr>
          <p:cNvPr id="56" name="Obrázek 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960" y="1988772"/>
            <a:ext cx="318677" cy="255005"/>
          </a:xfrm>
          <a:prstGeom prst="rect">
            <a:avLst/>
          </a:prstGeom>
        </p:spPr>
      </p:pic>
      <p:cxnSp>
        <p:nvCxnSpPr>
          <p:cNvPr id="8" name="Přímá spojnice 7"/>
          <p:cNvCxnSpPr/>
          <p:nvPr/>
        </p:nvCxnSpPr>
        <p:spPr>
          <a:xfrm flipH="1">
            <a:off x="2617793" y="1878024"/>
            <a:ext cx="356844" cy="46166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2617793" y="1878024"/>
            <a:ext cx="356844" cy="46166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2" name="Obrázek 6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988" y="1916814"/>
            <a:ext cx="326686" cy="256101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329" y="2739594"/>
            <a:ext cx="587037" cy="46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84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MU </a:t>
            </a:r>
            <a:r>
              <a:rPr lang="cs-CZ" dirty="0" err="1" smtClean="0"/>
              <a:t>Libraries</a:t>
            </a:r>
            <a:r>
              <a:rPr lang="cs-CZ" dirty="0" smtClean="0"/>
              <a:t> in </a:t>
            </a:r>
            <a:r>
              <a:rPr lang="cs-CZ" dirty="0" err="1" smtClean="0"/>
              <a:t>figures</a:t>
            </a:r>
            <a:r>
              <a:rPr lang="cs-CZ" dirty="0" smtClean="0"/>
              <a:t> (2013)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3"/>
            <a:r>
              <a:rPr lang="cs-CZ" dirty="0" smtClean="0"/>
              <a:t>9 </a:t>
            </a:r>
            <a:r>
              <a:rPr lang="cs-CZ" dirty="0" err="1" smtClean="0"/>
              <a:t>faculty</a:t>
            </a:r>
            <a:r>
              <a:rPr lang="cs-CZ" dirty="0" smtClean="0"/>
              <a:t> </a:t>
            </a:r>
            <a:r>
              <a:rPr lang="cs-CZ" dirty="0" err="1" smtClean="0"/>
              <a:t>libraries</a:t>
            </a:r>
            <a:endParaRPr lang="cs-CZ" dirty="0" smtClean="0"/>
          </a:p>
          <a:p>
            <a:pPr lvl="3"/>
            <a:r>
              <a:rPr lang="cs-CZ" dirty="0" smtClean="0"/>
              <a:t>116 </a:t>
            </a:r>
            <a:r>
              <a:rPr lang="cs-CZ" dirty="0" err="1" smtClean="0"/>
              <a:t>branch</a:t>
            </a:r>
            <a:r>
              <a:rPr lang="en-US" dirty="0" smtClean="0"/>
              <a:t>/</a:t>
            </a:r>
            <a:r>
              <a:rPr lang="cs-CZ" dirty="0" err="1" smtClean="0"/>
              <a:t>subject</a:t>
            </a:r>
            <a:r>
              <a:rPr lang="cs-CZ" dirty="0" smtClean="0"/>
              <a:t> </a:t>
            </a:r>
            <a:r>
              <a:rPr lang="cs-CZ" dirty="0" err="1" smtClean="0"/>
              <a:t>libraries</a:t>
            </a:r>
            <a:endParaRPr lang="cs-CZ" dirty="0" smtClean="0"/>
          </a:p>
          <a:p>
            <a:pPr lvl="3"/>
            <a:r>
              <a:rPr lang="cs-CZ" dirty="0" smtClean="0"/>
              <a:t>111 </a:t>
            </a:r>
            <a:r>
              <a:rPr lang="cs-CZ" dirty="0" err="1" smtClean="0"/>
              <a:t>librarians</a:t>
            </a:r>
            <a:endParaRPr lang="cs-CZ" dirty="0" smtClean="0"/>
          </a:p>
          <a:p>
            <a:pPr lvl="3"/>
            <a:r>
              <a:rPr lang="cs-CZ" dirty="0" smtClean="0"/>
              <a:t>2.175 </a:t>
            </a:r>
            <a:r>
              <a:rPr lang="cs-CZ" dirty="0" err="1" smtClean="0"/>
              <a:t>seats</a:t>
            </a:r>
            <a:r>
              <a:rPr lang="cs-CZ" dirty="0" smtClean="0"/>
              <a:t> in study </a:t>
            </a:r>
            <a:r>
              <a:rPr lang="cs-CZ" dirty="0" err="1" smtClean="0"/>
              <a:t>rooms</a:t>
            </a:r>
            <a:r>
              <a:rPr lang="cs-CZ" dirty="0" smtClean="0"/>
              <a:t> </a:t>
            </a:r>
          </a:p>
          <a:p>
            <a:pPr lvl="3"/>
            <a:r>
              <a:rPr lang="cs-CZ" dirty="0" smtClean="0"/>
              <a:t>1,8 mil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books</a:t>
            </a:r>
            <a:r>
              <a:rPr lang="cs-CZ" dirty="0" smtClean="0"/>
              <a:t> </a:t>
            </a:r>
            <a:r>
              <a:rPr lang="cs-CZ" sz="1800" b="0" dirty="0" smtClean="0"/>
              <a:t>(0,81 </a:t>
            </a:r>
            <a:r>
              <a:rPr lang="cs-CZ" sz="1800" b="0" dirty="0" err="1" smtClean="0"/>
              <a:t>arts</a:t>
            </a:r>
            <a:r>
              <a:rPr lang="cs-CZ" sz="1800" b="0" dirty="0" smtClean="0"/>
              <a:t>, 0,36 science)</a:t>
            </a:r>
          </a:p>
          <a:p>
            <a:pPr lvl="5"/>
            <a:r>
              <a:rPr lang="cs-CZ" dirty="0" smtClean="0"/>
              <a:t>38.735 </a:t>
            </a:r>
            <a:r>
              <a:rPr lang="cs-CZ" dirty="0" err="1" smtClean="0"/>
              <a:t>new</a:t>
            </a:r>
            <a:r>
              <a:rPr lang="cs-CZ" dirty="0" smtClean="0"/>
              <a:t> </a:t>
            </a:r>
            <a:r>
              <a:rPr lang="cs-CZ" dirty="0" err="1" smtClean="0"/>
              <a:t>books</a:t>
            </a:r>
            <a:r>
              <a:rPr lang="cs-CZ" dirty="0" smtClean="0"/>
              <a:t> in 2013</a:t>
            </a:r>
          </a:p>
          <a:p>
            <a:pPr lvl="3"/>
            <a:r>
              <a:rPr lang="cs-CZ" dirty="0" smtClean="0"/>
              <a:t>45.161 </a:t>
            </a:r>
            <a:r>
              <a:rPr lang="cs-CZ" dirty="0" err="1" smtClean="0"/>
              <a:t>registered</a:t>
            </a:r>
            <a:r>
              <a:rPr lang="cs-CZ" dirty="0" smtClean="0"/>
              <a:t> </a:t>
            </a:r>
            <a:r>
              <a:rPr lang="cs-CZ" dirty="0" err="1" smtClean="0"/>
              <a:t>users</a:t>
            </a:r>
            <a:endParaRPr lang="cs-CZ" dirty="0" smtClean="0"/>
          </a:p>
          <a:p>
            <a:pPr lvl="3"/>
            <a:r>
              <a:rPr lang="cs-CZ" dirty="0" smtClean="0"/>
              <a:t>665.817 </a:t>
            </a:r>
            <a:r>
              <a:rPr lang="cs-CZ" dirty="0" err="1" smtClean="0"/>
              <a:t>loans</a:t>
            </a:r>
            <a:endParaRPr lang="cs-CZ" dirty="0" smtClean="0"/>
          </a:p>
          <a:p>
            <a:pPr lvl="3"/>
            <a:endParaRPr lang="cs-CZ" dirty="0" smtClean="0"/>
          </a:p>
          <a:p>
            <a:pPr lvl="3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cs-CZ" smtClean="0">
                <a:solidFill>
                  <a:schemeClr val="tx1"/>
                </a:solidFill>
              </a:rPr>
              <a:t>M. Bartošek  •  MU Libraries - MUST week  •  09/04/2014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1DA06D-66B4-4947-88F8-D9CE50A8E24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80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vt_prezentace">
  <a:themeElements>
    <a:clrScheme name="Custom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7D8C"/>
      </a:accent1>
      <a:accent2>
        <a:srgbClr val="6C71C4"/>
      </a:accent2>
      <a:accent3>
        <a:srgbClr val="859900"/>
      </a:accent3>
      <a:accent4>
        <a:srgbClr val="D33682"/>
      </a:accent4>
      <a:accent5>
        <a:srgbClr val="B58900"/>
      </a:accent5>
      <a:accent6>
        <a:srgbClr val="CB4B16"/>
      </a:accent6>
      <a:hlink>
        <a:srgbClr val="6C71C4"/>
      </a:hlink>
      <a:folHlink>
        <a:srgbClr val="6C71C4"/>
      </a:folHlink>
    </a:clrScheme>
    <a:fontScheme name="UVT pismo">
      <a:majorFont>
        <a:latin typeface="PT Sans Caption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2040</TotalTime>
  <Words>1000</Words>
  <Application>Microsoft Office PowerPoint</Application>
  <PresentationFormat>Předvádění na obrazovce (4:3)</PresentationFormat>
  <Paragraphs>306</Paragraphs>
  <Slides>39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6" baseType="lpstr">
      <vt:lpstr>Arial</vt:lpstr>
      <vt:lpstr>Calibri</vt:lpstr>
      <vt:lpstr>Courier New</vt:lpstr>
      <vt:lpstr>PT Sans</vt:lpstr>
      <vt:lpstr>PT Sans</vt:lpstr>
      <vt:lpstr>Pt sans caption</vt:lpstr>
      <vt:lpstr>uvt_prezentace</vt:lpstr>
      <vt:lpstr>Masaryk University Libraries</vt:lpstr>
      <vt:lpstr>ToC</vt:lpstr>
      <vt:lpstr>Prezentace aplikace PowerPoint</vt:lpstr>
      <vt:lpstr>Masaryk University at glance</vt:lpstr>
      <vt:lpstr>Masaryk University at glance</vt:lpstr>
      <vt:lpstr>Prezentace aplikace PowerPoint</vt:lpstr>
      <vt:lpstr>MU Libraries</vt:lpstr>
      <vt:lpstr>MU Libraries Structure</vt:lpstr>
      <vt:lpstr>MU Libraries in figures (2013)</vt:lpstr>
      <vt:lpstr>Prezentace aplikace PowerPoint</vt:lpstr>
      <vt:lpstr>MU Libraries Tour</vt:lpstr>
      <vt:lpstr>Humanities Library</vt:lpstr>
      <vt:lpstr>Science Library</vt:lpstr>
      <vt:lpstr>Campus Library</vt:lpstr>
      <vt:lpstr>Economics Library</vt:lpstr>
      <vt:lpstr>Prezentace aplikace PowerPoint</vt:lpstr>
      <vt:lpstr>IT units supporting libraries</vt:lpstr>
      <vt:lpstr>Prezentace aplikace PowerPoint</vt:lpstr>
      <vt:lpstr>Library Management System</vt:lpstr>
      <vt:lpstr>Library Management System II</vt:lpstr>
      <vt:lpstr>Aleph-MU</vt:lpstr>
      <vt:lpstr>Prezentace aplikace PowerPoint</vt:lpstr>
      <vt:lpstr>National support/consortia</vt:lpstr>
      <vt:lpstr>ER Acquisition</vt:lpstr>
      <vt:lpstr>ER technology</vt:lpstr>
      <vt:lpstr>Prezentace aplikace PowerPoint</vt:lpstr>
      <vt:lpstr>discovery.muni</vt:lpstr>
      <vt:lpstr>Prezentace aplikace PowerPoint</vt:lpstr>
      <vt:lpstr>Prezentace aplikace PowerPoint</vt:lpstr>
      <vt:lpstr>MU Digital Libraries</vt:lpstr>
      <vt:lpstr>DKF-MU</vt:lpstr>
      <vt:lpstr>DML-CZ</vt:lpstr>
      <vt:lpstr>DML-CZ</vt:lpstr>
      <vt:lpstr>Prezentace aplikace PowerPoint</vt:lpstr>
      <vt:lpstr>DigiLib</vt:lpstr>
      <vt:lpstr>Prezentace aplikace PowerPoint</vt:lpstr>
      <vt:lpstr>Prezentace aplikace PowerPoint</vt:lpstr>
      <vt:lpstr>OA at MU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Tomáš Staudek</dc:creator>
  <cp:lastModifiedBy>Miroslav Bartošek</cp:lastModifiedBy>
  <cp:revision>188</cp:revision>
  <dcterms:created xsi:type="dcterms:W3CDTF">2013-05-12T08:51:26Z</dcterms:created>
  <dcterms:modified xsi:type="dcterms:W3CDTF">2014-04-02T05:45:47Z</dcterms:modified>
</cp:coreProperties>
</file>