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9" r:id="rId6"/>
    <p:sldId id="260" r:id="rId7"/>
    <p:sldId id="261" r:id="rId8"/>
    <p:sldId id="279" r:id="rId9"/>
    <p:sldId id="262" r:id="rId10"/>
    <p:sldId id="264" r:id="rId11"/>
    <p:sldId id="265" r:id="rId12"/>
    <p:sldId id="263" r:id="rId13"/>
    <p:sldId id="269" r:id="rId14"/>
    <p:sldId id="278" r:id="rId15"/>
    <p:sldId id="281" r:id="rId16"/>
    <p:sldId id="276" r:id="rId17"/>
    <p:sldId id="280" r:id="rId18"/>
    <p:sldId id="266" r:id="rId19"/>
    <p:sldId id="267" r:id="rId20"/>
    <p:sldId id="277" r:id="rId21"/>
    <p:sldId id="275" r:id="rId22"/>
    <p:sldId id="268" r:id="rId23"/>
    <p:sldId id="270" r:id="rId24"/>
    <p:sldId id="282" r:id="rId25"/>
    <p:sldId id="271" r:id="rId26"/>
    <p:sldId id="273" r:id="rId27"/>
    <p:sldId id="272" r:id="rId28"/>
    <p:sldId id="258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05">
          <p15:clr>
            <a:srgbClr val="A4A3A4"/>
          </p15:clr>
        </p15:guide>
        <p15:guide id="2" pos="7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04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046" autoAdjust="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108" y="-522"/>
      </p:cViewPr>
      <p:guideLst>
        <p:guide orient="horz" pos="4105"/>
        <p:guide pos="71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9144000" cy="685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itle 1"/>
          <p:cNvSpPr>
            <a:spLocks noGrp="1"/>
          </p:cNvSpPr>
          <p:nvPr>
            <p:ph type="ctrTitle" hasCustomPrompt="1"/>
          </p:nvPr>
        </p:nvSpPr>
        <p:spPr>
          <a:xfrm>
            <a:off x="1016000" y="1006420"/>
            <a:ext cx="7118195" cy="1667051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3600" baseline="0"/>
            </a:lvl1pPr>
          </a:lstStyle>
          <a:p>
            <a:r>
              <a:rPr lang="cs-CZ" dirty="0" smtClean="0"/>
              <a:t>Název prezentace</a:t>
            </a:r>
            <a:br>
              <a:rPr lang="cs-CZ" dirty="0" smtClean="0"/>
            </a:br>
            <a:r>
              <a:rPr lang="cs-CZ" dirty="0" smtClean="0"/>
              <a:t>může být na dvou řádcích</a:t>
            </a:r>
            <a:endParaRPr lang="en-US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15999" y="4442907"/>
            <a:ext cx="7118196" cy="1331561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600"/>
              </a:spcBef>
              <a:buNone/>
              <a:defRPr sz="1600" b="1">
                <a:solidFill>
                  <a:schemeClr val="tx1"/>
                </a:solidFill>
                <a:latin typeface="Pt sans"/>
                <a:cs typeface="Pt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Jméno Příjmení</a:t>
            </a:r>
          </a:p>
          <a:p>
            <a:r>
              <a:rPr lang="cs-CZ" dirty="0" err="1" smtClean="0"/>
              <a:t>jmeno@ics.muni.cz</a:t>
            </a:r>
            <a:endParaRPr lang="cs-CZ" dirty="0" smtClean="0"/>
          </a:p>
          <a:p>
            <a:r>
              <a:rPr lang="cs-CZ" dirty="0" smtClean="0"/>
              <a:t>http://</a:t>
            </a:r>
            <a:r>
              <a:rPr lang="cs-CZ" dirty="0" err="1" smtClean="0"/>
              <a:t>www.ics.muni.cz</a:t>
            </a:r>
            <a:r>
              <a:rPr lang="cs-CZ" dirty="0" smtClean="0"/>
              <a:t>/~</a:t>
            </a:r>
            <a:r>
              <a:rPr lang="cs-CZ" dirty="0" err="1" smtClean="0"/>
              <a:t>jmeno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2114600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"/>
            <a:ext cx="9121675" cy="6811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390" y="944791"/>
            <a:ext cx="6320677" cy="662878"/>
          </a:xfrm>
        </p:spPr>
        <p:txBody>
          <a:bodyPr>
            <a:normAutofit/>
          </a:bodyPr>
          <a:lstStyle>
            <a:lvl1pPr>
              <a:defRPr sz="3400"/>
            </a:lvl1pPr>
          </a:lstStyle>
          <a:p>
            <a:r>
              <a:rPr lang="cs-CZ" dirty="0" smtClean="0"/>
              <a:t>Hlavní nadpis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28390" y="1777429"/>
            <a:ext cx="6839415" cy="4580339"/>
          </a:xfrm>
        </p:spPr>
        <p:txBody>
          <a:bodyPr/>
          <a:lstStyle>
            <a:lvl1pPr marL="0" indent="0">
              <a:lnSpc>
                <a:spcPct val="120000"/>
              </a:lnSpc>
              <a:buFontTx/>
              <a:buNone/>
              <a:defRPr sz="2400" b="1">
                <a:solidFill>
                  <a:srgbClr val="BC044E"/>
                </a:solidFill>
                <a:latin typeface="Pt sans"/>
                <a:cs typeface="Pt sans"/>
              </a:defRPr>
            </a:lvl1pPr>
            <a:lvl2pPr marL="0" indent="0">
              <a:lnSpc>
                <a:spcPct val="120000"/>
              </a:lnSpc>
              <a:buFontTx/>
              <a:buNone/>
              <a:defRPr sz="2400" b="1" baseline="0">
                <a:latin typeface="Pt sans"/>
                <a:cs typeface="Pt sans"/>
              </a:defRPr>
            </a:lvl2pPr>
            <a:lvl3pPr marL="0" indent="0">
              <a:lnSpc>
                <a:spcPct val="120000"/>
              </a:lnSpc>
              <a:buFontTx/>
              <a:buNone/>
              <a:defRPr sz="1800" b="1">
                <a:latin typeface="Pt sans"/>
                <a:cs typeface="Pt sans"/>
              </a:defRPr>
            </a:lvl3pPr>
            <a:lvl4pPr marL="627063" indent="-360363">
              <a:lnSpc>
                <a:spcPct val="120000"/>
              </a:lnSpc>
              <a:defRPr sz="2400" b="1" baseline="0">
                <a:latin typeface="Pt sans"/>
                <a:cs typeface="Pt sans"/>
              </a:defRPr>
            </a:lvl4pPr>
            <a:lvl5pPr marL="627063" indent="0">
              <a:lnSpc>
                <a:spcPct val="120000"/>
              </a:lnSpc>
              <a:defRPr sz="2000" b="1" baseline="0">
                <a:latin typeface="Pt sans"/>
                <a:cs typeface="Pt sans"/>
              </a:defRPr>
            </a:lvl5pPr>
            <a:lvl6pPr marL="1162050" indent="-269875">
              <a:buFont typeface="PT Sans" panose="020B0503020203020204" pitchFamily="34" charset="-18"/>
              <a:buChar char="−"/>
              <a:tabLst>
                <a:tab pos="1162050" algn="l"/>
              </a:tabLst>
              <a:defRPr sz="2000">
                <a:solidFill>
                  <a:schemeClr val="tx1"/>
                </a:solidFill>
              </a:defRPr>
            </a:lvl6pPr>
            <a:lvl7pPr marL="1162050" indent="0">
              <a:buFont typeface="PT Sans" panose="020B0503020203020204" pitchFamily="34" charset="-18"/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7pPr>
          </a:lstStyle>
          <a:p>
            <a:pPr lvl="0"/>
            <a:r>
              <a:rPr lang="cs-CZ" dirty="0" smtClean="0"/>
              <a:t>Podnadpis</a:t>
            </a:r>
          </a:p>
          <a:p>
            <a:pPr lvl="1"/>
            <a:r>
              <a:rPr lang="cs-CZ" dirty="0" smtClean="0"/>
              <a:t>Textový řádek</a:t>
            </a:r>
          </a:p>
          <a:p>
            <a:pPr lvl="3"/>
            <a:r>
              <a:rPr lang="cs-CZ" dirty="0" smtClean="0"/>
              <a:t>Textový řádek s odrážkou</a:t>
            </a:r>
          </a:p>
          <a:p>
            <a:pPr lvl="4"/>
            <a:r>
              <a:rPr lang="cs-CZ" dirty="0" smtClean="0"/>
              <a:t>Poznámkový řádek pro odrážky</a:t>
            </a:r>
          </a:p>
          <a:p>
            <a:pPr lvl="3"/>
            <a:r>
              <a:rPr lang="cs-CZ" dirty="0" smtClean="0"/>
              <a:t>Textová odrážka dlouhá, moc dlouhá, která obsahuje zvýrazněný text</a:t>
            </a:r>
          </a:p>
          <a:p>
            <a:pPr lvl="5"/>
            <a:r>
              <a:rPr lang="cs-CZ" dirty="0" smtClean="0"/>
              <a:t>Textová odrážka další úrovně</a:t>
            </a:r>
          </a:p>
          <a:p>
            <a:pPr lvl="6"/>
            <a:r>
              <a:rPr lang="cs-CZ" dirty="0" smtClean="0"/>
              <a:t>Poznámkový text může být rovněž dlouhý a zalomený přes několik řádků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216825" y="6554437"/>
            <a:ext cx="7650980" cy="2537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kern="1000" spc="50">
                <a:solidFill>
                  <a:schemeClr val="bg1"/>
                </a:solidFill>
                <a:latin typeface="Pt sans"/>
                <a:cs typeface="Pt sans"/>
              </a:defRPr>
            </a:lvl1pPr>
          </a:lstStyle>
          <a:p>
            <a:r>
              <a:rPr lang="en-US" dirty="0" err="1" smtClean="0">
                <a:solidFill>
                  <a:schemeClr val="tx1"/>
                </a:solidFill>
              </a:rPr>
              <a:t>Jméno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chemeClr val="tx1"/>
                </a:solidFill>
              </a:rPr>
              <a:t>Příjmení</a:t>
            </a:r>
            <a:r>
              <a:rPr lang="en-US" dirty="0" smtClean="0">
                <a:solidFill>
                  <a:schemeClr val="tx1"/>
                </a:solidFill>
              </a:rPr>
              <a:t>  •  Název </a:t>
            </a:r>
            <a:r>
              <a:rPr lang="en-US" dirty="0" err="1" smtClean="0">
                <a:solidFill>
                  <a:schemeClr val="tx1"/>
                </a:solidFill>
              </a:rPr>
              <a:t>akce</a:t>
            </a:r>
            <a:r>
              <a:rPr lang="en-US" dirty="0" smtClean="0">
                <a:solidFill>
                  <a:schemeClr val="tx1"/>
                </a:solidFill>
              </a:rPr>
              <a:t>  •  </a:t>
            </a:r>
            <a:fld id="{516334C6-22EB-E64D-AB20-31FE51B90D61}" type="datetimeFigureOut">
              <a:rPr lang="en-US" smtClean="0">
                <a:solidFill>
                  <a:schemeClr val="tx1"/>
                </a:solidFill>
              </a:rPr>
              <a:pPr/>
              <a:t>4/9/2014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4033" y="6557368"/>
            <a:ext cx="670313" cy="2537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Pt sans"/>
                <a:cs typeface="Pt sans"/>
              </a:defRPr>
            </a:lvl1pPr>
          </a:lstStyle>
          <a:p>
            <a:fld id="{7F1DA06D-66B4-4947-88F8-D9CE50A8E24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1577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5656145" y="5445512"/>
            <a:ext cx="3190489" cy="1263805"/>
          </a:xfrm>
        </p:spPr>
        <p:txBody>
          <a:bodyPr>
            <a:normAutofit/>
          </a:bodyPr>
          <a:lstStyle>
            <a:lvl1pPr marL="0" indent="0" algn="l">
              <a:lnSpc>
                <a:spcPct val="120000"/>
              </a:lnSpc>
              <a:spcBef>
                <a:spcPts val="600"/>
              </a:spcBef>
              <a:buNone/>
              <a:defRPr sz="1600" b="1">
                <a:solidFill>
                  <a:schemeClr val="tx1"/>
                </a:solidFill>
                <a:latin typeface="Pt sans"/>
                <a:cs typeface="Pt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Jméno Příjmení</a:t>
            </a:r>
          </a:p>
          <a:p>
            <a:r>
              <a:rPr lang="cs-CZ" dirty="0" err="1" smtClean="0"/>
              <a:t>jmeno@ics.muni.cz</a:t>
            </a:r>
            <a:endParaRPr lang="cs-CZ" dirty="0" smtClean="0"/>
          </a:p>
          <a:p>
            <a:r>
              <a:rPr lang="cs-CZ" dirty="0" smtClean="0"/>
              <a:t>http://</a:t>
            </a:r>
            <a:r>
              <a:rPr lang="cs-CZ" dirty="0" err="1" smtClean="0"/>
              <a:t>www.ics.muni.cz</a:t>
            </a:r>
            <a:r>
              <a:rPr lang="cs-CZ" dirty="0" smtClean="0"/>
              <a:t>/~</a:t>
            </a:r>
            <a:r>
              <a:rPr lang="cs-CZ" dirty="0" err="1" smtClean="0"/>
              <a:t>jmeno</a:t>
            </a:r>
            <a:endParaRPr lang="cs-CZ" dirty="0" smtClean="0"/>
          </a:p>
        </p:txBody>
      </p:sp>
      <p:sp>
        <p:nvSpPr>
          <p:cNvPr id="12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1805925"/>
            <a:ext cx="9144000" cy="3769682"/>
          </a:xfrm>
        </p:spPr>
        <p:txBody>
          <a:bodyPr/>
          <a:lstStyle>
            <a:lvl1pPr marL="0" indent="0">
              <a:lnSpc>
                <a:spcPct val="120000"/>
              </a:lnSpc>
              <a:buFontTx/>
              <a:buNone/>
              <a:defRPr sz="2500" b="1">
                <a:solidFill>
                  <a:schemeClr val="accent1"/>
                </a:solidFill>
                <a:latin typeface="Pt sans"/>
                <a:cs typeface="Pt sans"/>
              </a:defRPr>
            </a:lvl1pPr>
            <a:lvl2pPr marL="0" indent="0" algn="ctr">
              <a:lnSpc>
                <a:spcPct val="120000"/>
              </a:lnSpc>
              <a:buFontTx/>
              <a:buNone/>
              <a:defRPr sz="2200" b="1" baseline="0">
                <a:latin typeface="Pt sans"/>
                <a:cs typeface="Pt sans"/>
              </a:defRPr>
            </a:lvl2pPr>
            <a:lvl3pPr marL="0" indent="0">
              <a:lnSpc>
                <a:spcPct val="120000"/>
              </a:lnSpc>
              <a:buFontTx/>
              <a:buNone/>
              <a:defRPr sz="1800" b="1">
                <a:latin typeface="Pt sans"/>
                <a:cs typeface="Pt sans"/>
              </a:defRPr>
            </a:lvl3pPr>
            <a:lvl4pPr marL="835200" indent="-342000">
              <a:lnSpc>
                <a:spcPct val="120000"/>
              </a:lnSpc>
              <a:defRPr b="1">
                <a:latin typeface="Pt sans"/>
                <a:cs typeface="Pt sans"/>
              </a:defRPr>
            </a:lvl4pPr>
            <a:lvl5pPr>
              <a:lnSpc>
                <a:spcPct val="120000"/>
              </a:lnSpc>
              <a:defRPr b="1">
                <a:latin typeface="Pt sans"/>
                <a:cs typeface="Pt sans"/>
              </a:defRPr>
            </a:lvl5pPr>
          </a:lstStyle>
          <a:p>
            <a:pPr lvl="1"/>
            <a:r>
              <a:rPr lang="cs-CZ" dirty="0" smtClean="0"/>
              <a:t>Děkuji za pozornost.</a:t>
            </a:r>
            <a:endParaRPr lang="en-US" dirty="0"/>
          </a:p>
        </p:txBody>
      </p:sp>
      <p:pic>
        <p:nvPicPr>
          <p:cNvPr id="1026" name="Picture 2" descr="E:\Documents\UVT\loga-sablony\styl_prezentace_uvt\viol_uvt-last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88510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"/>
            <a:ext cx="9121675" cy="6811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390" y="921469"/>
            <a:ext cx="7658410" cy="662878"/>
          </a:xfrm>
        </p:spPr>
        <p:txBody>
          <a:bodyPr>
            <a:normAutofit/>
          </a:bodyPr>
          <a:lstStyle>
            <a:lvl1pPr>
              <a:defRPr sz="3400"/>
            </a:lvl1pPr>
          </a:lstStyle>
          <a:p>
            <a:r>
              <a:rPr lang="cs-CZ" dirty="0" smtClean="0"/>
              <a:t>Hlavní nadpis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028389" y="1715784"/>
            <a:ext cx="3717073" cy="4410379"/>
          </a:xfrm>
        </p:spPr>
        <p:txBody>
          <a:bodyPr/>
          <a:lstStyle>
            <a:lvl1pPr>
              <a:defRPr sz="2400">
                <a:solidFill>
                  <a:srgbClr val="BC044E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20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Podnadpis</a:t>
            </a:r>
          </a:p>
          <a:p>
            <a:pPr lvl="1"/>
            <a:r>
              <a:rPr lang="cs-CZ" dirty="0" smtClean="0"/>
              <a:t>Textový řádek</a:t>
            </a:r>
          </a:p>
          <a:p>
            <a:pPr lvl="2"/>
            <a:r>
              <a:rPr lang="cs-CZ" dirty="0" smtClean="0"/>
              <a:t>P</a:t>
            </a:r>
            <a:r>
              <a:rPr lang="en-US" dirty="0" smtClean="0"/>
              <a:t>o</a:t>
            </a:r>
            <a:r>
              <a:rPr lang="cs-CZ" dirty="0" smtClean="0"/>
              <a:t>známkový řádek</a:t>
            </a:r>
          </a:p>
          <a:p>
            <a:pPr lvl="3"/>
            <a:r>
              <a:rPr lang="cs-CZ" dirty="0" smtClean="0"/>
              <a:t>Odrážka</a:t>
            </a:r>
          </a:p>
          <a:p>
            <a:pPr lvl="4"/>
            <a:r>
              <a:rPr lang="cs-CZ" dirty="0" smtClean="0"/>
              <a:t>Poznámka k odrážce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184083" y="1715784"/>
            <a:ext cx="3780263" cy="4410379"/>
          </a:xfrm>
        </p:spPr>
        <p:txBody>
          <a:bodyPr/>
          <a:lstStyle>
            <a:lvl1pPr>
              <a:defRPr sz="2400">
                <a:solidFill>
                  <a:srgbClr val="BC044E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20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Podnadpis</a:t>
            </a:r>
          </a:p>
          <a:p>
            <a:pPr lvl="1"/>
            <a:r>
              <a:rPr lang="cs-CZ" dirty="0" smtClean="0"/>
              <a:t>Textový řádek</a:t>
            </a:r>
          </a:p>
          <a:p>
            <a:pPr lvl="2"/>
            <a:r>
              <a:rPr lang="cs-CZ" dirty="0" smtClean="0"/>
              <a:t>Poznámkový řádek</a:t>
            </a:r>
          </a:p>
          <a:p>
            <a:pPr lvl="3"/>
            <a:r>
              <a:rPr lang="cs-CZ" dirty="0" smtClean="0"/>
              <a:t>Odrážka</a:t>
            </a:r>
          </a:p>
          <a:p>
            <a:pPr lvl="4"/>
            <a:r>
              <a:rPr lang="cs-CZ" dirty="0" smtClean="0"/>
              <a:t>Poznámka k odrážce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216825" y="6554437"/>
            <a:ext cx="7650980" cy="2537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kern="1000" spc="50">
                <a:solidFill>
                  <a:schemeClr val="tx1"/>
                </a:solidFill>
                <a:latin typeface="Pt sans"/>
                <a:cs typeface="Pt sans"/>
              </a:defRPr>
            </a:lvl1pPr>
          </a:lstStyle>
          <a:p>
            <a:r>
              <a:rPr lang="en-US" dirty="0" err="1" smtClean="0"/>
              <a:t>Jméno</a:t>
            </a:r>
            <a:r>
              <a:rPr lang="en-US" dirty="0" smtClean="0"/>
              <a:t> </a:t>
            </a:r>
            <a:r>
              <a:rPr lang="en-US" dirty="0" err="1" smtClean="0"/>
              <a:t>Příjmení</a:t>
            </a:r>
            <a:r>
              <a:rPr lang="en-US" dirty="0" smtClean="0"/>
              <a:t>  •  Název </a:t>
            </a:r>
            <a:r>
              <a:rPr lang="en-US" dirty="0" err="1" smtClean="0"/>
              <a:t>akce</a:t>
            </a:r>
            <a:r>
              <a:rPr lang="en-US" dirty="0" smtClean="0"/>
              <a:t>  •  </a:t>
            </a:r>
            <a:fld id="{516334C6-22EB-E64D-AB20-31FE51B90D61}" type="datetimeFigureOut">
              <a:rPr lang="en-US" smtClean="0"/>
              <a:pPr/>
              <a:t>4/9/2014</a:t>
            </a:fld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4033" y="6557368"/>
            <a:ext cx="670313" cy="2537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/>
                </a:solidFill>
                <a:latin typeface="Pt sans"/>
                <a:cs typeface="Pt sans"/>
              </a:defRPr>
            </a:lvl1pPr>
          </a:lstStyle>
          <a:p>
            <a:fld id="{7F1DA06D-66B4-4947-88F8-D9CE50A8E24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250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"/>
            <a:ext cx="9121675" cy="6811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390" y="916462"/>
            <a:ext cx="7658410" cy="662878"/>
          </a:xfrm>
        </p:spPr>
        <p:txBody>
          <a:bodyPr>
            <a:normAutofit/>
          </a:bodyPr>
          <a:lstStyle>
            <a:lvl1pPr>
              <a:defRPr sz="3400"/>
            </a:lvl1pPr>
          </a:lstStyle>
          <a:p>
            <a:r>
              <a:rPr lang="cs-CZ" dirty="0" smtClean="0"/>
              <a:t>Hlavní nadpis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16825" y="6554437"/>
            <a:ext cx="7650980" cy="2537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kern="1000" spc="50">
                <a:solidFill>
                  <a:schemeClr val="tx1"/>
                </a:solidFill>
                <a:latin typeface="Pt sans"/>
                <a:cs typeface="Pt sans"/>
              </a:defRPr>
            </a:lvl1pPr>
          </a:lstStyle>
          <a:p>
            <a:r>
              <a:rPr lang="en-US" dirty="0" err="1" smtClean="0"/>
              <a:t>Jméno</a:t>
            </a:r>
            <a:r>
              <a:rPr lang="en-US" dirty="0" smtClean="0"/>
              <a:t> </a:t>
            </a:r>
            <a:r>
              <a:rPr lang="en-US" dirty="0" err="1" smtClean="0"/>
              <a:t>Příjmení</a:t>
            </a:r>
            <a:r>
              <a:rPr lang="en-US" dirty="0" smtClean="0"/>
              <a:t>  •  Název </a:t>
            </a:r>
            <a:r>
              <a:rPr lang="en-US" dirty="0" err="1" smtClean="0"/>
              <a:t>akce</a:t>
            </a:r>
            <a:r>
              <a:rPr lang="en-US" dirty="0" smtClean="0"/>
              <a:t>  •  </a:t>
            </a:r>
            <a:fld id="{516334C6-22EB-E64D-AB20-31FE51B90D61}" type="datetimeFigureOut">
              <a:rPr lang="en-US" smtClean="0"/>
              <a:pPr/>
              <a:t>4/9/2014</a:t>
            </a:fld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4033" y="6557368"/>
            <a:ext cx="670313" cy="2537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Pt sans"/>
                <a:cs typeface="Pt sans"/>
              </a:defRPr>
            </a:lvl1pPr>
          </a:lstStyle>
          <a:p>
            <a:fld id="{7F1DA06D-66B4-4947-88F8-D9CE50A8E24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8670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216825" y="6554437"/>
            <a:ext cx="7650980" cy="2537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kern="1000" spc="50">
                <a:solidFill>
                  <a:schemeClr val="tx1"/>
                </a:solidFill>
                <a:latin typeface="Pt sans"/>
                <a:cs typeface="Pt sans"/>
              </a:defRPr>
            </a:lvl1pPr>
          </a:lstStyle>
          <a:p>
            <a:r>
              <a:rPr lang="en-US" dirty="0" err="1" smtClean="0"/>
              <a:t>Jméno</a:t>
            </a:r>
            <a:r>
              <a:rPr lang="en-US" dirty="0" smtClean="0"/>
              <a:t> </a:t>
            </a:r>
            <a:r>
              <a:rPr lang="en-US" dirty="0" err="1" smtClean="0"/>
              <a:t>Příjmení</a:t>
            </a:r>
            <a:r>
              <a:rPr lang="en-US" dirty="0" smtClean="0"/>
              <a:t>  •  Název </a:t>
            </a:r>
            <a:r>
              <a:rPr lang="en-US" dirty="0" err="1" smtClean="0"/>
              <a:t>akce</a:t>
            </a:r>
            <a:r>
              <a:rPr lang="en-US" dirty="0" smtClean="0"/>
              <a:t>  •  </a:t>
            </a:r>
            <a:fld id="{516334C6-22EB-E64D-AB20-31FE51B90D61}" type="datetimeFigureOut">
              <a:rPr lang="en-US" smtClean="0"/>
              <a:pPr/>
              <a:t>4/9/2014</a:t>
            </a:fld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4033" y="6535852"/>
            <a:ext cx="670313" cy="2537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Pt sans"/>
                <a:cs typeface="Pt sans"/>
              </a:defRPr>
            </a:lvl1pPr>
          </a:lstStyle>
          <a:p>
            <a:fld id="{7F1DA06D-66B4-4947-88F8-D9CE50A8E24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028390" y="922213"/>
            <a:ext cx="7658410" cy="662878"/>
          </a:xfrm>
        </p:spPr>
        <p:txBody>
          <a:bodyPr>
            <a:normAutofit/>
          </a:bodyPr>
          <a:lstStyle>
            <a:lvl1pPr>
              <a:defRPr sz="3400"/>
            </a:lvl1pPr>
          </a:lstStyle>
          <a:p>
            <a:r>
              <a:rPr lang="cs-CZ" dirty="0" smtClean="0"/>
              <a:t>Hlavní nadpis</a:t>
            </a:r>
            <a:endParaRPr lang="en-US" dirty="0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"/>
            <a:ext cx="9121675" cy="6811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6089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"/>
            <a:ext cx="9121675" cy="6811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</a:t>
            </a:r>
            <a:r>
              <a:rPr lang="cs-CZ" dirty="0" err="1" smtClean="0"/>
              <a:t>title</a:t>
            </a:r>
            <a:r>
              <a:rPr lang="cs-CZ" dirty="0" smtClean="0"/>
              <a:t>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97279"/>
            <a:ext cx="5486400" cy="3630295"/>
          </a:xfrm>
        </p:spPr>
        <p:txBody>
          <a:bodyPr/>
          <a:lstStyle>
            <a:lvl1pPr marL="0" indent="0">
              <a:buNone/>
              <a:defRPr sz="3200">
                <a:solidFill>
                  <a:srgbClr val="FF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 err="1" smtClean="0"/>
              <a:t>Drag</a:t>
            </a:r>
            <a:r>
              <a:rPr lang="cs-CZ" dirty="0" smtClean="0"/>
              <a:t> </a:t>
            </a:r>
            <a:r>
              <a:rPr lang="cs-CZ" dirty="0" err="1" smtClean="0"/>
              <a:t>picture</a:t>
            </a:r>
            <a:r>
              <a:rPr lang="cs-CZ" dirty="0" smtClean="0"/>
              <a:t> to </a:t>
            </a:r>
            <a:r>
              <a:rPr lang="cs-CZ" dirty="0" err="1" smtClean="0"/>
              <a:t>placeholder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click</a:t>
            </a:r>
            <a:r>
              <a:rPr lang="cs-CZ" dirty="0" smtClean="0"/>
              <a:t> </a:t>
            </a:r>
            <a:r>
              <a:rPr lang="cs-CZ" dirty="0" err="1" smtClean="0"/>
              <a:t>icon</a:t>
            </a:r>
            <a:r>
              <a:rPr lang="cs-CZ" dirty="0" smtClean="0"/>
              <a:t> to </a:t>
            </a:r>
            <a:r>
              <a:rPr lang="cs-CZ" dirty="0" err="1" smtClean="0"/>
              <a:t>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FF000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text </a:t>
            </a:r>
            <a:r>
              <a:rPr lang="cs-CZ" dirty="0" err="1" smtClean="0"/>
              <a:t>styles</a:t>
            </a:r>
            <a:endParaRPr lang="cs-CZ" dirty="0" smtClean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216825" y="6554437"/>
            <a:ext cx="7650980" cy="2537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kern="1000" spc="50">
                <a:solidFill>
                  <a:schemeClr val="tx1"/>
                </a:solidFill>
                <a:latin typeface="Pt sans"/>
                <a:cs typeface="Pt sans"/>
              </a:defRPr>
            </a:lvl1pPr>
          </a:lstStyle>
          <a:p>
            <a:r>
              <a:rPr lang="en-US" dirty="0" err="1" smtClean="0"/>
              <a:t>Jméno</a:t>
            </a:r>
            <a:r>
              <a:rPr lang="en-US" dirty="0" smtClean="0"/>
              <a:t> </a:t>
            </a:r>
            <a:r>
              <a:rPr lang="en-US" dirty="0" err="1" smtClean="0"/>
              <a:t>Příjmení</a:t>
            </a:r>
            <a:r>
              <a:rPr lang="en-US" dirty="0" smtClean="0"/>
              <a:t>  •  Název </a:t>
            </a:r>
            <a:r>
              <a:rPr lang="en-US" dirty="0" err="1" smtClean="0"/>
              <a:t>akce</a:t>
            </a:r>
            <a:r>
              <a:rPr lang="en-US" dirty="0" smtClean="0"/>
              <a:t>  •  </a:t>
            </a:r>
            <a:fld id="{516334C6-22EB-E64D-AB20-31FE51B90D61}" type="datetimeFigureOut">
              <a:rPr lang="en-US" smtClean="0"/>
              <a:pPr/>
              <a:t>4/9/2014</a:t>
            </a:fld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4033" y="6535852"/>
            <a:ext cx="670313" cy="2537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Pt sans"/>
                <a:cs typeface="Pt sans"/>
              </a:defRPr>
            </a:lvl1pPr>
          </a:lstStyle>
          <a:p>
            <a:fld id="{7F1DA06D-66B4-4947-88F8-D9CE50A8E24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625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390" y="650488"/>
            <a:ext cx="7658410" cy="6628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Hlavní nadpis	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390" y="1424878"/>
            <a:ext cx="7658410" cy="4701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Podnadpis</a:t>
            </a:r>
          </a:p>
          <a:p>
            <a:pPr lvl="1"/>
            <a:r>
              <a:rPr lang="cs-CZ" dirty="0" smtClean="0"/>
              <a:t>Textový řádek</a:t>
            </a:r>
          </a:p>
          <a:p>
            <a:pPr lvl="2"/>
            <a:r>
              <a:rPr lang="cs-CZ" dirty="0" smtClean="0"/>
              <a:t>P</a:t>
            </a:r>
            <a:r>
              <a:rPr lang="en-US" dirty="0" smtClean="0"/>
              <a:t>o</a:t>
            </a:r>
            <a:r>
              <a:rPr lang="cs-CZ" dirty="0" smtClean="0"/>
              <a:t>známkový řádek</a:t>
            </a:r>
          </a:p>
          <a:p>
            <a:pPr lvl="3"/>
            <a:r>
              <a:rPr lang="cs-CZ" dirty="0" smtClean="0"/>
              <a:t>Textový řádek s odrážkou</a:t>
            </a:r>
          </a:p>
          <a:p>
            <a:pPr lvl="4"/>
            <a:r>
              <a:rPr lang="cs-CZ" dirty="0" smtClean="0"/>
              <a:t>Poznámkový řádek pro odrážky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91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7" r:id="rId7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2700" b="1" i="0" kern="1200">
          <a:solidFill>
            <a:schemeClr val="tx1"/>
          </a:solidFill>
          <a:latin typeface="Pt sans caption"/>
          <a:ea typeface="+mj-ea"/>
          <a:cs typeface="Pt sans caption"/>
        </a:defRPr>
      </a:lvl1pPr>
    </p:titleStyle>
    <p:bodyStyle>
      <a:lvl1pPr marL="0" indent="0" algn="l" defTabSz="457200" rtl="0" eaLnBrk="1" latinLnBrk="0" hangingPunct="1">
        <a:lnSpc>
          <a:spcPct val="120000"/>
        </a:lnSpc>
        <a:spcBef>
          <a:spcPts val="1800"/>
        </a:spcBef>
        <a:buFontTx/>
        <a:buNone/>
        <a:defRPr sz="2500" b="1" kern="1200">
          <a:solidFill>
            <a:srgbClr val="BC044E"/>
          </a:solidFill>
          <a:latin typeface="Pt sans"/>
          <a:ea typeface="+mn-ea"/>
          <a:cs typeface="Pt sans"/>
        </a:defRPr>
      </a:lvl1pPr>
      <a:lvl2pPr marL="0" indent="0" algn="l" defTabSz="457200" rtl="0" eaLnBrk="1" latinLnBrk="0" hangingPunct="1">
        <a:lnSpc>
          <a:spcPct val="120000"/>
        </a:lnSpc>
        <a:spcBef>
          <a:spcPct val="20000"/>
        </a:spcBef>
        <a:buFontTx/>
        <a:buNone/>
        <a:defRPr sz="2200" b="1" kern="1200">
          <a:solidFill>
            <a:schemeClr val="tx1"/>
          </a:solidFill>
          <a:latin typeface="Pt sans"/>
          <a:ea typeface="+mn-ea"/>
          <a:cs typeface="Pt sans"/>
        </a:defRPr>
      </a:lvl2pPr>
      <a:lvl3pPr marL="0" indent="0" algn="l" defTabSz="457200" rtl="0" eaLnBrk="1" latinLnBrk="0" hangingPunct="1">
        <a:lnSpc>
          <a:spcPct val="120000"/>
        </a:lnSpc>
        <a:spcBef>
          <a:spcPct val="20000"/>
        </a:spcBef>
        <a:buFontTx/>
        <a:buNone/>
        <a:defRPr sz="1800" b="1" kern="1200">
          <a:solidFill>
            <a:schemeClr val="tx1">
              <a:lumMod val="50000"/>
              <a:lumOff val="50000"/>
            </a:schemeClr>
          </a:solidFill>
          <a:latin typeface="Pt sans"/>
          <a:ea typeface="+mn-ea"/>
          <a:cs typeface="Pt sans"/>
        </a:defRPr>
      </a:lvl3pPr>
      <a:lvl4pPr marL="835200" indent="-342000" algn="l" defTabSz="457200" rtl="0" eaLnBrk="1" latinLnBrk="0" hangingPunct="1">
        <a:lnSpc>
          <a:spcPct val="120000"/>
        </a:lnSpc>
        <a:spcBef>
          <a:spcPct val="20000"/>
        </a:spcBef>
        <a:buFont typeface="Arial"/>
        <a:buChar char="–"/>
        <a:defRPr sz="2200" b="1" kern="1200">
          <a:solidFill>
            <a:schemeClr val="tx1"/>
          </a:solidFill>
          <a:latin typeface="Pt sans"/>
          <a:ea typeface="+mn-ea"/>
          <a:cs typeface="Pt sans"/>
        </a:defRPr>
      </a:lvl4pPr>
      <a:lvl5pPr marL="835200" indent="0" algn="l" defTabSz="457200" rtl="0" eaLnBrk="1" latinLnBrk="0" hangingPunct="1">
        <a:lnSpc>
          <a:spcPct val="120000"/>
        </a:lnSpc>
        <a:spcBef>
          <a:spcPct val="20000"/>
        </a:spcBef>
        <a:buFontTx/>
        <a:buNone/>
        <a:defRPr sz="1800" b="1" kern="1200">
          <a:solidFill>
            <a:schemeClr val="tx1">
              <a:lumMod val="50000"/>
              <a:lumOff val="50000"/>
            </a:schemeClr>
          </a:solidFill>
          <a:latin typeface="Pt sans"/>
          <a:ea typeface="+mn-ea"/>
          <a:cs typeface="Pt san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itec.eu/en/ceitec-brno-university-of-technology/in2" TargetMode="External"/><Relationship Id="rId7" Type="http://schemas.openxmlformats.org/officeDocument/2006/relationships/hyperlink" Target="http://www.ceitec.eu/en/ceitec-institute-of-physics-of-materials-academy-of-science-cz/in5" TargetMode="External"/><Relationship Id="rId2" Type="http://schemas.openxmlformats.org/officeDocument/2006/relationships/hyperlink" Target="http://www.ceitec.eu/en/in1?langselect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eitec.eu/en/ceitec-veterinary-research-institute/in6" TargetMode="External"/><Relationship Id="rId5" Type="http://schemas.openxmlformats.org/officeDocument/2006/relationships/hyperlink" Target="http://www.ceitec.eu/en/ceitec-university-of-veterinary-and-pharmaceutical-sciences-brno/in4" TargetMode="External"/><Relationship Id="rId4" Type="http://schemas.openxmlformats.org/officeDocument/2006/relationships/hyperlink" Target="http://www.ceitec.eu/en/ceitec-mendel-university-in-brno/in3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8420" y="1006420"/>
            <a:ext cx="7118195" cy="1667051"/>
          </a:xfrm>
        </p:spPr>
        <p:txBody>
          <a:bodyPr>
            <a:normAutofit/>
          </a:bodyPr>
          <a:lstStyle/>
          <a:p>
            <a:r>
              <a:rPr lang="cs-CZ" dirty="0" smtClean="0"/>
              <a:t>IT Support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Research</a:t>
            </a:r>
            <a:r>
              <a:rPr lang="cs-CZ" dirty="0" smtClean="0"/>
              <a:t> and </a:t>
            </a:r>
            <a:r>
              <a:rPr lang="cs-CZ" dirty="0" err="1" smtClean="0"/>
              <a:t>Developement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0693" y="4442907"/>
            <a:ext cx="7118196" cy="1331561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dirty="0" err="1" smtClean="0">
                <a:solidFill>
                  <a:schemeClr val="tx1"/>
                </a:solidFill>
              </a:rPr>
              <a:t>Bruce</a:t>
            </a:r>
            <a:r>
              <a:rPr lang="cs-CZ" dirty="0" smtClean="0">
                <a:solidFill>
                  <a:schemeClr val="tx1"/>
                </a:solidFill>
              </a:rPr>
              <a:t> Regner</a:t>
            </a:r>
            <a:endParaRPr lang="cs-CZ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dirty="0" smtClean="0"/>
              <a:t>regner</a:t>
            </a:r>
            <a:r>
              <a:rPr lang="cs-CZ" dirty="0" smtClean="0">
                <a:solidFill>
                  <a:schemeClr val="tx1"/>
                </a:solidFill>
              </a:rPr>
              <a:t>@ics.muni.cz</a:t>
            </a:r>
            <a:endParaRPr lang="cs-CZ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6508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Scientist’s requirements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Complex</a:t>
            </a:r>
          </a:p>
          <a:p>
            <a:r>
              <a:rPr lang="en-US" dirty="0" smtClean="0"/>
              <a:t>Sometimes conflicting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324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Data </a:t>
            </a:r>
            <a:r>
              <a:rPr lang="cs-CZ" dirty="0" err="1" smtClean="0"/>
              <a:t>Storage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err="1" smtClean="0"/>
              <a:t>Various</a:t>
            </a:r>
            <a:r>
              <a:rPr lang="cs-CZ" dirty="0" smtClean="0"/>
              <a:t> </a:t>
            </a:r>
            <a:r>
              <a:rPr lang="cs-CZ" dirty="0" err="1" smtClean="0"/>
              <a:t>Types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Data</a:t>
            </a:r>
          </a:p>
          <a:p>
            <a:pPr lvl="3"/>
            <a:r>
              <a:rPr lang="cs-CZ" dirty="0" err="1" smtClean="0"/>
              <a:t>Documents</a:t>
            </a:r>
            <a:r>
              <a:rPr lang="en-US" dirty="0" smtClean="0"/>
              <a:t> (gigabytes)</a:t>
            </a:r>
            <a:endParaRPr lang="cs-CZ" dirty="0" smtClean="0"/>
          </a:p>
          <a:p>
            <a:pPr lvl="3"/>
            <a:r>
              <a:rPr lang="cs-CZ" dirty="0" err="1" smtClean="0"/>
              <a:t>Fotos</a:t>
            </a:r>
            <a:r>
              <a:rPr lang="en-US" dirty="0" smtClean="0"/>
              <a:t> (10’s of Gigabytes)</a:t>
            </a:r>
          </a:p>
          <a:p>
            <a:pPr lvl="3"/>
            <a:r>
              <a:rPr lang="en-US" dirty="0" smtClean="0"/>
              <a:t>Videos (100’s of Gigabytes)</a:t>
            </a:r>
          </a:p>
          <a:p>
            <a:pPr lvl="3"/>
            <a:r>
              <a:rPr lang="en-US" dirty="0" smtClean="0"/>
              <a:t>Data from </a:t>
            </a:r>
            <a:r>
              <a:rPr lang="en-US" dirty="0" err="1" smtClean="0"/>
              <a:t>Sequenators</a:t>
            </a:r>
            <a:r>
              <a:rPr lang="en-US" dirty="0" smtClean="0"/>
              <a:t> – up to 50 TB/year</a:t>
            </a:r>
          </a:p>
          <a:p>
            <a:pPr lvl="3"/>
            <a:r>
              <a:rPr lang="en-US" dirty="0" smtClean="0"/>
              <a:t>Electron Microscope – up to 30 TB/year</a:t>
            </a:r>
          </a:p>
          <a:p>
            <a:pPr lvl="3"/>
            <a:endParaRPr lang="en-US" dirty="0"/>
          </a:p>
          <a:p>
            <a:pPr lvl="3"/>
            <a:r>
              <a:rPr lang="en-US" dirty="0" smtClean="0"/>
              <a:t>It is necessary to acquire, store, transfer, process and backup the data</a:t>
            </a:r>
          </a:p>
          <a:p>
            <a:pPr lvl="3"/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35209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Data </a:t>
            </a:r>
            <a:r>
              <a:rPr lang="cs-CZ" dirty="0" err="1" smtClean="0"/>
              <a:t>Storage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Several Data Storage Systems</a:t>
            </a:r>
          </a:p>
          <a:p>
            <a:pPr lvl="3"/>
            <a:r>
              <a:rPr lang="en-US" dirty="0" smtClean="0"/>
              <a:t>Standard</a:t>
            </a:r>
          </a:p>
          <a:p>
            <a:pPr lvl="3"/>
            <a:r>
              <a:rPr lang="en-US" dirty="0" smtClean="0"/>
              <a:t>Middle</a:t>
            </a:r>
          </a:p>
          <a:p>
            <a:pPr lvl="3"/>
            <a:r>
              <a:rPr lang="en-US" dirty="0" smtClean="0"/>
              <a:t>BIG</a:t>
            </a:r>
          </a:p>
          <a:p>
            <a:pPr lvl="3"/>
            <a:r>
              <a:rPr lang="en-US" dirty="0" smtClean="0"/>
              <a:t>Cloud: </a:t>
            </a:r>
            <a:r>
              <a:rPr lang="en-US" dirty="0" err="1" smtClean="0"/>
              <a:t>OneDrive</a:t>
            </a:r>
            <a:r>
              <a:rPr lang="en-US" dirty="0" smtClean="0"/>
              <a:t> Pro, </a:t>
            </a:r>
            <a:r>
              <a:rPr lang="en-US" dirty="0" err="1" smtClean="0"/>
              <a:t>OwnCloud</a:t>
            </a:r>
            <a:endParaRPr lang="en-US" dirty="0" smtClean="0"/>
          </a:p>
          <a:p>
            <a:pPr lvl="3"/>
            <a:endParaRPr lang="en-US" dirty="0"/>
          </a:p>
          <a:p>
            <a:pPr lvl="3"/>
            <a:r>
              <a:rPr lang="en-US" dirty="0" smtClean="0"/>
              <a:t>Remote Access: VPN, SFTP/SCP</a:t>
            </a:r>
          </a:p>
        </p:txBody>
      </p:sp>
    </p:spTree>
    <p:extLst>
      <p:ext uri="{BB962C8B-B14F-4D97-AF65-F5344CB8AC3E}">
        <p14:creationId xmlns:p14="http://schemas.microsoft.com/office/powerpoint/2010/main" val="3176521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Sensitive data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Brain and Mind </a:t>
            </a:r>
            <a:r>
              <a:rPr lang="en-US" dirty="0" smtClean="0"/>
              <a:t>Research</a:t>
            </a:r>
            <a:r>
              <a:rPr lang="cs-CZ" dirty="0" smtClean="0"/>
              <a:t> and </a:t>
            </a:r>
            <a:r>
              <a:rPr lang="cs-CZ" dirty="0" err="1" smtClean="0"/>
              <a:t>Molecular</a:t>
            </a:r>
            <a:r>
              <a:rPr lang="cs-CZ" dirty="0" smtClean="0"/>
              <a:t> </a:t>
            </a:r>
            <a:r>
              <a:rPr lang="cs-CZ" dirty="0" err="1" smtClean="0"/>
              <a:t>Medicine</a:t>
            </a:r>
            <a:r>
              <a:rPr lang="cs-CZ" dirty="0" smtClean="0"/>
              <a:t> </a:t>
            </a:r>
            <a:r>
              <a:rPr lang="cs-CZ" dirty="0" err="1" smtClean="0"/>
              <a:t>deal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Patient</a:t>
            </a:r>
            <a:r>
              <a:rPr lang="cs-CZ" dirty="0" smtClean="0"/>
              <a:t> Data</a:t>
            </a:r>
          </a:p>
          <a:p>
            <a:pPr lvl="3"/>
            <a:r>
              <a:rPr lang="cs-CZ" dirty="0" err="1" smtClean="0"/>
              <a:t>Legal</a:t>
            </a:r>
            <a:r>
              <a:rPr lang="cs-CZ" dirty="0" smtClean="0"/>
              <a:t> </a:t>
            </a:r>
            <a:r>
              <a:rPr lang="cs-CZ" dirty="0" err="1" smtClean="0"/>
              <a:t>conditions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Sensitive Data </a:t>
            </a:r>
            <a:r>
              <a:rPr lang="cs-CZ" dirty="0" err="1" smtClean="0"/>
              <a:t>Manipulation</a:t>
            </a:r>
            <a:endParaRPr lang="cs-CZ" dirty="0" smtClean="0"/>
          </a:p>
          <a:p>
            <a:pPr lvl="3"/>
            <a:r>
              <a:rPr lang="cs-CZ" dirty="0" err="1" smtClean="0"/>
              <a:t>Administrative</a:t>
            </a:r>
            <a:r>
              <a:rPr lang="cs-CZ" dirty="0" smtClean="0"/>
              <a:t> and </a:t>
            </a:r>
            <a:r>
              <a:rPr lang="cs-CZ" dirty="0" err="1" smtClean="0"/>
              <a:t>Technical</a:t>
            </a:r>
            <a:r>
              <a:rPr lang="cs-CZ" dirty="0" smtClean="0"/>
              <a:t> </a:t>
            </a:r>
            <a:r>
              <a:rPr lang="cs-CZ" dirty="0" err="1" smtClean="0"/>
              <a:t>Measures</a:t>
            </a:r>
            <a:endParaRPr lang="cs-CZ" dirty="0" smtClean="0"/>
          </a:p>
          <a:p>
            <a:pPr lvl="3"/>
            <a:r>
              <a:rPr lang="cs-CZ" dirty="0" err="1" smtClean="0"/>
              <a:t>Separation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Sensitive and „</a:t>
            </a:r>
            <a:r>
              <a:rPr lang="cs-CZ" dirty="0" err="1"/>
              <a:t>N</a:t>
            </a:r>
            <a:r>
              <a:rPr lang="cs-CZ" dirty="0" err="1" smtClean="0"/>
              <a:t>ormal</a:t>
            </a:r>
            <a:r>
              <a:rPr lang="cs-CZ" dirty="0" smtClean="0"/>
              <a:t>“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9213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Processing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Complex problems</a:t>
            </a:r>
            <a:endParaRPr lang="cs-CZ" dirty="0" smtClean="0"/>
          </a:p>
          <a:p>
            <a:pPr lvl="3"/>
            <a:r>
              <a:rPr lang="cs-CZ" dirty="0" err="1" smtClean="0"/>
              <a:t>Polynomial</a:t>
            </a:r>
            <a:r>
              <a:rPr lang="cs-CZ" dirty="0" smtClean="0"/>
              <a:t>, </a:t>
            </a:r>
            <a:r>
              <a:rPr lang="cs-CZ" dirty="0" err="1" smtClean="0"/>
              <a:t>exponential</a:t>
            </a:r>
            <a:r>
              <a:rPr lang="cs-CZ" dirty="0" smtClean="0"/>
              <a:t> </a:t>
            </a:r>
            <a:r>
              <a:rPr lang="cs-CZ" dirty="0" err="1" smtClean="0"/>
              <a:t>complexity</a:t>
            </a:r>
            <a:endParaRPr lang="cs-CZ" dirty="0" smtClean="0"/>
          </a:p>
          <a:p>
            <a:pPr lvl="3"/>
            <a:r>
              <a:rPr lang="cs-CZ" dirty="0" err="1" smtClean="0"/>
              <a:t>Large</a:t>
            </a:r>
            <a:r>
              <a:rPr lang="cs-CZ" dirty="0" smtClean="0"/>
              <a:t> </a:t>
            </a:r>
            <a:r>
              <a:rPr lang="cs-CZ" dirty="0" err="1" smtClean="0"/>
              <a:t>sets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data</a:t>
            </a:r>
          </a:p>
          <a:p>
            <a:pPr lvl="3"/>
            <a:endParaRPr lang="cs-CZ" dirty="0"/>
          </a:p>
          <a:p>
            <a:pPr lvl="3"/>
            <a:r>
              <a:rPr lang="cs-CZ" dirty="0" err="1" smtClean="0"/>
              <a:t>Require</a:t>
            </a:r>
            <a:r>
              <a:rPr lang="cs-CZ" dirty="0" smtClean="0"/>
              <a:t> </a:t>
            </a:r>
            <a:r>
              <a:rPr lang="cs-CZ" dirty="0" err="1" smtClean="0"/>
              <a:t>large</a:t>
            </a:r>
            <a:r>
              <a:rPr lang="cs-CZ" dirty="0" smtClean="0"/>
              <a:t> </a:t>
            </a:r>
            <a:r>
              <a:rPr lang="cs-CZ" dirty="0" err="1" smtClean="0"/>
              <a:t>computational</a:t>
            </a:r>
            <a:r>
              <a:rPr lang="cs-CZ" dirty="0" smtClean="0"/>
              <a:t> </a:t>
            </a:r>
            <a:r>
              <a:rPr lang="cs-CZ" dirty="0" err="1" smtClean="0"/>
              <a:t>resources</a:t>
            </a:r>
            <a:endParaRPr lang="cs-CZ" dirty="0" smtClean="0"/>
          </a:p>
          <a:p>
            <a:pPr lvl="3"/>
            <a:r>
              <a:rPr lang="cs-CZ" dirty="0" err="1" smtClean="0"/>
              <a:t>Clusters</a:t>
            </a:r>
            <a:r>
              <a:rPr lang="cs-CZ" dirty="0" smtClean="0"/>
              <a:t>, </a:t>
            </a:r>
            <a:r>
              <a:rPr lang="cs-CZ" dirty="0" err="1" smtClean="0"/>
              <a:t>supercomputers</a:t>
            </a:r>
            <a:endParaRPr lang="cs-CZ" dirty="0" smtClean="0"/>
          </a:p>
          <a:p>
            <a:pPr lvl="3"/>
            <a:r>
              <a:rPr lang="cs-CZ" dirty="0" smtClean="0"/>
              <a:t>1000</a:t>
            </a:r>
            <a:r>
              <a:rPr lang="en-US" dirty="0" smtClean="0"/>
              <a:t>’s of Processor </a:t>
            </a:r>
            <a:r>
              <a:rPr lang="en-US" dirty="0" smtClean="0"/>
              <a:t>Cores</a:t>
            </a:r>
            <a:endParaRPr lang="cs-CZ" dirty="0" smtClean="0"/>
          </a:p>
          <a:p>
            <a:pPr lvl="3"/>
            <a:endParaRPr lang="cs-CZ" dirty="0"/>
          </a:p>
          <a:p>
            <a:pPr lvl="3"/>
            <a:r>
              <a:rPr lang="cs-CZ" dirty="0" err="1" smtClean="0"/>
              <a:t>Remote</a:t>
            </a:r>
            <a:r>
              <a:rPr lang="cs-CZ" dirty="0" smtClean="0"/>
              <a:t> Access: VPN, Terminal Server, </a:t>
            </a:r>
            <a:r>
              <a:rPr lang="cs-CZ" dirty="0" err="1" smtClean="0"/>
              <a:t>TeamViewer</a:t>
            </a:r>
            <a:r>
              <a:rPr lang="cs-CZ" dirty="0" smtClean="0"/>
              <a:t>, web </a:t>
            </a:r>
            <a:r>
              <a:rPr lang="cs-CZ" dirty="0" err="1" smtClean="0"/>
              <a:t>interfaces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2244477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Services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Laboratory Devices </a:t>
            </a:r>
          </a:p>
          <a:p>
            <a:pPr lvl="3"/>
            <a:r>
              <a:rPr lang="en-US" dirty="0"/>
              <a:t>o</a:t>
            </a:r>
            <a:r>
              <a:rPr lang="en-US" dirty="0" smtClean="0"/>
              <a:t>ften require network connection</a:t>
            </a:r>
          </a:p>
          <a:p>
            <a:pPr lvl="3"/>
            <a:r>
              <a:rPr lang="en-US" dirty="0"/>
              <a:t>e</a:t>
            </a:r>
            <a:r>
              <a:rPr lang="en-US" dirty="0" smtClean="0"/>
              <a:t>ither directly or via computer</a:t>
            </a:r>
          </a:p>
          <a:p>
            <a:pPr lvl="3"/>
            <a:r>
              <a:rPr lang="en-US" dirty="0" smtClean="0"/>
              <a:t>Must be protected from unauthorized use</a:t>
            </a:r>
          </a:p>
          <a:p>
            <a:pPr lvl="3"/>
            <a:r>
              <a:rPr lang="en-US" dirty="0" smtClean="0"/>
              <a:t>Controlling computer can’t have AV and enabled updates</a:t>
            </a:r>
          </a:p>
          <a:p>
            <a:pPr lvl="3"/>
            <a:r>
              <a:rPr lang="en-US" dirty="0" smtClean="0"/>
              <a:t>Use of private IP addresses and NAT</a:t>
            </a:r>
          </a:p>
          <a:p>
            <a:pPr lvl="3"/>
            <a:r>
              <a:rPr lang="en-US" dirty="0" smtClean="0"/>
              <a:t>Use of Firewalls</a:t>
            </a:r>
            <a:endParaRPr lang="cs-CZ" dirty="0" smtClean="0"/>
          </a:p>
          <a:p>
            <a:pPr lvl="3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04190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Services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</a:t>
            </a:r>
          </a:p>
          <a:p>
            <a:pPr lvl="3"/>
            <a:r>
              <a:rPr lang="en-US" dirty="0" smtClean="0"/>
              <a:t>The operator must be able to access the device from workplace or from home</a:t>
            </a:r>
          </a:p>
          <a:p>
            <a:pPr lvl="3"/>
            <a:r>
              <a:rPr lang="en-US" dirty="0" smtClean="0"/>
              <a:t>It must be possible to let the manufacturer’s technician to connect to the device on demand from anywhere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5903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Network </a:t>
            </a:r>
            <a:r>
              <a:rPr lang="cs-CZ" dirty="0" err="1" smtClean="0"/>
              <a:t>Services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Network Speed</a:t>
            </a:r>
          </a:p>
          <a:p>
            <a:pPr lvl="3"/>
            <a:r>
              <a:rPr lang="cs-CZ" dirty="0" err="1" smtClean="0"/>
              <a:t>Huge</a:t>
            </a:r>
            <a:r>
              <a:rPr lang="cs-CZ" dirty="0" smtClean="0"/>
              <a:t> </a:t>
            </a:r>
            <a:r>
              <a:rPr lang="cs-CZ" dirty="0" err="1" smtClean="0"/>
              <a:t>amounts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data</a:t>
            </a:r>
          </a:p>
          <a:p>
            <a:r>
              <a:rPr lang="cs-CZ" dirty="0" err="1" smtClean="0"/>
              <a:t>Networks</a:t>
            </a:r>
            <a:r>
              <a:rPr lang="cs-CZ" dirty="0" smtClean="0"/>
              <a:t> Stability</a:t>
            </a:r>
          </a:p>
          <a:p>
            <a:pPr lvl="3"/>
            <a:r>
              <a:rPr lang="cs-CZ" dirty="0" err="1" smtClean="0"/>
              <a:t>Required</a:t>
            </a:r>
            <a:r>
              <a:rPr lang="cs-CZ" dirty="0" smtClean="0"/>
              <a:t> long-term Reliability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40898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Servers</a:t>
            </a:r>
            <a:r>
              <a:rPr lang="cs-CZ" dirty="0" smtClean="0"/>
              <a:t> and </a:t>
            </a:r>
            <a:r>
              <a:rPr lang="cs-CZ" dirty="0" err="1" smtClean="0"/>
              <a:t>Workstations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Servers</a:t>
            </a:r>
            <a:r>
              <a:rPr lang="cs-CZ" dirty="0" smtClean="0"/>
              <a:t> and </a:t>
            </a:r>
            <a:r>
              <a:rPr lang="cs-CZ" dirty="0" err="1" smtClean="0"/>
              <a:t>Workstations</a:t>
            </a:r>
            <a:r>
              <a:rPr lang="cs-CZ" dirty="0" smtClean="0"/>
              <a:t> </a:t>
            </a:r>
          </a:p>
          <a:p>
            <a:pPr lvl="3"/>
            <a:r>
              <a:rPr lang="cs-CZ" dirty="0" err="1" smtClean="0"/>
              <a:t>must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connected</a:t>
            </a:r>
            <a:r>
              <a:rPr lang="cs-CZ" dirty="0" smtClean="0"/>
              <a:t> to Internet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appropriate</a:t>
            </a:r>
            <a:r>
              <a:rPr lang="cs-CZ" dirty="0" smtClean="0"/>
              <a:t> </a:t>
            </a:r>
            <a:r>
              <a:rPr lang="cs-CZ" dirty="0" err="1" smtClean="0"/>
              <a:t>security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3"/>
            <a:r>
              <a:rPr lang="cs-CZ" dirty="0" err="1" smtClean="0"/>
              <a:t>Must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Accessible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anywhere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44483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services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known devices can be connected to the Network</a:t>
            </a:r>
          </a:p>
          <a:p>
            <a:pPr lvl="3"/>
            <a:r>
              <a:rPr lang="en-US" dirty="0" smtClean="0"/>
              <a:t>but</a:t>
            </a:r>
          </a:p>
          <a:p>
            <a:r>
              <a:rPr lang="en-US" dirty="0" smtClean="0"/>
              <a:t>It must be possible to let guests connect easily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2896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„Standard IT“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Office </a:t>
            </a:r>
            <a:r>
              <a:rPr lang="cs-CZ" dirty="0" err="1" smtClean="0"/>
              <a:t>worker</a:t>
            </a:r>
            <a:endParaRPr lang="cs-CZ" dirty="0"/>
          </a:p>
          <a:p>
            <a:pPr lvl="3"/>
            <a:r>
              <a:rPr lang="cs-CZ" dirty="0" smtClean="0"/>
              <a:t>Internet </a:t>
            </a:r>
            <a:r>
              <a:rPr lang="cs-CZ" dirty="0" err="1" smtClean="0"/>
              <a:t>connection</a:t>
            </a:r>
            <a:endParaRPr lang="cs-CZ" dirty="0" smtClean="0"/>
          </a:p>
          <a:p>
            <a:pPr lvl="3"/>
            <a:r>
              <a:rPr lang="cs-CZ" dirty="0" smtClean="0"/>
              <a:t>E-mail, web</a:t>
            </a:r>
            <a:r>
              <a:rPr lang="en-US" dirty="0" smtClean="0"/>
              <a:t>, Instant Messaging/VCF</a:t>
            </a:r>
            <a:endParaRPr lang="cs-CZ" dirty="0" smtClean="0"/>
          </a:p>
          <a:p>
            <a:pPr lvl="3"/>
            <a:r>
              <a:rPr lang="cs-CZ" dirty="0" smtClean="0"/>
              <a:t>Office </a:t>
            </a:r>
            <a:r>
              <a:rPr lang="cs-CZ" dirty="0" err="1" smtClean="0"/>
              <a:t>Apps</a:t>
            </a:r>
            <a:r>
              <a:rPr lang="cs-CZ" dirty="0" smtClean="0"/>
              <a:t> (Text </a:t>
            </a:r>
            <a:r>
              <a:rPr lang="cs-CZ" dirty="0" err="1" smtClean="0"/>
              <a:t>processor</a:t>
            </a:r>
            <a:r>
              <a:rPr lang="cs-CZ" dirty="0" smtClean="0"/>
              <a:t>, </a:t>
            </a:r>
            <a:r>
              <a:rPr lang="cs-CZ" dirty="0" err="1" smtClean="0"/>
              <a:t>Spreadsheet</a:t>
            </a:r>
            <a:r>
              <a:rPr lang="cs-CZ" dirty="0" smtClean="0"/>
              <a:t>)</a:t>
            </a:r>
          </a:p>
          <a:p>
            <a:pPr lvl="3"/>
            <a:r>
              <a:rPr lang="cs-CZ" dirty="0" err="1" smtClean="0"/>
              <a:t>Information</a:t>
            </a:r>
            <a:r>
              <a:rPr lang="cs-CZ" dirty="0" smtClean="0"/>
              <a:t> </a:t>
            </a:r>
            <a:r>
              <a:rPr lang="cs-CZ" dirty="0" err="1" smtClean="0"/>
              <a:t>Syst</a:t>
            </a:r>
            <a:r>
              <a:rPr lang="en-US" dirty="0" smtClean="0"/>
              <a:t>e</a:t>
            </a:r>
            <a:r>
              <a:rPr lang="cs-CZ" dirty="0" smtClean="0"/>
              <a:t>m</a:t>
            </a:r>
            <a:endParaRPr lang="en-US" dirty="0" smtClean="0"/>
          </a:p>
          <a:p>
            <a:pPr lvl="3"/>
            <a:r>
              <a:rPr lang="en-US" dirty="0" smtClean="0"/>
              <a:t>Computer (Windows/Mac/Linux) or Thin Client</a:t>
            </a:r>
            <a:endParaRPr lang="cs-CZ" dirty="0" smtClean="0"/>
          </a:p>
          <a:p>
            <a:pPr lvl="3"/>
            <a:r>
              <a:rPr lang="cs-CZ" dirty="0" smtClean="0"/>
              <a:t>Data </a:t>
            </a:r>
            <a:r>
              <a:rPr lang="cs-CZ" dirty="0" err="1" smtClean="0"/>
              <a:t>Volume</a:t>
            </a:r>
            <a:r>
              <a:rPr lang="cs-CZ" dirty="0" smtClean="0"/>
              <a:t> – 100</a:t>
            </a:r>
            <a:r>
              <a:rPr lang="en-US" dirty="0" smtClean="0"/>
              <a:t>’s of megabytes to several gigabytes</a:t>
            </a:r>
          </a:p>
          <a:p>
            <a:pPr lvl="3"/>
            <a:r>
              <a:rPr lang="en-US" dirty="0" smtClean="0"/>
              <a:t>Processor Load: </a:t>
            </a:r>
            <a:r>
              <a:rPr lang="en-US" dirty="0" smtClean="0"/>
              <a:t>none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2845306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Services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Device is moved to another location, it must be possible to connect it without changing </a:t>
            </a:r>
            <a:r>
              <a:rPr lang="en-US" dirty="0"/>
              <a:t>n</a:t>
            </a:r>
            <a:r>
              <a:rPr lang="en-US" dirty="0" smtClean="0"/>
              <a:t>etwork settings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98993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Workstation Imaging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of the Workstations are very expensive to install </a:t>
            </a:r>
          </a:p>
          <a:p>
            <a:pPr lvl="3"/>
            <a:r>
              <a:rPr lang="en-US" dirty="0" smtClean="0"/>
              <a:t>A technician must fly from the US</a:t>
            </a:r>
          </a:p>
          <a:p>
            <a:pPr lvl="3"/>
            <a:r>
              <a:rPr lang="en-US" dirty="0" smtClean="0"/>
              <a:t>Sometimes 2000 – 4000 Euro </a:t>
            </a:r>
          </a:p>
          <a:p>
            <a:pPr lvl="3"/>
            <a:r>
              <a:rPr lang="en-US" dirty="0" smtClean="0"/>
              <a:t>It </a:t>
            </a:r>
            <a:r>
              <a:rPr lang="en-US" dirty="0" err="1" smtClean="0"/>
              <a:t>it</a:t>
            </a:r>
            <a:r>
              <a:rPr lang="en-US" dirty="0" smtClean="0"/>
              <a:t> possible to make “image” of the hard drive and in case of its failure to restore the system to a new drive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40819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failure must be detected ASAP</a:t>
            </a:r>
          </a:p>
          <a:p>
            <a:pPr lvl="3"/>
            <a:r>
              <a:rPr lang="en-US" dirty="0" smtClean="0"/>
              <a:t>Standard IT components – network, servers </a:t>
            </a:r>
            <a:r>
              <a:rPr lang="en-US" dirty="0"/>
              <a:t>and data </a:t>
            </a:r>
            <a:r>
              <a:rPr lang="en-US" dirty="0" smtClean="0"/>
              <a:t>storage, power supply, temperatures in server rooms</a:t>
            </a:r>
            <a:endParaRPr lang="cs-CZ" dirty="0"/>
          </a:p>
          <a:p>
            <a:pPr lvl="3"/>
            <a:r>
              <a:rPr lang="en-US" dirty="0" smtClean="0"/>
              <a:t>Laboratory equipment: freezers (temperature, power supply), </a:t>
            </a:r>
            <a:r>
              <a:rPr lang="en-US" dirty="0" err="1" smtClean="0"/>
              <a:t>fytotrons</a:t>
            </a:r>
            <a:r>
              <a:rPr lang="en-US" dirty="0" smtClean="0"/>
              <a:t> (various parameters)</a:t>
            </a:r>
          </a:p>
          <a:p>
            <a:pPr lvl="3"/>
            <a:r>
              <a:rPr lang="en-US" dirty="0" smtClean="0"/>
              <a:t>Running experiments</a:t>
            </a:r>
          </a:p>
        </p:txBody>
      </p:sp>
    </p:spTree>
    <p:extLst>
      <p:ext uri="{BB962C8B-B14F-4D97-AF65-F5344CB8AC3E}">
        <p14:creationId xmlns:p14="http://schemas.microsoft.com/office/powerpoint/2010/main" val="18481829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Systems:</a:t>
            </a:r>
          </a:p>
          <a:p>
            <a:pPr lvl="3"/>
            <a:r>
              <a:rPr lang="en-US" dirty="0" err="1" smtClean="0"/>
              <a:t>Nagios</a:t>
            </a:r>
            <a:endParaRPr lang="en-US" dirty="0"/>
          </a:p>
          <a:p>
            <a:pPr lvl="3"/>
            <a:r>
              <a:rPr lang="en-US" smtClean="0"/>
              <a:t>Hardware </a:t>
            </a:r>
            <a:r>
              <a:rPr lang="en-US" dirty="0" smtClean="0"/>
              <a:t>monitoring devices – connected over computer network or cell network</a:t>
            </a:r>
          </a:p>
          <a:p>
            <a:pPr lvl="3"/>
            <a:endParaRPr lang="en-US" dirty="0" smtClean="0"/>
          </a:p>
          <a:p>
            <a:pPr lvl="3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39189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Cooperation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Scientists</a:t>
            </a:r>
            <a:r>
              <a:rPr lang="cs-CZ" dirty="0" smtClean="0"/>
              <a:t> do </a:t>
            </a:r>
            <a:r>
              <a:rPr lang="cs-CZ" dirty="0" err="1" smtClean="0"/>
              <a:t>the</a:t>
            </a:r>
            <a:r>
              <a:rPr lang="cs-CZ" dirty="0" smtClean="0"/>
              <a:t> Science</a:t>
            </a:r>
          </a:p>
          <a:p>
            <a:pPr lvl="3"/>
            <a:r>
              <a:rPr lang="cs-CZ" dirty="0" smtClean="0"/>
              <a:t>Do not </a:t>
            </a:r>
            <a:r>
              <a:rPr lang="cs-CZ" dirty="0" err="1" smtClean="0"/>
              <a:t>know</a:t>
            </a:r>
            <a:r>
              <a:rPr lang="cs-CZ" dirty="0" smtClean="0"/>
              <a:t> data </a:t>
            </a:r>
            <a:r>
              <a:rPr lang="cs-CZ" dirty="0" err="1" smtClean="0"/>
              <a:t>analysis</a:t>
            </a:r>
            <a:r>
              <a:rPr lang="cs-CZ" dirty="0" smtClean="0"/>
              <a:t>, </a:t>
            </a:r>
            <a:r>
              <a:rPr lang="cs-CZ" dirty="0" err="1" smtClean="0"/>
              <a:t>programming</a:t>
            </a:r>
            <a:r>
              <a:rPr lang="cs-CZ" dirty="0" smtClean="0"/>
              <a:t>, </a:t>
            </a:r>
            <a:r>
              <a:rPr lang="cs-CZ" dirty="0" err="1" smtClean="0"/>
              <a:t>optimization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87224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1805925"/>
            <a:ext cx="9144000" cy="3769682"/>
          </a:xfrm>
        </p:spPr>
        <p:txBody>
          <a:bodyPr/>
          <a:lstStyle>
            <a:lvl1pPr marL="0" indent="0">
              <a:lnSpc>
                <a:spcPct val="120000"/>
              </a:lnSpc>
              <a:buFontTx/>
              <a:buNone/>
              <a:defRPr sz="2500" b="1">
                <a:solidFill>
                  <a:schemeClr val="accent1"/>
                </a:solidFill>
                <a:latin typeface="Pt sans"/>
                <a:cs typeface="Pt sans"/>
              </a:defRPr>
            </a:lvl1pPr>
            <a:lvl2pPr marL="0" indent="0" algn="ctr">
              <a:lnSpc>
                <a:spcPct val="120000"/>
              </a:lnSpc>
              <a:buFontTx/>
              <a:buNone/>
              <a:defRPr sz="2200" b="1" baseline="0">
                <a:latin typeface="Pt sans"/>
                <a:cs typeface="Pt sans"/>
              </a:defRPr>
            </a:lvl2pPr>
            <a:lvl3pPr marL="0" indent="0">
              <a:lnSpc>
                <a:spcPct val="120000"/>
              </a:lnSpc>
              <a:buFontTx/>
              <a:buNone/>
              <a:defRPr sz="1800" b="1">
                <a:latin typeface="Pt sans"/>
                <a:cs typeface="Pt sans"/>
              </a:defRPr>
            </a:lvl3pPr>
            <a:lvl4pPr marL="835200" indent="-342000">
              <a:lnSpc>
                <a:spcPct val="120000"/>
              </a:lnSpc>
              <a:defRPr b="1">
                <a:latin typeface="Pt sans"/>
                <a:cs typeface="Pt sans"/>
              </a:defRPr>
            </a:lvl4pPr>
            <a:lvl5pPr>
              <a:lnSpc>
                <a:spcPct val="120000"/>
              </a:lnSpc>
              <a:defRPr b="1">
                <a:latin typeface="Pt sans"/>
                <a:cs typeface="Pt sans"/>
              </a:defRPr>
            </a:lvl5pPr>
          </a:lstStyle>
          <a:p>
            <a:pPr lvl="1"/>
            <a:r>
              <a:rPr lang="cs-CZ" dirty="0" err="1" smtClean="0"/>
              <a:t>Thank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0"/>
          </p:nvPr>
        </p:nvSpPr>
        <p:spPr>
          <a:xfrm>
            <a:off x="5656145" y="5445512"/>
            <a:ext cx="3190489" cy="1263805"/>
          </a:xfrm>
        </p:spPr>
        <p:txBody>
          <a:bodyPr>
            <a:normAutofit/>
          </a:bodyPr>
          <a:lstStyle>
            <a:lvl1pPr marL="0" indent="0" algn="l">
              <a:lnSpc>
                <a:spcPct val="120000"/>
              </a:lnSpc>
              <a:spcBef>
                <a:spcPts val="600"/>
              </a:spcBef>
              <a:buNone/>
              <a:defRPr sz="1600" b="1">
                <a:solidFill>
                  <a:schemeClr val="tx1"/>
                </a:solidFill>
                <a:latin typeface="Pt sans"/>
                <a:cs typeface="Pt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Jméno Příjmení</a:t>
            </a:r>
          </a:p>
          <a:p>
            <a:r>
              <a:rPr lang="cs-CZ" dirty="0" err="1" smtClean="0"/>
              <a:t>jmeno@ics.muni.cz</a:t>
            </a:r>
            <a:endParaRPr lang="cs-CZ" dirty="0" smtClean="0"/>
          </a:p>
          <a:p>
            <a:r>
              <a:rPr lang="cs-CZ" dirty="0" smtClean="0"/>
              <a:t>http://</a:t>
            </a:r>
            <a:r>
              <a:rPr lang="cs-CZ" dirty="0" err="1" smtClean="0"/>
              <a:t>www.ics.muni.cz</a:t>
            </a:r>
            <a:r>
              <a:rPr lang="cs-CZ" dirty="0" smtClean="0"/>
              <a:t>/~</a:t>
            </a:r>
            <a:r>
              <a:rPr lang="cs-CZ" dirty="0" err="1" smtClean="0"/>
              <a:t>jmeno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3919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Teacher: plus</a:t>
            </a:r>
          </a:p>
          <a:p>
            <a:pPr lvl="3"/>
            <a:r>
              <a:rPr lang="en-US" dirty="0" smtClean="0"/>
              <a:t>Presentation program</a:t>
            </a:r>
          </a:p>
          <a:p>
            <a:pPr lvl="3"/>
            <a:r>
              <a:rPr lang="en-US" dirty="0" smtClean="0"/>
              <a:t>Simple image processing</a:t>
            </a:r>
          </a:p>
          <a:p>
            <a:pPr lvl="3"/>
            <a:r>
              <a:rPr lang="en-US" dirty="0" smtClean="0"/>
              <a:t>video processing (maybe)</a:t>
            </a:r>
          </a:p>
          <a:p>
            <a:pPr lvl="3"/>
            <a:r>
              <a:rPr lang="en-US" dirty="0" smtClean="0"/>
              <a:t>E-learning system (maybe)</a:t>
            </a:r>
          </a:p>
          <a:p>
            <a:pPr lvl="3"/>
            <a:r>
              <a:rPr lang="en-US" dirty="0" smtClean="0"/>
              <a:t>SW for Interactive Whiteboard, Voting System</a:t>
            </a:r>
          </a:p>
          <a:p>
            <a:pPr lvl="3"/>
            <a:r>
              <a:rPr lang="en-US" dirty="0" smtClean="0"/>
              <a:t>Computer</a:t>
            </a:r>
          </a:p>
          <a:p>
            <a:pPr lvl="3"/>
            <a:r>
              <a:rPr lang="en-US" dirty="0" smtClean="0"/>
              <a:t>Data Volume: gigabytes, 10’s of gigabytes</a:t>
            </a:r>
          </a:p>
          <a:p>
            <a:pPr lvl="3"/>
            <a:r>
              <a:rPr lang="en-US" dirty="0" smtClean="0"/>
              <a:t>Processor Load: low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2035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Advanced 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Graphic designer, Video Processing</a:t>
            </a:r>
          </a:p>
          <a:p>
            <a:pPr lvl="3"/>
            <a:endParaRPr lang="en-US" dirty="0" smtClean="0"/>
          </a:p>
          <a:p>
            <a:pPr lvl="3"/>
            <a:r>
              <a:rPr lang="en-US" dirty="0" smtClean="0"/>
              <a:t>Data Volume – maybe 100’s of Gigabytes, several Terabytes</a:t>
            </a:r>
          </a:p>
          <a:p>
            <a:pPr lvl="3"/>
            <a:r>
              <a:rPr lang="en-US" dirty="0" smtClean="0"/>
              <a:t>Processor Load: sometimes high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42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 Computer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Photos, Games, Home or Downloaded Videos, Music</a:t>
            </a:r>
          </a:p>
          <a:p>
            <a:pPr lvl="3"/>
            <a:r>
              <a:rPr lang="en-US" dirty="0" smtClean="0"/>
              <a:t>Maybe 100’s of gigabytes to several terabytes</a:t>
            </a:r>
          </a:p>
          <a:p>
            <a:pPr lvl="3"/>
            <a:r>
              <a:rPr lang="en-US" dirty="0" smtClean="0"/>
              <a:t>Processor Load: may be high</a:t>
            </a:r>
          </a:p>
          <a:p>
            <a:pPr lvl="3"/>
            <a:endParaRPr lang="en-US" dirty="0" smtClean="0"/>
          </a:p>
          <a:p>
            <a:pPr lvl="3"/>
            <a:r>
              <a:rPr lang="en-US" dirty="0" smtClean="0"/>
              <a:t>Requirements for Home Computer are often </a:t>
            </a:r>
            <a:r>
              <a:rPr lang="en-US" dirty="0" err="1" smtClean="0"/>
              <a:t>hig</a:t>
            </a:r>
            <a:r>
              <a:rPr lang="cs-CZ" dirty="0" smtClean="0"/>
              <a:t>h</a:t>
            </a:r>
            <a:r>
              <a:rPr lang="en-US" dirty="0" err="1" smtClean="0"/>
              <a:t>er</a:t>
            </a:r>
            <a:r>
              <a:rPr lang="en-US" dirty="0" smtClean="0"/>
              <a:t>, then for a Computer at Work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6233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so special on R&amp;D?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?? Psychology, </a:t>
            </a:r>
            <a:r>
              <a:rPr lang="en-US" dirty="0" err="1" smtClean="0"/>
              <a:t>econom</a:t>
            </a:r>
            <a:r>
              <a:rPr lang="cs-CZ" dirty="0" smtClean="0"/>
              <a:t>y</a:t>
            </a:r>
            <a:r>
              <a:rPr lang="en-US" dirty="0" smtClean="0"/>
              <a:t>, </a:t>
            </a:r>
            <a:r>
              <a:rPr lang="en-US" dirty="0" smtClean="0"/>
              <a:t>pedagogy, history</a:t>
            </a:r>
          </a:p>
          <a:p>
            <a:r>
              <a:rPr lang="en-US" dirty="0" smtClean="0"/>
              <a:t>Medicine and Natural Sciences</a:t>
            </a:r>
          </a:p>
          <a:p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390" y="4017080"/>
            <a:ext cx="6734175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2949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CEITEC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Central European Institute of Technology</a:t>
            </a:r>
          </a:p>
          <a:p>
            <a:pPr lvl="3"/>
            <a:r>
              <a:rPr lang="en-US" dirty="0"/>
              <a:t>life sciences, advanced materials and </a:t>
            </a:r>
            <a:r>
              <a:rPr lang="en-US" dirty="0" smtClean="0"/>
              <a:t>technologies</a:t>
            </a:r>
          </a:p>
          <a:p>
            <a:pPr lvl="3"/>
            <a:r>
              <a:rPr lang="en-US" dirty="0" smtClean="0"/>
              <a:t>Basic and applied research</a:t>
            </a:r>
            <a:r>
              <a:rPr lang="cs-CZ" dirty="0" smtClean="0"/>
              <a:t>, Center </a:t>
            </a:r>
            <a:r>
              <a:rPr lang="cs-CZ" dirty="0" err="1" smtClean="0"/>
              <a:t>of</a:t>
            </a:r>
            <a:r>
              <a:rPr lang="cs-CZ" dirty="0" smtClean="0"/>
              <a:t> Excellence</a:t>
            </a:r>
            <a:endParaRPr lang="en-US" dirty="0" smtClean="0"/>
          </a:p>
          <a:p>
            <a:pPr lvl="3"/>
            <a:r>
              <a:rPr lang="en-US" sz="1800" dirty="0">
                <a:hlinkClick r:id="rId2"/>
              </a:rPr>
              <a:t>Masaryk University</a:t>
            </a:r>
            <a:r>
              <a:rPr lang="en-US" sz="1800" dirty="0"/>
              <a:t>, </a:t>
            </a:r>
            <a:r>
              <a:rPr lang="en-US" sz="1800" dirty="0" smtClean="0">
                <a:hlinkClick r:id="rId3"/>
              </a:rPr>
              <a:t>Brno </a:t>
            </a:r>
            <a:r>
              <a:rPr lang="en-US" sz="1800" dirty="0">
                <a:hlinkClick r:id="rId3"/>
              </a:rPr>
              <a:t>University of Technology</a:t>
            </a:r>
            <a:r>
              <a:rPr lang="en-US" sz="1800" dirty="0"/>
              <a:t>, </a:t>
            </a:r>
            <a:r>
              <a:rPr lang="en-US" sz="1800" dirty="0" smtClean="0">
                <a:hlinkClick r:id="rId4"/>
              </a:rPr>
              <a:t>Mendel </a:t>
            </a:r>
            <a:r>
              <a:rPr lang="en-US" sz="1800" dirty="0">
                <a:hlinkClick r:id="rId4"/>
              </a:rPr>
              <a:t>University in Brno</a:t>
            </a:r>
            <a:r>
              <a:rPr lang="en-US" sz="1800" dirty="0"/>
              <a:t>, </a:t>
            </a:r>
            <a:r>
              <a:rPr lang="en-US" sz="1800" dirty="0" smtClean="0">
                <a:hlinkClick r:id="rId5"/>
              </a:rPr>
              <a:t>University </a:t>
            </a:r>
            <a:r>
              <a:rPr lang="en-US" sz="1800" dirty="0">
                <a:hlinkClick r:id="rId5"/>
              </a:rPr>
              <a:t>of Veterinary and Pharmaceutical Sciences in Brno</a:t>
            </a:r>
            <a:r>
              <a:rPr lang="en-US" sz="1800" dirty="0"/>
              <a:t>, </a:t>
            </a:r>
            <a:r>
              <a:rPr lang="en-US" sz="1800" dirty="0" smtClean="0">
                <a:hlinkClick r:id="rId6"/>
              </a:rPr>
              <a:t>Veterinary </a:t>
            </a:r>
            <a:r>
              <a:rPr lang="en-US" sz="1800" dirty="0">
                <a:hlinkClick r:id="rId6"/>
              </a:rPr>
              <a:t>Research </a:t>
            </a:r>
            <a:r>
              <a:rPr lang="en-US" sz="1800" dirty="0" smtClean="0">
                <a:hlinkClick r:id="rId6"/>
              </a:rPr>
              <a:t>Institute</a:t>
            </a:r>
            <a:r>
              <a:rPr lang="en-US" sz="1800" dirty="0" smtClean="0"/>
              <a:t>, </a:t>
            </a:r>
            <a:r>
              <a:rPr lang="en-US" sz="1800" dirty="0" smtClean="0">
                <a:hlinkClick r:id="rId7"/>
              </a:rPr>
              <a:t>Institute </a:t>
            </a:r>
            <a:r>
              <a:rPr lang="en-US" sz="1800" dirty="0">
                <a:hlinkClick r:id="rId7"/>
              </a:rPr>
              <a:t>of Physics of Materials of </a:t>
            </a:r>
            <a:r>
              <a:rPr lang="en-US" sz="1800" dirty="0" smtClean="0">
                <a:hlinkClick r:id="rId7"/>
              </a:rPr>
              <a:t>the Academy </a:t>
            </a:r>
            <a:r>
              <a:rPr lang="en-US" sz="1800" dirty="0">
                <a:hlinkClick r:id="rId7"/>
              </a:rPr>
              <a:t>of Sciences of the Czech </a:t>
            </a:r>
            <a:r>
              <a:rPr lang="en-US" sz="1800" dirty="0" smtClean="0">
                <a:hlinkClick r:id="rId7"/>
              </a:rPr>
              <a:t>Republic</a:t>
            </a:r>
            <a:endParaRPr lang="en-US" dirty="0" smtClean="0"/>
          </a:p>
          <a:p>
            <a:pPr lvl="3"/>
            <a:r>
              <a:rPr lang="en-US" dirty="0" smtClean="0"/>
              <a:t>MU: life sciences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7091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CEITEC: Themes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Structural Biology</a:t>
            </a:r>
          </a:p>
          <a:p>
            <a:r>
              <a:rPr lang="en-US" dirty="0" smtClean="0"/>
              <a:t>Brain and Mind Research</a:t>
            </a:r>
          </a:p>
          <a:p>
            <a:r>
              <a:rPr lang="en-US" dirty="0" smtClean="0"/>
              <a:t>Genomics and Proteomics of Plant Systems</a:t>
            </a:r>
          </a:p>
          <a:p>
            <a:r>
              <a:rPr lang="en-US" dirty="0" smtClean="0"/>
              <a:t>Molecular medicine</a:t>
            </a:r>
          </a:p>
          <a:p>
            <a:r>
              <a:rPr lang="en-US" dirty="0" smtClean="0"/>
              <a:t>Molecular Veterinary Medicine</a:t>
            </a:r>
          </a:p>
          <a:p>
            <a:r>
              <a:rPr lang="en-US" dirty="0" smtClean="0"/>
              <a:t>Advanced Nanotechnologies and </a:t>
            </a:r>
            <a:r>
              <a:rPr lang="en-US" dirty="0" err="1" smtClean="0"/>
              <a:t>Microtechnologies</a:t>
            </a:r>
            <a:endParaRPr lang="en-US" dirty="0" smtClean="0"/>
          </a:p>
          <a:p>
            <a:r>
              <a:rPr lang="en-US" dirty="0" smtClean="0"/>
              <a:t>Advanced Materials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5061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Laboratory Devices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Flow </a:t>
            </a:r>
            <a:r>
              <a:rPr lang="en-US" dirty="0" err="1" smtClean="0"/>
              <a:t>cytometry</a:t>
            </a:r>
            <a:endParaRPr lang="en-US" dirty="0" smtClean="0"/>
          </a:p>
          <a:p>
            <a:r>
              <a:rPr lang="en-US" dirty="0" smtClean="0"/>
              <a:t>Microscopes</a:t>
            </a:r>
          </a:p>
          <a:p>
            <a:r>
              <a:rPr lang="en-US" dirty="0" smtClean="0"/>
              <a:t>Magnetic resonance</a:t>
            </a:r>
          </a:p>
          <a:p>
            <a:r>
              <a:rPr lang="en-US" dirty="0" err="1" smtClean="0"/>
              <a:t>Tomograph</a:t>
            </a:r>
            <a:endParaRPr lang="en-US" dirty="0" smtClean="0"/>
          </a:p>
          <a:p>
            <a:r>
              <a:rPr lang="en-US" dirty="0" err="1" smtClean="0"/>
              <a:t>Sequenator</a:t>
            </a:r>
            <a:endParaRPr lang="en-US" dirty="0" smtClean="0"/>
          </a:p>
          <a:p>
            <a:r>
              <a:rPr lang="en-US" dirty="0" smtClean="0"/>
              <a:t>Freezer</a:t>
            </a:r>
          </a:p>
          <a:p>
            <a:r>
              <a:rPr lang="en-US" dirty="0" err="1" smtClean="0"/>
              <a:t>Fytotron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44004"/>
      </p:ext>
    </p:extLst>
  </p:cSld>
  <p:clrMapOvr>
    <a:masterClrMapping/>
  </p:clrMapOvr>
</p:sld>
</file>

<file path=ppt/theme/theme1.xml><?xml version="1.0" encoding="utf-8"?>
<a:theme xmlns:a="http://schemas.openxmlformats.org/drawingml/2006/main" name="uvt_prezentace">
  <a:themeElements>
    <a:clrScheme name="Custom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D8C"/>
      </a:accent1>
      <a:accent2>
        <a:srgbClr val="6C71C4"/>
      </a:accent2>
      <a:accent3>
        <a:srgbClr val="859900"/>
      </a:accent3>
      <a:accent4>
        <a:srgbClr val="D33682"/>
      </a:accent4>
      <a:accent5>
        <a:srgbClr val="B58900"/>
      </a:accent5>
      <a:accent6>
        <a:srgbClr val="CB4B16"/>
      </a:accent6>
      <a:hlink>
        <a:srgbClr val="6C71C4"/>
      </a:hlink>
      <a:folHlink>
        <a:srgbClr val="6C71C4"/>
      </a:folHlink>
    </a:clrScheme>
    <a:fontScheme name="UVT pismo">
      <a:majorFont>
        <a:latin typeface="PT Sans Caption"/>
        <a:ea typeface=""/>
        <a:cs typeface=""/>
      </a:majorFont>
      <a:minorFont>
        <a:latin typeface="PT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E9549B79E0B6D4F961B161DB326B021" ma:contentTypeVersion="5" ma:contentTypeDescription="Vytvoří nový dokument" ma:contentTypeScope="" ma:versionID="97aa79b8b666884b51360e28785456d3">
  <xsd:schema xmlns:xsd="http://www.w3.org/2001/XMLSchema" xmlns:xs="http://www.w3.org/2001/XMLSchema" xmlns:p="http://schemas.microsoft.com/office/2006/metadata/properties" xmlns:ns2="db79ebeb-5ef3-4871-aaa1-a28cf38a516f" xmlns:ns3="53c3323a-a94e-477b-b63a-9cfa46c6400d" targetNamespace="http://schemas.microsoft.com/office/2006/metadata/properties" ma:root="true" ma:fieldsID="c848732e4594373e0170848e53a1296b" ns2:_="" ns3:_="">
    <xsd:import namespace="db79ebeb-5ef3-4871-aaa1-a28cf38a516f"/>
    <xsd:import namespace="53c3323a-a94e-477b-b63a-9cfa46c6400d"/>
    <xsd:element name="properties">
      <xsd:complexType>
        <xsd:sequence>
          <xsd:element name="documentManagement">
            <xsd:complexType>
              <xsd:all>
                <xsd:element ref="ns2:Klient" minOccurs="0"/>
                <xsd:element ref="ns2:_x0158_e_x0161_itel" minOccurs="0"/>
                <xsd:element ref="ns2:Projekt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79ebeb-5ef3-4871-aaa1-a28cf38a516f" elementFormDefault="qualified">
    <xsd:import namespace="http://schemas.microsoft.com/office/2006/documentManagement/types"/>
    <xsd:import namespace="http://schemas.microsoft.com/office/infopath/2007/PartnerControls"/>
    <xsd:element name="Klient" ma:index="8" nillable="true" ma:displayName="Klient" ma:default="Bez klienta" ma:format="Dropdown" ma:internalName="Klient">
      <xsd:simpleType>
        <xsd:restriction base="dms:Choice">
          <xsd:enumeration value="Bez klienta"/>
          <xsd:enumeration value="CEITEC CŘS"/>
          <xsd:enumeration value="CEITEC administrativa"/>
          <xsd:enumeration value="CEITEC - Laboratoř cytogenomiky rostlin"/>
          <xsd:enumeration value="RMU-IT"/>
          <xsd:enumeration value="MU"/>
          <xsd:enumeration value="SCI - Geografie"/>
        </xsd:restriction>
      </xsd:simpleType>
    </xsd:element>
    <xsd:element name="_x0158_e_x0161_itel" ma:index="9" nillable="true" ma:displayName="Řešitel" ma:default="Nezadán" ma:format="Dropdown" ma:internalName="_x0158_e_x0161_itel">
      <xsd:simpleType>
        <xsd:restriction base="dms:Choice">
          <xsd:enumeration value="Nezadán"/>
          <xsd:enumeration value="DUP"/>
          <xsd:enumeration value="StandIT"/>
          <xsd:enumeration value="Diskaři"/>
          <xsd:enumeration value="Síťaři"/>
          <xsd:enumeration value="OSS"/>
          <xsd:enumeration value="Telefonisté"/>
        </xsd:restriction>
      </xsd:simpleType>
    </xsd:element>
    <xsd:element name="Projekt" ma:index="10" nillable="true" ma:displayName="Projekt" ma:default="Nezadán" ma:format="Dropdown" ma:internalName="Projekt">
      <xsd:simpleType>
        <xsd:restriction base="dms:Choice">
          <xsd:enumeration value="Nezadán"/>
          <xsd:enumeration value="Analýza studoven"/>
          <xsd:enumeration value="Rámcová smlouva"/>
          <xsd:enumeration value="Řešení IT pracoviště"/>
          <xsd:enumeration value="Řešení ukládání dat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c3323a-a94e-477b-b63a-9cfa46c6400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lient xmlns="db79ebeb-5ef3-4871-aaa1-a28cf38a516f">Bez klienta</Klient>
    <_x0158_e_x0161_itel xmlns="db79ebeb-5ef3-4871-aaa1-a28cf38a516f">Nezadán</_x0158_e_x0161_itel>
    <Projekt xmlns="db79ebeb-5ef3-4871-aaa1-a28cf38a516f">Nezadán</Projekt>
  </documentManagement>
</p:properties>
</file>

<file path=customXml/itemProps1.xml><?xml version="1.0" encoding="utf-8"?>
<ds:datastoreItem xmlns:ds="http://schemas.openxmlformats.org/officeDocument/2006/customXml" ds:itemID="{EB5D112D-19A5-4698-A37E-C5F014E5205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119749-5933-4F60-A438-92BE21469C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79ebeb-5ef3-4871-aaa1-a28cf38a516f"/>
    <ds:schemaRef ds:uri="53c3323a-a94e-477b-b63a-9cfa46c640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2C264F1-DE75-4262-BB54-F54C56DC6973}">
  <ds:schemaRefs>
    <ds:schemaRef ds:uri="http://purl.org/dc/elements/1.1/"/>
    <ds:schemaRef ds:uri="53c3323a-a94e-477b-b63a-9cfa46c6400d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db79ebeb-5ef3-4871-aaa1-a28cf38a516f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1064</TotalTime>
  <Words>704</Words>
  <Application>Microsoft Office PowerPoint</Application>
  <PresentationFormat>Předvádění na obrazovce (4:3)</PresentationFormat>
  <Paragraphs>141</Paragraphs>
  <Slides>25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26" baseType="lpstr">
      <vt:lpstr>uvt_prezentace</vt:lpstr>
      <vt:lpstr>IT Support for Research and Developement</vt:lpstr>
      <vt:lpstr>„Standard IT“</vt:lpstr>
      <vt:lpstr>Standard IT</vt:lpstr>
      <vt:lpstr>Advanced IT</vt:lpstr>
      <vt:lpstr>Home Computer</vt:lpstr>
      <vt:lpstr>What is so special on R&amp;D?</vt:lpstr>
      <vt:lpstr>CEITEC</vt:lpstr>
      <vt:lpstr>CEITEC: Themes</vt:lpstr>
      <vt:lpstr>Laboratory Devices</vt:lpstr>
      <vt:lpstr>Scientist’s requirements</vt:lpstr>
      <vt:lpstr>Data Storage</vt:lpstr>
      <vt:lpstr>Data Storage</vt:lpstr>
      <vt:lpstr>Sensitive data</vt:lpstr>
      <vt:lpstr>Data Processing</vt:lpstr>
      <vt:lpstr>Network Services</vt:lpstr>
      <vt:lpstr>Network Services</vt:lpstr>
      <vt:lpstr>Network Services</vt:lpstr>
      <vt:lpstr>Servers and Workstations</vt:lpstr>
      <vt:lpstr>Network services</vt:lpstr>
      <vt:lpstr>Network Services</vt:lpstr>
      <vt:lpstr>Workstation Imaging</vt:lpstr>
      <vt:lpstr>Monitoring</vt:lpstr>
      <vt:lpstr>Monitoring</vt:lpstr>
      <vt:lpstr>Cooperation</vt:lpstr>
      <vt:lpstr>Prezentace aplikace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Tomáš Staudek</dc:creator>
  <cp:lastModifiedBy>Břetislav Regner</cp:lastModifiedBy>
  <cp:revision>101</cp:revision>
  <dcterms:created xsi:type="dcterms:W3CDTF">2013-05-12T08:51:26Z</dcterms:created>
  <dcterms:modified xsi:type="dcterms:W3CDTF">2014-04-09T06:52:54Z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0x0101007E9549B79E0B6D4F961B161DB326B021</vt:lpwstr>
  </property>
</Properties>
</file>