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6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5">
          <p15:clr>
            <a:srgbClr val="A4A3A4"/>
          </p15:clr>
        </p15:guide>
        <p15:guide id="2" pos="7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1140" y="84"/>
      </p:cViewPr>
      <p:guideLst>
        <p:guide orient="horz" pos="4105"/>
        <p:guide pos="7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26B9C-CC87-4185-8664-DA7DE1ED15A9}" type="datetimeFigureOut">
              <a:rPr lang="cs-CZ"/>
              <a:t>26.11.2015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50FC8-ACC7-4100-AC27-A9A247339BCC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351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50FC8-ACC7-4100-AC27-A9A247339BCC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303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50FC8-ACC7-4100-AC27-A9A247339BCC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93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1006420"/>
            <a:ext cx="7118195" cy="166705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3600" baseline="0"/>
            </a:lvl1pPr>
          </a:lstStyle>
          <a:p>
            <a:r>
              <a:rPr lang="cs-CZ" dirty="0" smtClean="0"/>
              <a:t>Název prezentace</a:t>
            </a:r>
            <a:br>
              <a:rPr lang="cs-CZ" dirty="0" smtClean="0"/>
            </a:br>
            <a:r>
              <a:rPr lang="cs-CZ" dirty="0" smtClean="0"/>
              <a:t>může být na dvou řádcích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5999" y="4442907"/>
            <a:ext cx="7118196" cy="1331561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44791"/>
            <a:ext cx="6320677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28390" y="1777429"/>
            <a:ext cx="6839415" cy="4580339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400" b="1">
                <a:solidFill>
                  <a:srgbClr val="BC044E"/>
                </a:solidFill>
                <a:latin typeface="Pt sans"/>
                <a:cs typeface="Pt sans"/>
              </a:defRPr>
            </a:lvl1pPr>
            <a:lvl2pPr marL="0" indent="0">
              <a:lnSpc>
                <a:spcPct val="120000"/>
              </a:lnSpc>
              <a:buFontTx/>
              <a:buNone/>
              <a:defRPr sz="24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627063" indent="-360363">
              <a:lnSpc>
                <a:spcPct val="120000"/>
              </a:lnSpc>
              <a:defRPr sz="2400" b="1" baseline="0">
                <a:latin typeface="Pt sans"/>
                <a:cs typeface="Pt sans"/>
              </a:defRPr>
            </a:lvl4pPr>
            <a:lvl5pPr marL="627063" indent="0">
              <a:lnSpc>
                <a:spcPct val="120000"/>
              </a:lnSpc>
              <a:defRPr sz="2000" b="1" baseline="0">
                <a:latin typeface="Pt sans"/>
                <a:cs typeface="Pt sans"/>
              </a:defRPr>
            </a:lvl5pPr>
            <a:lvl6pPr marL="1162050" indent="-269875">
              <a:buFont typeface="PT Sans" panose="020B0503020203020204" pitchFamily="34" charset="-18"/>
              <a:buChar char="−"/>
              <a:tabLst>
                <a:tab pos="1162050" algn="l"/>
              </a:tabLst>
              <a:defRPr sz="2000">
                <a:solidFill>
                  <a:schemeClr val="tx1"/>
                </a:solidFill>
              </a:defRPr>
            </a:lvl6pPr>
            <a:lvl7pPr marL="1162050" indent="0">
              <a:buFont typeface="PT Sans" panose="020B0503020203020204" pitchFamily="34" charset="-18"/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7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</a:p>
          <a:p>
            <a:pPr lvl="3"/>
            <a:r>
              <a:rPr lang="cs-CZ" dirty="0" smtClean="0"/>
              <a:t>Textová odrážka dlouhá, moc dlouhá, která obsahuje zvýrazněný text</a:t>
            </a:r>
          </a:p>
          <a:p>
            <a:pPr lvl="5"/>
            <a:r>
              <a:rPr lang="cs-CZ" dirty="0" smtClean="0"/>
              <a:t>Textová odrážka další úrovně</a:t>
            </a:r>
          </a:p>
          <a:p>
            <a:pPr lvl="6"/>
            <a:r>
              <a:rPr lang="cs-CZ" dirty="0" smtClean="0"/>
              <a:t>Poznámkový text může být rovněž dlouhý a zalomený přes několik řádků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Jméno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Příjmení</a:t>
            </a:r>
            <a:r>
              <a:rPr lang="en-US" dirty="0" smtClean="0">
                <a:solidFill>
                  <a:schemeClr val="tx1"/>
                </a:solidFill>
              </a:rPr>
              <a:t>  •  Název </a:t>
            </a:r>
            <a:r>
              <a:rPr lang="en-US" dirty="0" err="1" smtClean="0">
                <a:solidFill>
                  <a:schemeClr val="tx1"/>
                </a:solidFill>
              </a:rPr>
              <a:t>akce</a:t>
            </a:r>
            <a:r>
              <a:rPr lang="en-US" dirty="0" smtClean="0">
                <a:solidFill>
                  <a:schemeClr val="tx1"/>
                </a:solidFill>
              </a:rPr>
              <a:t>  •  </a:t>
            </a:r>
            <a:fld id="{516334C6-22EB-E64D-AB20-31FE51B90D61}" type="datetimeFigureOut">
              <a:rPr lang="en-US" smtClean="0">
                <a:solidFill>
                  <a:schemeClr val="tx1"/>
                </a:solidFill>
              </a:rPr>
              <a:pPr/>
              <a:t>11/26/2015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5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smtClean="0"/>
              <a:t>Děkuji za pozornost.</a:t>
            </a:r>
            <a:endParaRPr lang="en-US" dirty="0"/>
          </a:p>
        </p:txBody>
      </p:sp>
      <p:pic>
        <p:nvPicPr>
          <p:cNvPr id="1026" name="Picture 2" descr="E:\Documents\UVT\loga-sablony\styl_prezentace_uvt\viol_uvt-la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51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1469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8389" y="1715784"/>
            <a:ext cx="371707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84083" y="1715784"/>
            <a:ext cx="378026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Poznámkový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11/26/2015</a:t>
            </a:fld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5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16462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11/26/2015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6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11/26/2015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2213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0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7279"/>
            <a:ext cx="5486400" cy="3630295"/>
          </a:xfrm>
        </p:spPr>
        <p:txBody>
          <a:bodyPr/>
          <a:lstStyle>
            <a:lvl1pPr marL="0" indent="0">
              <a:buNone/>
              <a:defRPr sz="3200">
                <a:solidFill>
                  <a:srgbClr val="FF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to </a:t>
            </a:r>
            <a:r>
              <a:rPr lang="cs-CZ" dirty="0" err="1" smtClean="0"/>
              <a:t>placeholder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dirty="0" err="1" smtClean="0"/>
              <a:t>icon</a:t>
            </a:r>
            <a:r>
              <a:rPr lang="cs-CZ" dirty="0" smtClean="0"/>
              <a:t> to </a:t>
            </a:r>
            <a:r>
              <a:rPr lang="cs-CZ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FF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11/26/2015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25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390" y="650488"/>
            <a:ext cx="7658410" cy="662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Hlavní nadpis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390" y="1424878"/>
            <a:ext cx="7658410" cy="4701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700" b="1" i="0" kern="1200">
          <a:solidFill>
            <a:schemeClr val="tx1"/>
          </a:solidFill>
          <a:latin typeface="Pt sans caption"/>
          <a:ea typeface="+mj-ea"/>
          <a:cs typeface="Pt sans caption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ts val="1800"/>
        </a:spcBef>
        <a:buFontTx/>
        <a:buNone/>
        <a:defRPr sz="2500" b="1" kern="1200">
          <a:solidFill>
            <a:srgbClr val="BC044E"/>
          </a:solidFill>
          <a:latin typeface="Pt sans"/>
          <a:ea typeface="+mn-ea"/>
          <a:cs typeface="Pt sans"/>
        </a:defRPr>
      </a:lvl1pPr>
      <a:lvl2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2pPr>
      <a:lvl3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3pPr>
      <a:lvl4pPr marL="835200" indent="-3420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4pPr>
      <a:lvl5pPr marL="83520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cbot@ics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ebcentrum.muni.cz/functions/cooki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sirt-info@muni.c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Setkání LVT/ÚVT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19. 11. 2015</a:t>
            </a:r>
          </a:p>
        </p:txBody>
      </p:sp>
    </p:spTree>
    <p:extLst>
      <p:ext uri="{BB962C8B-B14F-4D97-AF65-F5344CB8AC3E}">
        <p14:creationId xmlns:p14="http://schemas.microsoft.com/office/powerpoint/2010/main" val="218221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390" y="944791"/>
            <a:ext cx="6275521" cy="662878"/>
          </a:xfrm>
        </p:spPr>
        <p:txBody>
          <a:bodyPr/>
          <a:lstStyle/>
          <a:p>
            <a:r>
              <a:rPr lang="cs-CZ" dirty="0" smtClean="0"/>
              <a:t>Program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90" y="1777429"/>
            <a:ext cx="6749654" cy="458033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Windows 10 v centrální správě (OPSI + AD</a:t>
            </a:r>
            <a:r>
              <a:rPr lang="cs-CZ" dirty="0" smtClean="0"/>
              <a:t>)</a:t>
            </a:r>
          </a:p>
          <a:p>
            <a:r>
              <a:rPr lang="cs-CZ" dirty="0" err="1"/>
              <a:t>SafeQ</a:t>
            </a:r>
            <a:r>
              <a:rPr lang="cs-CZ" dirty="0"/>
              <a:t> a přechod na novou </a:t>
            </a:r>
            <a:r>
              <a:rPr lang="cs-CZ" dirty="0" smtClean="0"/>
              <a:t>verzi</a:t>
            </a:r>
          </a:p>
          <a:p>
            <a:r>
              <a:rPr lang="cs-CZ" dirty="0"/>
              <a:t>Uniweb - "stavebnice" pro weby </a:t>
            </a:r>
            <a:endParaRPr lang="cs-CZ" dirty="0" smtClean="0"/>
          </a:p>
          <a:p>
            <a:r>
              <a:rPr lang="cs-CZ" dirty="0" smtClean="0"/>
              <a:t>Drobné</a:t>
            </a:r>
          </a:p>
          <a:p>
            <a:pPr lvl="3"/>
            <a:r>
              <a:rPr lang="cs-CZ" dirty="0"/>
              <a:t>upgrade přístupového systému </a:t>
            </a:r>
            <a:r>
              <a:rPr lang="cs-CZ" dirty="0" err="1" smtClean="0"/>
              <a:t>Northern</a:t>
            </a:r>
            <a:endParaRPr lang="cs-CZ" dirty="0" smtClean="0"/>
          </a:p>
          <a:p>
            <a:pPr lvl="3"/>
            <a:r>
              <a:rPr lang="cs-CZ" dirty="0"/>
              <a:t>migrace </a:t>
            </a:r>
            <a:r>
              <a:rPr lang="cs-CZ" dirty="0" err="1"/>
              <a:t>Magion</a:t>
            </a:r>
            <a:r>
              <a:rPr lang="cs-CZ" dirty="0"/>
              <a:t> </a:t>
            </a:r>
            <a:endParaRPr lang="cs-CZ" dirty="0" smtClean="0"/>
          </a:p>
          <a:p>
            <a:pPr lvl="3"/>
            <a:r>
              <a:rPr lang="cs-CZ" dirty="0"/>
              <a:t>hlášení výpadků na </a:t>
            </a:r>
            <a:r>
              <a:rPr lang="cs-CZ" u="sng" dirty="0" smtClean="0">
                <a:hlinkClick r:id="rId3"/>
              </a:rPr>
              <a:t>dcbot@ics.muni.cz</a:t>
            </a:r>
            <a:endParaRPr lang="cs-CZ" u="sng" dirty="0" smtClean="0"/>
          </a:p>
          <a:p>
            <a:pPr lvl="3"/>
            <a:r>
              <a:rPr lang="cs-CZ" u="sng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5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cs-CZ" dirty="0"/>
              <a:t>novinky z INET </a:t>
            </a:r>
            <a:endParaRPr lang="cs-CZ" dirty="0" smtClean="0"/>
          </a:p>
          <a:p>
            <a:pPr lvl="3"/>
            <a:r>
              <a:rPr lang="cs-CZ" dirty="0"/>
              <a:t>informace o přípravě </a:t>
            </a:r>
            <a:r>
              <a:rPr lang="cs-CZ" dirty="0" smtClean="0"/>
              <a:t>SDN</a:t>
            </a:r>
          </a:p>
          <a:p>
            <a:pPr lvl="3"/>
            <a:r>
              <a:rPr lang="cs-CZ" dirty="0"/>
              <a:t>budoucnost rámcových smluv a DNS </a:t>
            </a:r>
            <a:endParaRPr lang="cs-CZ" dirty="0" smtClean="0"/>
          </a:p>
          <a:p>
            <a:pPr lvl="3"/>
            <a:r>
              <a:rPr lang="cs-CZ" dirty="0"/>
              <a:t>antiviry - zkušenosti s </a:t>
            </a:r>
            <a:r>
              <a:rPr lang="cs-CZ" dirty="0" err="1"/>
              <a:t>NODem</a:t>
            </a:r>
            <a:r>
              <a:rPr lang="cs-CZ" dirty="0"/>
              <a:t> </a:t>
            </a:r>
            <a:endParaRPr lang="cs-CZ" dirty="0" smtClean="0"/>
          </a:p>
          <a:p>
            <a:pPr lvl="3"/>
            <a:r>
              <a:rPr lang="cs-CZ" dirty="0" err="1"/>
              <a:t>cookies</a:t>
            </a:r>
            <a:r>
              <a:rPr lang="cs-CZ" dirty="0"/>
              <a:t> - informace o nástroji od </a:t>
            </a:r>
            <a:r>
              <a:rPr lang="cs-CZ" dirty="0" err="1" smtClean="0"/>
              <a:t>webistů</a:t>
            </a:r>
            <a:endParaRPr lang="cs-CZ" dirty="0" smtClean="0"/>
          </a:p>
          <a:p>
            <a:pPr lvl="3"/>
            <a:r>
              <a:rPr lang="cs-CZ" dirty="0"/>
              <a:t>evidence webů </a:t>
            </a:r>
            <a:endParaRPr lang="cs-CZ" dirty="0" smtClean="0"/>
          </a:p>
          <a:p>
            <a:pPr lvl="3"/>
            <a:r>
              <a:rPr lang="cs-CZ" dirty="0"/>
              <a:t>penetrační testování </a:t>
            </a:r>
          </a:p>
        </p:txBody>
      </p:sp>
    </p:spTree>
    <p:extLst>
      <p:ext uri="{BB962C8B-B14F-4D97-AF65-F5344CB8AC3E}">
        <p14:creationId xmlns:p14="http://schemas.microsoft.com/office/powerpoint/2010/main" val="213095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smlouvy a DNS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RS běží</a:t>
            </a:r>
          </a:p>
          <a:p>
            <a:pPr lvl="3"/>
            <a:r>
              <a:rPr lang="cs-CZ" dirty="0" smtClean="0"/>
              <a:t>Začátek 2016 – příprava dalšího běhu</a:t>
            </a:r>
          </a:p>
          <a:p>
            <a:pPr lvl="3"/>
            <a:r>
              <a:rPr lang="cs-CZ" dirty="0" smtClean="0"/>
              <a:t>?? Problémy</a:t>
            </a:r>
          </a:p>
          <a:p>
            <a:r>
              <a:rPr lang="cs-CZ" dirty="0" smtClean="0"/>
              <a:t>DNS</a:t>
            </a:r>
          </a:p>
          <a:p>
            <a:pPr lvl="3"/>
            <a:r>
              <a:rPr lang="cs-CZ" dirty="0" smtClean="0"/>
              <a:t>Stále funkční</a:t>
            </a:r>
          </a:p>
          <a:p>
            <a:pPr lvl="3"/>
            <a:r>
              <a:rPr lang="cs-CZ" dirty="0" smtClean="0"/>
              <a:t>Oficiálně stále pro standardní zařízení</a:t>
            </a:r>
          </a:p>
          <a:p>
            <a:pPr lvl="3"/>
            <a:r>
              <a:rPr lang="cs-CZ" dirty="0" smtClean="0"/>
              <a:t>Bude obsahovat stejné konfigurace, jako RS</a:t>
            </a:r>
          </a:p>
          <a:p>
            <a:pPr lvl="3"/>
            <a:r>
              <a:rPr lang="cs-CZ" dirty="0" smtClean="0"/>
              <a:t>Možnost ad-hoc doplnit </a:t>
            </a:r>
            <a:r>
              <a:rPr lang="cs-CZ" dirty="0" err="1" smtClean="0"/>
              <a:t>nestandardy</a:t>
            </a:r>
            <a:r>
              <a:rPr lang="cs-CZ" dirty="0" smtClean="0"/>
              <a:t> </a:t>
            </a:r>
          </a:p>
          <a:p>
            <a:pPr lvl="3"/>
            <a:r>
              <a:rPr lang="cs-CZ" dirty="0" smtClean="0"/>
              <a:t>Záloha 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80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Antiviry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99% NOD</a:t>
            </a:r>
          </a:p>
          <a:p>
            <a:pPr lvl="3"/>
            <a:r>
              <a:rPr lang="cs-CZ" dirty="0" smtClean="0"/>
              <a:t>zkušenosti?</a:t>
            </a:r>
          </a:p>
          <a:p>
            <a:pPr lvl="3"/>
            <a:r>
              <a:rPr lang="cs-CZ" dirty="0" smtClean="0"/>
              <a:t>Zájem o změnu?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43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Weby - </a:t>
            </a:r>
            <a:r>
              <a:rPr lang="cs-CZ" dirty="0" err="1" smtClean="0"/>
              <a:t>cookies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Nejasná povinnost informovat o </a:t>
            </a:r>
            <a:r>
              <a:rPr lang="cs-CZ" dirty="0" err="1" smtClean="0"/>
              <a:t>cookies</a:t>
            </a:r>
            <a:endParaRPr lang="cs-CZ" dirty="0" smtClean="0"/>
          </a:p>
          <a:p>
            <a:r>
              <a:rPr lang="cs-CZ" dirty="0" smtClean="0"/>
              <a:t>(EU, Google, CZ)</a:t>
            </a:r>
          </a:p>
          <a:p>
            <a:r>
              <a:rPr lang="cs-CZ" dirty="0" smtClean="0"/>
              <a:t>Připraven nástroj pro informování o </a:t>
            </a:r>
            <a:r>
              <a:rPr lang="cs-CZ" dirty="0" err="1" smtClean="0"/>
              <a:t>cookies</a:t>
            </a:r>
            <a:endParaRPr lang="cs-CZ" dirty="0" smtClean="0"/>
          </a:p>
          <a:p>
            <a:pPr lvl="3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webcentrum.muni.cz/functions/cookies</a:t>
            </a:r>
            <a:endParaRPr lang="cs-CZ" dirty="0" smtClean="0"/>
          </a:p>
          <a:p>
            <a:pPr lvl="3"/>
            <a:r>
              <a:rPr lang="cs-CZ" dirty="0" smtClean="0"/>
              <a:t>Zobrazení panelu, odkaz na podrobnosti a možnost odmítnutí</a:t>
            </a:r>
          </a:p>
          <a:p>
            <a:pPr lvl="3"/>
            <a:r>
              <a:rPr lang="cs-CZ" dirty="0" smtClean="0"/>
              <a:t>Umí vypnout GA/UA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25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Weby -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MU cca 750 webů, různé HW, OS, CMS</a:t>
            </a:r>
          </a:p>
          <a:p>
            <a:r>
              <a:rPr lang="cs-CZ" dirty="0" smtClean="0"/>
              <a:t>Nikdo o nich neví – kdo je správce…, zastaralé, děravé</a:t>
            </a:r>
          </a:p>
          <a:p>
            <a:r>
              <a:rPr lang="cs-CZ" dirty="0" smtClean="0"/>
              <a:t>Cíl: snížení počtu systémů (</a:t>
            </a:r>
            <a:r>
              <a:rPr lang="cs-CZ" dirty="0" err="1" smtClean="0"/>
              <a:t>Umbraco</a:t>
            </a:r>
            <a:r>
              <a:rPr lang="cs-CZ" dirty="0" smtClean="0"/>
              <a:t>, Uniweb), přehled o webech</a:t>
            </a:r>
          </a:p>
          <a:p>
            <a:r>
              <a:rPr lang="cs-CZ" dirty="0" smtClean="0"/>
              <a:t>Nástroj pro evidenci v INET</a:t>
            </a:r>
          </a:p>
          <a:p>
            <a:pPr lvl="3"/>
            <a:r>
              <a:rPr lang="cs-CZ" dirty="0" smtClean="0"/>
              <a:t>Beta, pokud máte zájem, připojte se: webcentrum@ics.muni.cz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142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Penetrační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Testování otevřených portů, webových aplikací…</a:t>
            </a:r>
          </a:p>
          <a:p>
            <a:r>
              <a:rPr lang="cs-CZ" dirty="0" smtClean="0"/>
              <a:t>Kontakt: </a:t>
            </a:r>
            <a:r>
              <a:rPr lang="cs-CZ" dirty="0">
                <a:hlinkClick r:id="rId2"/>
              </a:rPr>
              <a:t>csirt-info@muni.cz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829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smtClean="0"/>
              <a:t>Děkuji za pozornost.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1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vt_prezentac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D8C"/>
      </a:accent1>
      <a:accent2>
        <a:srgbClr val="6C71C4"/>
      </a:accent2>
      <a:accent3>
        <a:srgbClr val="859900"/>
      </a:accent3>
      <a:accent4>
        <a:srgbClr val="D33682"/>
      </a:accent4>
      <a:accent5>
        <a:srgbClr val="B58900"/>
      </a:accent5>
      <a:accent6>
        <a:srgbClr val="CB4B16"/>
      </a:accent6>
      <a:hlink>
        <a:srgbClr val="6C71C4"/>
      </a:hlink>
      <a:folHlink>
        <a:srgbClr val="6C71C4"/>
      </a:folHlink>
    </a:clrScheme>
    <a:fontScheme name="UVT pismo">
      <a:majorFont>
        <a:latin typeface="PT Sans Caption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lient xmlns="db79ebeb-5ef3-4871-aaa1-a28cf38a516f">Bez klienta</Klient>
    <_x0158_e_x0161_itel xmlns="db79ebeb-5ef3-4871-aaa1-a28cf38a516f">Nezadán</_x0158_e_x0161_itel>
    <Projekt xmlns="db79ebeb-5ef3-4871-aaa1-a28cf38a516f">Nezadán</Projekt>
    <SharedWithUsers xmlns="53c3323a-a94e-477b-b63a-9cfa46c6400d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9549B79E0B6D4F961B161DB326B021" ma:contentTypeVersion="7" ma:contentTypeDescription="Vytvoří nový dokument" ma:contentTypeScope="" ma:versionID="b865d8b1a4af042233358d7f638a18ee">
  <xsd:schema xmlns:xsd="http://www.w3.org/2001/XMLSchema" xmlns:xs="http://www.w3.org/2001/XMLSchema" xmlns:p="http://schemas.microsoft.com/office/2006/metadata/properties" xmlns:ns2="db79ebeb-5ef3-4871-aaa1-a28cf38a516f" xmlns:ns3="53c3323a-a94e-477b-b63a-9cfa46c6400d" targetNamespace="http://schemas.microsoft.com/office/2006/metadata/properties" ma:root="true" ma:fieldsID="78558a854bc37a85467504cb8bf5cac1" ns2:_="" ns3:_="">
    <xsd:import namespace="db79ebeb-5ef3-4871-aaa1-a28cf38a516f"/>
    <xsd:import namespace="53c3323a-a94e-477b-b63a-9cfa46c6400d"/>
    <xsd:element name="properties">
      <xsd:complexType>
        <xsd:sequence>
          <xsd:element name="documentManagement">
            <xsd:complexType>
              <xsd:all>
                <xsd:element ref="ns2:Klient" minOccurs="0"/>
                <xsd:element ref="ns2:_x0158_e_x0161_itel" minOccurs="0"/>
                <xsd:element ref="ns2:Projekt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9ebeb-5ef3-4871-aaa1-a28cf38a516f" elementFormDefault="qualified">
    <xsd:import namespace="http://schemas.microsoft.com/office/2006/documentManagement/types"/>
    <xsd:import namespace="http://schemas.microsoft.com/office/infopath/2007/PartnerControls"/>
    <xsd:element name="Klient" ma:index="8" nillable="true" ma:displayName="Klient" ma:default="Bez klienta" ma:format="Dropdown" ma:internalName="Klient">
      <xsd:simpleType>
        <xsd:restriction base="dms:Choice">
          <xsd:enumeration value="Bez klienta"/>
          <xsd:enumeration value="CEITEC CŘS"/>
          <xsd:enumeration value="CEITEC administrativa"/>
          <xsd:enumeration value="CEITEC - Laboratoř cytogenomiky rostlin"/>
          <xsd:enumeration value="RMU-IT"/>
          <xsd:enumeration value="MU"/>
          <xsd:enumeration value="SCI - Geografie"/>
        </xsd:restriction>
      </xsd:simpleType>
    </xsd:element>
    <xsd:element name="_x0158_e_x0161_itel" ma:index="9" nillable="true" ma:displayName="Řešitel" ma:default="Nezadán" ma:format="Dropdown" ma:internalName="_x0158_e_x0161_itel">
      <xsd:simpleType>
        <xsd:restriction base="dms:Choice">
          <xsd:enumeration value="Nezadán"/>
          <xsd:enumeration value="DUP"/>
          <xsd:enumeration value="StandIT"/>
          <xsd:enumeration value="Diskaři"/>
          <xsd:enumeration value="Síťaři"/>
          <xsd:enumeration value="OSS"/>
          <xsd:enumeration value="Telefonisté"/>
        </xsd:restriction>
      </xsd:simpleType>
    </xsd:element>
    <xsd:element name="Projekt" ma:index="10" nillable="true" ma:displayName="Projekt" ma:default="Nezadán" ma:format="Dropdown" ma:internalName="Projekt">
      <xsd:simpleType>
        <xsd:restriction base="dms:Choice">
          <xsd:enumeration value="Nezadán"/>
          <xsd:enumeration value="Analýza studoven"/>
          <xsd:enumeration value="Rámcová smlouva"/>
          <xsd:enumeration value="Řešení IT pracoviště"/>
          <xsd:enumeration value="Řešení ukládání da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3323a-a94e-477b-b63a-9cfa46c6400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E84889-D8EB-4799-A4F6-48DC5EA8E3C3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53c3323a-a94e-477b-b63a-9cfa46c6400d"/>
    <ds:schemaRef ds:uri="http://purl.org/dc/dcmitype/"/>
    <ds:schemaRef ds:uri="http://purl.org/dc/terms/"/>
    <ds:schemaRef ds:uri="http://purl.org/dc/elements/1.1/"/>
    <ds:schemaRef ds:uri="db79ebeb-5ef3-4871-aaa1-a28cf38a516f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239D233-CD36-442C-95B3-FAD6D7B390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79ebeb-5ef3-4871-aaa1-a28cf38a516f"/>
    <ds:schemaRef ds:uri="53c3323a-a94e-477b-b63a-9cfa46c640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E773A7B-B1BF-4F43-B431-9B887E5703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1108</TotalTime>
  <Words>234</Words>
  <Application>Microsoft Office PowerPoint</Application>
  <PresentationFormat>Předvádění na obrazovce (4:3)</PresentationFormat>
  <Paragraphs>55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PT Sans</vt:lpstr>
      <vt:lpstr>PT Sans</vt:lpstr>
      <vt:lpstr>Pt sans caption</vt:lpstr>
      <vt:lpstr>uvt_prezentace</vt:lpstr>
      <vt:lpstr>Setkání LVT/ÚVT</vt:lpstr>
      <vt:lpstr>Program</vt:lpstr>
      <vt:lpstr>Program</vt:lpstr>
      <vt:lpstr>Rámcové smlouvy a DNS</vt:lpstr>
      <vt:lpstr>Antiviry</vt:lpstr>
      <vt:lpstr>Weby - cookies</vt:lpstr>
      <vt:lpstr>Weby - evidence</vt:lpstr>
      <vt:lpstr>Penetrační testování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Tomáš Staudek</dc:creator>
  <cp:lastModifiedBy>Břetislav Regner</cp:lastModifiedBy>
  <cp:revision>90</cp:revision>
  <dcterms:created xsi:type="dcterms:W3CDTF">2013-05-12T08:51:26Z</dcterms:created>
  <dcterms:modified xsi:type="dcterms:W3CDTF">2015-11-26T08:26:15Z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0x0101007E9549B79E0B6D4F961B161DB326B021</vt:lpwstr>
  </property>
</Properties>
</file>