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3" r:id="rId3"/>
    <p:sldId id="265" r:id="rId4"/>
    <p:sldId id="264" r:id="rId5"/>
    <p:sldId id="267" r:id="rId6"/>
    <p:sldId id="266" r:id="rId7"/>
    <p:sldId id="268" r:id="rId8"/>
    <p:sldId id="270" r:id="rId9"/>
    <p:sldId id="269" r:id="rId10"/>
    <p:sldId id="273" r:id="rId11"/>
    <p:sldId id="271" r:id="rId12"/>
    <p:sldId id="272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05">
          <p15:clr>
            <a:srgbClr val="A4A3A4"/>
          </p15:clr>
        </p15:guide>
        <p15:guide id="2" pos="71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04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86" autoAdjust="0"/>
    <p:restoredTop sz="94660"/>
  </p:normalViewPr>
  <p:slideViewPr>
    <p:cSldViewPr snapToGrid="0" snapToObjects="1">
      <p:cViewPr>
        <p:scale>
          <a:sx n="100" d="100"/>
          <a:sy n="100" d="100"/>
        </p:scale>
        <p:origin x="1764" y="738"/>
      </p:cViewPr>
      <p:guideLst>
        <p:guide orient="horz" pos="4105"/>
        <p:guide pos="71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9144000" cy="6854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itle 1"/>
          <p:cNvSpPr>
            <a:spLocks noGrp="1"/>
          </p:cNvSpPr>
          <p:nvPr>
            <p:ph type="ctrTitle" hasCustomPrompt="1"/>
          </p:nvPr>
        </p:nvSpPr>
        <p:spPr>
          <a:xfrm>
            <a:off x="1016000" y="1006420"/>
            <a:ext cx="7118195" cy="1667051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3600" baseline="0">
                <a:latin typeface="Calibri" panose="020F0502020204030204" pitchFamily="34" charset="0"/>
              </a:defRPr>
            </a:lvl1pPr>
          </a:lstStyle>
          <a:p>
            <a:r>
              <a:rPr lang="cs-CZ" dirty="0" smtClean="0"/>
              <a:t>Název prezentace</a:t>
            </a:r>
            <a:br>
              <a:rPr lang="cs-CZ" dirty="0" smtClean="0"/>
            </a:br>
            <a:r>
              <a:rPr lang="cs-CZ" dirty="0" smtClean="0"/>
              <a:t>může být na dvou řádcích</a:t>
            </a:r>
            <a:endParaRPr lang="en-US" dirty="0"/>
          </a:p>
        </p:txBody>
      </p:sp>
      <p:sp>
        <p:nvSpPr>
          <p:cNvPr id="1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15999" y="4442907"/>
            <a:ext cx="7118196" cy="1331561"/>
          </a:xfrm>
        </p:spPr>
        <p:txBody>
          <a:bodyPr>
            <a:normAutofit/>
          </a:bodyPr>
          <a:lstStyle>
            <a:lvl1pPr marL="0" indent="0" algn="l">
              <a:lnSpc>
                <a:spcPct val="130000"/>
              </a:lnSpc>
              <a:spcBef>
                <a:spcPts val="600"/>
              </a:spcBef>
              <a:buNone/>
              <a:defRPr sz="1600" b="1">
                <a:solidFill>
                  <a:schemeClr val="tx1"/>
                </a:solidFill>
                <a:latin typeface="Pt sans"/>
                <a:cs typeface="Pt san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Jméno Příjmení</a:t>
            </a:r>
          </a:p>
          <a:p>
            <a:r>
              <a:rPr lang="cs-CZ" dirty="0" err="1" smtClean="0"/>
              <a:t>jmeno@ics.muni.cz</a:t>
            </a:r>
            <a:endParaRPr lang="cs-CZ" dirty="0" smtClean="0"/>
          </a:p>
          <a:p>
            <a:r>
              <a:rPr lang="cs-CZ" dirty="0" smtClean="0"/>
              <a:t>http://</a:t>
            </a:r>
            <a:r>
              <a:rPr lang="cs-CZ" dirty="0" err="1" smtClean="0"/>
              <a:t>www.ics.muni.cz</a:t>
            </a:r>
            <a:r>
              <a:rPr lang="cs-CZ" dirty="0" smtClean="0"/>
              <a:t>/~</a:t>
            </a:r>
            <a:r>
              <a:rPr lang="cs-CZ" dirty="0" err="1" smtClean="0"/>
              <a:t>jmeno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2114600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"/>
            <a:ext cx="9121675" cy="6811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28390" y="944791"/>
            <a:ext cx="6320677" cy="662878"/>
          </a:xfrm>
        </p:spPr>
        <p:txBody>
          <a:bodyPr>
            <a:normAutofit/>
          </a:bodyPr>
          <a:lstStyle>
            <a:lvl1pPr>
              <a:defRPr sz="3400">
                <a:latin typeface="+mn-lt"/>
              </a:defRPr>
            </a:lvl1pPr>
          </a:lstStyle>
          <a:p>
            <a:r>
              <a:rPr lang="cs-CZ" dirty="0" smtClean="0"/>
              <a:t>Hlavní nadpis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028390" y="1777429"/>
            <a:ext cx="6839415" cy="4580339"/>
          </a:xfrm>
        </p:spPr>
        <p:txBody>
          <a:bodyPr/>
          <a:lstStyle>
            <a:lvl1pPr marL="0" indent="0">
              <a:lnSpc>
                <a:spcPct val="120000"/>
              </a:lnSpc>
              <a:buFontTx/>
              <a:buNone/>
              <a:defRPr sz="2400" b="1">
                <a:solidFill>
                  <a:srgbClr val="BC044E"/>
                </a:solidFill>
                <a:latin typeface="+mn-lt"/>
                <a:cs typeface="Pt sans"/>
              </a:defRPr>
            </a:lvl1pPr>
            <a:lvl2pPr marL="0" indent="0">
              <a:lnSpc>
                <a:spcPct val="120000"/>
              </a:lnSpc>
              <a:buFontTx/>
              <a:buNone/>
              <a:defRPr sz="2400" b="1" baseline="0">
                <a:latin typeface="+mn-lt"/>
                <a:cs typeface="Pt sans"/>
              </a:defRPr>
            </a:lvl2pPr>
            <a:lvl3pPr marL="0" indent="0">
              <a:lnSpc>
                <a:spcPct val="120000"/>
              </a:lnSpc>
              <a:buFontTx/>
              <a:buNone/>
              <a:defRPr sz="1800" b="1">
                <a:latin typeface="+mn-lt"/>
                <a:cs typeface="Pt sans"/>
              </a:defRPr>
            </a:lvl3pPr>
            <a:lvl4pPr marL="627063" indent="-360363">
              <a:lnSpc>
                <a:spcPct val="120000"/>
              </a:lnSpc>
              <a:defRPr sz="2400" b="1" baseline="0">
                <a:latin typeface="+mn-lt"/>
                <a:cs typeface="Pt sans"/>
              </a:defRPr>
            </a:lvl4pPr>
            <a:lvl5pPr marL="627063" indent="0">
              <a:lnSpc>
                <a:spcPct val="120000"/>
              </a:lnSpc>
              <a:defRPr sz="2000" b="1" baseline="0">
                <a:latin typeface="+mn-lt"/>
                <a:cs typeface="Pt sans"/>
              </a:defRPr>
            </a:lvl5pPr>
            <a:lvl6pPr marL="1162050" indent="-269875">
              <a:buFont typeface="PT Sans" panose="020B0503020203020204" pitchFamily="34" charset="-18"/>
              <a:buChar char="−"/>
              <a:tabLst>
                <a:tab pos="1162050" algn="l"/>
              </a:tabLst>
              <a:defRPr sz="2000">
                <a:solidFill>
                  <a:schemeClr val="tx1"/>
                </a:solidFill>
              </a:defRPr>
            </a:lvl6pPr>
            <a:lvl7pPr marL="1162050" indent="0">
              <a:buFont typeface="PT Sans" panose="020B0503020203020204" pitchFamily="34" charset="-18"/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7pPr>
          </a:lstStyle>
          <a:p>
            <a:pPr lvl="0"/>
            <a:r>
              <a:rPr lang="cs-CZ" dirty="0" smtClean="0"/>
              <a:t>Podnadpis</a:t>
            </a:r>
          </a:p>
          <a:p>
            <a:pPr lvl="2"/>
            <a:r>
              <a:rPr lang="cs-CZ" dirty="0" smtClean="0"/>
              <a:t>Textový řádek</a:t>
            </a:r>
          </a:p>
          <a:p>
            <a:pPr lvl="3"/>
            <a:r>
              <a:rPr lang="cs-CZ" dirty="0" smtClean="0"/>
              <a:t>Textový řádek s odrážkou</a:t>
            </a:r>
          </a:p>
          <a:p>
            <a:pPr lvl="4"/>
            <a:r>
              <a:rPr lang="cs-CZ" dirty="0" smtClean="0"/>
              <a:t>Poznámkový řádek pro odrážky</a:t>
            </a:r>
          </a:p>
          <a:p>
            <a:pPr lvl="3"/>
            <a:r>
              <a:rPr lang="cs-CZ" dirty="0" smtClean="0"/>
              <a:t>Textová odrážka dlouhá, moc dlouhá, která obsahuje zvýrazněný text</a:t>
            </a:r>
          </a:p>
          <a:p>
            <a:pPr lvl="5"/>
            <a:r>
              <a:rPr lang="cs-CZ" dirty="0" smtClean="0"/>
              <a:t>Textová odrážka další úrovně</a:t>
            </a:r>
          </a:p>
          <a:p>
            <a:pPr lvl="6"/>
            <a:r>
              <a:rPr lang="cs-CZ" dirty="0" smtClean="0"/>
              <a:t>Poznámkový text může být rovněž dlouhý a zalomený přes několik řádků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216825" y="6554437"/>
            <a:ext cx="7650980" cy="2537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kern="1000" spc="50">
                <a:solidFill>
                  <a:schemeClr val="bg1"/>
                </a:solidFill>
                <a:latin typeface="Pt sans"/>
                <a:cs typeface="Pt sans"/>
              </a:defRPr>
            </a:lvl1pPr>
          </a:lstStyle>
          <a:p>
            <a:r>
              <a:rPr lang="en-US" dirty="0" err="1" smtClean="0">
                <a:solidFill>
                  <a:schemeClr val="tx1"/>
                </a:solidFill>
              </a:rPr>
              <a:t>Jméno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chemeClr val="tx1"/>
                </a:solidFill>
              </a:rPr>
              <a:t>Příjmení</a:t>
            </a:r>
            <a:r>
              <a:rPr lang="en-US" dirty="0" smtClean="0">
                <a:solidFill>
                  <a:schemeClr val="tx1"/>
                </a:solidFill>
              </a:rPr>
              <a:t>  •  Název </a:t>
            </a:r>
            <a:r>
              <a:rPr lang="en-US" dirty="0" err="1" smtClean="0">
                <a:solidFill>
                  <a:schemeClr val="tx1"/>
                </a:solidFill>
              </a:rPr>
              <a:t>akce</a:t>
            </a:r>
            <a:r>
              <a:rPr lang="en-US" dirty="0" smtClean="0">
                <a:solidFill>
                  <a:schemeClr val="tx1"/>
                </a:solidFill>
              </a:rPr>
              <a:t>  •  </a:t>
            </a:r>
            <a:fld id="{516334C6-22EB-E64D-AB20-31FE51B90D61}" type="datetimeFigureOut">
              <a:rPr lang="en-US" smtClean="0">
                <a:solidFill>
                  <a:schemeClr val="tx1"/>
                </a:solidFill>
              </a:rPr>
              <a:pPr/>
              <a:t>3/7/2016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94033" y="6557368"/>
            <a:ext cx="670313" cy="2537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  <a:latin typeface="Pt sans"/>
                <a:cs typeface="Pt sans"/>
              </a:defRPr>
            </a:lvl1pPr>
          </a:lstStyle>
          <a:p>
            <a:fld id="{7F1DA06D-66B4-4947-88F8-D9CE50A8E24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1577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btitle 2"/>
          <p:cNvSpPr>
            <a:spLocks noGrp="1"/>
          </p:cNvSpPr>
          <p:nvPr>
            <p:ph type="subTitle" idx="10" hasCustomPrompt="1"/>
          </p:nvPr>
        </p:nvSpPr>
        <p:spPr>
          <a:xfrm>
            <a:off x="5656145" y="5445512"/>
            <a:ext cx="3190489" cy="1263805"/>
          </a:xfrm>
        </p:spPr>
        <p:txBody>
          <a:bodyPr>
            <a:normAutofit/>
          </a:bodyPr>
          <a:lstStyle>
            <a:lvl1pPr marL="0" indent="0" algn="l">
              <a:lnSpc>
                <a:spcPct val="120000"/>
              </a:lnSpc>
              <a:spcBef>
                <a:spcPts val="600"/>
              </a:spcBef>
              <a:buNone/>
              <a:defRPr sz="1600" b="1">
                <a:solidFill>
                  <a:schemeClr val="tx1"/>
                </a:solidFill>
                <a:latin typeface="Pt sans"/>
                <a:cs typeface="Pt san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Jméno Příjmení</a:t>
            </a:r>
          </a:p>
          <a:p>
            <a:r>
              <a:rPr lang="cs-CZ" dirty="0" err="1" smtClean="0"/>
              <a:t>jmeno@ics.muni.cz</a:t>
            </a:r>
            <a:endParaRPr lang="cs-CZ" dirty="0" smtClean="0"/>
          </a:p>
          <a:p>
            <a:r>
              <a:rPr lang="cs-CZ" dirty="0" smtClean="0"/>
              <a:t>http://</a:t>
            </a:r>
            <a:r>
              <a:rPr lang="cs-CZ" dirty="0" err="1" smtClean="0"/>
              <a:t>www.ics.muni.cz</a:t>
            </a:r>
            <a:r>
              <a:rPr lang="cs-CZ" dirty="0" smtClean="0"/>
              <a:t>/~</a:t>
            </a:r>
            <a:r>
              <a:rPr lang="cs-CZ" dirty="0" err="1" smtClean="0"/>
              <a:t>jmeno</a:t>
            </a:r>
            <a:endParaRPr lang="cs-CZ" dirty="0" smtClean="0"/>
          </a:p>
        </p:txBody>
      </p:sp>
      <p:sp>
        <p:nvSpPr>
          <p:cNvPr id="12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1805925"/>
            <a:ext cx="9144000" cy="3769682"/>
          </a:xfrm>
        </p:spPr>
        <p:txBody>
          <a:bodyPr/>
          <a:lstStyle>
            <a:lvl1pPr marL="0" indent="0">
              <a:lnSpc>
                <a:spcPct val="120000"/>
              </a:lnSpc>
              <a:buFontTx/>
              <a:buNone/>
              <a:defRPr sz="2500" b="1">
                <a:solidFill>
                  <a:schemeClr val="accent1"/>
                </a:solidFill>
                <a:latin typeface="Pt sans"/>
                <a:cs typeface="Pt sans"/>
              </a:defRPr>
            </a:lvl1pPr>
            <a:lvl2pPr marL="0" indent="0" algn="ctr">
              <a:lnSpc>
                <a:spcPct val="120000"/>
              </a:lnSpc>
              <a:buFontTx/>
              <a:buNone/>
              <a:defRPr sz="2200" b="1" baseline="0">
                <a:latin typeface="Pt sans"/>
                <a:cs typeface="Pt sans"/>
              </a:defRPr>
            </a:lvl2pPr>
            <a:lvl3pPr marL="0" indent="0">
              <a:lnSpc>
                <a:spcPct val="120000"/>
              </a:lnSpc>
              <a:buFontTx/>
              <a:buNone/>
              <a:defRPr sz="1800" b="1">
                <a:latin typeface="Pt sans"/>
                <a:cs typeface="Pt sans"/>
              </a:defRPr>
            </a:lvl3pPr>
            <a:lvl4pPr marL="835200" indent="-342000">
              <a:lnSpc>
                <a:spcPct val="120000"/>
              </a:lnSpc>
              <a:defRPr b="1">
                <a:latin typeface="Pt sans"/>
                <a:cs typeface="Pt sans"/>
              </a:defRPr>
            </a:lvl4pPr>
            <a:lvl5pPr>
              <a:lnSpc>
                <a:spcPct val="120000"/>
              </a:lnSpc>
              <a:defRPr b="1">
                <a:latin typeface="Pt sans"/>
                <a:cs typeface="Pt sans"/>
              </a:defRPr>
            </a:lvl5pPr>
          </a:lstStyle>
          <a:p>
            <a:pPr lvl="1"/>
            <a:r>
              <a:rPr lang="cs-CZ" dirty="0" smtClean="0"/>
              <a:t>Děkuji za pozornost.</a:t>
            </a:r>
            <a:endParaRPr lang="en-US" dirty="0"/>
          </a:p>
        </p:txBody>
      </p:sp>
      <p:pic>
        <p:nvPicPr>
          <p:cNvPr id="1026" name="Picture 2" descr="E:\Documents\UVT\loga-sablony\styl_prezentace_uvt\viol_uvt-last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88510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"/>
            <a:ext cx="9121675" cy="6811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28390" y="921469"/>
            <a:ext cx="7658410" cy="662878"/>
          </a:xfrm>
        </p:spPr>
        <p:txBody>
          <a:bodyPr>
            <a:normAutofit/>
          </a:bodyPr>
          <a:lstStyle>
            <a:lvl1pPr>
              <a:defRPr sz="3400"/>
            </a:lvl1pPr>
          </a:lstStyle>
          <a:p>
            <a:r>
              <a:rPr lang="cs-CZ" dirty="0" smtClean="0"/>
              <a:t>Hlavní nadpis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028389" y="1715784"/>
            <a:ext cx="3717073" cy="4410379"/>
          </a:xfrm>
        </p:spPr>
        <p:txBody>
          <a:bodyPr/>
          <a:lstStyle>
            <a:lvl1pPr>
              <a:defRPr sz="2400">
                <a:solidFill>
                  <a:srgbClr val="BC044E"/>
                </a:solidFill>
              </a:defRPr>
            </a:lvl1pPr>
            <a:lvl2pPr>
              <a:defRPr sz="2000"/>
            </a:lvl2pPr>
            <a:lvl3pPr>
              <a:defRPr sz="1800"/>
            </a:lvl3pPr>
            <a:lvl4pPr>
              <a:defRPr sz="20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Podnadpis</a:t>
            </a:r>
          </a:p>
          <a:p>
            <a:pPr lvl="1"/>
            <a:r>
              <a:rPr lang="cs-CZ" dirty="0" smtClean="0"/>
              <a:t>Textový řádek</a:t>
            </a:r>
          </a:p>
          <a:p>
            <a:pPr lvl="2"/>
            <a:r>
              <a:rPr lang="cs-CZ" dirty="0" smtClean="0"/>
              <a:t>P</a:t>
            </a:r>
            <a:r>
              <a:rPr lang="en-US" dirty="0" smtClean="0"/>
              <a:t>o</a:t>
            </a:r>
            <a:r>
              <a:rPr lang="cs-CZ" dirty="0" smtClean="0"/>
              <a:t>známkový řádek</a:t>
            </a:r>
          </a:p>
          <a:p>
            <a:pPr lvl="3"/>
            <a:r>
              <a:rPr lang="cs-CZ" dirty="0" smtClean="0"/>
              <a:t>Odrážka</a:t>
            </a:r>
          </a:p>
          <a:p>
            <a:pPr lvl="4"/>
            <a:r>
              <a:rPr lang="cs-CZ" dirty="0" smtClean="0"/>
              <a:t>Poznámka k odrážce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184083" y="1715784"/>
            <a:ext cx="3780263" cy="4410379"/>
          </a:xfrm>
        </p:spPr>
        <p:txBody>
          <a:bodyPr/>
          <a:lstStyle>
            <a:lvl1pPr>
              <a:defRPr sz="2400">
                <a:solidFill>
                  <a:srgbClr val="BC044E"/>
                </a:solidFill>
              </a:defRPr>
            </a:lvl1pPr>
            <a:lvl2pPr>
              <a:defRPr sz="2000"/>
            </a:lvl2pPr>
            <a:lvl3pPr>
              <a:defRPr sz="1800"/>
            </a:lvl3pPr>
            <a:lvl4pPr>
              <a:defRPr sz="20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Podnadpis</a:t>
            </a:r>
          </a:p>
          <a:p>
            <a:pPr lvl="1"/>
            <a:r>
              <a:rPr lang="cs-CZ" dirty="0" smtClean="0"/>
              <a:t>Textový řádek</a:t>
            </a:r>
          </a:p>
          <a:p>
            <a:pPr lvl="2"/>
            <a:r>
              <a:rPr lang="cs-CZ" dirty="0" smtClean="0"/>
              <a:t>Poznámkový řádek</a:t>
            </a:r>
          </a:p>
          <a:p>
            <a:pPr lvl="3"/>
            <a:r>
              <a:rPr lang="cs-CZ" dirty="0" smtClean="0"/>
              <a:t>Odrážka</a:t>
            </a:r>
          </a:p>
          <a:p>
            <a:pPr lvl="4"/>
            <a:r>
              <a:rPr lang="cs-CZ" dirty="0" smtClean="0"/>
              <a:t>Poznámka k odrážce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216825" y="6554437"/>
            <a:ext cx="7650980" cy="2537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kern="1000" spc="50">
                <a:solidFill>
                  <a:schemeClr val="tx1"/>
                </a:solidFill>
                <a:latin typeface="Pt sans"/>
                <a:cs typeface="Pt sans"/>
              </a:defRPr>
            </a:lvl1pPr>
          </a:lstStyle>
          <a:p>
            <a:r>
              <a:rPr lang="en-US" dirty="0" err="1" smtClean="0"/>
              <a:t>Jméno</a:t>
            </a:r>
            <a:r>
              <a:rPr lang="en-US" dirty="0" smtClean="0"/>
              <a:t> </a:t>
            </a:r>
            <a:r>
              <a:rPr lang="en-US" dirty="0" err="1" smtClean="0"/>
              <a:t>Příjmení</a:t>
            </a:r>
            <a:r>
              <a:rPr lang="en-US" dirty="0" smtClean="0"/>
              <a:t>  •  Název </a:t>
            </a:r>
            <a:r>
              <a:rPr lang="en-US" dirty="0" err="1" smtClean="0"/>
              <a:t>akce</a:t>
            </a:r>
            <a:r>
              <a:rPr lang="en-US" dirty="0" smtClean="0"/>
              <a:t>  •  </a:t>
            </a:r>
            <a:fld id="{516334C6-22EB-E64D-AB20-31FE51B90D61}" type="datetimeFigureOut">
              <a:rPr lang="en-US" smtClean="0"/>
              <a:pPr/>
              <a:t>3/7/2016</a:t>
            </a:fld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94033" y="6557368"/>
            <a:ext cx="670313" cy="2537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bg1"/>
                </a:solidFill>
                <a:latin typeface="Pt sans"/>
                <a:cs typeface="Pt sans"/>
              </a:defRPr>
            </a:lvl1pPr>
          </a:lstStyle>
          <a:p>
            <a:fld id="{7F1DA06D-66B4-4947-88F8-D9CE50A8E24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2503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"/>
            <a:ext cx="9121675" cy="6811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28390" y="916462"/>
            <a:ext cx="7658410" cy="662878"/>
          </a:xfrm>
        </p:spPr>
        <p:txBody>
          <a:bodyPr>
            <a:normAutofit/>
          </a:bodyPr>
          <a:lstStyle>
            <a:lvl1pPr>
              <a:defRPr sz="3400"/>
            </a:lvl1pPr>
          </a:lstStyle>
          <a:p>
            <a:r>
              <a:rPr lang="cs-CZ" dirty="0" smtClean="0"/>
              <a:t>Hlavní nadpis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216825" y="6554437"/>
            <a:ext cx="7650980" cy="2537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kern="1000" spc="50">
                <a:solidFill>
                  <a:schemeClr val="tx1"/>
                </a:solidFill>
                <a:latin typeface="Pt sans"/>
                <a:cs typeface="Pt sans"/>
              </a:defRPr>
            </a:lvl1pPr>
          </a:lstStyle>
          <a:p>
            <a:r>
              <a:rPr lang="en-US" dirty="0" err="1" smtClean="0"/>
              <a:t>Jméno</a:t>
            </a:r>
            <a:r>
              <a:rPr lang="en-US" dirty="0" smtClean="0"/>
              <a:t> </a:t>
            </a:r>
            <a:r>
              <a:rPr lang="en-US" dirty="0" err="1" smtClean="0"/>
              <a:t>Příjmení</a:t>
            </a:r>
            <a:r>
              <a:rPr lang="en-US" dirty="0" smtClean="0"/>
              <a:t>  •  Název </a:t>
            </a:r>
            <a:r>
              <a:rPr lang="en-US" dirty="0" err="1" smtClean="0"/>
              <a:t>akce</a:t>
            </a:r>
            <a:r>
              <a:rPr lang="en-US" dirty="0" smtClean="0"/>
              <a:t>  •  </a:t>
            </a:r>
            <a:fld id="{516334C6-22EB-E64D-AB20-31FE51B90D61}" type="datetimeFigureOut">
              <a:rPr lang="en-US" smtClean="0"/>
              <a:pPr/>
              <a:t>3/7/2016</a:t>
            </a:fld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94033" y="6557368"/>
            <a:ext cx="670313" cy="2537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  <a:latin typeface="Pt sans"/>
                <a:cs typeface="Pt sans"/>
              </a:defRPr>
            </a:lvl1pPr>
          </a:lstStyle>
          <a:p>
            <a:fld id="{7F1DA06D-66B4-4947-88F8-D9CE50A8E24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98670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216825" y="6554437"/>
            <a:ext cx="7650980" cy="2537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kern="1000" spc="50">
                <a:solidFill>
                  <a:schemeClr val="tx1"/>
                </a:solidFill>
                <a:latin typeface="Pt sans"/>
                <a:cs typeface="Pt sans"/>
              </a:defRPr>
            </a:lvl1pPr>
          </a:lstStyle>
          <a:p>
            <a:r>
              <a:rPr lang="en-US" dirty="0" err="1" smtClean="0"/>
              <a:t>Jméno</a:t>
            </a:r>
            <a:r>
              <a:rPr lang="en-US" dirty="0" smtClean="0"/>
              <a:t> </a:t>
            </a:r>
            <a:r>
              <a:rPr lang="en-US" dirty="0" err="1" smtClean="0"/>
              <a:t>Příjmení</a:t>
            </a:r>
            <a:r>
              <a:rPr lang="en-US" dirty="0" smtClean="0"/>
              <a:t>  •  Název </a:t>
            </a:r>
            <a:r>
              <a:rPr lang="en-US" dirty="0" err="1" smtClean="0"/>
              <a:t>akce</a:t>
            </a:r>
            <a:r>
              <a:rPr lang="en-US" dirty="0" smtClean="0"/>
              <a:t>  •  </a:t>
            </a:r>
            <a:fld id="{516334C6-22EB-E64D-AB20-31FE51B90D61}" type="datetimeFigureOut">
              <a:rPr lang="en-US" smtClean="0"/>
              <a:pPr/>
              <a:t>3/7/2016</a:t>
            </a:fld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94033" y="6535852"/>
            <a:ext cx="670313" cy="2537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  <a:latin typeface="Pt sans"/>
                <a:cs typeface="Pt sans"/>
              </a:defRPr>
            </a:lvl1pPr>
          </a:lstStyle>
          <a:p>
            <a:fld id="{7F1DA06D-66B4-4947-88F8-D9CE50A8E24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1028390" y="922213"/>
            <a:ext cx="7658410" cy="662878"/>
          </a:xfrm>
        </p:spPr>
        <p:txBody>
          <a:bodyPr>
            <a:normAutofit/>
          </a:bodyPr>
          <a:lstStyle>
            <a:lvl1pPr>
              <a:defRPr sz="3400"/>
            </a:lvl1pPr>
          </a:lstStyle>
          <a:p>
            <a:r>
              <a:rPr lang="cs-CZ" dirty="0" smtClean="0"/>
              <a:t>Hlavní nadpis</a:t>
            </a:r>
            <a:endParaRPr lang="en-US" dirty="0"/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"/>
            <a:ext cx="9121675" cy="6811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6089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"/>
            <a:ext cx="9121675" cy="6811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</a:t>
            </a:r>
            <a:r>
              <a:rPr lang="cs-CZ" dirty="0" err="1" smtClean="0"/>
              <a:t>title</a:t>
            </a:r>
            <a:r>
              <a:rPr lang="cs-CZ" dirty="0" smtClean="0"/>
              <a:t>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97279"/>
            <a:ext cx="5486400" cy="3630295"/>
          </a:xfrm>
        </p:spPr>
        <p:txBody>
          <a:bodyPr/>
          <a:lstStyle>
            <a:lvl1pPr marL="0" indent="0">
              <a:buNone/>
              <a:defRPr sz="3200">
                <a:solidFill>
                  <a:srgbClr val="FF000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err="1" smtClean="0"/>
              <a:t>Drag</a:t>
            </a:r>
            <a:r>
              <a:rPr lang="cs-CZ" dirty="0" smtClean="0"/>
              <a:t> </a:t>
            </a:r>
            <a:r>
              <a:rPr lang="cs-CZ" dirty="0" err="1" smtClean="0"/>
              <a:t>picture</a:t>
            </a:r>
            <a:r>
              <a:rPr lang="cs-CZ" dirty="0" smtClean="0"/>
              <a:t> to </a:t>
            </a:r>
            <a:r>
              <a:rPr lang="cs-CZ" dirty="0" err="1" smtClean="0"/>
              <a:t>placeholder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click</a:t>
            </a:r>
            <a:r>
              <a:rPr lang="cs-CZ" dirty="0" smtClean="0"/>
              <a:t> </a:t>
            </a:r>
            <a:r>
              <a:rPr lang="cs-CZ" dirty="0" err="1" smtClean="0"/>
              <a:t>icon</a:t>
            </a:r>
            <a:r>
              <a:rPr lang="cs-CZ" dirty="0" smtClean="0"/>
              <a:t> to </a:t>
            </a:r>
            <a:r>
              <a:rPr lang="cs-CZ" dirty="0" err="1" smtClean="0"/>
              <a:t>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rgbClr val="FF000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text </a:t>
            </a:r>
            <a:r>
              <a:rPr lang="cs-CZ" dirty="0" err="1" smtClean="0"/>
              <a:t>styles</a:t>
            </a:r>
            <a:endParaRPr lang="cs-CZ" dirty="0" smtClean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216825" y="6554437"/>
            <a:ext cx="7650980" cy="2537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kern="1000" spc="50">
                <a:solidFill>
                  <a:schemeClr val="tx1"/>
                </a:solidFill>
                <a:latin typeface="Pt sans"/>
                <a:cs typeface="Pt sans"/>
              </a:defRPr>
            </a:lvl1pPr>
          </a:lstStyle>
          <a:p>
            <a:r>
              <a:rPr lang="en-US" dirty="0" err="1" smtClean="0"/>
              <a:t>Jméno</a:t>
            </a:r>
            <a:r>
              <a:rPr lang="en-US" dirty="0" smtClean="0"/>
              <a:t> </a:t>
            </a:r>
            <a:r>
              <a:rPr lang="en-US" dirty="0" err="1" smtClean="0"/>
              <a:t>Příjmení</a:t>
            </a:r>
            <a:r>
              <a:rPr lang="en-US" dirty="0" smtClean="0"/>
              <a:t>  •  Název </a:t>
            </a:r>
            <a:r>
              <a:rPr lang="en-US" dirty="0" err="1" smtClean="0"/>
              <a:t>akce</a:t>
            </a:r>
            <a:r>
              <a:rPr lang="en-US" dirty="0" smtClean="0"/>
              <a:t>  •  </a:t>
            </a:r>
            <a:fld id="{516334C6-22EB-E64D-AB20-31FE51B90D61}" type="datetimeFigureOut">
              <a:rPr lang="en-US" smtClean="0"/>
              <a:pPr/>
              <a:t>3/7/2016</a:t>
            </a:fld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94033" y="6535852"/>
            <a:ext cx="670313" cy="2537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  <a:latin typeface="Pt sans"/>
                <a:cs typeface="Pt sans"/>
              </a:defRPr>
            </a:lvl1pPr>
          </a:lstStyle>
          <a:p>
            <a:fld id="{7F1DA06D-66B4-4947-88F8-D9CE50A8E24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26259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390" y="650488"/>
            <a:ext cx="7658410" cy="6628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Hlavní nadpis	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390" y="1424878"/>
            <a:ext cx="7658410" cy="47012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Podnadpis</a:t>
            </a:r>
          </a:p>
          <a:p>
            <a:pPr lvl="1"/>
            <a:r>
              <a:rPr lang="cs-CZ" dirty="0" smtClean="0"/>
              <a:t>Textový řádek</a:t>
            </a:r>
          </a:p>
          <a:p>
            <a:pPr lvl="2"/>
            <a:r>
              <a:rPr lang="cs-CZ" dirty="0" smtClean="0"/>
              <a:t>P</a:t>
            </a:r>
            <a:r>
              <a:rPr lang="en-US" dirty="0" smtClean="0"/>
              <a:t>o</a:t>
            </a:r>
            <a:r>
              <a:rPr lang="cs-CZ" dirty="0" smtClean="0"/>
              <a:t>známkový řádek</a:t>
            </a:r>
          </a:p>
          <a:p>
            <a:pPr lvl="3"/>
            <a:r>
              <a:rPr lang="cs-CZ" dirty="0" smtClean="0"/>
              <a:t>Textový řádek s odrážkou</a:t>
            </a:r>
          </a:p>
          <a:p>
            <a:pPr lvl="4"/>
            <a:r>
              <a:rPr lang="cs-CZ" dirty="0" smtClean="0"/>
              <a:t>Poznámkový řádek pro odrážky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912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7" r:id="rId7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2700" b="1" i="0" kern="1200">
          <a:solidFill>
            <a:schemeClr val="tx1"/>
          </a:solidFill>
          <a:latin typeface="Pt sans caption"/>
          <a:ea typeface="+mj-ea"/>
          <a:cs typeface="Pt sans caption"/>
        </a:defRPr>
      </a:lvl1pPr>
    </p:titleStyle>
    <p:bodyStyle>
      <a:lvl1pPr marL="0" indent="0" algn="l" defTabSz="457200" rtl="0" eaLnBrk="1" latinLnBrk="0" hangingPunct="1">
        <a:lnSpc>
          <a:spcPct val="120000"/>
        </a:lnSpc>
        <a:spcBef>
          <a:spcPts val="1800"/>
        </a:spcBef>
        <a:buFontTx/>
        <a:buNone/>
        <a:defRPr sz="2500" b="1" kern="1200">
          <a:solidFill>
            <a:srgbClr val="BC044E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0" indent="0" algn="l" defTabSz="457200" rtl="0" eaLnBrk="1" latinLnBrk="0" hangingPunct="1">
        <a:lnSpc>
          <a:spcPct val="120000"/>
        </a:lnSpc>
        <a:spcBef>
          <a:spcPct val="20000"/>
        </a:spcBef>
        <a:buFontTx/>
        <a:buNone/>
        <a:defRPr sz="2200" b="1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0" indent="0" algn="l" defTabSz="457200" rtl="0" eaLnBrk="1" latinLnBrk="0" hangingPunct="1">
        <a:lnSpc>
          <a:spcPct val="120000"/>
        </a:lnSpc>
        <a:spcBef>
          <a:spcPct val="20000"/>
        </a:spcBef>
        <a:buFontTx/>
        <a:buNone/>
        <a:defRPr sz="1800" b="1" kern="1200">
          <a:solidFill>
            <a:schemeClr val="tx1">
              <a:lumMod val="50000"/>
              <a:lumOff val="50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835200" indent="-342000" algn="l" defTabSz="457200" rtl="0" eaLnBrk="1" latinLnBrk="0" hangingPunct="1">
        <a:lnSpc>
          <a:spcPct val="120000"/>
        </a:lnSpc>
        <a:spcBef>
          <a:spcPct val="20000"/>
        </a:spcBef>
        <a:buFont typeface="Arial"/>
        <a:buChar char="–"/>
        <a:defRPr sz="2200" b="1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835200" indent="0" algn="l" defTabSz="457200" rtl="0" eaLnBrk="1" latinLnBrk="0" hangingPunct="1">
        <a:lnSpc>
          <a:spcPct val="120000"/>
        </a:lnSpc>
        <a:spcBef>
          <a:spcPct val="20000"/>
        </a:spcBef>
        <a:buFontTx/>
        <a:buNone/>
        <a:defRPr sz="1800" b="1" kern="1200">
          <a:solidFill>
            <a:schemeClr val="tx1">
              <a:lumMod val="50000"/>
              <a:lumOff val="50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ebcentrum.muni.cz/redakce/#/content/content/edit/65415" TargetMode="External"/><Relationship Id="rId2" Type="http://schemas.openxmlformats.org/officeDocument/2006/relationships/hyperlink" Target="http://www.nucleic-acids-immunity.ceitec.eu/registration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webcentrum@ics.muni.cz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8420" y="1006420"/>
            <a:ext cx="7284009" cy="1667051"/>
          </a:xfrm>
        </p:spPr>
        <p:txBody>
          <a:bodyPr/>
          <a:lstStyle/>
          <a:p>
            <a:r>
              <a:rPr lang="cs-CZ" dirty="0" smtClean="0"/>
              <a:t>Konferenční </a:t>
            </a:r>
            <a:r>
              <a:rPr lang="cs-CZ" dirty="0" smtClean="0"/>
              <a:t>systém ÚVT </a:t>
            </a:r>
            <a:r>
              <a:rPr lang="cs-CZ" dirty="0" smtClean="0"/>
              <a:t>pro </a:t>
            </a:r>
            <a:r>
              <a:rPr lang="cs-CZ" dirty="0" smtClean="0"/>
              <a:t>konference pořádané na MU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0693" y="4442907"/>
            <a:ext cx="7118196" cy="1331561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dirty="0" smtClean="0">
                <a:solidFill>
                  <a:schemeClr val="tx1"/>
                </a:solidFill>
                <a:latin typeface="Calibri" panose="020F0502020204030204" pitchFamily="34" charset="0"/>
              </a:rPr>
              <a:t>Pavel Budík</a:t>
            </a:r>
            <a:endParaRPr lang="cs-CZ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dirty="0" smtClean="0">
                <a:solidFill>
                  <a:schemeClr val="tx1"/>
                </a:solidFill>
                <a:latin typeface="Calibri" panose="020F0502020204030204" pitchFamily="34" charset="0"/>
              </a:rPr>
              <a:t>budik@ics.muni.cz</a:t>
            </a:r>
            <a:endParaRPr lang="cs-CZ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>
              <a:spcBef>
                <a:spcPts val="600"/>
              </a:spcBef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</a:rPr>
              <a:t>http://www.ics.muni.cz</a:t>
            </a:r>
            <a:r>
              <a:rPr lang="cs-CZ" dirty="0" smtClean="0">
                <a:solidFill>
                  <a:schemeClr val="tx1"/>
                </a:solidFill>
                <a:latin typeface="Calibri" panose="020F0502020204030204" pitchFamily="34" charset="0"/>
              </a:rPr>
              <a:t>/~budik</a:t>
            </a:r>
            <a:endParaRPr lang="cs-CZ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>
              <a:spcBef>
                <a:spcPts val="600"/>
              </a:spcBef>
            </a:pPr>
            <a:endParaRPr lang="en-US" sz="1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5089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908420" y="1006420"/>
            <a:ext cx="7284009" cy="1667051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2700" b="1" i="0" kern="1200">
                <a:solidFill>
                  <a:schemeClr val="tx1"/>
                </a:solidFill>
                <a:latin typeface="Pt sans caption"/>
                <a:ea typeface="+mj-ea"/>
                <a:cs typeface="Pt sans caption"/>
              </a:defRPr>
            </a:lvl1pPr>
          </a:lstStyle>
          <a:p>
            <a:r>
              <a:rPr lang="cs-CZ" dirty="0" smtClean="0"/>
              <a:t>Statické ukázky systému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4289158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Přehled účastníků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/>
          <a:srcRect l="43884" t="16109" r="1120" b="6383"/>
          <a:stretch/>
        </p:blipFill>
        <p:spPr>
          <a:xfrm>
            <a:off x="2100108" y="1628633"/>
            <a:ext cx="5318944" cy="4685080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237283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registračního formuláře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 rotWithShape="1">
          <a:blip r:embed="rId2"/>
          <a:srcRect l="25794" t="10985" r="26905" b="1778"/>
          <a:stretch/>
        </p:blipFill>
        <p:spPr>
          <a:xfrm>
            <a:off x="322862" y="1698170"/>
            <a:ext cx="4004170" cy="4615544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3"/>
          <a:srcRect l="25714" t="19746" r="26746" b="12825"/>
          <a:stretch/>
        </p:blipFill>
        <p:spPr>
          <a:xfrm>
            <a:off x="4857595" y="2191655"/>
            <a:ext cx="4093246" cy="3628571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  <p:sp>
        <p:nvSpPr>
          <p:cNvPr id="5" name="Poloviční rámeček 4"/>
          <p:cNvSpPr/>
          <p:nvPr/>
        </p:nvSpPr>
        <p:spPr>
          <a:xfrm rot="8100000">
            <a:off x="4238975" y="3788227"/>
            <a:ext cx="428393" cy="435429"/>
          </a:xfrm>
          <a:prstGeom prst="half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2517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3"/>
            <a:r>
              <a:rPr lang="cs-CZ" dirty="0" smtClean="0"/>
              <a:t>Na MU ročně mnoho konferencí</a:t>
            </a:r>
          </a:p>
          <a:p>
            <a:pPr lvl="3"/>
            <a:r>
              <a:rPr lang="cs-CZ" dirty="0" smtClean="0"/>
              <a:t>Potřeba vyřešit mnoho aspektů…</a:t>
            </a:r>
          </a:p>
          <a:p>
            <a:pPr lvl="3"/>
            <a:r>
              <a:rPr lang="cs-CZ" dirty="0" smtClean="0"/>
              <a:t>Pro některé je reálné bez vysoké ceny poskytovat centrální technickou podporu:</a:t>
            </a:r>
          </a:p>
          <a:p>
            <a:pPr lvl="5"/>
            <a:r>
              <a:rPr lang="cs-CZ" dirty="0" smtClean="0"/>
              <a:t>Web</a:t>
            </a:r>
          </a:p>
          <a:p>
            <a:pPr lvl="5"/>
            <a:r>
              <a:rPr lang="cs-CZ" dirty="0" smtClean="0"/>
              <a:t>Registraci </a:t>
            </a:r>
            <a:r>
              <a:rPr lang="cs-CZ" dirty="0" smtClean="0"/>
              <a:t>účastníků</a:t>
            </a:r>
          </a:p>
          <a:p>
            <a:pPr lvl="5"/>
            <a:r>
              <a:rPr lang="cs-CZ" dirty="0" smtClean="0"/>
              <a:t>Platby</a:t>
            </a:r>
          </a:p>
          <a:p>
            <a:pPr lvl="5"/>
            <a:r>
              <a:rPr lang="cs-CZ" dirty="0" smtClean="0"/>
              <a:t>Sběr abstraktů</a:t>
            </a:r>
          </a:p>
          <a:p>
            <a:pPr lvl="5"/>
            <a:r>
              <a:rPr lang="cs-CZ" dirty="0" smtClean="0"/>
              <a:t>Práci </a:t>
            </a:r>
            <a:r>
              <a:rPr lang="cs-CZ" dirty="0" smtClean="0"/>
              <a:t>s účastníky a jejich daty</a:t>
            </a:r>
          </a:p>
          <a:p>
            <a:pPr lvl="5"/>
            <a:r>
              <a:rPr lang="cs-CZ" dirty="0" smtClean="0"/>
              <a:t>Hromadnou </a:t>
            </a:r>
            <a:r>
              <a:rPr lang="cs-CZ" dirty="0" smtClean="0"/>
              <a:t>komunikace s účastníky</a:t>
            </a:r>
          </a:p>
          <a:p>
            <a:pPr lvl="5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813824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Konferenční </a:t>
            </a:r>
            <a:r>
              <a:rPr lang="cs-CZ" dirty="0" smtClean="0"/>
              <a:t>systém ÚVT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Pro konference poskytuje všechny zmíněné funkce:</a:t>
            </a:r>
          </a:p>
          <a:p>
            <a:pPr lvl="2"/>
            <a:r>
              <a:rPr lang="cs-CZ" dirty="0" smtClean="0"/>
              <a:t>Na webu, </a:t>
            </a:r>
            <a:r>
              <a:rPr lang="cs-CZ" dirty="0" smtClean="0"/>
              <a:t>pro </a:t>
            </a:r>
            <a:r>
              <a:rPr lang="cs-CZ" dirty="0" smtClean="0"/>
              <a:t>účastníky konference:</a:t>
            </a:r>
            <a:endParaRPr lang="cs-CZ" dirty="0" smtClean="0"/>
          </a:p>
          <a:p>
            <a:pPr lvl="3"/>
            <a:r>
              <a:rPr lang="cs-CZ" sz="1800" dirty="0" smtClean="0"/>
              <a:t>Vytvoření trvalého uživatelského účtu</a:t>
            </a:r>
          </a:p>
          <a:p>
            <a:pPr lvl="3"/>
            <a:r>
              <a:rPr lang="cs-CZ" sz="1800" dirty="0" smtClean="0"/>
              <a:t>Registrační formulář na míru vč. možnosti nahrát abstrakt a sbírat různé informace</a:t>
            </a:r>
          </a:p>
          <a:p>
            <a:pPr lvl="3"/>
            <a:r>
              <a:rPr lang="cs-CZ" sz="1800" dirty="0" smtClean="0"/>
              <a:t>Platba poplatku, na pozadí využívající OC</a:t>
            </a:r>
          </a:p>
          <a:p>
            <a:pPr lvl="3"/>
            <a:r>
              <a:rPr lang="cs-CZ" sz="1800" dirty="0" smtClean="0"/>
              <a:t>Systém v definovaných místech automaticky posílá e-maily</a:t>
            </a:r>
          </a:p>
          <a:p>
            <a:pPr lvl="2"/>
            <a:r>
              <a:rPr lang="cs-CZ" dirty="0" smtClean="0"/>
              <a:t>V redakčním </a:t>
            </a:r>
            <a:r>
              <a:rPr lang="cs-CZ" dirty="0" smtClean="0"/>
              <a:t>systému, </a:t>
            </a:r>
            <a:r>
              <a:rPr lang="cs-CZ" dirty="0" smtClean="0"/>
              <a:t>pro organizátory:</a:t>
            </a:r>
          </a:p>
          <a:p>
            <a:pPr lvl="3"/>
            <a:r>
              <a:rPr lang="cs-CZ" sz="1800" dirty="0" smtClean="0"/>
              <a:t>Přehled a export účastníků i abstraktů</a:t>
            </a:r>
          </a:p>
          <a:p>
            <a:pPr lvl="3"/>
            <a:r>
              <a:rPr lang="cs-CZ" sz="1800" dirty="0" smtClean="0"/>
              <a:t>Schvalování / zamítání registrací</a:t>
            </a:r>
          </a:p>
          <a:p>
            <a:pPr lvl="3"/>
            <a:r>
              <a:rPr lang="cs-CZ" sz="1800" dirty="0" smtClean="0"/>
              <a:t>Hromadné e-maily účastníkům</a:t>
            </a:r>
          </a:p>
        </p:txBody>
      </p:sp>
    </p:spTree>
    <p:extLst>
      <p:ext uri="{BB962C8B-B14F-4D97-AF65-F5344CB8AC3E}">
        <p14:creationId xmlns:p14="http://schemas.microsoft.com/office/powerpoint/2010/main" val="3570155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WebCentrum 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3"/>
            <a:r>
              <a:rPr lang="cs-CZ" dirty="0" smtClean="0"/>
              <a:t>Služba poskytovaná ÚVT pro tvorbu webů</a:t>
            </a:r>
          </a:p>
          <a:p>
            <a:pPr lvl="3"/>
            <a:r>
              <a:rPr lang="cs-CZ" dirty="0" smtClean="0"/>
              <a:t>Poskládání a naprogramování webu na zakázku či z předpřipravených komponent</a:t>
            </a:r>
          </a:p>
          <a:p>
            <a:pPr lvl="3"/>
            <a:r>
              <a:rPr lang="cs-CZ" dirty="0" smtClean="0"/>
              <a:t>Funkcionalita v kostce:</a:t>
            </a:r>
          </a:p>
          <a:p>
            <a:pPr lvl="4"/>
            <a:r>
              <a:rPr lang="cs-CZ" dirty="0" smtClean="0"/>
              <a:t>Centrální CMS systém, Editace obsahu uživatelem, Jazykové verze, Vlastní i připravená grafika, </a:t>
            </a:r>
            <a:r>
              <a:rPr lang="cs-CZ" dirty="0" err="1" smtClean="0"/>
              <a:t>Responzivita</a:t>
            </a:r>
            <a:endParaRPr lang="cs-CZ" dirty="0"/>
          </a:p>
          <a:p>
            <a:pPr lvl="3"/>
            <a:r>
              <a:rPr lang="cs-CZ" dirty="0" smtClean="0"/>
              <a:t>Web vytvářen vždy na míru, do určitého objemu práce zdarma</a:t>
            </a:r>
          </a:p>
        </p:txBody>
      </p:sp>
    </p:spTree>
    <p:extLst>
      <p:ext uri="{BB962C8B-B14F-4D97-AF65-F5344CB8AC3E}">
        <p14:creationId xmlns:p14="http://schemas.microsoft.com/office/powerpoint/2010/main" val="24880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Ukázka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www.nucleic-acids-immunity.ceitec.eu/registration</a:t>
            </a:r>
            <a:endParaRPr lang="cs-CZ" dirty="0" smtClean="0"/>
          </a:p>
          <a:p>
            <a:endParaRPr lang="cs-CZ" dirty="0"/>
          </a:p>
          <a:p>
            <a:r>
              <a:rPr lang="cs-CZ" dirty="0">
                <a:hlinkClick r:id="rId3"/>
              </a:rPr>
              <a:t>https://webcentrum.muni.cz/redakce/#/</a:t>
            </a:r>
            <a:r>
              <a:rPr lang="cs-CZ" dirty="0" smtClean="0">
                <a:hlinkClick r:id="rId3"/>
              </a:rPr>
              <a:t>content/content/edit/65415</a:t>
            </a:r>
            <a:r>
              <a:rPr lang="cs-CZ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686725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 probíhá tvorba nové konference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8389" y="1777429"/>
            <a:ext cx="6952636" cy="4580339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Následující kroky mohou probíhat i paralelně:</a:t>
            </a:r>
          </a:p>
          <a:p>
            <a:pPr lvl="3"/>
            <a:r>
              <a:rPr lang="cs-CZ" dirty="0" smtClean="0"/>
              <a:t>E-mail </a:t>
            </a:r>
            <a:r>
              <a:rPr lang="cs-CZ" dirty="0" smtClean="0"/>
              <a:t>na </a:t>
            </a:r>
            <a:r>
              <a:rPr lang="cs-CZ" dirty="0" smtClean="0">
                <a:hlinkClick r:id="rId2"/>
              </a:rPr>
              <a:t>webcentrum@ics.muni.cz</a:t>
            </a:r>
            <a:endParaRPr lang="cs-CZ" dirty="0" smtClean="0"/>
          </a:p>
          <a:p>
            <a:pPr lvl="3"/>
            <a:r>
              <a:rPr lang="cs-CZ" dirty="0" smtClean="0"/>
              <a:t>Domluva grafiky, založení webu bez obsahu, domluva na webové adrese</a:t>
            </a:r>
          </a:p>
          <a:p>
            <a:pPr lvl="3"/>
            <a:r>
              <a:rPr lang="cs-CZ" dirty="0"/>
              <a:t>Založení balíčků v OC, nastavení </a:t>
            </a:r>
            <a:r>
              <a:rPr lang="cs-CZ" dirty="0" smtClean="0"/>
              <a:t>ekonomiky (domluva s EO RMU)</a:t>
            </a:r>
          </a:p>
          <a:p>
            <a:pPr lvl="3"/>
            <a:r>
              <a:rPr lang="cs-CZ" dirty="0" smtClean="0"/>
              <a:t>Domluva na podobě registrací, jaké položky sbírat, jak se bude se systémem pracovat, ÚVT připraví formulář</a:t>
            </a:r>
          </a:p>
          <a:p>
            <a:pPr lvl="3"/>
            <a:r>
              <a:rPr lang="cs-CZ" dirty="0" smtClean="0"/>
              <a:t>Identifikace případné dosud neposkytované funkčnosti na míru, kterou ÚVT doprogramuje</a:t>
            </a:r>
          </a:p>
          <a:p>
            <a:pPr lvl="3"/>
            <a:r>
              <a:rPr lang="cs-CZ" dirty="0" smtClean="0"/>
              <a:t>Naplnění obsahu organizátorem (vizuální editor v CMS)</a:t>
            </a:r>
          </a:p>
          <a:p>
            <a:pPr lvl="3"/>
            <a:r>
              <a:rPr lang="cs-CZ" dirty="0" smtClean="0"/>
              <a:t>Otestování registrací a plateb</a:t>
            </a:r>
          </a:p>
          <a:p>
            <a:pPr indent="-360363" algn="ctr"/>
            <a:r>
              <a:rPr lang="cs-CZ" dirty="0" smtClean="0"/>
              <a:t>Spuštění registračního systému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4630591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Jak probíhá tvorba nové konference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3"/>
            <a:r>
              <a:rPr lang="cs-CZ" dirty="0" smtClean="0"/>
              <a:t>Celý proces typicky zabere cca měsíc</a:t>
            </a:r>
          </a:p>
          <a:p>
            <a:pPr lvl="3"/>
            <a:r>
              <a:rPr lang="cs-CZ" dirty="0" smtClean="0"/>
              <a:t>Čistého času na straně ÚVT podstatně méně, teoreticky tedy lze spustit konferenci rychleji, pokud organizátor předem vše zná – v jednotkách dnů</a:t>
            </a:r>
          </a:p>
          <a:p>
            <a:pPr lvl="3"/>
            <a:r>
              <a:rPr lang="cs-CZ" dirty="0" smtClean="0"/>
              <a:t>Ceny úprav na míru typicky do 10 000 Kč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7825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FAQ – různé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8390" y="1777429"/>
            <a:ext cx="6926147" cy="4580339"/>
          </a:xfrm>
        </p:spPr>
        <p:txBody>
          <a:bodyPr>
            <a:normAutofit fontScale="92500"/>
          </a:bodyPr>
          <a:lstStyle/>
          <a:p>
            <a:pPr lvl="3"/>
            <a:r>
              <a:rPr lang="cs-CZ" sz="1800" dirty="0" smtClean="0"/>
              <a:t>Platby z pohledu uživatele prakticky kompletně probíhají na konferenčním webu, vč. e-mailů o změně stavu apod.; OC je na pozadí – s OC musí pracovat jen organizátor</a:t>
            </a:r>
          </a:p>
          <a:p>
            <a:pPr lvl="3"/>
            <a:r>
              <a:rPr lang="cs-CZ" sz="1800" dirty="0" smtClean="0"/>
              <a:t>Systém možno </a:t>
            </a:r>
            <a:r>
              <a:rPr lang="cs-CZ" sz="1800" dirty="0" smtClean="0"/>
              <a:t>přímo do webu </a:t>
            </a:r>
            <a:r>
              <a:rPr lang="cs-CZ" sz="1800" dirty="0" smtClean="0"/>
              <a:t>integrovat pouze pro weby ve WebCentru, ale pro weby mimo lze spustit na samostatné adrese</a:t>
            </a:r>
          </a:p>
          <a:p>
            <a:pPr lvl="3"/>
            <a:r>
              <a:rPr lang="cs-CZ" sz="1800" dirty="0" smtClean="0"/>
              <a:t>Hromadné e-maily možno směřovat dle různých filtrů podle domluvy</a:t>
            </a:r>
          </a:p>
          <a:p>
            <a:pPr lvl="3"/>
            <a:r>
              <a:rPr lang="cs-CZ" sz="1800" dirty="0"/>
              <a:t>Systém nepodporuje recenze a složitější procesy s příspěvky, zatím jen schválit / zamítnout (export </a:t>
            </a:r>
            <a:r>
              <a:rPr lang="cs-CZ" sz="1800" dirty="0" smtClean="0"/>
              <a:t>dat jinam je možný - CSV)</a:t>
            </a:r>
            <a:endParaRPr lang="cs-CZ" sz="1800" dirty="0"/>
          </a:p>
          <a:p>
            <a:pPr lvl="3"/>
            <a:r>
              <a:rPr lang="cs-CZ" sz="1800" dirty="0" smtClean="0"/>
              <a:t>Účastníci </a:t>
            </a:r>
            <a:r>
              <a:rPr lang="cs-CZ" sz="1800" dirty="0"/>
              <a:t>komunikují vždy jen s organizátorem, řešení technických problémů zajistí ÚVT na </a:t>
            </a:r>
            <a:r>
              <a:rPr lang="cs-CZ" sz="1800" dirty="0" smtClean="0"/>
              <a:t>pozadí</a:t>
            </a:r>
          </a:p>
          <a:p>
            <a:pPr lvl="3"/>
            <a:r>
              <a:rPr lang="cs-CZ" sz="1800" dirty="0"/>
              <a:t>V redakčním systému lze účastníky jen mazat, schvalovat – nikoliv editovat, provede ÚVT po </a:t>
            </a:r>
            <a:r>
              <a:rPr lang="cs-CZ" sz="1800" dirty="0" smtClean="0"/>
              <a:t>domluvě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5730653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Realizované konference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Conference.fsps.muni.cz (</a:t>
            </a:r>
            <a:r>
              <a:rPr lang="cs-CZ" dirty="0" err="1" smtClean="0"/>
              <a:t>FSpS</a:t>
            </a:r>
            <a:r>
              <a:rPr lang="cs-CZ" dirty="0" smtClean="0"/>
              <a:t>, listopad 2015)</a:t>
            </a:r>
          </a:p>
          <a:p>
            <a:pPr lvl="2"/>
            <a:r>
              <a:rPr lang="cs-CZ" dirty="0" smtClean="0"/>
              <a:t>Mezinárodní, cca 160 účastníků</a:t>
            </a:r>
          </a:p>
          <a:p>
            <a:r>
              <a:rPr lang="cs-CZ" dirty="0" smtClean="0"/>
              <a:t>Cyberspace.muni.cz (</a:t>
            </a:r>
            <a:r>
              <a:rPr lang="cs-CZ" dirty="0" err="1" smtClean="0"/>
              <a:t>PravF</a:t>
            </a:r>
            <a:r>
              <a:rPr lang="cs-CZ" dirty="0" smtClean="0"/>
              <a:t>, prosinec 2015)</a:t>
            </a:r>
          </a:p>
          <a:p>
            <a:pPr lvl="2"/>
            <a:r>
              <a:rPr lang="cs-CZ" dirty="0" smtClean="0"/>
              <a:t>Mezinárodní, cca 350 účastníků</a:t>
            </a:r>
          </a:p>
          <a:p>
            <a:r>
              <a:rPr lang="cs-CZ" dirty="0" smtClean="0"/>
              <a:t>WNT2016.muni.cz (</a:t>
            </a:r>
            <a:r>
              <a:rPr lang="cs-CZ" dirty="0" err="1" smtClean="0"/>
              <a:t>PřF</a:t>
            </a:r>
            <a:r>
              <a:rPr lang="cs-CZ" dirty="0" smtClean="0"/>
              <a:t>, září 2016)</a:t>
            </a:r>
          </a:p>
          <a:p>
            <a:pPr lvl="2"/>
            <a:r>
              <a:rPr lang="cs-CZ" dirty="0" smtClean="0"/>
              <a:t>Mezinárodní, očekávány stovky účastníků, již nyní 47</a:t>
            </a:r>
          </a:p>
          <a:p>
            <a:r>
              <a:rPr lang="cs-CZ" dirty="0" smtClean="0"/>
              <a:t>nucleic-acids-immunity.ceitec.eu (CEITEC, září 2016)</a:t>
            </a:r>
          </a:p>
          <a:p>
            <a:pPr lvl="2"/>
            <a:r>
              <a:rPr lang="cs-CZ" dirty="0" smtClean="0"/>
              <a:t>Mezinárodní</a:t>
            </a:r>
            <a:r>
              <a:rPr lang="cs-CZ" dirty="0"/>
              <a:t>, očekávány stovky </a:t>
            </a:r>
            <a:r>
              <a:rPr lang="cs-CZ" dirty="0" smtClean="0"/>
              <a:t>účastníků</a:t>
            </a:r>
          </a:p>
          <a:p>
            <a:r>
              <a:rPr lang="cs-CZ" dirty="0" smtClean="0"/>
              <a:t>yem2016.econ.muni.cz (ESF, červen 2016)</a:t>
            </a:r>
          </a:p>
          <a:p>
            <a:pPr lvl="2"/>
            <a:r>
              <a:rPr lang="cs-CZ" dirty="0" smtClean="0"/>
              <a:t>Mezinárodní, očekáváno do stovky účastníků, zdarma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606012"/>
      </p:ext>
    </p:extLst>
  </p:cSld>
  <p:clrMapOvr>
    <a:masterClrMapping/>
  </p:clrMapOvr>
</p:sld>
</file>

<file path=ppt/theme/theme1.xml><?xml version="1.0" encoding="utf-8"?>
<a:theme xmlns:a="http://schemas.openxmlformats.org/drawingml/2006/main" name="uvt_prezentace">
  <a:themeElements>
    <a:clrScheme name="Custom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7D8C"/>
      </a:accent1>
      <a:accent2>
        <a:srgbClr val="6C71C4"/>
      </a:accent2>
      <a:accent3>
        <a:srgbClr val="859900"/>
      </a:accent3>
      <a:accent4>
        <a:srgbClr val="D33682"/>
      </a:accent4>
      <a:accent5>
        <a:srgbClr val="B58900"/>
      </a:accent5>
      <a:accent6>
        <a:srgbClr val="CB4B16"/>
      </a:accent6>
      <a:hlink>
        <a:srgbClr val="6C71C4"/>
      </a:hlink>
      <a:folHlink>
        <a:srgbClr val="6C71C4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945</TotalTime>
  <Words>507</Words>
  <Application>Microsoft Office PowerPoint</Application>
  <PresentationFormat>Předvádění na obrazovce (4:3)</PresentationFormat>
  <Paragraphs>70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Arial</vt:lpstr>
      <vt:lpstr>Calibri</vt:lpstr>
      <vt:lpstr>PT Sans</vt:lpstr>
      <vt:lpstr>PT Sans</vt:lpstr>
      <vt:lpstr>Pt sans caption</vt:lpstr>
      <vt:lpstr>uvt_prezentace</vt:lpstr>
      <vt:lpstr>Konferenční systém ÚVT pro konference pořádané na MU</vt:lpstr>
      <vt:lpstr>Proč?</vt:lpstr>
      <vt:lpstr>Konferenční systém ÚVT</vt:lpstr>
      <vt:lpstr>WebCentrum MU</vt:lpstr>
      <vt:lpstr>Ukázka</vt:lpstr>
      <vt:lpstr>Jak probíhá tvorba nové konference</vt:lpstr>
      <vt:lpstr>Jak probíhá tvorba nové konference</vt:lpstr>
      <vt:lpstr>FAQ – různé</vt:lpstr>
      <vt:lpstr>Realizované konference</vt:lpstr>
      <vt:lpstr>Prezentace aplikace PowerPoint</vt:lpstr>
      <vt:lpstr>Přehled účastníků</vt:lpstr>
      <vt:lpstr>Příklad registračního formuláře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Tomáš Staudek</dc:creator>
  <cp:lastModifiedBy>Pavel Budík</cp:lastModifiedBy>
  <cp:revision>118</cp:revision>
  <dcterms:created xsi:type="dcterms:W3CDTF">2013-05-12T08:51:26Z</dcterms:created>
  <dcterms:modified xsi:type="dcterms:W3CDTF">2016-03-07T10:37:04Z</dcterms:modified>
</cp:coreProperties>
</file>