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1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094F8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21" autoAdjust="0"/>
    <p:restoredTop sz="94607" autoAdjust="0"/>
  </p:normalViewPr>
  <p:slideViewPr>
    <p:cSldViewPr snapToGrid="0">
      <p:cViewPr varScale="1">
        <p:scale>
          <a:sx n="101" d="100"/>
          <a:sy n="101" d="100"/>
        </p:scale>
        <p:origin x="1110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6" d="100"/>
          <a:sy n="126" d="100"/>
        </p:scale>
        <p:origin x="-4824" y="-6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0965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smtClean="0"/>
              <a:t>Licence a licenční programy na MU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Licence a licenční programy na MU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Licence a licenční programy na MU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 sz="2200"/>
            </a:lvl2pPr>
            <a:lvl3pPr marL="1600200" indent="-342900">
              <a:buClr>
                <a:srgbClr val="00287D"/>
              </a:buClr>
              <a:buFont typeface="Wingdings" panose="05000000000000000000" pitchFamily="2" charset="2"/>
              <a:buChar char="§"/>
              <a:defRPr sz="2000" baseline="0"/>
            </a:lvl3pPr>
            <a:lvl4pPr marL="2405063" indent="-342900">
              <a:buClr>
                <a:srgbClr val="00287D"/>
              </a:buClr>
              <a:buFont typeface="Wingdings" panose="05000000000000000000" pitchFamily="2" charset="2"/>
              <a:buChar char="§"/>
              <a:defRPr sz="1800"/>
            </a:lvl4pPr>
            <a:lvl5pPr marL="3067050" indent="-285750">
              <a:buClr>
                <a:srgbClr val="00287D"/>
              </a:buClr>
              <a:buSzPct val="80000"/>
              <a:buFont typeface="Wingdings" panose="05000000000000000000" pitchFamily="2" charset="2"/>
              <a:buChar char="§"/>
              <a:defRPr sz="1600" baseline="0"/>
            </a:lvl5pPr>
          </a:lstStyle>
          <a:p>
            <a:pPr marL="0" indent="0">
              <a:buNone/>
            </a:pPr>
            <a:r>
              <a:rPr lang="cs-CZ" altLang="cs-CZ" dirty="0" smtClean="0"/>
              <a:t>Textový řádek</a:t>
            </a:r>
            <a:endParaRPr lang="cs-CZ" altLang="cs-CZ" dirty="0" smtClean="0">
              <a:solidFill>
                <a:srgbClr val="00287D"/>
              </a:solidFill>
            </a:endParaRPr>
          </a:p>
          <a:p>
            <a:pPr lvl="0"/>
            <a:r>
              <a:rPr lang="cs-CZ" altLang="cs-CZ" dirty="0" smtClean="0"/>
              <a:t>Odrážka</a:t>
            </a:r>
          </a:p>
          <a:p>
            <a:pPr lvl="1"/>
            <a:r>
              <a:rPr lang="cs-CZ" altLang="cs-CZ" dirty="0" smtClean="0"/>
              <a:t>Odrážka</a:t>
            </a:r>
          </a:p>
          <a:p>
            <a:pPr lvl="2"/>
            <a:r>
              <a:rPr lang="cs-CZ" altLang="cs-CZ" dirty="0" smtClean="0"/>
              <a:t>Odrážka</a:t>
            </a:r>
          </a:p>
          <a:p>
            <a:pPr lvl="3"/>
            <a:r>
              <a:rPr lang="cs-CZ" altLang="cs-CZ" dirty="0" smtClean="0"/>
              <a:t>Odrážka</a:t>
            </a:r>
          </a:p>
          <a:p>
            <a:pPr lvl="4"/>
            <a:r>
              <a:rPr lang="cs-CZ" altLang="cs-CZ" dirty="0" smtClean="0"/>
              <a:t>Odrážka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Licence a licenční programy na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Licence a licenční programy na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Licence a licenční programy na MU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 marL="1143000" indent="-228600">
              <a:buClr>
                <a:srgbClr val="00287D"/>
              </a:buClr>
              <a:buFont typeface="Wingdings" panose="05000000000000000000" pitchFamily="2" charset="2"/>
              <a:buChar char="§"/>
              <a:defRPr sz="1800"/>
            </a:lvl3pPr>
            <a:lvl4pPr marL="1600200" indent="-228600">
              <a:buClr>
                <a:srgbClr val="00287D"/>
              </a:buClr>
              <a:buSzPct val="80000"/>
              <a:buFont typeface="Wingdings" panose="05000000000000000000" pitchFamily="2" charset="2"/>
              <a:buChar char="§"/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Licence a licenční programy na MU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Licence a licenční programy na MU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Licence a licenční programy na MU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Licence a licenční programy na MU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Licence a licenční programy na MU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smtClean="0"/>
              <a:t>Licence a licenční programy na MU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9340" y="1329029"/>
            <a:ext cx="7518400" cy="2663825"/>
          </a:xfrm>
        </p:spPr>
        <p:txBody>
          <a:bodyPr/>
          <a:lstStyle/>
          <a:p>
            <a:pPr algn="ctr"/>
            <a:r>
              <a:rPr lang="cs-CZ" sz="4000" dirty="0" smtClean="0"/>
              <a:t>Licence a licenční programy na MU</a:t>
            </a:r>
            <a:endParaRPr lang="cs-CZ" altLang="cs-CZ" sz="40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606948" y="4147400"/>
            <a:ext cx="29166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Pavlína Kasprzaková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Správce souborů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Altap</a:t>
            </a:r>
            <a:r>
              <a:rPr lang="cs-CZ" dirty="0" smtClean="0"/>
              <a:t> </a:t>
            </a:r>
            <a:r>
              <a:rPr lang="cs-CZ" dirty="0" err="1" smtClean="0"/>
              <a:t>Salamander</a:t>
            </a:r>
            <a:endParaRPr lang="cs-CZ" dirty="0" smtClean="0"/>
          </a:p>
          <a:p>
            <a:pPr lvl="1"/>
            <a:r>
              <a:rPr lang="cs-CZ" dirty="0" smtClean="0"/>
              <a:t>Neomezená licence</a:t>
            </a:r>
          </a:p>
          <a:p>
            <a:r>
              <a:rPr lang="cs-CZ" dirty="0" err="1" smtClean="0"/>
              <a:t>Total</a:t>
            </a:r>
            <a:r>
              <a:rPr lang="cs-CZ" dirty="0" smtClean="0"/>
              <a:t> </a:t>
            </a:r>
            <a:r>
              <a:rPr lang="cs-CZ" dirty="0" err="1" smtClean="0"/>
              <a:t>Commander</a:t>
            </a:r>
            <a:endParaRPr lang="cs-CZ" dirty="0" smtClean="0"/>
          </a:p>
          <a:p>
            <a:pPr lvl="1"/>
            <a:r>
              <a:rPr lang="cs-CZ" dirty="0" smtClean="0"/>
              <a:t>Nákup se slevou</a:t>
            </a:r>
          </a:p>
          <a:p>
            <a:pPr lvl="1"/>
            <a:r>
              <a:rPr lang="cs-CZ" dirty="0" smtClean="0"/>
              <a:t>Rozšíření </a:t>
            </a:r>
            <a:r>
              <a:rPr lang="cs-CZ" dirty="0"/>
              <a:t>licence </a:t>
            </a:r>
            <a:r>
              <a:rPr lang="cs-CZ" b="1" dirty="0"/>
              <a:t>#</a:t>
            </a:r>
            <a:r>
              <a:rPr lang="cs-CZ" b="1" dirty="0" smtClean="0"/>
              <a:t>48335</a:t>
            </a:r>
          </a:p>
          <a:p>
            <a:pPr lvl="1"/>
            <a:r>
              <a:rPr lang="cs-CZ" dirty="0" smtClean="0"/>
              <a:t>Minimálně 5 licencí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Licence a licenční programy na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04402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Autodesk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Výukové licence</a:t>
            </a:r>
          </a:p>
          <a:p>
            <a:pPr lvl="1"/>
            <a:r>
              <a:rPr lang="cs-CZ" dirty="0" smtClean="0"/>
              <a:t>Sady aplikací</a:t>
            </a:r>
          </a:p>
          <a:p>
            <a:r>
              <a:rPr lang="cs-CZ" dirty="0" smtClean="0"/>
              <a:t>Studenti a vyučující</a:t>
            </a:r>
          </a:p>
          <a:p>
            <a:pPr lvl="1"/>
            <a:r>
              <a:rPr lang="cs-CZ" dirty="0" smtClean="0"/>
              <a:t>Registrace na webu </a:t>
            </a:r>
            <a:r>
              <a:rPr lang="cs-CZ" dirty="0" err="1" smtClean="0"/>
              <a:t>Autodesku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Licence a licenční programy na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96408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ASPI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Automatizovaný systém právních informací</a:t>
            </a:r>
          </a:p>
          <a:p>
            <a:pPr lvl="1"/>
            <a:r>
              <a:rPr lang="cs-CZ" dirty="0" smtClean="0"/>
              <a:t>Studenti a zaměstnanci</a:t>
            </a:r>
          </a:p>
          <a:p>
            <a:r>
              <a:rPr lang="cs-CZ" dirty="0" smtClean="0"/>
              <a:t>200 </a:t>
            </a:r>
            <a:r>
              <a:rPr lang="cs-CZ" smtClean="0"/>
              <a:t>současných připojení</a:t>
            </a:r>
          </a:p>
          <a:p>
            <a:r>
              <a:rPr lang="cs-CZ" dirty="0" smtClean="0"/>
              <a:t>Přístup přes zaměstnaneckou VPN a </a:t>
            </a:r>
            <a:r>
              <a:rPr lang="cs-CZ" dirty="0" err="1" smtClean="0"/>
              <a:t>Eduroam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Licence a licenční programy na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19198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ESRI </a:t>
            </a:r>
            <a:r>
              <a:rPr lang="cs-CZ" dirty="0" err="1" smtClean="0"/>
              <a:t>ArcGIS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Zpracování geografických dat</a:t>
            </a:r>
          </a:p>
          <a:p>
            <a:r>
              <a:rPr lang="cs-CZ" dirty="0" smtClean="0"/>
              <a:t>Roční licence</a:t>
            </a:r>
          </a:p>
          <a:p>
            <a:r>
              <a:rPr lang="cs-CZ" dirty="0" smtClean="0"/>
              <a:t>Výuka + výzkum</a:t>
            </a:r>
          </a:p>
          <a:p>
            <a:r>
              <a:rPr lang="cs-CZ" dirty="0" smtClean="0"/>
              <a:t>Zaměstnanci × studenti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Licence a licenční programy na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76069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IntelliJ</a:t>
            </a:r>
            <a:r>
              <a:rPr lang="cs-CZ" dirty="0" smtClean="0"/>
              <a:t> IDEA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Vývojové prostředí pro jazyky Java, JSP, HTML/XHTML, XML/XSL, CSS, Ruby, </a:t>
            </a:r>
            <a:r>
              <a:rPr lang="cs-CZ" dirty="0" err="1" smtClean="0"/>
              <a:t>JavaScript</a:t>
            </a:r>
            <a:endParaRPr lang="cs-CZ" dirty="0" smtClean="0"/>
          </a:p>
          <a:p>
            <a:r>
              <a:rPr lang="cs-CZ" dirty="0" smtClean="0"/>
              <a:t>Studenti + zaměstnanci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Licence a licenční programy na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47440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LayoutEditor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Navrhování schémat a </a:t>
            </a:r>
            <a:r>
              <a:rPr lang="cs-CZ" smtClean="0"/>
              <a:t>plošných spojů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Licence a licenční programy na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2590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cs-CZ" dirty="0" err="1"/>
              <a:t>nformace</a:t>
            </a:r>
            <a:r>
              <a:rPr lang="cs-CZ" dirty="0"/>
              <a:t> o licencích</a:t>
            </a:r>
            <a:r>
              <a:rPr lang="en-US" dirty="0" smtClean="0"/>
              <a:t>: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https</a:t>
            </a:r>
            <a:r>
              <a:rPr lang="cs-CZ" dirty="0"/>
              <a:t>://wiki.ics.muni.cz/softwarove_licence/licence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Připomínky a dotazy: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	licence</a:t>
            </a:r>
            <a:r>
              <a:rPr lang="en-US" dirty="0" smtClean="0"/>
              <a:t>@ics.muni.cz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Licence a licenční programy na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37611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</a:t>
            </a:r>
            <a:r>
              <a:rPr lang="cs-CZ" dirty="0" err="1" smtClean="0"/>
              <a:t>nformace</a:t>
            </a:r>
            <a:r>
              <a:rPr lang="cs-CZ" dirty="0" smtClean="0"/>
              <a:t> o licencích</a:t>
            </a:r>
            <a:r>
              <a:rPr lang="en-US" dirty="0"/>
              <a:t>:</a:t>
            </a:r>
            <a:endParaRPr lang="cs-CZ" dirty="0" smtClean="0"/>
          </a:p>
          <a:p>
            <a:pPr marL="0" indent="0">
              <a:lnSpc>
                <a:spcPct val="200000"/>
              </a:lnSpc>
              <a:buNone/>
            </a:pPr>
            <a:r>
              <a:rPr lang="cs-CZ" dirty="0"/>
              <a:t>	</a:t>
            </a:r>
            <a:r>
              <a:rPr lang="cs-CZ" dirty="0" smtClean="0"/>
              <a:t>https</a:t>
            </a:r>
            <a:r>
              <a:rPr lang="cs-CZ" dirty="0"/>
              <a:t>://wiki.ics.muni.cz/softwarove_licence/licence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Licence a licenční programy na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64087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licencí na 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Neomezené licence (</a:t>
            </a:r>
            <a:r>
              <a:rPr lang="cs-CZ" dirty="0" err="1" smtClean="0"/>
              <a:t>Statistica</a:t>
            </a:r>
            <a:r>
              <a:rPr lang="cs-CZ" smtClean="0"/>
              <a:t>, SPSS, EES)</a:t>
            </a:r>
            <a:endParaRPr lang="cs-CZ" dirty="0" smtClean="0"/>
          </a:p>
          <a:p>
            <a:r>
              <a:rPr lang="cs-CZ" dirty="0" smtClean="0"/>
              <a:t>Plovoucí licence (</a:t>
            </a:r>
            <a:r>
              <a:rPr lang="cs-CZ" dirty="0" err="1" smtClean="0"/>
              <a:t>Matlab</a:t>
            </a:r>
            <a:r>
              <a:rPr lang="cs-CZ" dirty="0" smtClean="0"/>
              <a:t>, </a:t>
            </a:r>
            <a:r>
              <a:rPr lang="cs-CZ" dirty="0" err="1" smtClean="0"/>
              <a:t>Maple</a:t>
            </a:r>
            <a:r>
              <a:rPr lang="cs-CZ" dirty="0" smtClean="0"/>
              <a:t>)</a:t>
            </a:r>
          </a:p>
          <a:p>
            <a:r>
              <a:rPr lang="cs-CZ" dirty="0" smtClean="0"/>
              <a:t>Slevové programy (Adobe, </a:t>
            </a:r>
            <a:r>
              <a:rPr lang="cs-CZ" dirty="0" err="1" smtClean="0"/>
              <a:t>Total</a:t>
            </a:r>
            <a:r>
              <a:rPr lang="cs-CZ" dirty="0" smtClean="0"/>
              <a:t> </a:t>
            </a:r>
            <a:r>
              <a:rPr lang="cs-CZ" dirty="0" err="1" smtClean="0"/>
              <a:t>Commander</a:t>
            </a:r>
            <a:r>
              <a:rPr lang="cs-CZ" dirty="0" smtClean="0"/>
              <a:t>)</a:t>
            </a:r>
          </a:p>
          <a:p>
            <a:r>
              <a:rPr lang="cs-CZ" dirty="0" smtClean="0"/>
              <a:t>Centralizované nákupy (antiviry)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Licence a licenční programy na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42887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Programy pro statistiku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SAS</a:t>
            </a:r>
          </a:p>
          <a:p>
            <a:pPr lvl="1"/>
            <a:r>
              <a:rPr lang="cs-CZ" dirty="0" smtClean="0"/>
              <a:t>Ukončen k 31. 12. 2015</a:t>
            </a:r>
          </a:p>
          <a:p>
            <a:r>
              <a:rPr lang="cs-CZ" dirty="0" smtClean="0"/>
              <a:t>IBM SPSS </a:t>
            </a:r>
            <a:r>
              <a:rPr lang="cs-CZ" dirty="0" err="1" smtClean="0"/>
              <a:t>Statistics</a:t>
            </a:r>
            <a:endParaRPr lang="en-US" dirty="0" smtClean="0"/>
          </a:p>
          <a:p>
            <a:pPr lvl="1"/>
            <a:r>
              <a:rPr lang="cs-CZ" dirty="0" smtClean="0"/>
              <a:t>+ 3 verze zpět</a:t>
            </a:r>
          </a:p>
          <a:p>
            <a:r>
              <a:rPr lang="cs-CZ" dirty="0" err="1" smtClean="0"/>
              <a:t>Statistica</a:t>
            </a:r>
            <a:endParaRPr lang="cs-CZ" dirty="0" smtClean="0"/>
          </a:p>
          <a:p>
            <a:pPr lvl="1"/>
            <a:r>
              <a:rPr lang="cs-CZ" dirty="0" smtClean="0"/>
              <a:t>Jen nejnovější verze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Licence a licenční programy na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80206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Microsoft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EES</a:t>
            </a:r>
          </a:p>
          <a:p>
            <a:pPr lvl="1"/>
            <a:r>
              <a:rPr lang="cs-CZ" dirty="0" smtClean="0"/>
              <a:t>Office Professional Plus</a:t>
            </a:r>
          </a:p>
          <a:p>
            <a:pPr lvl="2"/>
            <a:r>
              <a:rPr lang="cs-CZ" dirty="0" smtClean="0"/>
              <a:t>Instalace na počítače v majetku MU – media v </a:t>
            </a:r>
            <a:r>
              <a:rPr lang="cs-CZ" dirty="0" err="1" smtClean="0"/>
              <a:t>Inetu</a:t>
            </a:r>
            <a:endParaRPr lang="cs-CZ" dirty="0" smtClean="0"/>
          </a:p>
          <a:p>
            <a:pPr lvl="3"/>
            <a:r>
              <a:rPr lang="cs-CZ" dirty="0" smtClean="0"/>
              <a:t>Libovolná verze</a:t>
            </a:r>
          </a:p>
          <a:p>
            <a:pPr lvl="2"/>
            <a:r>
              <a:rPr lang="cs-CZ" dirty="0" smtClean="0"/>
              <a:t>Instalace na soukromá zařízení – přes O365</a:t>
            </a:r>
          </a:p>
          <a:p>
            <a:pPr lvl="3"/>
            <a:r>
              <a:rPr lang="cs-CZ" dirty="0" smtClean="0"/>
              <a:t>Studenti a zaměstnanci</a:t>
            </a:r>
          </a:p>
          <a:p>
            <a:pPr lvl="3"/>
            <a:r>
              <a:rPr lang="cs-CZ" dirty="0" smtClean="0"/>
              <a:t>Nejnovější verze</a:t>
            </a:r>
            <a:endParaRPr lang="en-US" dirty="0" smtClean="0"/>
          </a:p>
          <a:p>
            <a:pPr lvl="3"/>
            <a:r>
              <a:rPr lang="en-US" dirty="0" smtClean="0"/>
              <a:t>Windows, Apple OS X</a:t>
            </a:r>
          </a:p>
          <a:p>
            <a:pPr lvl="3"/>
            <a:r>
              <a:rPr lang="cs-CZ" dirty="0"/>
              <a:t>Android, Windows </a:t>
            </a:r>
            <a:r>
              <a:rPr lang="cs-CZ" dirty="0" err="1" smtClean="0"/>
              <a:t>Phone</a:t>
            </a:r>
            <a:r>
              <a:rPr lang="en-US" dirty="0" smtClean="0"/>
              <a:t>,</a:t>
            </a:r>
            <a:r>
              <a:rPr lang="cs-CZ" dirty="0" smtClean="0"/>
              <a:t> </a:t>
            </a:r>
            <a:r>
              <a:rPr lang="cs-CZ" dirty="0" err="1" smtClean="0"/>
              <a:t>iOS</a:t>
            </a:r>
            <a:endParaRPr lang="cs-CZ" dirty="0" smtClean="0"/>
          </a:p>
          <a:p>
            <a:pPr lvl="3"/>
            <a:r>
              <a:rPr lang="cs-CZ" dirty="0" smtClean="0"/>
              <a:t>Reaktivace do 30 dnů</a:t>
            </a:r>
          </a:p>
          <a:p>
            <a:pPr lvl="1"/>
            <a:r>
              <a:rPr lang="cs-CZ" dirty="0" err="1" smtClean="0"/>
              <a:t>Device</a:t>
            </a:r>
            <a:r>
              <a:rPr lang="cs-CZ" dirty="0" smtClean="0"/>
              <a:t> CAL pro Windows Server</a:t>
            </a:r>
          </a:p>
          <a:p>
            <a:pPr lvl="2"/>
            <a:endParaRPr lang="cs-CZ" dirty="0" smtClean="0"/>
          </a:p>
          <a:p>
            <a:pPr lvl="2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Licence a licenční programy na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09495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Microsoft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MS </a:t>
            </a:r>
            <a:r>
              <a:rPr lang="cs-CZ" dirty="0" err="1" smtClean="0"/>
              <a:t>Select</a:t>
            </a:r>
            <a:endParaRPr lang="cs-CZ" dirty="0" smtClean="0"/>
          </a:p>
          <a:p>
            <a:pPr lvl="1"/>
            <a:r>
              <a:rPr lang="cs-CZ" dirty="0" smtClean="0"/>
              <a:t>Nepokrývá OS</a:t>
            </a:r>
            <a:endParaRPr lang="en-US" dirty="0"/>
          </a:p>
          <a:p>
            <a:pPr lvl="1"/>
            <a:r>
              <a:rPr lang="cs-CZ" dirty="0" smtClean="0"/>
              <a:t>Windows </a:t>
            </a:r>
            <a:r>
              <a:rPr lang="cs-CZ" dirty="0"/>
              <a:t>Server 2016</a:t>
            </a:r>
          </a:p>
          <a:p>
            <a:pPr lvl="2"/>
            <a:r>
              <a:rPr lang="cs-CZ" dirty="0"/>
              <a:t>Změna licencování z CPU na jádra</a:t>
            </a:r>
          </a:p>
          <a:p>
            <a:pPr lvl="2"/>
            <a:r>
              <a:rPr lang="cs-CZ" dirty="0" smtClean="0"/>
              <a:t>Fyzická jádra</a:t>
            </a:r>
          </a:p>
          <a:p>
            <a:pPr lvl="2"/>
            <a:r>
              <a:rPr lang="cs-CZ" dirty="0" smtClean="0"/>
              <a:t>8 jader/CPU</a:t>
            </a:r>
          </a:p>
          <a:p>
            <a:pPr lvl="2"/>
            <a:r>
              <a:rPr lang="cs-CZ" dirty="0" smtClean="0"/>
              <a:t>16 jader/server</a:t>
            </a:r>
          </a:p>
          <a:p>
            <a:pPr lvl="3"/>
            <a:r>
              <a:rPr lang="cs-CZ" dirty="0" smtClean="0"/>
              <a:t>Cena odpovídá dnešním 2 CPU</a:t>
            </a:r>
          </a:p>
          <a:p>
            <a:pPr lvl="2"/>
            <a:r>
              <a:rPr lang="cs-CZ" dirty="0" smtClean="0"/>
              <a:t>Není potřeba licencovat všechny CPU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Licence a licenční programy na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35300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Computer-aided</a:t>
            </a:r>
            <a:r>
              <a:rPr lang="cs-CZ" dirty="0" smtClean="0"/>
              <a:t> </a:t>
            </a:r>
            <a:r>
              <a:rPr lang="cs-CZ" dirty="0" err="1" smtClean="0"/>
              <a:t>mathematics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Matlab</a:t>
            </a:r>
            <a:endParaRPr lang="cs-CZ" dirty="0" smtClean="0"/>
          </a:p>
          <a:p>
            <a:pPr lvl="1"/>
            <a:r>
              <a:rPr lang="cs-CZ" dirty="0" smtClean="0"/>
              <a:t>CESNET</a:t>
            </a:r>
          </a:p>
          <a:p>
            <a:pPr lvl="1"/>
            <a:r>
              <a:rPr lang="cs-CZ" dirty="0" smtClean="0"/>
              <a:t>Přístup přes univerzitní IP adresy, VPN</a:t>
            </a:r>
          </a:p>
          <a:p>
            <a:r>
              <a:rPr lang="cs-CZ" dirty="0" err="1" smtClean="0"/>
              <a:t>Maple</a:t>
            </a:r>
            <a:endParaRPr lang="cs-CZ" dirty="0" smtClean="0"/>
          </a:p>
          <a:p>
            <a:pPr lvl="1"/>
            <a:r>
              <a:rPr lang="cs-CZ" dirty="0" smtClean="0"/>
              <a:t>50 plovoucích licencí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Licence a licenční programy na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8365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Adobe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Adobe Creative Cloud</a:t>
            </a:r>
            <a:endParaRPr lang="cs-CZ" dirty="0" smtClean="0"/>
          </a:p>
          <a:p>
            <a:pPr lvl="1"/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Suite</a:t>
            </a:r>
            <a:endParaRPr lang="cs-CZ" dirty="0" smtClean="0"/>
          </a:p>
          <a:p>
            <a:pPr lvl="1"/>
            <a:r>
              <a:rPr lang="cs-CZ" dirty="0" smtClean="0"/>
              <a:t>Pronájem licencí</a:t>
            </a:r>
          </a:p>
          <a:p>
            <a:pPr lvl="1"/>
            <a:r>
              <a:rPr lang="cs-CZ" dirty="0" err="1" smtClean="0"/>
              <a:t>Device</a:t>
            </a:r>
            <a:r>
              <a:rPr lang="cs-CZ" dirty="0" smtClean="0"/>
              <a:t> × </a:t>
            </a:r>
            <a:r>
              <a:rPr lang="cs-CZ" dirty="0" err="1" smtClean="0"/>
              <a:t>named</a:t>
            </a:r>
            <a:endParaRPr lang="en-US" dirty="0" smtClean="0"/>
          </a:p>
          <a:p>
            <a:r>
              <a:rPr lang="en-US" dirty="0" smtClean="0"/>
              <a:t>CLP</a:t>
            </a:r>
            <a:endParaRPr lang="cs-CZ" dirty="0" smtClean="0"/>
          </a:p>
          <a:p>
            <a:pPr lvl="1"/>
            <a:r>
              <a:rPr lang="cs-CZ" dirty="0" smtClean="0"/>
              <a:t>Trvalé licence</a:t>
            </a:r>
          </a:p>
          <a:p>
            <a:pPr lvl="1"/>
            <a:r>
              <a:rPr lang="en-US" dirty="0" smtClean="0"/>
              <a:t>Adobe </a:t>
            </a:r>
            <a:r>
              <a:rPr lang="en-US" dirty="0"/>
              <a:t>Acrobat, eLearning Suite, Captivate </a:t>
            </a:r>
            <a:r>
              <a:rPr lang="en-US" dirty="0" err="1"/>
              <a:t>apod</a:t>
            </a:r>
            <a:r>
              <a:rPr lang="en-US" dirty="0" smtClean="0"/>
              <a:t>.</a:t>
            </a:r>
            <a:endParaRPr lang="cs-CZ" dirty="0" smtClean="0"/>
          </a:p>
          <a:p>
            <a:pPr lvl="1"/>
            <a:r>
              <a:rPr lang="cs-CZ" dirty="0" smtClean="0"/>
              <a:t>CLP </a:t>
            </a:r>
            <a:r>
              <a:rPr lang="cs-CZ" dirty="0" err="1" smtClean="0"/>
              <a:t>Level</a:t>
            </a:r>
            <a:r>
              <a:rPr lang="cs-CZ" dirty="0" smtClean="0"/>
              <a:t> 3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Licence a licenční programy na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67634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Antiviry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ESET</a:t>
            </a:r>
          </a:p>
          <a:p>
            <a:pPr lvl="1"/>
            <a:r>
              <a:rPr lang="en-US" smtClean="0"/>
              <a:t>10 500 </a:t>
            </a:r>
            <a:r>
              <a:rPr lang="en-US" dirty="0" err="1" smtClean="0"/>
              <a:t>licenc</a:t>
            </a:r>
            <a:r>
              <a:rPr lang="cs-CZ" dirty="0" smtClean="0"/>
              <a:t>í</a:t>
            </a:r>
          </a:p>
          <a:p>
            <a:pPr lvl="1"/>
            <a:r>
              <a:rPr lang="cs-CZ" dirty="0" smtClean="0"/>
              <a:t>+ soukromé pro zaměstnance</a:t>
            </a:r>
          </a:p>
          <a:p>
            <a:r>
              <a:rPr lang="cs-CZ" dirty="0" smtClean="0"/>
              <a:t>F-</a:t>
            </a:r>
            <a:r>
              <a:rPr lang="cs-CZ" dirty="0" err="1" smtClean="0"/>
              <a:t>Secure</a:t>
            </a:r>
            <a:endParaRPr lang="cs-CZ" dirty="0" smtClean="0"/>
          </a:p>
          <a:p>
            <a:r>
              <a:rPr lang="cs-CZ" dirty="0" smtClean="0"/>
              <a:t>AVG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Licence a licenční programy na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4215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950</TotalTime>
  <Words>401</Words>
  <Application>Microsoft Office PowerPoint</Application>
  <PresentationFormat>Předvádění na obrazovce (4:3)</PresentationFormat>
  <Paragraphs>124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Tahoma</vt:lpstr>
      <vt:lpstr>Wingdings</vt:lpstr>
      <vt:lpstr>Prezentace_MU_CZ</vt:lpstr>
      <vt:lpstr>Licence a licenční programy na MU</vt:lpstr>
      <vt:lpstr>Úvod</vt:lpstr>
      <vt:lpstr>Typy licencí na MU</vt:lpstr>
      <vt:lpstr>Programy pro statistiku</vt:lpstr>
      <vt:lpstr>Microsoft</vt:lpstr>
      <vt:lpstr>Microsoft</vt:lpstr>
      <vt:lpstr>Computer-aided mathematics</vt:lpstr>
      <vt:lpstr>Adobe</vt:lpstr>
      <vt:lpstr>Antiviry </vt:lpstr>
      <vt:lpstr>Správce souborů </vt:lpstr>
      <vt:lpstr>Autodesk </vt:lpstr>
      <vt:lpstr>ASPI</vt:lpstr>
      <vt:lpstr>ESRI ArcGIS </vt:lpstr>
      <vt:lpstr>IntelliJ IDEA </vt:lpstr>
      <vt:lpstr>LayoutEditor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MU</dc:creator>
  <cp:lastModifiedBy>Pavlína Kasprzaková</cp:lastModifiedBy>
  <cp:revision>122</cp:revision>
  <cp:lastPrinted>1601-01-01T00:00:00Z</cp:lastPrinted>
  <dcterms:created xsi:type="dcterms:W3CDTF">2015-11-23T07:04:47Z</dcterms:created>
  <dcterms:modified xsi:type="dcterms:W3CDTF">2016-06-09T08:32:16Z</dcterms:modified>
</cp:coreProperties>
</file>