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2" r:id="rId3"/>
    <p:sldId id="265" r:id="rId4"/>
    <p:sldId id="263" r:id="rId5"/>
    <p:sldId id="264" r:id="rId6"/>
    <p:sldId id="258" r:id="rId7"/>
  </p:sldIdLst>
  <p:sldSz cx="9144000" cy="6858000" type="screen4x3"/>
  <p:notesSz cx="6662738" cy="9926638"/>
  <p:embeddedFontLst>
    <p:embeddedFont>
      <p:font typeface="Pt sans caption" panose="020B0603020203020204" pitchFamily="34" charset="-18"/>
      <p:regular r:id="rId10"/>
      <p:bold r:id="rId11"/>
    </p:embeddedFont>
    <p:embeddedFont>
      <p:font typeface="Pt sans" panose="020B0503020203020204" pitchFamily="34" charset="-18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t sans" panose="020B0503020203020204" pitchFamily="34" charset="-18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5">
          <p15:clr>
            <a:srgbClr val="A4A3A4"/>
          </p15:clr>
        </p15:guide>
        <p15:guide id="2" pos="712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2980" userDrawn="1">
          <p15:clr>
            <a:srgbClr val="A4A3A4"/>
          </p15:clr>
        </p15:guide>
        <p15:guide id="5" pos="30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540" y="90"/>
      </p:cViewPr>
      <p:guideLst>
        <p:guide orient="horz" pos="4105"/>
        <p:guide pos="712"/>
        <p:guide pos="2880"/>
        <p:guide pos="2980"/>
        <p:guide pos="30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43F7A-2142-49FF-8BB7-A5D8E2D02B9D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5D54F-7903-4DF0-A718-032C4AA78D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375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291FF-103D-41FF-BD57-EEB717C65F1C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F6D49-3FC2-428F-9E40-C2B67688D2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21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6D49-3FC2-428F-9E40-C2B67688D2F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72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6D49-3FC2-428F-9E40-C2B67688D2F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550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6D49-3FC2-428F-9E40-C2B67688D2F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008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6D49-3FC2-428F-9E40-C2B67688D2F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004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6D49-3FC2-428F-9E40-C2B67688D2F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775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6D49-3FC2-428F-9E40-C2B67688D2F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38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1006420"/>
            <a:ext cx="7118195" cy="166705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3600" baseline="0"/>
            </a:lvl1pPr>
          </a:lstStyle>
          <a:p>
            <a:r>
              <a:rPr lang="cs-CZ" dirty="0" smtClean="0"/>
              <a:t>Název prezentace</a:t>
            </a:r>
            <a:br>
              <a:rPr lang="cs-CZ" dirty="0" smtClean="0"/>
            </a:br>
            <a:r>
              <a:rPr lang="cs-CZ" dirty="0" smtClean="0"/>
              <a:t>může být na dvou řádcích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5999" y="4442907"/>
            <a:ext cx="7118196" cy="1331561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600"/>
              </a:spcBef>
              <a:buNone/>
              <a:defRPr sz="1600" b="1">
                <a:solidFill>
                  <a:schemeClr val="tx1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Příjmení</a:t>
            </a:r>
          </a:p>
          <a:p>
            <a:r>
              <a:rPr lang="cs-CZ" dirty="0" err="1" smtClean="0"/>
              <a:t>jmeno@ics.muni.cz</a:t>
            </a:r>
            <a:endParaRPr lang="cs-CZ" dirty="0" smtClean="0"/>
          </a:p>
          <a:p>
            <a:r>
              <a:rPr lang="cs-CZ" dirty="0" smtClean="0"/>
              <a:t>http://</a:t>
            </a:r>
            <a:r>
              <a:rPr lang="cs-CZ" dirty="0" err="1" smtClean="0"/>
              <a:t>www.ics.muni.cz</a:t>
            </a:r>
            <a:r>
              <a:rPr lang="cs-CZ" dirty="0" smtClean="0"/>
              <a:t>/~</a:t>
            </a:r>
            <a:r>
              <a:rPr lang="cs-CZ" dirty="0" err="1" smtClean="0"/>
              <a:t>jmeno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1146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44791"/>
            <a:ext cx="6320677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8390" y="1777429"/>
            <a:ext cx="6839415" cy="4580339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400" b="1">
                <a:solidFill>
                  <a:srgbClr val="BC044E"/>
                </a:solidFill>
                <a:latin typeface="Pt sans"/>
                <a:cs typeface="Pt sans"/>
              </a:defRPr>
            </a:lvl1pPr>
            <a:lvl2pPr marL="0" indent="0">
              <a:lnSpc>
                <a:spcPct val="120000"/>
              </a:lnSpc>
              <a:buFontTx/>
              <a:buNone/>
              <a:defRPr sz="2400" b="1" baseline="0">
                <a:latin typeface="Pt sans"/>
                <a:cs typeface="Pt sans"/>
              </a:defRPr>
            </a:lvl2pPr>
            <a:lvl3pPr marL="0" indent="0">
              <a:lnSpc>
                <a:spcPct val="120000"/>
              </a:lnSpc>
              <a:buFontTx/>
              <a:buNone/>
              <a:defRPr sz="1800" b="1">
                <a:latin typeface="Pt sans"/>
                <a:cs typeface="Pt sans"/>
              </a:defRPr>
            </a:lvl3pPr>
            <a:lvl4pPr marL="627063" indent="-360363">
              <a:lnSpc>
                <a:spcPct val="120000"/>
              </a:lnSpc>
              <a:defRPr sz="2400" b="1" baseline="0">
                <a:latin typeface="Pt sans"/>
                <a:cs typeface="Pt sans"/>
              </a:defRPr>
            </a:lvl4pPr>
            <a:lvl5pPr marL="627063" indent="0">
              <a:lnSpc>
                <a:spcPct val="120000"/>
              </a:lnSpc>
              <a:defRPr sz="2000" b="1" baseline="0">
                <a:latin typeface="Pt sans"/>
                <a:cs typeface="Pt sans"/>
              </a:defRPr>
            </a:lvl5pPr>
            <a:lvl6pPr marL="1162050" indent="-269875">
              <a:buFont typeface="PT Sans" panose="020B0503020203020204" pitchFamily="34" charset="-18"/>
              <a:buChar char="−"/>
              <a:tabLst>
                <a:tab pos="1162050" algn="l"/>
              </a:tabLst>
              <a:defRPr sz="2000">
                <a:solidFill>
                  <a:schemeClr val="tx1"/>
                </a:solidFill>
              </a:defRPr>
            </a:lvl6pPr>
            <a:lvl7pPr marL="1162050" indent="0">
              <a:buFont typeface="PT Sans" panose="020B0503020203020204" pitchFamily="34" charset="-18"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7pPr>
          </a:lstStyle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3"/>
            <a:r>
              <a:rPr lang="cs-CZ" dirty="0" smtClean="0"/>
              <a:t>Textový řádek s odrážkou</a:t>
            </a:r>
          </a:p>
          <a:p>
            <a:pPr lvl="4"/>
            <a:r>
              <a:rPr lang="cs-CZ" dirty="0" smtClean="0"/>
              <a:t>Poznámkový řádek pro odrážky</a:t>
            </a:r>
          </a:p>
          <a:p>
            <a:pPr lvl="3"/>
            <a:r>
              <a:rPr lang="cs-CZ" dirty="0" smtClean="0"/>
              <a:t>Textová odrážka dlouhá, moc dlouhá, která obsahuje zvýrazněný text</a:t>
            </a:r>
          </a:p>
          <a:p>
            <a:pPr lvl="5"/>
            <a:r>
              <a:rPr lang="cs-CZ" dirty="0" smtClean="0"/>
              <a:t>Textová odrážka další úrovně</a:t>
            </a:r>
          </a:p>
          <a:p>
            <a:pPr lvl="6"/>
            <a:r>
              <a:rPr lang="cs-CZ" dirty="0" smtClean="0"/>
              <a:t>Poznámkový text může být rovněž dlouhý a zalomený přes několik řádků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>
                <a:solidFill>
                  <a:schemeClr val="tx1"/>
                </a:solidFill>
              </a:rPr>
              <a:t>Jméno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tx1"/>
                </a:solidFill>
              </a:rPr>
              <a:t>Příjmení</a:t>
            </a:r>
            <a:r>
              <a:rPr lang="en-US" dirty="0" smtClean="0">
                <a:solidFill>
                  <a:schemeClr val="tx1"/>
                </a:solidFill>
              </a:rPr>
              <a:t>  •  Název </a:t>
            </a:r>
            <a:r>
              <a:rPr lang="en-US" dirty="0" err="1" smtClean="0">
                <a:solidFill>
                  <a:schemeClr val="tx1"/>
                </a:solidFill>
              </a:rPr>
              <a:t>akce</a:t>
            </a:r>
            <a:r>
              <a:rPr lang="en-US" dirty="0" smtClean="0">
                <a:solidFill>
                  <a:schemeClr val="tx1"/>
                </a:solidFill>
              </a:rPr>
              <a:t>  •  </a:t>
            </a:r>
            <a:fld id="{516334C6-22EB-E64D-AB20-31FE51B90D61}" type="datetimeFigureOut">
              <a:rPr lang="en-US" smtClean="0">
                <a:solidFill>
                  <a:schemeClr val="tx1"/>
                </a:solidFill>
              </a:rPr>
              <a:pPr/>
              <a:t>6/8/2016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57368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5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5656145" y="5445512"/>
            <a:ext cx="3190489" cy="126380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600" b="1">
                <a:solidFill>
                  <a:schemeClr val="tx1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Příjmení</a:t>
            </a:r>
          </a:p>
          <a:p>
            <a:r>
              <a:rPr lang="cs-CZ" dirty="0" err="1" smtClean="0"/>
              <a:t>jmeno@ics.muni.cz</a:t>
            </a:r>
            <a:endParaRPr lang="cs-CZ" dirty="0" smtClean="0"/>
          </a:p>
          <a:p>
            <a:r>
              <a:rPr lang="cs-CZ" dirty="0" smtClean="0"/>
              <a:t>http://</a:t>
            </a:r>
            <a:r>
              <a:rPr lang="cs-CZ" dirty="0" err="1" smtClean="0"/>
              <a:t>www.ics.muni.cz</a:t>
            </a:r>
            <a:r>
              <a:rPr lang="cs-CZ" dirty="0" smtClean="0"/>
              <a:t>/~</a:t>
            </a:r>
            <a:r>
              <a:rPr lang="cs-CZ" dirty="0" err="1" smtClean="0"/>
              <a:t>jmeno</a:t>
            </a:r>
            <a:endParaRPr lang="cs-CZ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805925"/>
            <a:ext cx="9144000" cy="3769682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500" b="1">
                <a:solidFill>
                  <a:schemeClr val="accent1"/>
                </a:solidFill>
                <a:latin typeface="Pt sans"/>
                <a:cs typeface="Pt sans"/>
              </a:defRPr>
            </a:lvl1pPr>
            <a:lvl2pPr marL="0" indent="0" algn="ctr">
              <a:lnSpc>
                <a:spcPct val="120000"/>
              </a:lnSpc>
              <a:buFontTx/>
              <a:buNone/>
              <a:defRPr sz="2200" b="1" baseline="0">
                <a:latin typeface="Pt sans"/>
                <a:cs typeface="Pt sans"/>
              </a:defRPr>
            </a:lvl2pPr>
            <a:lvl3pPr marL="0" indent="0">
              <a:lnSpc>
                <a:spcPct val="120000"/>
              </a:lnSpc>
              <a:buFontTx/>
              <a:buNone/>
              <a:defRPr sz="1800" b="1">
                <a:latin typeface="Pt sans"/>
                <a:cs typeface="Pt sans"/>
              </a:defRPr>
            </a:lvl3pPr>
            <a:lvl4pPr marL="835200" indent="-342000">
              <a:lnSpc>
                <a:spcPct val="120000"/>
              </a:lnSpc>
              <a:defRPr b="1">
                <a:latin typeface="Pt sans"/>
                <a:cs typeface="Pt sans"/>
              </a:defRPr>
            </a:lvl4pPr>
            <a:lvl5pPr>
              <a:lnSpc>
                <a:spcPct val="120000"/>
              </a:lnSpc>
              <a:defRPr b="1">
                <a:latin typeface="Pt sans"/>
                <a:cs typeface="Pt sans"/>
              </a:defRPr>
            </a:lvl5pPr>
          </a:lstStyle>
          <a:p>
            <a:pPr lvl="1"/>
            <a:r>
              <a:rPr lang="cs-CZ" dirty="0" smtClean="0"/>
              <a:t>Děkuji za pozornost.</a:t>
            </a:r>
            <a:endParaRPr lang="en-US" dirty="0"/>
          </a:p>
        </p:txBody>
      </p:sp>
      <p:pic>
        <p:nvPicPr>
          <p:cNvPr id="1026" name="Picture 2" descr="E:\Documents\UVT\loga-sablony\styl_prezentace_uvt\viol_uvt-la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5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21469"/>
            <a:ext cx="7658410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28389" y="1715784"/>
            <a:ext cx="3717073" cy="4410379"/>
          </a:xfrm>
        </p:spPr>
        <p:txBody>
          <a:bodyPr/>
          <a:lstStyle>
            <a:lvl1pPr>
              <a:defRPr sz="2400">
                <a:solidFill>
                  <a:srgbClr val="BC044E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2"/>
            <a:r>
              <a:rPr lang="cs-CZ" dirty="0" smtClean="0"/>
              <a:t>P</a:t>
            </a:r>
            <a:r>
              <a:rPr lang="en-US" dirty="0" smtClean="0"/>
              <a:t>o</a:t>
            </a:r>
            <a:r>
              <a:rPr lang="cs-CZ" dirty="0" smtClean="0"/>
              <a:t>známkový řádek</a:t>
            </a:r>
          </a:p>
          <a:p>
            <a:pPr lvl="3"/>
            <a:r>
              <a:rPr lang="cs-CZ" dirty="0" smtClean="0"/>
              <a:t>Odrážka</a:t>
            </a:r>
          </a:p>
          <a:p>
            <a:pPr lvl="4"/>
            <a:r>
              <a:rPr lang="cs-CZ" dirty="0" smtClean="0"/>
              <a:t>Poznámka k odrážce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4083" y="1715784"/>
            <a:ext cx="3780263" cy="4410379"/>
          </a:xfrm>
        </p:spPr>
        <p:txBody>
          <a:bodyPr/>
          <a:lstStyle>
            <a:lvl1pPr>
              <a:defRPr sz="2400">
                <a:solidFill>
                  <a:srgbClr val="BC044E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2"/>
            <a:r>
              <a:rPr lang="cs-CZ" dirty="0" smtClean="0"/>
              <a:t>Poznámkový řádek</a:t>
            </a:r>
          </a:p>
          <a:p>
            <a:pPr lvl="3"/>
            <a:r>
              <a:rPr lang="cs-CZ" dirty="0" smtClean="0"/>
              <a:t>Odrážka</a:t>
            </a:r>
          </a:p>
          <a:p>
            <a:pPr lvl="4"/>
            <a:r>
              <a:rPr lang="cs-CZ" dirty="0" smtClean="0"/>
              <a:t>Poznámka k odrážce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 smtClean="0"/>
              <a:t>Příjmení</a:t>
            </a:r>
            <a:r>
              <a:rPr lang="en-US" dirty="0" smtClean="0"/>
              <a:t>  •  Název </a:t>
            </a:r>
            <a:r>
              <a:rPr lang="en-US" dirty="0" err="1" smtClean="0"/>
              <a:t>akce</a:t>
            </a:r>
            <a:r>
              <a:rPr lang="en-US" dirty="0" smtClean="0"/>
              <a:t>  •  </a:t>
            </a:r>
            <a:fld id="{516334C6-22EB-E64D-AB20-31FE51B90D61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57368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5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16462"/>
            <a:ext cx="7658410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 smtClean="0"/>
              <a:t>Příjmení</a:t>
            </a:r>
            <a:r>
              <a:rPr lang="en-US" dirty="0" smtClean="0"/>
              <a:t>  •  Název </a:t>
            </a:r>
            <a:r>
              <a:rPr lang="en-US" dirty="0" err="1" smtClean="0"/>
              <a:t>akce</a:t>
            </a:r>
            <a:r>
              <a:rPr lang="en-US" dirty="0" smtClean="0"/>
              <a:t>  •  </a:t>
            </a:r>
            <a:fld id="{516334C6-22EB-E64D-AB20-31FE51B90D61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57368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6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 smtClean="0"/>
              <a:t>Příjmení</a:t>
            </a:r>
            <a:r>
              <a:rPr lang="en-US" dirty="0" smtClean="0"/>
              <a:t>  •  Název </a:t>
            </a:r>
            <a:r>
              <a:rPr lang="en-US" dirty="0" err="1" smtClean="0"/>
              <a:t>akce</a:t>
            </a:r>
            <a:r>
              <a:rPr lang="en-US" dirty="0" smtClean="0"/>
              <a:t>  •  </a:t>
            </a:r>
            <a:fld id="{516334C6-22EB-E64D-AB20-31FE51B90D61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35852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22213"/>
            <a:ext cx="7658410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0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97279"/>
            <a:ext cx="5486400" cy="3630295"/>
          </a:xfrm>
        </p:spPr>
        <p:txBody>
          <a:bodyPr/>
          <a:lstStyle>
            <a:lvl1pPr marL="0" indent="0">
              <a:buNone/>
              <a:defRPr sz="32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err="1" smtClean="0"/>
              <a:t>Drag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r>
              <a:rPr lang="cs-CZ" dirty="0" smtClean="0"/>
              <a:t> to </a:t>
            </a:r>
            <a:r>
              <a:rPr lang="cs-CZ" dirty="0" err="1" smtClean="0"/>
              <a:t>placeholder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click</a:t>
            </a:r>
            <a:r>
              <a:rPr lang="cs-CZ" dirty="0" smtClean="0"/>
              <a:t> </a:t>
            </a:r>
            <a:r>
              <a:rPr lang="cs-CZ" dirty="0" err="1" smtClean="0"/>
              <a:t>icon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F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 smtClean="0"/>
              <a:t>Příjmení</a:t>
            </a:r>
            <a:r>
              <a:rPr lang="en-US" dirty="0" smtClean="0"/>
              <a:t>  •  Název </a:t>
            </a:r>
            <a:r>
              <a:rPr lang="en-US" dirty="0" err="1" smtClean="0"/>
              <a:t>akce</a:t>
            </a:r>
            <a:r>
              <a:rPr lang="en-US" dirty="0" smtClean="0"/>
              <a:t>  •  </a:t>
            </a:r>
            <a:fld id="{516334C6-22EB-E64D-AB20-31FE51B90D61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35852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2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390" y="650488"/>
            <a:ext cx="7658410" cy="662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Hlavní nadpis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390" y="1424878"/>
            <a:ext cx="7658410" cy="470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2"/>
            <a:r>
              <a:rPr lang="cs-CZ" dirty="0" smtClean="0"/>
              <a:t>P</a:t>
            </a:r>
            <a:r>
              <a:rPr lang="en-US" dirty="0" smtClean="0"/>
              <a:t>o</a:t>
            </a:r>
            <a:r>
              <a:rPr lang="cs-CZ" dirty="0" smtClean="0"/>
              <a:t>známkový řádek</a:t>
            </a:r>
          </a:p>
          <a:p>
            <a:pPr lvl="3"/>
            <a:r>
              <a:rPr lang="cs-CZ" dirty="0" smtClean="0"/>
              <a:t>Textový řádek s odrážkou</a:t>
            </a:r>
          </a:p>
          <a:p>
            <a:pPr lvl="4"/>
            <a:r>
              <a:rPr lang="cs-CZ" dirty="0" smtClean="0"/>
              <a:t>Poznámkový řádek pro odrážky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1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700" b="1" i="0" kern="1200">
          <a:solidFill>
            <a:schemeClr val="tx1"/>
          </a:solidFill>
          <a:latin typeface="Pt sans caption"/>
          <a:ea typeface="+mj-ea"/>
          <a:cs typeface="Pt sans caption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ts val="1800"/>
        </a:spcBef>
        <a:buFontTx/>
        <a:buNone/>
        <a:defRPr sz="2500" b="1" kern="1200">
          <a:solidFill>
            <a:srgbClr val="BC044E"/>
          </a:solidFill>
          <a:latin typeface="Pt sans"/>
          <a:ea typeface="+mn-ea"/>
          <a:cs typeface="Pt sans"/>
        </a:defRPr>
      </a:lvl1pPr>
      <a:lvl2pPr marL="0" indent="0" algn="l" defTabSz="457200" rtl="0" eaLnBrk="1" latinLnBrk="0" hangingPunct="1">
        <a:lnSpc>
          <a:spcPct val="120000"/>
        </a:lnSpc>
        <a:spcBef>
          <a:spcPct val="20000"/>
        </a:spcBef>
        <a:buFontTx/>
        <a:buNone/>
        <a:defRPr sz="2200" b="1" kern="1200">
          <a:solidFill>
            <a:schemeClr val="tx1"/>
          </a:solidFill>
          <a:latin typeface="Pt sans"/>
          <a:ea typeface="+mn-ea"/>
          <a:cs typeface="Pt sans"/>
        </a:defRPr>
      </a:lvl2pPr>
      <a:lvl3pPr marL="0" indent="0" algn="l" defTabSz="457200" rtl="0" eaLnBrk="1" latinLnBrk="0" hangingPunct="1">
        <a:lnSpc>
          <a:spcPct val="120000"/>
        </a:lnSpc>
        <a:spcBef>
          <a:spcPct val="20000"/>
        </a:spcBef>
        <a:buFontTx/>
        <a:buNone/>
        <a:defRPr sz="1800" b="1" kern="1200">
          <a:solidFill>
            <a:schemeClr val="tx1">
              <a:lumMod val="50000"/>
              <a:lumOff val="50000"/>
            </a:schemeClr>
          </a:solidFill>
          <a:latin typeface="Pt sans"/>
          <a:ea typeface="+mn-ea"/>
          <a:cs typeface="Pt sans"/>
        </a:defRPr>
      </a:lvl3pPr>
      <a:lvl4pPr marL="835200" indent="-3420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sz="2200" b="1" kern="1200">
          <a:solidFill>
            <a:schemeClr val="tx1"/>
          </a:solidFill>
          <a:latin typeface="Pt sans"/>
          <a:ea typeface="+mn-ea"/>
          <a:cs typeface="Pt sans"/>
        </a:defRPr>
      </a:lvl4pPr>
      <a:lvl5pPr marL="835200" indent="0" algn="l" defTabSz="457200" rtl="0" eaLnBrk="1" latinLnBrk="0" hangingPunct="1">
        <a:lnSpc>
          <a:spcPct val="120000"/>
        </a:lnSpc>
        <a:spcBef>
          <a:spcPct val="20000"/>
        </a:spcBef>
        <a:buFontTx/>
        <a:buNone/>
        <a:defRPr sz="1800" b="1" kern="1200">
          <a:solidFill>
            <a:schemeClr val="tx1">
              <a:lumMod val="50000"/>
              <a:lumOff val="50000"/>
            </a:schemeClr>
          </a:solidFill>
          <a:latin typeface="Pt sans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420" y="1006420"/>
            <a:ext cx="7118195" cy="166705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T</a:t>
            </a:r>
            <a:r>
              <a:rPr lang="cs-CZ" dirty="0" smtClean="0"/>
              <a:t>iskového </a:t>
            </a:r>
            <a:r>
              <a:rPr lang="cs-CZ" dirty="0" smtClean="0"/>
              <a:t>systému </a:t>
            </a:r>
            <a:r>
              <a:rPr lang="cs-CZ" dirty="0" smtClean="0"/>
              <a:t>MU </a:t>
            </a:r>
            <a:br>
              <a:rPr lang="cs-CZ" dirty="0" smtClean="0"/>
            </a:br>
            <a:r>
              <a:rPr lang="cs-CZ" i="1" dirty="0" smtClean="0"/>
              <a:t>migrace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SafeQ</a:t>
            </a:r>
            <a:r>
              <a:rPr lang="cs-CZ" dirty="0" smtClean="0"/>
              <a:t> 3.6.2 na </a:t>
            </a:r>
            <a:r>
              <a:rPr lang="cs-CZ" dirty="0" err="1" smtClean="0"/>
              <a:t>SafeQ</a:t>
            </a:r>
            <a:r>
              <a:rPr lang="cs-CZ" dirty="0" smtClean="0"/>
              <a:t> 5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693" y="4442907"/>
            <a:ext cx="7118196" cy="133156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>
                <a:solidFill>
                  <a:schemeClr val="tx1"/>
                </a:solidFill>
              </a:rPr>
              <a:t>Marcela Valentová</a:t>
            </a:r>
            <a:endParaRPr lang="cs-CZ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>
                <a:solidFill>
                  <a:schemeClr val="tx1"/>
                </a:solidFill>
              </a:rPr>
              <a:t>valentova@ics.muni.cz</a:t>
            </a:r>
            <a:endParaRPr lang="cs-CZ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cs-CZ" dirty="0" smtClean="0">
                <a:solidFill>
                  <a:schemeClr val="tx1"/>
                </a:solidFill>
              </a:rPr>
              <a:t>http://www.ics.muni.cz/~</a:t>
            </a:r>
            <a:r>
              <a:rPr lang="cs-CZ" dirty="0" smtClean="0"/>
              <a:t>valentova</a:t>
            </a:r>
            <a:endParaRPr lang="cs-CZ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50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390" y="944791"/>
            <a:ext cx="6275521" cy="662878"/>
          </a:xfrm>
        </p:spPr>
        <p:txBody>
          <a:bodyPr/>
          <a:lstStyle/>
          <a:p>
            <a:r>
              <a:rPr lang="cs-CZ" dirty="0" smtClean="0"/>
              <a:t>Tiskový systém MU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390" y="1777429"/>
            <a:ext cx="6749654" cy="458033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první </a:t>
            </a:r>
            <a:r>
              <a:rPr lang="cs-CZ" dirty="0">
                <a:solidFill>
                  <a:schemeClr val="tx1"/>
                </a:solidFill>
              </a:rPr>
              <a:t>tisky na CPS již v roce </a:t>
            </a:r>
            <a:r>
              <a:rPr lang="cs-CZ" dirty="0" smtClean="0">
                <a:solidFill>
                  <a:schemeClr val="tx1"/>
                </a:solidFill>
              </a:rPr>
              <a:t>2002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bezhotovostní tisk od roku 2007 + SDP</a:t>
            </a:r>
          </a:p>
          <a:p>
            <a:pPr marL="342900" lvl="1" indent="-342900">
              <a:buFontTx/>
              <a:buChar char="-"/>
            </a:pPr>
            <a:r>
              <a:rPr lang="cs-CZ" dirty="0" smtClean="0"/>
              <a:t>na </a:t>
            </a:r>
            <a:r>
              <a:rPr lang="cs-CZ" dirty="0" smtClean="0"/>
              <a:t>všech fakultách MU a </a:t>
            </a:r>
            <a:r>
              <a:rPr lang="cs-CZ" dirty="0" smtClean="0"/>
              <a:t>SKM</a:t>
            </a:r>
          </a:p>
          <a:p>
            <a:pPr marL="342900" lvl="1" indent="-342900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ro studijní účely přístupný všem na MU</a:t>
            </a:r>
          </a:p>
          <a:p>
            <a:pPr marL="342900" lvl="1" indent="-342900">
              <a:buFontTx/>
              <a:buChar char="-"/>
            </a:pPr>
            <a:r>
              <a:rPr lang="cs-CZ" dirty="0" smtClean="0"/>
              <a:t>zahrnuje </a:t>
            </a:r>
            <a:r>
              <a:rPr lang="cs-CZ" dirty="0" smtClean="0"/>
              <a:t>také</a:t>
            </a:r>
            <a:r>
              <a:rPr lang="cs-CZ" dirty="0" smtClean="0"/>
              <a:t> </a:t>
            </a:r>
            <a:r>
              <a:rPr lang="cs-CZ" dirty="0" err="1" smtClean="0"/>
              <a:t>bankovníky</a:t>
            </a:r>
            <a:r>
              <a:rPr lang="cs-CZ" dirty="0" smtClean="0"/>
              <a:t> pro vklad peněz na SUPO</a:t>
            </a:r>
            <a:endParaRPr lang="cs-CZ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5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Migrace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342900" lvl="1" indent="-342900">
              <a:buFontTx/>
              <a:buChar char="-"/>
            </a:pPr>
            <a:r>
              <a:rPr lang="cs-CZ" dirty="0" err="1"/>
              <a:t>SafeQ</a:t>
            </a:r>
            <a:r>
              <a:rPr lang="cs-CZ" dirty="0"/>
              <a:t> </a:t>
            </a:r>
            <a:r>
              <a:rPr lang="cs-CZ" dirty="0" smtClean="0"/>
              <a:t>3.6.2 </a:t>
            </a:r>
            <a:r>
              <a:rPr lang="cs-CZ" dirty="0"/>
              <a:t>již nahrazena </a:t>
            </a:r>
            <a:r>
              <a:rPr lang="cs-CZ" dirty="0" err="1" smtClean="0"/>
              <a:t>SafeQ</a:t>
            </a:r>
            <a:r>
              <a:rPr lang="cs-CZ" dirty="0" smtClean="0"/>
              <a:t> 5</a:t>
            </a:r>
            <a:endParaRPr lang="cs-CZ" dirty="0"/>
          </a:p>
          <a:p>
            <a:pPr marL="342900" lvl="1" indent="-342900">
              <a:buFontTx/>
              <a:buChar char="-"/>
            </a:pPr>
            <a:r>
              <a:rPr lang="cs-CZ" dirty="0"/>
              <a:t>podpora 3.6.2 ukončena </a:t>
            </a:r>
            <a:r>
              <a:rPr lang="cs-CZ" dirty="0" smtClean="0"/>
              <a:t>3/2016</a:t>
            </a:r>
          </a:p>
          <a:p>
            <a:pPr marL="342900" lvl="1" indent="-342900">
              <a:buFontTx/>
              <a:buChar char="-"/>
            </a:pPr>
            <a:r>
              <a:rPr lang="cs-CZ" dirty="0"/>
              <a:t>b</a:t>
            </a:r>
            <a:r>
              <a:rPr lang="cs-CZ" dirty="0" smtClean="0"/>
              <a:t>ude následovat migrace všech </a:t>
            </a:r>
            <a:r>
              <a:rPr lang="cs-CZ" dirty="0" err="1" smtClean="0"/>
              <a:t>bankovníků</a:t>
            </a:r>
            <a:r>
              <a:rPr lang="cs-CZ" dirty="0" smtClean="0"/>
              <a:t> MU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869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443804"/>
              </p:ext>
            </p:extLst>
          </p:nvPr>
        </p:nvGraphicFramePr>
        <p:xfrm>
          <a:off x="767647" y="1998135"/>
          <a:ext cx="7258752" cy="4333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060"/>
                <a:gridCol w="1261173"/>
                <a:gridCol w="1261173"/>
                <a:gridCol w="1261173"/>
                <a:gridCol w="1261173"/>
              </a:tblGrid>
              <a:tr h="6711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Lokalita</a:t>
                      </a:r>
                      <a:endParaRPr lang="cs-CZ" sz="1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Současný počet strojů/ks</a:t>
                      </a:r>
                      <a:endParaRPr lang="cs-CZ" sz="1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Obměna</a:t>
                      </a:r>
                      <a:r>
                        <a:rPr lang="cs-CZ" sz="1800" baseline="0" dirty="0" smtClean="0"/>
                        <a:t> strojů/ks</a:t>
                      </a:r>
                      <a:endParaRPr lang="cs-CZ" sz="1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Počet strojů v SafeQ5 / ks</a:t>
                      </a:r>
                      <a:endParaRPr lang="cs-CZ" sz="1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Poznámka</a:t>
                      </a:r>
                      <a:endParaRPr lang="cs-CZ" sz="1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93611"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CPS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3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0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3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284571"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UKB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3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1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3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b="1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284571">
                <a:tc>
                  <a:txBody>
                    <a:bodyPr/>
                    <a:lstStyle/>
                    <a:p>
                      <a:r>
                        <a:rPr lang="cs-CZ" sz="1200" b="1" dirty="0" err="1" smtClean="0"/>
                        <a:t>PedF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7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0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6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284571"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FSS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9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4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5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284571"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FF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10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3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4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474286"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SKM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3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1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4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/>
                        <a:t>+ Mánesovy</a:t>
                      </a:r>
                      <a:r>
                        <a:rPr lang="cs-CZ" sz="1200" b="1" baseline="0" dirty="0" smtClean="0"/>
                        <a:t> koleje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284571">
                <a:tc>
                  <a:txBody>
                    <a:bodyPr/>
                    <a:lstStyle/>
                    <a:p>
                      <a:r>
                        <a:rPr lang="cs-CZ" sz="1200" b="1" dirty="0" err="1" smtClean="0"/>
                        <a:t>PřF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3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2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2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284571"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ESF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b="1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b="1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284571">
                <a:tc>
                  <a:txBody>
                    <a:bodyPr/>
                    <a:lstStyle/>
                    <a:p>
                      <a:r>
                        <a:rPr lang="cs-CZ" sz="1200" b="1" dirty="0" err="1" smtClean="0"/>
                        <a:t>PrF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7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0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7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284571"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FI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1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?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1</a:t>
                      </a:r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 migrace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53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Termíny migrace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571843"/>
              </p:ext>
            </p:extLst>
          </p:nvPr>
        </p:nvGraphicFramePr>
        <p:xfrm>
          <a:off x="1028387" y="2427108"/>
          <a:ext cx="7065746" cy="3725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047"/>
                <a:gridCol w="1766047"/>
                <a:gridCol w="1766826"/>
                <a:gridCol w="1766826"/>
              </a:tblGrid>
              <a:tr h="745067">
                <a:tc>
                  <a:txBody>
                    <a:bodyPr/>
                    <a:lstStyle/>
                    <a:p>
                      <a:pPr marL="114300" lvl="1" indent="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I. Etapa</a:t>
                      </a:r>
                      <a:endParaRPr lang="cs-CZ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lvl="1" indent="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II. Etapa</a:t>
                      </a:r>
                      <a:endParaRPr lang="cs-CZ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lvl="1" indent="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III. Etapa</a:t>
                      </a:r>
                      <a:endParaRPr lang="cs-CZ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lvl="1" indent="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IV. Etapa</a:t>
                      </a:r>
                      <a:endParaRPr lang="cs-CZ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45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1.2. 2016 CPS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7.7. 2016 </a:t>
                      </a:r>
                      <a:r>
                        <a:rPr lang="cs-CZ" sz="12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PedF</a:t>
                      </a:r>
                      <a:endParaRPr lang="cs-CZ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27.7. 2016 FF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17.8. 2016 FSS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745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13.7. 2016 </a:t>
                      </a:r>
                      <a:r>
                        <a:rPr lang="cs-CZ" sz="12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PrF</a:t>
                      </a:r>
                      <a:endParaRPr lang="cs-CZ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3.8. 2016 </a:t>
                      </a:r>
                      <a:r>
                        <a:rPr lang="cs-CZ" sz="12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PřF</a:t>
                      </a:r>
                      <a:endParaRPr lang="cs-CZ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24.8. 2016 ESF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745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20.7. 2016 UKB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10.8.2016 SKM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745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20.7. 2016 FI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92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05925"/>
            <a:ext cx="9144000" cy="3769682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500" b="1">
                <a:solidFill>
                  <a:schemeClr val="accent1"/>
                </a:solidFill>
                <a:latin typeface="Pt sans"/>
                <a:cs typeface="Pt sans"/>
              </a:defRPr>
            </a:lvl1pPr>
            <a:lvl2pPr marL="0" indent="0" algn="ctr">
              <a:lnSpc>
                <a:spcPct val="120000"/>
              </a:lnSpc>
              <a:buFontTx/>
              <a:buNone/>
              <a:defRPr sz="2200" b="1" baseline="0">
                <a:latin typeface="Pt sans"/>
                <a:cs typeface="Pt sans"/>
              </a:defRPr>
            </a:lvl2pPr>
            <a:lvl3pPr marL="0" indent="0">
              <a:lnSpc>
                <a:spcPct val="120000"/>
              </a:lnSpc>
              <a:buFontTx/>
              <a:buNone/>
              <a:defRPr sz="1800" b="1">
                <a:latin typeface="Pt sans"/>
                <a:cs typeface="Pt sans"/>
              </a:defRPr>
            </a:lvl3pPr>
            <a:lvl4pPr marL="835200" indent="-342000">
              <a:lnSpc>
                <a:spcPct val="120000"/>
              </a:lnSpc>
              <a:defRPr b="1">
                <a:latin typeface="Pt sans"/>
                <a:cs typeface="Pt sans"/>
              </a:defRPr>
            </a:lvl4pPr>
            <a:lvl5pPr>
              <a:lnSpc>
                <a:spcPct val="120000"/>
              </a:lnSpc>
              <a:defRPr b="1">
                <a:latin typeface="Pt sans"/>
                <a:cs typeface="Pt sans"/>
              </a:defRPr>
            </a:lvl5pPr>
          </a:lstStyle>
          <a:p>
            <a:pPr lvl="1"/>
            <a:r>
              <a:rPr lang="cs-CZ" dirty="0" smtClean="0"/>
              <a:t>Děkuji za pozornost.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5656145" y="5445512"/>
            <a:ext cx="3190489" cy="1263805"/>
          </a:xfrm>
        </p:spPr>
        <p:txBody>
          <a:bodyPr>
            <a:normAutofit fontScale="92500"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600" b="1">
                <a:solidFill>
                  <a:schemeClr val="tx1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Marcela Valentová</a:t>
            </a:r>
          </a:p>
          <a:p>
            <a:r>
              <a:rPr lang="cs-CZ" dirty="0"/>
              <a:t>valentova@ics.muni.cz</a:t>
            </a:r>
          </a:p>
          <a:p>
            <a:r>
              <a:rPr lang="cs-CZ" dirty="0"/>
              <a:t>http://www.ics.muni.cz/~valentova</a:t>
            </a:r>
          </a:p>
        </p:txBody>
      </p:sp>
    </p:spTree>
    <p:extLst>
      <p:ext uri="{BB962C8B-B14F-4D97-AF65-F5344CB8AC3E}">
        <p14:creationId xmlns:p14="http://schemas.microsoft.com/office/powerpoint/2010/main" val="2391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vt_prezentac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D8C"/>
      </a:accent1>
      <a:accent2>
        <a:srgbClr val="6C71C4"/>
      </a:accent2>
      <a:accent3>
        <a:srgbClr val="859900"/>
      </a:accent3>
      <a:accent4>
        <a:srgbClr val="D33682"/>
      </a:accent4>
      <a:accent5>
        <a:srgbClr val="B58900"/>
      </a:accent5>
      <a:accent6>
        <a:srgbClr val="CB4B16"/>
      </a:accent6>
      <a:hlink>
        <a:srgbClr val="6C71C4"/>
      </a:hlink>
      <a:folHlink>
        <a:srgbClr val="6C71C4"/>
      </a:folHlink>
    </a:clrScheme>
    <a:fontScheme name="UVT pismo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</TotalTime>
  <Words>192</Words>
  <Application>Microsoft Office PowerPoint</Application>
  <PresentationFormat>Předvádění na obrazovce (4:3)</PresentationFormat>
  <Paragraphs>90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Pt sans caption</vt:lpstr>
      <vt:lpstr>Arial</vt:lpstr>
      <vt:lpstr>Pt sans</vt:lpstr>
      <vt:lpstr>Calibri</vt:lpstr>
      <vt:lpstr>Pt sans</vt:lpstr>
      <vt:lpstr>uvt_prezentace</vt:lpstr>
      <vt:lpstr>Tiskového systému MU  migrace SafeQ 3.6.2 na SafeQ 5</vt:lpstr>
      <vt:lpstr>Tiskový systém MU</vt:lpstr>
      <vt:lpstr>Migrace</vt:lpstr>
      <vt:lpstr>Plán migrace</vt:lpstr>
      <vt:lpstr>Termíny migrace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Tomáš Staudek</dc:creator>
  <cp:lastModifiedBy>Marcela Valentová</cp:lastModifiedBy>
  <cp:revision>87</cp:revision>
  <cp:lastPrinted>2016-06-08T11:44:23Z</cp:lastPrinted>
  <dcterms:created xsi:type="dcterms:W3CDTF">2013-05-12T08:51:26Z</dcterms:created>
  <dcterms:modified xsi:type="dcterms:W3CDTF">2016-06-08T12:20:45Z</dcterms:modified>
</cp:coreProperties>
</file>