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7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69" r:id="rId15"/>
    <p:sldId id="276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FEBD-945F-46AD-ABEC-6C1629C398FC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0D2F-37AD-4238-9A97-5980CEF1A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FEBD-945F-46AD-ABEC-6C1629C398FC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0D2F-37AD-4238-9A97-5980CEF1A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FEBD-945F-46AD-ABEC-6C1629C398FC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0D2F-37AD-4238-9A97-5980CEF1A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FEBD-945F-46AD-ABEC-6C1629C398FC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0D2F-37AD-4238-9A97-5980CEF1A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FEBD-945F-46AD-ABEC-6C1629C398FC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0D2F-37AD-4238-9A97-5980CEF1A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FEBD-945F-46AD-ABEC-6C1629C398FC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0D2F-37AD-4238-9A97-5980CEF1A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FEBD-945F-46AD-ABEC-6C1629C398FC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0D2F-37AD-4238-9A97-5980CEF1A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FEBD-945F-46AD-ABEC-6C1629C398FC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0D2F-37AD-4238-9A97-5980CEF1A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FEBD-945F-46AD-ABEC-6C1629C398FC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0D2F-37AD-4238-9A97-5980CEF1A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FEBD-945F-46AD-ABEC-6C1629C398FC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0D2F-37AD-4238-9A97-5980CEF1A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FEBD-945F-46AD-ABEC-6C1629C398FC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5870D2F-37AD-4238-9A97-5980CEF1AEF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2CFEBD-945F-46AD-ABEC-6C1629C398FC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870D2F-37AD-4238-9A97-5980CEF1AEF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GALS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mtClean="0">
                <a:latin typeface="Monotype Corsiva" pitchFamily="66" charset="0"/>
              </a:rPr>
              <a:t>by Bhavin Doshi</a:t>
            </a:r>
            <a:endParaRPr lang="cs-CZ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Spine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Check par spinal and shoulder girdle muscle bulk and symmetry</a:t>
            </a:r>
            <a:endParaRPr lang="cs-CZ" dirty="0" smtClean="0"/>
          </a:p>
          <a:p>
            <a:pPr lvl="0"/>
            <a:r>
              <a:rPr lang="en-US" dirty="0" smtClean="0"/>
              <a:t>Look at straightness of spine (look for scoliosis)</a:t>
            </a:r>
            <a:endParaRPr lang="cs-CZ" dirty="0" smtClean="0"/>
          </a:p>
          <a:p>
            <a:pPr lvl="0"/>
            <a:r>
              <a:rPr lang="en-US" dirty="0" smtClean="0"/>
              <a:t>Check levels of iliac crest (look for hip pathology)</a:t>
            </a:r>
            <a:endParaRPr lang="cs-CZ" dirty="0" smtClean="0"/>
          </a:p>
          <a:p>
            <a:pPr lvl="0"/>
            <a:r>
              <a:rPr lang="en-US" dirty="0" smtClean="0"/>
              <a:t>Look for abnormal gluteal muscle bulk (look for hip pathology)</a:t>
            </a:r>
            <a:endParaRPr lang="cs-CZ" dirty="0" smtClean="0"/>
          </a:p>
          <a:p>
            <a:pPr lvl="0"/>
            <a:r>
              <a:rPr lang="en-US" dirty="0" smtClean="0"/>
              <a:t>Check for popliteal swellings (behind the knee)</a:t>
            </a:r>
            <a:endParaRPr lang="cs-CZ" dirty="0" smtClean="0"/>
          </a:p>
          <a:p>
            <a:pPr lvl="0"/>
            <a:r>
              <a:rPr lang="en-US" dirty="0" smtClean="0"/>
              <a:t>Check Achilles tendons (look for ethsopathy – diseases of bone attachment)</a:t>
            </a:r>
            <a:endParaRPr lang="cs-CZ" dirty="0" smtClean="0"/>
          </a:p>
          <a:p>
            <a:pPr lvl="0"/>
            <a:r>
              <a:rPr lang="en-US" dirty="0" smtClean="0"/>
              <a:t>Press over mid-point of each supraspinatus and squeeze skinfold over trapezius - tenderness suggests fibromyalgia.</a:t>
            </a:r>
            <a:endParaRPr lang="cs-CZ" dirty="0" smtClean="0"/>
          </a:p>
          <a:p>
            <a:pPr lvl="0"/>
            <a:r>
              <a:rPr lang="en-US" dirty="0" smtClean="0"/>
              <a:t>Note normal spine curvatures when standing, then ask patient to bend forward and assess lumbar and hip flexion – a straight spine and loss of lumbar flexion suggests enclosing spondylitis</a:t>
            </a:r>
            <a:endParaRPr lang="cs-CZ" dirty="0" smtClean="0"/>
          </a:p>
          <a:p>
            <a:pPr lvl="0"/>
            <a:r>
              <a:rPr lang="en-US" dirty="0" smtClean="0"/>
              <a:t>Try to place ear on the shoulder each side - tests lateral cervical flexion.</a:t>
            </a:r>
            <a:endParaRPr lang="cs-CZ" dirty="0" smtClean="0"/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Joint Abnormality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b="1" u="sng" dirty="0" smtClean="0"/>
              <a:t>Active Inflammation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 smtClean="0"/>
              <a:t>Detailed</a:t>
            </a:r>
            <a:r>
              <a:rPr lang="en-US" sz="2800" dirty="0" smtClean="0"/>
              <a:t> examination of abnormal joints:</a:t>
            </a:r>
            <a:endParaRPr lang="cs-CZ" sz="2800" dirty="0" smtClean="0"/>
          </a:p>
          <a:p>
            <a:pPr lvl="0"/>
            <a:r>
              <a:rPr lang="en-US" sz="2800" dirty="0" smtClean="0"/>
              <a:t>Inspection</a:t>
            </a:r>
            <a:endParaRPr lang="cs-CZ" sz="2800" dirty="0" smtClean="0"/>
          </a:p>
          <a:p>
            <a:pPr lvl="1"/>
            <a:r>
              <a:rPr lang="en-US" u="sng" dirty="0" smtClean="0"/>
              <a:t>Swelling</a:t>
            </a:r>
            <a:r>
              <a:rPr lang="en-US" dirty="0" smtClean="0"/>
              <a:t>, </a:t>
            </a:r>
            <a:r>
              <a:rPr lang="en-US" u="sng" dirty="0" smtClean="0"/>
              <a:t>redness</a:t>
            </a:r>
            <a:r>
              <a:rPr lang="en-US" dirty="0" smtClean="0"/>
              <a:t>, deformity</a:t>
            </a:r>
            <a:endParaRPr lang="cs-CZ" dirty="0" smtClean="0"/>
          </a:p>
          <a:p>
            <a:pPr lvl="0"/>
            <a:r>
              <a:rPr lang="en-US" sz="2800" dirty="0" smtClean="0"/>
              <a:t>palpation</a:t>
            </a:r>
            <a:endParaRPr lang="cs-CZ" sz="2800" dirty="0" smtClean="0"/>
          </a:p>
          <a:p>
            <a:pPr lvl="1"/>
            <a:r>
              <a:rPr lang="en-US" u="sng" dirty="0" smtClean="0"/>
              <a:t>Warmth</a:t>
            </a:r>
            <a:r>
              <a:rPr lang="en-US" dirty="0" smtClean="0"/>
              <a:t>, Crepitation, </a:t>
            </a:r>
            <a:r>
              <a:rPr lang="en-US" u="sng" dirty="0" smtClean="0"/>
              <a:t>tenderness</a:t>
            </a:r>
            <a:endParaRPr lang="cs-CZ" dirty="0" smtClean="0"/>
          </a:p>
          <a:p>
            <a:pPr lvl="0"/>
            <a:r>
              <a:rPr lang="en-US" sz="2800" dirty="0" smtClean="0"/>
              <a:t>movement</a:t>
            </a:r>
            <a:endParaRPr lang="cs-CZ" sz="2800" dirty="0" smtClean="0"/>
          </a:p>
          <a:p>
            <a:pPr lvl="1"/>
            <a:r>
              <a:rPr lang="en-US" dirty="0" smtClean="0"/>
              <a:t>Active, passive, against resistance</a:t>
            </a:r>
            <a:endParaRPr lang="cs-CZ" dirty="0" smtClean="0"/>
          </a:p>
          <a:p>
            <a:pPr lvl="0"/>
            <a:r>
              <a:rPr lang="en-US" sz="2800" dirty="0" smtClean="0"/>
              <a:t>Function</a:t>
            </a:r>
            <a:endParaRPr lang="cs-CZ" sz="2800" dirty="0" smtClean="0"/>
          </a:p>
          <a:p>
            <a:pPr lvl="1"/>
            <a:r>
              <a:rPr lang="en-US" u="sng" dirty="0" smtClean="0"/>
              <a:t>loss of function</a:t>
            </a:r>
            <a:endParaRPr lang="cs-CZ" sz="2800" dirty="0" smtClean="0"/>
          </a:p>
        </p:txBody>
      </p:sp>
    </p:spTree>
  </p:cSld>
  <p:clrMapOvr>
    <a:masterClrMapping/>
  </p:clrMapOvr>
  <p:transition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n-US" dirty="0" smtClean="0"/>
              <a:t>Inflammation of joints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Arthritis’</a:t>
            </a:r>
            <a:r>
              <a:rPr lang="en-US" sz="2000" dirty="0" smtClean="0"/>
              <a:t> refers to definite </a:t>
            </a:r>
            <a:r>
              <a:rPr lang="en-US" sz="2000" b="1" dirty="0" smtClean="0"/>
              <a:t>inflammation</a:t>
            </a:r>
            <a:r>
              <a:rPr lang="en-US" sz="2000" dirty="0" smtClean="0"/>
              <a:t> of a joint(s) i.e. swelling, tenderness, warmth and loss of function of affected joints.</a:t>
            </a:r>
            <a:endParaRPr lang="cs-CZ" sz="2000" dirty="0" smtClean="0"/>
          </a:p>
          <a:p>
            <a:pPr lvl="0"/>
            <a:r>
              <a:rPr lang="en-US" sz="2000" dirty="0" smtClean="0"/>
              <a:t>‘</a:t>
            </a:r>
            <a:r>
              <a:rPr lang="en-US" sz="2000" b="1" dirty="0" err="1" smtClean="0"/>
              <a:t>Arthralgia</a:t>
            </a:r>
            <a:r>
              <a:rPr lang="en-US" sz="2000" b="1" dirty="0" smtClean="0"/>
              <a:t>’</a:t>
            </a:r>
            <a:r>
              <a:rPr lang="en-US" sz="2000" dirty="0" smtClean="0"/>
              <a:t> refers to </a:t>
            </a:r>
            <a:r>
              <a:rPr lang="en-US" sz="2000" b="1" dirty="0" smtClean="0"/>
              <a:t>pain</a:t>
            </a:r>
            <a:r>
              <a:rPr lang="en-US" sz="2000" dirty="0" smtClean="0"/>
              <a:t> within a joint(s) without demonstrable inflammation by physical examination. Commonly occurs with SLE complaining of pain.</a:t>
            </a:r>
            <a:endParaRPr lang="cs-CZ" sz="2000" dirty="0" smtClean="0"/>
          </a:p>
          <a:p>
            <a:r>
              <a:rPr lang="en-GB" sz="2000" dirty="0" smtClean="0"/>
              <a:t>The main signs of active inflammation include: </a:t>
            </a:r>
            <a:r>
              <a:rPr lang="en-GB" sz="2000" i="1" dirty="0" smtClean="0"/>
              <a:t>swelling</a:t>
            </a:r>
            <a:r>
              <a:rPr lang="en-GB" sz="2000" dirty="0" smtClean="0"/>
              <a:t>, </a:t>
            </a:r>
            <a:r>
              <a:rPr lang="en-GB" sz="2000" i="1" dirty="0" smtClean="0"/>
              <a:t>warmth</a:t>
            </a:r>
            <a:r>
              <a:rPr lang="en-GB" sz="2000" dirty="0" smtClean="0"/>
              <a:t>, </a:t>
            </a:r>
            <a:r>
              <a:rPr lang="en-GB" sz="2000" i="1" dirty="0" smtClean="0"/>
              <a:t>erythema</a:t>
            </a:r>
            <a:r>
              <a:rPr lang="en-GB" sz="2000" dirty="0" smtClean="0"/>
              <a:t>, </a:t>
            </a:r>
            <a:r>
              <a:rPr lang="en-GB" sz="2000" i="1" dirty="0" smtClean="0"/>
              <a:t>tenderness</a:t>
            </a:r>
            <a:r>
              <a:rPr lang="en-GB" sz="2000" dirty="0" smtClean="0"/>
              <a:t>, and </a:t>
            </a:r>
            <a:r>
              <a:rPr lang="en-GB" sz="2000" i="1" dirty="0" smtClean="0"/>
              <a:t>loss of function</a:t>
            </a:r>
            <a:r>
              <a:rPr lang="en-GB" sz="2000" dirty="0" smtClean="0"/>
              <a:t> of the joint.</a:t>
            </a: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 </a:t>
            </a:r>
            <a:endParaRPr lang="cs-CZ" sz="2000" dirty="0" smtClean="0"/>
          </a:p>
          <a:p>
            <a:r>
              <a:rPr lang="en-GB" sz="2000" u="sng" dirty="0" smtClean="0"/>
              <a:t>Site of swelling</a:t>
            </a:r>
            <a:endParaRPr lang="cs-CZ" sz="2000" dirty="0" smtClean="0"/>
          </a:p>
          <a:p>
            <a:r>
              <a:rPr lang="en-GB" sz="2000" u="sng" dirty="0" smtClean="0"/>
              <a:t>Tissue involved</a:t>
            </a:r>
            <a:endParaRPr lang="cs-CZ" sz="2000" dirty="0" smtClean="0"/>
          </a:p>
          <a:p>
            <a:r>
              <a:rPr lang="en-GB" sz="2000" u="sng" dirty="0" smtClean="0"/>
              <a:t>Indicative of…</a:t>
            </a:r>
            <a:endParaRPr lang="cs-CZ" sz="2000" dirty="0" smtClean="0"/>
          </a:p>
          <a:p>
            <a:pPr lvl="1"/>
            <a:r>
              <a:rPr lang="en-GB" sz="1800" dirty="0" err="1" smtClean="0"/>
              <a:t>articular</a:t>
            </a:r>
            <a:r>
              <a:rPr lang="en-GB" sz="1800" dirty="0" smtClean="0"/>
              <a:t> soft tissue</a:t>
            </a:r>
            <a:endParaRPr lang="cs-CZ" sz="1800" dirty="0" smtClean="0"/>
          </a:p>
          <a:p>
            <a:pPr lvl="1"/>
            <a:r>
              <a:rPr lang="en-GB" sz="1800" dirty="0" smtClean="0"/>
              <a:t>joint </a:t>
            </a:r>
            <a:r>
              <a:rPr lang="en-GB" sz="1800" dirty="0" err="1" smtClean="0"/>
              <a:t>synovium</a:t>
            </a:r>
            <a:r>
              <a:rPr lang="en-GB" sz="1800" dirty="0" smtClean="0"/>
              <a:t> or effusion</a:t>
            </a:r>
            <a:endParaRPr lang="cs-CZ" sz="1800" dirty="0" smtClean="0"/>
          </a:p>
          <a:p>
            <a:pPr lvl="1"/>
            <a:r>
              <a:rPr lang="en-GB" sz="1800" dirty="0" smtClean="0"/>
              <a:t>inflammatory joint disease</a:t>
            </a:r>
            <a:endParaRPr lang="cs-CZ" sz="1800" dirty="0" smtClean="0"/>
          </a:p>
        </p:txBody>
      </p:sp>
    </p:spTree>
  </p:cSld>
  <p:clrMapOvr>
    <a:masterClrMapping/>
  </p:clrMapOvr>
  <p:transition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n-US" dirty="0" smtClean="0"/>
              <a:t>Inflammation of joints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Autofit/>
          </a:bodyPr>
          <a:lstStyle/>
          <a:p>
            <a:r>
              <a:rPr lang="en-GB" sz="2000" dirty="0" smtClean="0"/>
              <a:t>Peri-articular soft tissue</a:t>
            </a:r>
            <a:endParaRPr lang="cs-CZ" sz="2000" dirty="0" smtClean="0"/>
          </a:p>
          <a:p>
            <a:r>
              <a:rPr lang="en-GB" sz="2000" dirty="0" smtClean="0"/>
              <a:t>subcutaneous tissue</a:t>
            </a:r>
            <a:endParaRPr lang="cs-CZ" sz="2000" dirty="0" smtClean="0"/>
          </a:p>
          <a:p>
            <a:r>
              <a:rPr lang="en-GB" sz="2000" dirty="0" smtClean="0"/>
              <a:t>inflammatory joint disease</a:t>
            </a:r>
            <a:endParaRPr lang="cs-CZ" sz="2000" dirty="0" smtClean="0"/>
          </a:p>
          <a:p>
            <a:r>
              <a:rPr lang="en-GB" sz="2000" dirty="0" smtClean="0"/>
              <a:t>non-articular synovial</a:t>
            </a:r>
            <a:endParaRPr lang="cs-CZ" sz="2000" dirty="0" smtClean="0"/>
          </a:p>
          <a:p>
            <a:r>
              <a:rPr lang="en-GB" sz="2000" dirty="0" smtClean="0"/>
              <a:t>bursa/tendon sheath</a:t>
            </a:r>
            <a:endParaRPr lang="cs-CZ" sz="2000" dirty="0" smtClean="0"/>
          </a:p>
          <a:p>
            <a:r>
              <a:rPr lang="en-GB" sz="2000" dirty="0" smtClean="0"/>
              <a:t>inflammation of structure</a:t>
            </a:r>
            <a:endParaRPr lang="cs-CZ" sz="2000" dirty="0" smtClean="0"/>
          </a:p>
          <a:p>
            <a:r>
              <a:rPr lang="en-GB" sz="2000" dirty="0" smtClean="0"/>
              <a:t>bony areas</a:t>
            </a:r>
            <a:endParaRPr lang="cs-CZ" sz="2000" dirty="0" smtClean="0"/>
          </a:p>
          <a:p>
            <a:r>
              <a:rPr lang="en-GB" sz="2000" dirty="0" smtClean="0"/>
              <a:t>articular ends of bone</a:t>
            </a:r>
            <a:endParaRPr lang="cs-CZ" sz="2000" dirty="0" smtClean="0"/>
          </a:p>
          <a:p>
            <a:r>
              <a:rPr lang="en-GB" sz="2000" dirty="0" smtClean="0"/>
              <a:t>Osteoarthritis</a:t>
            </a:r>
            <a:endParaRPr lang="cs-CZ" sz="2000" dirty="0" smtClean="0"/>
          </a:p>
          <a:p>
            <a:r>
              <a:rPr lang="en-GB" sz="2000" b="1" dirty="0" err="1" smtClean="0"/>
              <a:t>Enthesopathy</a:t>
            </a:r>
            <a:r>
              <a:rPr lang="en-GB" sz="2000" dirty="0" smtClean="0"/>
              <a:t>: pathology or lesions of </a:t>
            </a:r>
            <a:r>
              <a:rPr lang="en-GB" sz="2000" dirty="0" err="1" smtClean="0"/>
              <a:t>enthesis</a:t>
            </a:r>
            <a:r>
              <a:rPr lang="en-GB" sz="2000" dirty="0" smtClean="0"/>
              <a:t> (</a:t>
            </a:r>
            <a:r>
              <a:rPr lang="en-US" sz="2000" dirty="0" smtClean="0"/>
              <a:t>the site where ligament or tendon inserts into bone</a:t>
            </a:r>
            <a:r>
              <a:rPr lang="en-GB" sz="2000" dirty="0" smtClean="0"/>
              <a:t>) E</a:t>
            </a:r>
            <a:r>
              <a:rPr lang="en-US" sz="2000" dirty="0" err="1" smtClean="0"/>
              <a:t>xamples</a:t>
            </a:r>
            <a:r>
              <a:rPr lang="en-US" sz="2000" dirty="0" smtClean="0"/>
              <a:t> include: </a:t>
            </a:r>
            <a:r>
              <a:rPr lang="en-US" sz="2000" i="1" dirty="0" smtClean="0"/>
              <a:t>plantar</a:t>
            </a:r>
            <a:r>
              <a:rPr lang="en-US" sz="2000" dirty="0" smtClean="0"/>
              <a:t> </a:t>
            </a:r>
            <a:r>
              <a:rPr lang="en-US" sz="2000" i="1" dirty="0" smtClean="0"/>
              <a:t>fasciitis, Achilles</a:t>
            </a:r>
            <a:r>
              <a:rPr lang="en-US" sz="2000" dirty="0" smtClean="0"/>
              <a:t> </a:t>
            </a:r>
            <a:r>
              <a:rPr lang="en-US" sz="2000" i="1" dirty="0" smtClean="0"/>
              <a:t>tendonitis</a:t>
            </a:r>
            <a:r>
              <a:rPr lang="en-GB" sz="2000" dirty="0" smtClean="0"/>
              <a:t>.</a:t>
            </a:r>
            <a:endParaRPr lang="cs-CZ" sz="2000" dirty="0" smtClean="0"/>
          </a:p>
          <a:p>
            <a:r>
              <a:rPr lang="en-GB" sz="2000" b="1" u="sng" dirty="0" smtClean="0"/>
              <a:t>Irreversible Joint Damage</a:t>
            </a:r>
            <a:endParaRPr lang="cs-CZ" sz="2000" dirty="0" smtClean="0"/>
          </a:p>
          <a:p>
            <a:endParaRPr lang="cs-CZ" sz="1100" dirty="0"/>
          </a:p>
        </p:txBody>
      </p:sp>
    </p:spTree>
  </p:cSld>
  <p:clrMapOvr>
    <a:masterClrMapping/>
  </p:clrMapOvr>
  <p:transition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Joint deformity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malalignment of two articulating bones</a:t>
            </a:r>
            <a:endParaRPr lang="cs-CZ" dirty="0" smtClean="0"/>
          </a:p>
          <a:p>
            <a:pPr lvl="0"/>
            <a:r>
              <a:rPr lang="en-US" sz="2800" dirty="0" smtClean="0"/>
              <a:t>Crepitus</a:t>
            </a:r>
            <a:endParaRPr lang="cs-CZ" sz="2800" dirty="0" smtClean="0"/>
          </a:p>
          <a:p>
            <a:pPr lvl="1"/>
            <a:r>
              <a:rPr lang="en-US" dirty="0" smtClean="0"/>
              <a:t>audible and palpable sensation resulting from movement of one roughened surface on another </a:t>
            </a:r>
            <a:endParaRPr lang="cs-CZ" dirty="0" smtClean="0"/>
          </a:p>
          <a:p>
            <a:pPr lvl="1"/>
            <a:r>
              <a:rPr lang="en-US" dirty="0" smtClean="0"/>
              <a:t>classic feature of osteoarthritis e.g. </a:t>
            </a:r>
            <a:r>
              <a:rPr lang="en-US" dirty="0" err="1" smtClean="0"/>
              <a:t>patellofemoral</a:t>
            </a:r>
            <a:r>
              <a:rPr lang="en-US" dirty="0" smtClean="0"/>
              <a:t> </a:t>
            </a:r>
            <a:r>
              <a:rPr lang="en-US" dirty="0" err="1" smtClean="0"/>
              <a:t>crepitus</a:t>
            </a:r>
            <a:r>
              <a:rPr lang="en-US" dirty="0" smtClean="0"/>
              <a:t> on flexing the knee</a:t>
            </a:r>
            <a:endParaRPr lang="cs-CZ" dirty="0" smtClean="0"/>
          </a:p>
          <a:p>
            <a:pPr lvl="0"/>
            <a:r>
              <a:rPr lang="en-US" sz="2800" dirty="0" smtClean="0"/>
              <a:t>Loss of joint range or abnormal movement</a:t>
            </a:r>
            <a:endParaRPr lang="cs-CZ" sz="2800" dirty="0" smtClean="0"/>
          </a:p>
          <a:p>
            <a:r>
              <a:rPr lang="en-US" sz="2800" b="1" dirty="0" smtClean="0"/>
              <a:t>Dislocation</a:t>
            </a:r>
            <a:r>
              <a:rPr lang="en-US" sz="2800" dirty="0" smtClean="0"/>
              <a:t>: articulating surfaces are displaced and no longer </a:t>
            </a:r>
            <a:r>
              <a:rPr lang="en-US" sz="2800" dirty="0" err="1" smtClean="0"/>
              <a:t>incontact</a:t>
            </a:r>
            <a:endParaRPr lang="cs-CZ" sz="2800" dirty="0" smtClean="0"/>
          </a:p>
          <a:p>
            <a:r>
              <a:rPr lang="en-US" sz="2800" b="1" dirty="0" err="1" smtClean="0"/>
              <a:t>Subluxation</a:t>
            </a:r>
            <a:r>
              <a:rPr lang="en-US" sz="2800" dirty="0" smtClean="0"/>
              <a:t>: partial dislocation </a:t>
            </a:r>
            <a:endParaRPr lang="cs-CZ" sz="2800" dirty="0" smtClean="0"/>
          </a:p>
          <a:p>
            <a:r>
              <a:rPr lang="en-US" sz="2800" b="1" dirty="0" err="1" smtClean="0"/>
              <a:t>Valgus</a:t>
            </a:r>
            <a:r>
              <a:rPr lang="en-US" sz="2800" dirty="0" smtClean="0"/>
              <a:t>: lower limb deformity whereby distal part is directed away from the midline e.g. </a:t>
            </a:r>
            <a:r>
              <a:rPr lang="en-US" sz="2800" dirty="0" err="1" smtClean="0"/>
              <a:t>hallux</a:t>
            </a:r>
            <a:r>
              <a:rPr lang="en-US" sz="2800" dirty="0" smtClean="0"/>
              <a:t> </a:t>
            </a:r>
            <a:r>
              <a:rPr lang="en-US" sz="2800" dirty="0" err="1" smtClean="0"/>
              <a:t>valgus</a:t>
            </a:r>
            <a:endParaRPr lang="cs-CZ" sz="2800" dirty="0" smtClean="0"/>
          </a:p>
        </p:txBody>
      </p:sp>
    </p:spTree>
  </p:cSld>
  <p:clrMapOvr>
    <a:masterClrMapping/>
  </p:clrMapOvr>
  <p:transition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Joint deformity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Autofit/>
          </a:bodyPr>
          <a:lstStyle/>
          <a:p>
            <a:r>
              <a:rPr lang="en-US" sz="2000" b="1" dirty="0" err="1" smtClean="0"/>
              <a:t>Varus</a:t>
            </a:r>
            <a:r>
              <a:rPr lang="en-US" sz="2000" dirty="0" smtClean="0"/>
              <a:t>: lower limb deformity whereby distal part is directed towards the midline e.g. </a:t>
            </a:r>
            <a:r>
              <a:rPr lang="en-US" sz="2000" dirty="0" err="1" smtClean="0"/>
              <a:t>varus</a:t>
            </a:r>
            <a:r>
              <a:rPr lang="en-US" sz="2000" dirty="0" smtClean="0"/>
              <a:t> knee with medial compartment OA</a:t>
            </a:r>
            <a:endParaRPr lang="cs-CZ" sz="2000" dirty="0" smtClean="0"/>
          </a:p>
          <a:p>
            <a:r>
              <a:rPr lang="en-US" sz="2000" dirty="0" smtClean="0"/>
              <a:t>Theses may be consequence of inflammation, degenerative arthritis or trauma:</a:t>
            </a:r>
            <a:endParaRPr lang="cs-CZ" sz="2000" dirty="0" smtClean="0"/>
          </a:p>
          <a:p>
            <a:r>
              <a:rPr lang="en-US" sz="2000" dirty="0" smtClean="0"/>
              <a:t>Identified by</a:t>
            </a:r>
            <a:endParaRPr lang="cs-CZ" sz="2000" dirty="0" smtClean="0"/>
          </a:p>
          <a:p>
            <a:pPr lvl="0"/>
            <a:r>
              <a:rPr lang="en-US" sz="2000" dirty="0" smtClean="0"/>
              <a:t>Painful restriction of motion in absence of features of inflammation</a:t>
            </a:r>
            <a:endParaRPr lang="cs-CZ" sz="2000" dirty="0" smtClean="0"/>
          </a:p>
          <a:p>
            <a:pPr lvl="1"/>
            <a:r>
              <a:rPr lang="en-US" sz="2000" dirty="0" smtClean="0"/>
              <a:t>e.g. knee ‘locking’ due to </a:t>
            </a:r>
            <a:r>
              <a:rPr lang="en-US" sz="2000" dirty="0" err="1" smtClean="0"/>
              <a:t>meniscal</a:t>
            </a:r>
            <a:r>
              <a:rPr lang="en-US" sz="2000" dirty="0" smtClean="0"/>
              <a:t> tear or bone fragment</a:t>
            </a:r>
            <a:endParaRPr lang="cs-CZ" sz="2000" dirty="0" smtClean="0"/>
          </a:p>
          <a:p>
            <a:pPr lvl="0"/>
            <a:r>
              <a:rPr lang="en-US" sz="2000" dirty="0" smtClean="0"/>
              <a:t>Instability associated with abnormal movement or abnormal range of movement</a:t>
            </a:r>
            <a:endParaRPr lang="cs-CZ" sz="2000" dirty="0" smtClean="0"/>
          </a:p>
          <a:p>
            <a:pPr lvl="1"/>
            <a:r>
              <a:rPr lang="en-US" sz="2000" dirty="0" smtClean="0"/>
              <a:t>e.g. side-to-side movement of tibia on femur due to ruptured collateral knee ligaments</a:t>
            </a:r>
            <a:endParaRPr lang="cs-CZ" sz="2000" dirty="0" smtClean="0"/>
          </a:p>
          <a:p>
            <a:r>
              <a:rPr lang="en-GB" sz="2000" dirty="0" smtClean="0"/>
              <a:t>A spinal abnormality such as </a:t>
            </a:r>
            <a:r>
              <a:rPr lang="en-GB" sz="2000" dirty="0" err="1" smtClean="0"/>
              <a:t>ankylosing</a:t>
            </a:r>
            <a:r>
              <a:rPr lang="en-GB" sz="2000" dirty="0" smtClean="0"/>
              <a:t> </a:t>
            </a:r>
            <a:r>
              <a:rPr lang="en-GB" sz="2000" dirty="0" err="1" smtClean="0"/>
              <a:t>spondylitis</a:t>
            </a:r>
            <a:r>
              <a:rPr lang="en-GB" sz="2000" dirty="0" smtClean="0"/>
              <a:t> is a loss of the </a:t>
            </a:r>
            <a:r>
              <a:rPr lang="en-GB" sz="2000" dirty="0" err="1" smtClean="0"/>
              <a:t>lordosis</a:t>
            </a:r>
            <a:r>
              <a:rPr lang="en-GB" sz="2000" dirty="0" smtClean="0"/>
              <a:t> of cervical spine and lumbar spine. This pushes the head forwards, and means that a patient with this condition will be unable to look up.</a:t>
            </a:r>
            <a:endParaRPr lang="cs-CZ" sz="2000" dirty="0" smtClean="0"/>
          </a:p>
          <a:p>
            <a:endParaRPr lang="cs-CZ" sz="1800" dirty="0"/>
          </a:p>
        </p:txBody>
      </p:sp>
    </p:spTree>
  </p:cSld>
  <p:clrMapOvr>
    <a:masterClrMapping/>
  </p:clrMapOvr>
  <p:transition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Distribution of Joint Involvement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Determine </a:t>
            </a:r>
            <a:r>
              <a:rPr lang="en-US" sz="2800" u="sng" dirty="0" smtClean="0"/>
              <a:t>number</a:t>
            </a:r>
            <a:r>
              <a:rPr lang="en-US" sz="2800" dirty="0" smtClean="0"/>
              <a:t> of joints involved:</a:t>
            </a:r>
            <a:endParaRPr lang="cs-CZ" sz="2800" dirty="0" smtClean="0"/>
          </a:p>
          <a:p>
            <a:pPr lvl="1"/>
            <a:r>
              <a:rPr lang="en-US" dirty="0" smtClean="0"/>
              <a:t> </a:t>
            </a:r>
            <a:r>
              <a:rPr lang="en-US" b="1" dirty="0" err="1" smtClean="0"/>
              <a:t>polyarthritis</a:t>
            </a:r>
            <a:r>
              <a:rPr lang="en-US" dirty="0" smtClean="0"/>
              <a:t>	&gt; 4 joints involved</a:t>
            </a:r>
            <a:endParaRPr lang="cs-CZ" dirty="0" smtClean="0"/>
          </a:p>
          <a:p>
            <a:pPr lvl="1"/>
            <a:r>
              <a:rPr lang="en-US" dirty="0" smtClean="0"/>
              <a:t> </a:t>
            </a:r>
            <a:r>
              <a:rPr lang="en-US" b="1" dirty="0" err="1" smtClean="0"/>
              <a:t>oligoarthritis</a:t>
            </a:r>
            <a:r>
              <a:rPr lang="en-US" dirty="0" smtClean="0"/>
              <a:t>	2-4 joints involved</a:t>
            </a:r>
            <a:endParaRPr lang="cs-CZ" dirty="0" smtClean="0"/>
          </a:p>
          <a:p>
            <a:pPr lvl="1"/>
            <a:r>
              <a:rPr lang="en-US" dirty="0" smtClean="0"/>
              <a:t> </a:t>
            </a:r>
            <a:r>
              <a:rPr lang="en-US" b="1" dirty="0" err="1" smtClean="0"/>
              <a:t>monoarthritis</a:t>
            </a:r>
            <a:r>
              <a:rPr lang="en-US" dirty="0" smtClean="0"/>
              <a:t>	single affected joint</a:t>
            </a:r>
            <a:endParaRPr lang="cs-CZ" dirty="0" smtClean="0"/>
          </a:p>
          <a:p>
            <a:r>
              <a:rPr lang="en-US" sz="2800" dirty="0" smtClean="0"/>
              <a:t> Note if involvement is </a:t>
            </a:r>
            <a:r>
              <a:rPr lang="en-US" sz="2800" u="sng" dirty="0" smtClean="0"/>
              <a:t>symmetrical</a:t>
            </a:r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 Note the </a:t>
            </a:r>
            <a:r>
              <a:rPr lang="en-US" u="sng" dirty="0" smtClean="0"/>
              <a:t>size</a:t>
            </a:r>
            <a:r>
              <a:rPr lang="en-US" dirty="0" smtClean="0"/>
              <a:t> of the involved joints</a:t>
            </a:r>
            <a:endParaRPr lang="cs-CZ" dirty="0" smtClean="0"/>
          </a:p>
          <a:p>
            <a:pPr lvl="0"/>
            <a:r>
              <a:rPr lang="en-US" dirty="0" smtClean="0"/>
              <a:t> Is there </a:t>
            </a:r>
            <a:r>
              <a:rPr lang="en-US" u="sng" dirty="0" smtClean="0"/>
              <a:t>axial</a:t>
            </a:r>
            <a:r>
              <a:rPr lang="en-US" dirty="0" smtClean="0"/>
              <a:t> involvement?</a:t>
            </a:r>
            <a:endParaRPr lang="cs-CZ" dirty="0" smtClean="0"/>
          </a:p>
          <a:p>
            <a:r>
              <a:rPr lang="en-GB" dirty="0" smtClean="0"/>
              <a:t> </a:t>
            </a:r>
            <a:endParaRPr lang="cs-CZ" dirty="0" smtClean="0"/>
          </a:p>
          <a:p>
            <a:pPr lvl="0"/>
            <a:r>
              <a:rPr lang="en-US" i="1" dirty="0" smtClean="0"/>
              <a:t>Bilateral</a:t>
            </a:r>
            <a:r>
              <a:rPr lang="en-US" dirty="0" smtClean="0"/>
              <a:t> and </a:t>
            </a:r>
            <a:r>
              <a:rPr lang="en-US" i="1" dirty="0" smtClean="0"/>
              <a:t>symmetrical</a:t>
            </a:r>
            <a:r>
              <a:rPr lang="en-US" dirty="0" smtClean="0"/>
              <a:t> involvement of </a:t>
            </a:r>
            <a:r>
              <a:rPr lang="en-US" i="1" dirty="0" smtClean="0"/>
              <a:t>large</a:t>
            </a:r>
            <a:r>
              <a:rPr lang="en-US" dirty="0" smtClean="0"/>
              <a:t> and </a:t>
            </a:r>
            <a:r>
              <a:rPr lang="en-US" i="1" dirty="0" smtClean="0"/>
              <a:t>small</a:t>
            </a:r>
            <a:r>
              <a:rPr lang="en-US" dirty="0" smtClean="0"/>
              <a:t> joints is typical of rheumatoid arthritis</a:t>
            </a:r>
            <a:endParaRPr lang="cs-CZ" dirty="0" smtClean="0"/>
          </a:p>
          <a:p>
            <a:pPr lvl="0"/>
            <a:r>
              <a:rPr lang="en-US" dirty="0" smtClean="0"/>
              <a:t>Lower limb </a:t>
            </a:r>
            <a:r>
              <a:rPr lang="en-US" i="1" dirty="0" smtClean="0"/>
              <a:t>asymmetrical</a:t>
            </a:r>
            <a:r>
              <a:rPr lang="en-US" dirty="0" smtClean="0"/>
              <a:t> </a:t>
            </a:r>
            <a:r>
              <a:rPr lang="en-US" dirty="0" err="1" smtClean="0"/>
              <a:t>oligoarthritis</a:t>
            </a:r>
            <a:r>
              <a:rPr lang="en-US" dirty="0" smtClean="0"/>
              <a:t> and </a:t>
            </a:r>
            <a:r>
              <a:rPr lang="en-US" i="1" dirty="0" smtClean="0"/>
              <a:t>axial</a:t>
            </a:r>
            <a:r>
              <a:rPr lang="en-US" dirty="0" smtClean="0"/>
              <a:t> involvement would be typical of reactive arthritis</a:t>
            </a:r>
            <a:endParaRPr lang="cs-CZ" dirty="0" smtClean="0"/>
          </a:p>
          <a:p>
            <a:pPr lvl="0"/>
            <a:r>
              <a:rPr lang="en-US" dirty="0" smtClean="0"/>
              <a:t>Exclusive inflammation of the distal </a:t>
            </a:r>
            <a:r>
              <a:rPr lang="en-US" dirty="0" err="1" smtClean="0"/>
              <a:t>interphalangeal</a:t>
            </a:r>
            <a:r>
              <a:rPr lang="en-US" dirty="0" smtClean="0"/>
              <a:t> joints of the fingers is highly suggestive of psoriatic arthritis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389120"/>
          </a:xfrm>
        </p:spPr>
        <p:txBody>
          <a:bodyPr>
            <a:noAutofit/>
          </a:bodyPr>
          <a:lstStyle/>
          <a:p>
            <a:r>
              <a:rPr lang="cs-CZ" sz="1800" dirty="0" smtClean="0"/>
              <a:t>The distribution of the polyarthritis is helpful in the differential diagnosis:</a:t>
            </a:r>
          </a:p>
          <a:p>
            <a:r>
              <a:rPr lang="cs-CZ" sz="1800" dirty="0" smtClean="0"/>
              <a:t>Disease</a:t>
            </a:r>
          </a:p>
          <a:p>
            <a:r>
              <a:rPr lang="cs-CZ" sz="1800" dirty="0" smtClean="0"/>
              <a:t>Joints involved</a:t>
            </a:r>
          </a:p>
          <a:p>
            <a:r>
              <a:rPr lang="cs-CZ" sz="1800" dirty="0" smtClean="0"/>
              <a:t>Joints spared</a:t>
            </a:r>
          </a:p>
          <a:p>
            <a:r>
              <a:rPr lang="cs-CZ" sz="1800" dirty="0" smtClean="0"/>
              <a:t>Rheumatoid arthritis</a:t>
            </a:r>
          </a:p>
          <a:p>
            <a:r>
              <a:rPr lang="cs-CZ" sz="1800" dirty="0" smtClean="0"/>
              <a:t>PIP, MCP, wrist, elbow, shoulder, cervical spine, hip, knee, ankle, tarsal, MTP</a:t>
            </a:r>
          </a:p>
          <a:p>
            <a:r>
              <a:rPr lang="cs-CZ" sz="1800" dirty="0" smtClean="0"/>
              <a:t>DIP, thoracic spine</a:t>
            </a:r>
          </a:p>
          <a:p>
            <a:r>
              <a:rPr lang="cs-CZ" sz="1800" dirty="0" smtClean="0"/>
              <a:t>lumbar spine</a:t>
            </a:r>
          </a:p>
          <a:p>
            <a:r>
              <a:rPr lang="cs-CZ" sz="1800" dirty="0" smtClean="0"/>
              <a:t>Osteoarthritis</a:t>
            </a:r>
          </a:p>
          <a:p>
            <a:r>
              <a:rPr lang="cs-CZ" sz="1800" dirty="0" smtClean="0"/>
              <a:t>1st CMC, DIP, PIP, cervical spine, thoracolumbar spine, hip, knee, 1st MTP, toe IP</a:t>
            </a:r>
          </a:p>
          <a:p>
            <a:r>
              <a:rPr lang="cs-CZ" sz="1800" dirty="0" smtClean="0"/>
              <a:t>MCP, wrist, elbow, shoulder, ankle, tarsal joints</a:t>
            </a:r>
          </a:p>
          <a:p>
            <a:r>
              <a:rPr lang="cs-CZ" sz="1800" dirty="0" smtClean="0"/>
              <a:t>Polyarticular gout</a:t>
            </a:r>
          </a:p>
          <a:p>
            <a:r>
              <a:rPr lang="cs-CZ" sz="1800" dirty="0" smtClean="0"/>
              <a:t>1st MTP, ankle, knee</a:t>
            </a:r>
          </a:p>
          <a:p>
            <a:r>
              <a:rPr lang="cs-CZ" sz="1800" dirty="0" smtClean="0"/>
              <a:t>Axial</a:t>
            </a:r>
          </a:p>
        </p:txBody>
      </p:sp>
    </p:spTree>
  </p:cSld>
  <p:clrMapOvr>
    <a:masterClrMapping/>
  </p:clrMapOvr>
  <p:transition>
    <p:newsfla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389120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 smtClean="0"/>
              <a:t>Other Diagnostically Important Features</a:t>
            </a:r>
          </a:p>
          <a:p>
            <a:r>
              <a:rPr lang="cs-CZ" sz="2800" dirty="0" smtClean="0"/>
              <a:t>Rheumatoid nodules: collection of normal cells including lymphocytes, and fibroblasts that surround a center of fibrinoid necrosis</a:t>
            </a:r>
          </a:p>
          <a:p>
            <a:r>
              <a:rPr lang="cs-CZ" sz="2800" dirty="0" smtClean="0"/>
              <a:t> </a:t>
            </a:r>
          </a:p>
          <a:p>
            <a:r>
              <a:rPr lang="cs-CZ" sz="2800" dirty="0" smtClean="0"/>
              <a:t>Tophi: deposit of crystallised monosodium urate in people with longstanding hyperuricemia</a:t>
            </a:r>
          </a:p>
          <a:p>
            <a:r>
              <a:rPr lang="cs-CZ" sz="2800" dirty="0" smtClean="0"/>
              <a:t> </a:t>
            </a:r>
          </a:p>
          <a:p>
            <a:r>
              <a:rPr lang="cs-CZ" sz="2800" dirty="0" smtClean="0"/>
              <a:t>Psoriasis: the characteristic skin condition may be present on various areas of the skin – commonly the elbows. In Psoriasis, patients commonly have nail “pitting” and also onycholysis – separation or loosening of part or all of a nail from its bed.</a:t>
            </a:r>
          </a:p>
          <a:p>
            <a:r>
              <a:rPr lang="cs-CZ" sz="2800" dirty="0" smtClean="0"/>
              <a:t> </a:t>
            </a:r>
          </a:p>
          <a:p>
            <a:r>
              <a:rPr lang="cs-CZ" sz="2800" dirty="0" smtClean="0"/>
              <a:t>Malar rash: red/purple scaly rash.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GALS screen is an examination used by doctors and other healthcare professionals to detect locomotors abnormalities and functional disability relating to gait, arms, legs and the spine</a:t>
            </a:r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501122" cy="1785950"/>
          </a:xfrm>
        </p:spPr>
        <p:txBody>
          <a:bodyPr/>
          <a:lstStyle/>
          <a:p>
            <a:r>
              <a:rPr lang="en-US" dirty="0" smtClean="0"/>
              <a:t>Thanks again people…</a:t>
            </a:r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 smtClean="0"/>
              <a:t>Locomotors Examination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5918" y="2468880"/>
            <a:ext cx="8229600" cy="4389120"/>
          </a:xfrm>
        </p:spPr>
        <p:txBody>
          <a:bodyPr/>
          <a:lstStyle/>
          <a:p>
            <a:r>
              <a:rPr lang="en-US" dirty="0" smtClean="0"/>
              <a:t>        G	</a:t>
            </a:r>
            <a:r>
              <a:rPr lang="en-US" u="sng" dirty="0" smtClean="0"/>
              <a:t>g</a:t>
            </a:r>
            <a:r>
              <a:rPr lang="en-US" dirty="0" smtClean="0"/>
              <a:t>ait</a:t>
            </a:r>
            <a:endParaRPr lang="cs-CZ" dirty="0" smtClean="0"/>
          </a:p>
          <a:p>
            <a:r>
              <a:rPr lang="en-US" dirty="0" smtClean="0"/>
              <a:t>	A	</a:t>
            </a:r>
            <a:r>
              <a:rPr lang="en-US" u="sng" dirty="0" smtClean="0"/>
              <a:t>a</a:t>
            </a:r>
            <a:r>
              <a:rPr lang="en-US" dirty="0" smtClean="0"/>
              <a:t>rms	</a:t>
            </a:r>
            <a:endParaRPr lang="cs-CZ" dirty="0" smtClean="0"/>
          </a:p>
          <a:p>
            <a:r>
              <a:rPr lang="en-US" dirty="0" smtClean="0"/>
              <a:t>	L	</a:t>
            </a:r>
            <a:r>
              <a:rPr lang="en-US" u="sng" dirty="0" smtClean="0"/>
              <a:t>l</a:t>
            </a:r>
            <a:r>
              <a:rPr lang="en-US" dirty="0" smtClean="0"/>
              <a:t>egs</a:t>
            </a:r>
            <a:endParaRPr lang="cs-CZ" dirty="0" smtClean="0"/>
          </a:p>
          <a:p>
            <a:r>
              <a:rPr lang="en-US" dirty="0" smtClean="0"/>
              <a:t>	S	</a:t>
            </a:r>
            <a:r>
              <a:rPr lang="en-US" u="sng" dirty="0" smtClean="0"/>
              <a:t>s</a:t>
            </a:r>
            <a:r>
              <a:rPr lang="en-US" dirty="0" smtClean="0"/>
              <a:t>pine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use GALS?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7528"/>
            <a:ext cx="8229600" cy="2285608"/>
          </a:xfrm>
        </p:spPr>
        <p:txBody>
          <a:bodyPr/>
          <a:lstStyle/>
          <a:p>
            <a:pPr lvl="0">
              <a:spcAft>
                <a:spcPts val="0"/>
              </a:spcAft>
              <a:tabLst>
                <a:tab pos="228600" algn="l"/>
              </a:tabLst>
            </a:pPr>
            <a:r>
              <a:rPr lang="en-US" dirty="0" smtClean="0"/>
              <a:t>To describe a rapid screening examination of the musculoskeletal system - termed the ‘GALS’ screen</a:t>
            </a:r>
            <a:endParaRPr lang="cs-CZ" dirty="0" smtClean="0"/>
          </a:p>
          <a:p>
            <a:pPr lvl="0">
              <a:spcAft>
                <a:spcPts val="0"/>
              </a:spcAft>
              <a:tabLst>
                <a:tab pos="228600" algn="l"/>
              </a:tabLst>
            </a:pPr>
            <a:r>
              <a:rPr lang="en-US" dirty="0" smtClean="0"/>
              <a:t>To overview how abnormal joints are assessed during the physical examination 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GALS Screen – Gait, Arms, Legs, Spine</a:t>
            </a:r>
            <a:endParaRPr lang="cs-C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468880"/>
            <a:ext cx="8229600" cy="4389120"/>
          </a:xfrm>
        </p:spPr>
        <p:txBody>
          <a:bodyPr/>
          <a:lstStyle/>
          <a:p>
            <a:r>
              <a:rPr lang="en-GB" dirty="0" smtClean="0"/>
              <a:t>The GALS screen aims to find out the following:</a:t>
            </a:r>
            <a:endParaRPr lang="en-US" dirty="0" smtClean="0"/>
          </a:p>
          <a:p>
            <a:pPr lvl="1"/>
            <a:r>
              <a:rPr lang="en-US" dirty="0" smtClean="0"/>
              <a:t>Are any of the joints abnormal?</a:t>
            </a:r>
          </a:p>
          <a:p>
            <a:pPr lvl="1"/>
            <a:r>
              <a:rPr lang="en-US" dirty="0" smtClean="0"/>
              <a:t>What is the nature of the joint abnormality?</a:t>
            </a:r>
            <a:endParaRPr lang="cs-CZ" dirty="0" smtClean="0"/>
          </a:p>
          <a:p>
            <a:pPr lvl="1"/>
            <a:r>
              <a:rPr lang="en-US" dirty="0" smtClean="0"/>
              <a:t>What is the extent (distribution) of the joint involvement?</a:t>
            </a:r>
            <a:endParaRPr lang="cs-CZ" dirty="0" smtClean="0"/>
          </a:p>
          <a:p>
            <a:pPr lvl="1"/>
            <a:r>
              <a:rPr lang="en-US" dirty="0" smtClean="0"/>
              <a:t>Are any other features of diagnostic importance present?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u="sng" dirty="0" smtClean="0"/>
              <a:t>The key questions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4389120"/>
          </a:xfrm>
        </p:spPr>
        <p:txBody>
          <a:bodyPr/>
          <a:lstStyle/>
          <a:p>
            <a:pPr lvl="0"/>
            <a:r>
              <a:rPr lang="en-US" dirty="0" smtClean="0"/>
              <a:t>Have you any pain or stiffness in your muscles, joints or back?</a:t>
            </a:r>
            <a:endParaRPr lang="cs-CZ" dirty="0" smtClean="0"/>
          </a:p>
          <a:p>
            <a:pPr lvl="0"/>
            <a:r>
              <a:rPr lang="en-US" dirty="0" smtClean="0"/>
              <a:t>Can you dress yourself completely without any difficulty? (dressing involves all joints)</a:t>
            </a:r>
            <a:endParaRPr lang="cs-CZ" dirty="0" smtClean="0"/>
          </a:p>
          <a:p>
            <a:pPr lvl="0"/>
            <a:r>
              <a:rPr lang="en-US" dirty="0" smtClean="0"/>
              <a:t>Can you walk up and down stairs without any difficulty? (assesses muscle wasting)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Gait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i="1" dirty="0" smtClean="0"/>
              <a:t>observe</a:t>
            </a:r>
            <a:r>
              <a:rPr lang="en-US" sz="2800" dirty="0" smtClean="0"/>
              <a:t> patient walking, turning and walking back</a:t>
            </a:r>
            <a:endParaRPr lang="cs-CZ" sz="2800" dirty="0" smtClean="0"/>
          </a:p>
          <a:p>
            <a:pPr lvl="0"/>
            <a:r>
              <a:rPr lang="en-US" sz="2800" i="1" dirty="0" smtClean="0"/>
              <a:t>look</a:t>
            </a:r>
            <a:r>
              <a:rPr lang="en-US" sz="2800" dirty="0" smtClean="0"/>
              <a:t> </a:t>
            </a:r>
            <a:r>
              <a:rPr lang="en-US" sz="2800" i="1" dirty="0" smtClean="0"/>
              <a:t>for</a:t>
            </a:r>
            <a:r>
              <a:rPr lang="en-US" sz="2800" dirty="0" smtClean="0"/>
              <a:t>:</a:t>
            </a:r>
            <a:endParaRPr lang="cs-CZ" sz="2800" dirty="0" smtClean="0"/>
          </a:p>
          <a:p>
            <a:pPr lvl="1"/>
            <a:r>
              <a:rPr lang="en-US" dirty="0" smtClean="0"/>
              <a:t>smoothness and symmetry of leg, pelvis and arm movements</a:t>
            </a:r>
            <a:endParaRPr lang="cs-CZ" dirty="0" smtClean="0"/>
          </a:p>
          <a:p>
            <a:pPr lvl="1"/>
            <a:r>
              <a:rPr lang="en-US" dirty="0" smtClean="0"/>
              <a:t>normal stride length</a:t>
            </a:r>
            <a:endParaRPr lang="cs-CZ" dirty="0" smtClean="0"/>
          </a:p>
          <a:p>
            <a:pPr lvl="1"/>
            <a:r>
              <a:rPr lang="en-US" dirty="0" smtClean="0"/>
              <a:t>ability to turn quickly</a:t>
            </a:r>
            <a:endParaRPr lang="cs-CZ" dirty="0" smtClean="0"/>
          </a:p>
          <a:p>
            <a:r>
              <a:rPr lang="en-US" sz="2800" dirty="0" smtClean="0"/>
              <a:t>NB: Parkinson an patients have poor arm swing and cannot turn quickly</a:t>
            </a: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500042"/>
            <a:ext cx="8686800" cy="134704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Arms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Ask patient to stand in the anatomical position</a:t>
            </a:r>
            <a:endParaRPr lang="cs-CZ" dirty="0" smtClean="0"/>
          </a:p>
          <a:p>
            <a:pPr lvl="0"/>
            <a:r>
              <a:rPr lang="en-US" dirty="0" smtClean="0"/>
              <a:t>Check normal girdle muscle bulk and symmetry</a:t>
            </a:r>
            <a:endParaRPr lang="cs-CZ" dirty="0" smtClean="0"/>
          </a:p>
          <a:p>
            <a:pPr lvl="0"/>
            <a:r>
              <a:rPr lang="en-US" dirty="0" smtClean="0"/>
              <a:t>Check that elbows are straight and in full extension</a:t>
            </a:r>
            <a:endParaRPr lang="cs-CZ" dirty="0" smtClean="0"/>
          </a:p>
          <a:p>
            <a:pPr lvl="0"/>
            <a:r>
              <a:rPr lang="en-US" dirty="0" smtClean="0"/>
              <a:t>Attempt to place both hands behind the head, then push elbows back (look for glen humeral joint disease)</a:t>
            </a:r>
            <a:endParaRPr lang="cs-CZ" dirty="0" smtClean="0"/>
          </a:p>
          <a:p>
            <a:pPr lvl="0"/>
            <a:r>
              <a:rPr lang="en-US" dirty="0" smtClean="0"/>
              <a:t>Examine hands palms down, with fingers straight </a:t>
            </a:r>
            <a:endParaRPr lang="cs-CZ" dirty="0" smtClean="0"/>
          </a:p>
          <a:p>
            <a:pPr lvl="0"/>
            <a:r>
              <a:rPr lang="en-US" dirty="0" smtClean="0"/>
              <a:t>Observe normal suspiration and probation (check for musculoskeletal dysfunction)</a:t>
            </a:r>
            <a:endParaRPr lang="cs-CZ" dirty="0" smtClean="0"/>
          </a:p>
          <a:p>
            <a:pPr lvl="0"/>
            <a:r>
              <a:rPr lang="en-US" dirty="0" smtClean="0"/>
              <a:t>Observe normal grip (reduced grip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arthritis, MG)</a:t>
            </a:r>
            <a:endParaRPr lang="cs-CZ" dirty="0" smtClean="0"/>
          </a:p>
          <a:p>
            <a:pPr lvl="0"/>
            <a:r>
              <a:rPr lang="en-US" dirty="0" smtClean="0"/>
              <a:t>Place tip of each finger on to the tip of the thumb to assess normal dexterity and precision grip</a:t>
            </a:r>
            <a:endParaRPr lang="cs-CZ" dirty="0" smtClean="0"/>
          </a:p>
          <a:p>
            <a:pPr lvl="0"/>
            <a:r>
              <a:rPr lang="en-US" dirty="0" smtClean="0"/>
              <a:t>Squeeze across 2nd to 5th metacarpal (metacarpal ‘squeeze’ test) - discomfort suggests sinusitis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Observe any knee or foot deformity </a:t>
            </a:r>
            <a:endParaRPr lang="cs-CZ" dirty="0" smtClean="0"/>
          </a:p>
          <a:p>
            <a:pPr lvl="0"/>
            <a:r>
              <a:rPr lang="en-US" dirty="0" smtClean="0"/>
              <a:t>Assess flexion of hip and knee, whilst supporting the knee</a:t>
            </a:r>
            <a:endParaRPr lang="cs-CZ" dirty="0" smtClean="0"/>
          </a:p>
          <a:p>
            <a:pPr lvl="0"/>
            <a:r>
              <a:rPr lang="en-US" dirty="0" smtClean="0"/>
              <a:t>Passively internally rotate each hip, in flexion</a:t>
            </a:r>
            <a:endParaRPr lang="cs-CZ" dirty="0" smtClean="0"/>
          </a:p>
          <a:p>
            <a:pPr lvl="0"/>
            <a:r>
              <a:rPr lang="en-US" dirty="0" smtClean="0"/>
              <a:t>Examine each knee for presence of fluid using ‘bulge’ sign and ‘patella tap’ sign</a:t>
            </a:r>
            <a:endParaRPr lang="cs-CZ" dirty="0" smtClean="0"/>
          </a:p>
          <a:p>
            <a:pPr lvl="0"/>
            <a:r>
              <a:rPr lang="en-US" dirty="0" smtClean="0"/>
              <a:t>Squeeze across the metatarsals to detect any </a:t>
            </a:r>
            <a:r>
              <a:rPr lang="en-US" dirty="0" err="1" smtClean="0"/>
              <a:t>synovitis</a:t>
            </a:r>
            <a:endParaRPr lang="cs-CZ" dirty="0" smtClean="0"/>
          </a:p>
          <a:p>
            <a:pPr lvl="0"/>
            <a:r>
              <a:rPr lang="en-US" dirty="0" smtClean="0"/>
              <a:t>Inspect soles of the feet for rashes and/or callosities (common in rheumatoid arthritis)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633</TotalTime>
  <Words>1029</Words>
  <Application>Microsoft Office PowerPoint</Application>
  <PresentationFormat>On-screen Show (4:3)</PresentationFormat>
  <Paragraphs>141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GALS</vt:lpstr>
      <vt:lpstr>PowerPoint Presentation</vt:lpstr>
      <vt:lpstr>Locomotors Examination</vt:lpstr>
      <vt:lpstr>Why use GALS?</vt:lpstr>
      <vt:lpstr>GALS Screen – Gait, Arms, Legs, Spine</vt:lpstr>
      <vt:lpstr>The key questions</vt:lpstr>
      <vt:lpstr>Gait</vt:lpstr>
      <vt:lpstr>Arms </vt:lpstr>
      <vt:lpstr>Legs</vt:lpstr>
      <vt:lpstr>Spine </vt:lpstr>
      <vt:lpstr>Joint Abnormality Active Inflammation</vt:lpstr>
      <vt:lpstr>Inflammation of joints</vt:lpstr>
      <vt:lpstr>Inflammation of joints</vt:lpstr>
      <vt:lpstr>Joint deformity</vt:lpstr>
      <vt:lpstr>Joint deformity</vt:lpstr>
      <vt:lpstr>Distribution of Joint Involvement </vt:lpstr>
      <vt:lpstr>PowerPoint Presentation</vt:lpstr>
      <vt:lpstr>PowerPoint Presentation</vt:lpstr>
      <vt:lpstr>PowerPoint Presentation</vt:lpstr>
      <vt:lpstr>Thanks again people…</vt:lpstr>
    </vt:vector>
  </TitlesOfParts>
  <Company>AVG Technologies CZ,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GALS</dc:title>
  <dc:creator>Hana Utulu</dc:creator>
  <cp:lastModifiedBy>Bhavin</cp:lastModifiedBy>
  <cp:revision>13</cp:revision>
  <dcterms:created xsi:type="dcterms:W3CDTF">2010-03-29T20:58:09Z</dcterms:created>
  <dcterms:modified xsi:type="dcterms:W3CDTF">2011-04-25T21:21:33Z</dcterms:modified>
</cp:coreProperties>
</file>