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9546-CA23-48FE-AE75-55621A4A73FA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07DE-0DEE-45BF-85E2-2731799AC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85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9546-CA23-48FE-AE75-55621A4A73FA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07DE-0DEE-45BF-85E2-2731799AC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76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9546-CA23-48FE-AE75-55621A4A73FA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07DE-0DEE-45BF-85E2-2731799AC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68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9546-CA23-48FE-AE75-55621A4A73FA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07DE-0DEE-45BF-85E2-2731799AC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70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9546-CA23-48FE-AE75-55621A4A73FA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07DE-0DEE-45BF-85E2-2731799AC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5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9546-CA23-48FE-AE75-55621A4A73FA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07DE-0DEE-45BF-85E2-2731799AC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92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9546-CA23-48FE-AE75-55621A4A73FA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07DE-0DEE-45BF-85E2-2731799AC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23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9546-CA23-48FE-AE75-55621A4A73FA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07DE-0DEE-45BF-85E2-2731799AC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80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9546-CA23-48FE-AE75-55621A4A73FA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07DE-0DEE-45BF-85E2-2731799AC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80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9546-CA23-48FE-AE75-55621A4A73FA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07DE-0DEE-45BF-85E2-2731799AC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56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9546-CA23-48FE-AE75-55621A4A73FA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07DE-0DEE-45BF-85E2-2731799AC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50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9546-CA23-48FE-AE75-55621A4A73FA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07DE-0DEE-45BF-85E2-2731799AC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6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96498" y="164758"/>
            <a:ext cx="402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MENINGES AND CEREBROSPINAL FLUID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416" y="5585254"/>
            <a:ext cx="241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Konstantinos Choulakis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scontent-b-ams.xx.fbcdn.net/hphotos-ash3/2554_616044041770892_2061012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86" y="810056"/>
            <a:ext cx="4133939" cy="58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92231" y="6080289"/>
            <a:ext cx="296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Konstantinos Choulakis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9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raccoonhouse.com/an/CSFcir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46" y="673743"/>
            <a:ext cx="516255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97708" y="131806"/>
            <a:ext cx="569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attention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7708" y="5367290"/>
            <a:ext cx="100913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LUCK FOR YOUR EXAMS</a:t>
            </a:r>
          </a:p>
          <a:p>
            <a:r>
              <a:rPr lang="en-US" dirty="0" smtClean="0"/>
              <a:t>Do not forget that anatomy is completely doable exam.</a:t>
            </a:r>
          </a:p>
          <a:p>
            <a:r>
              <a:rPr lang="en-US" dirty="0" smtClean="0"/>
              <a:t>The written is the difficult part in my opinion, it is stressful you have to be </a:t>
            </a:r>
          </a:p>
          <a:p>
            <a:r>
              <a:rPr lang="en-US" dirty="0" err="1" smtClean="0"/>
              <a:t>Concetrated</a:t>
            </a:r>
            <a:r>
              <a:rPr lang="en-US" dirty="0" smtClean="0"/>
              <a:t> as soon you pass the written and you have studied you </a:t>
            </a:r>
          </a:p>
          <a:p>
            <a:r>
              <a:rPr lang="en-US" dirty="0" smtClean="0"/>
              <a:t>will manage to pass the oral also.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95286" y="6211669"/>
            <a:ext cx="419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P.S.:Just</a:t>
            </a:r>
            <a:r>
              <a:rPr lang="en-US" dirty="0" smtClean="0"/>
              <a:t> relax because in the end everyone will…………</a:t>
            </a:r>
            <a:endParaRPr lang="cs-CZ" dirty="0"/>
          </a:p>
        </p:txBody>
      </p:sp>
      <p:pic>
        <p:nvPicPr>
          <p:cNvPr id="11266" name="Picture 2" descr="http://www.picobay.com/uploaded_images/anatomy_books-762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3" y="995408"/>
            <a:ext cx="55530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1.gstatic.com/images?q=tbn:ANd9GcTSBdxJ35gbht7jtBX6YcUZ5b1BSPLBdSdBix68Ci8HS2vTF6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54" y="363323"/>
            <a:ext cx="2565701" cy="256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chzbgr.com/maxW500/5639444480/h1E9D1A1F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54" y="2929024"/>
            <a:ext cx="35814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79310" y="2594919"/>
            <a:ext cx="3015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DIE</a:t>
            </a:r>
            <a:endParaRPr lang="cs-CZ" sz="9600" b="1" dirty="0"/>
          </a:p>
        </p:txBody>
      </p:sp>
    </p:spTree>
    <p:extLst>
      <p:ext uri="{BB962C8B-B14F-4D97-AF65-F5344CB8AC3E}">
        <p14:creationId xmlns:p14="http://schemas.microsoft.com/office/powerpoint/2010/main" val="18119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edicalcollege.info/wp-content/uploads/2013/04/dr_naje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49" y="1688757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ný bublinový popisek 4"/>
          <p:cNvSpPr/>
          <p:nvPr/>
        </p:nvSpPr>
        <p:spPr>
          <a:xfrm>
            <a:off x="3012304" y="700215"/>
            <a:ext cx="3006811" cy="1655806"/>
          </a:xfrm>
          <a:prstGeom prst="wedgeEllipseCallout">
            <a:avLst>
              <a:gd name="adj1" fmla="val -39189"/>
              <a:gd name="adj2" fmla="val 948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494732" y="996779"/>
            <a:ext cx="237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luck!</a:t>
            </a:r>
          </a:p>
          <a:p>
            <a:r>
              <a:rPr lang="en-US" dirty="0" smtClean="0"/>
              <a:t>Don’t forget to study the </a:t>
            </a:r>
            <a:r>
              <a:rPr lang="en-US" dirty="0" err="1" smtClean="0"/>
              <a:t>pituuehjdbndjry</a:t>
            </a:r>
            <a:r>
              <a:rPr lang="en-US" dirty="0" smtClean="0"/>
              <a:t> gland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8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008606" y="354227"/>
            <a:ext cx="587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Meninges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3697" y="1383957"/>
            <a:ext cx="11071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Dura</a:t>
            </a:r>
            <a:r>
              <a:rPr lang="cs-CZ" dirty="0" smtClean="0"/>
              <a:t> Mater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Aracnoid</a:t>
            </a:r>
            <a:r>
              <a:rPr lang="cs-CZ" dirty="0" smtClean="0"/>
              <a:t> Mater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Pia Mater</a:t>
            </a:r>
            <a:endParaRPr lang="cs-CZ" dirty="0"/>
          </a:p>
        </p:txBody>
      </p:sp>
      <p:pic>
        <p:nvPicPr>
          <p:cNvPr id="1026" name="Picture 2" descr="http://img.tfd.com/mk/M/X2604-M-2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6" y="2512540"/>
            <a:ext cx="3419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5.media.tumblr.com/a455834a4321b32c64d24e4acf6443c7/tumblr_mf29cfWK5k1rlyzj6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51" y="1621094"/>
            <a:ext cx="66675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01071" y="123569"/>
            <a:ext cx="294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Dura</a:t>
            </a:r>
            <a:r>
              <a:rPr lang="cs-CZ" sz="2800" dirty="0" smtClean="0"/>
              <a:t> Mater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7794" y="720929"/>
            <a:ext cx="45555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Spinal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Dura</a:t>
            </a:r>
            <a:r>
              <a:rPr lang="cs-CZ" sz="1400" b="1" dirty="0" smtClean="0"/>
              <a:t> mater</a:t>
            </a:r>
          </a:p>
          <a:p>
            <a:r>
              <a:rPr lang="cs-CZ" sz="1400" dirty="0" err="1" smtClean="0"/>
              <a:t>It</a:t>
            </a:r>
            <a:r>
              <a:rPr lang="cs-CZ" sz="1400" dirty="0" smtClean="0"/>
              <a:t> </a:t>
            </a:r>
            <a:r>
              <a:rPr lang="cs-CZ" sz="1400" dirty="0" err="1" smtClean="0"/>
              <a:t>forms</a:t>
            </a:r>
            <a:r>
              <a:rPr lang="cs-CZ" sz="1400" dirty="0" smtClean="0"/>
              <a:t> a tube </a:t>
            </a:r>
            <a:r>
              <a:rPr lang="en-US" sz="1400" dirty="0" smtClean="0"/>
              <a:t>(</a:t>
            </a:r>
            <a:r>
              <a:rPr lang="cs-CZ" sz="1400" u="sng" dirty="0" err="1" smtClean="0"/>
              <a:t>saccus</a:t>
            </a:r>
            <a:r>
              <a:rPr lang="cs-CZ" sz="1400" u="sng" dirty="0" smtClean="0"/>
              <a:t> </a:t>
            </a:r>
            <a:r>
              <a:rPr lang="cs-CZ" sz="1400" u="sng" dirty="0" err="1" smtClean="0"/>
              <a:t>durrae</a:t>
            </a:r>
            <a:r>
              <a:rPr lang="cs-CZ" sz="1400" u="sng" dirty="0" smtClean="0"/>
              <a:t> </a:t>
            </a:r>
            <a:r>
              <a:rPr lang="cs-CZ" sz="1400" u="sng" dirty="0" err="1" smtClean="0"/>
              <a:t>matris</a:t>
            </a:r>
            <a:r>
              <a:rPr lang="cs-CZ" sz="1400" u="sng" dirty="0" smtClean="0"/>
              <a:t> </a:t>
            </a:r>
            <a:r>
              <a:rPr lang="cs-CZ" sz="1400" u="sng" dirty="0" err="1" smtClean="0"/>
              <a:t>spinalis</a:t>
            </a:r>
            <a:r>
              <a:rPr lang="en-US" sz="1400" dirty="0" smtClean="0"/>
              <a:t>)</a:t>
            </a:r>
            <a:r>
              <a:rPr lang="cs-CZ" sz="1400" dirty="0" smtClean="0"/>
              <a:t> </a:t>
            </a:r>
            <a:r>
              <a:rPr lang="cs-CZ" sz="1400" dirty="0" err="1" smtClean="0"/>
              <a:t>which</a:t>
            </a:r>
            <a:r>
              <a:rPr lang="cs-CZ" sz="1400" dirty="0" smtClean="0"/>
              <a:t> start from </a:t>
            </a:r>
            <a:r>
              <a:rPr lang="cs-CZ" sz="1400" u="sng" dirty="0" err="1" smtClean="0"/>
              <a:t>foramen</a:t>
            </a:r>
            <a:r>
              <a:rPr lang="cs-CZ" sz="1400" u="sng" dirty="0" smtClean="0"/>
              <a:t> </a:t>
            </a:r>
            <a:r>
              <a:rPr lang="cs-CZ" sz="1400" u="sng" dirty="0" err="1" smtClean="0"/>
              <a:t>magnus</a:t>
            </a:r>
            <a:r>
              <a:rPr lang="cs-CZ" sz="1400" u="sng" dirty="0" smtClean="0"/>
              <a:t> </a:t>
            </a:r>
            <a:r>
              <a:rPr lang="cs-CZ" sz="1400" dirty="0" smtClean="0"/>
              <a:t>and </a:t>
            </a:r>
            <a:r>
              <a:rPr lang="cs-CZ" sz="1400" u="sng" dirty="0" err="1" smtClean="0"/>
              <a:t>extends</a:t>
            </a:r>
            <a:r>
              <a:rPr lang="cs-CZ" sz="1400" u="sng" dirty="0" smtClean="0"/>
              <a:t> to second segment of </a:t>
            </a:r>
            <a:r>
              <a:rPr lang="en-US" sz="1400" u="sng" dirty="0" smtClean="0"/>
              <a:t>the sacrum</a:t>
            </a:r>
            <a:r>
              <a:rPr lang="en-US" sz="1400" dirty="0" smtClean="0"/>
              <a:t>. It is pierced by spinal nerve roots. The spinal canal wall is </a:t>
            </a:r>
            <a:r>
              <a:rPr lang="en-US" sz="1400" dirty="0" err="1" smtClean="0"/>
              <a:t>coverd</a:t>
            </a:r>
            <a:r>
              <a:rPr lang="en-US" sz="1400" dirty="0" smtClean="0"/>
              <a:t> by </a:t>
            </a:r>
            <a:r>
              <a:rPr lang="en-US" sz="1400" u="sng" dirty="0" smtClean="0"/>
              <a:t>periostium</a:t>
            </a:r>
            <a:r>
              <a:rPr lang="en-US" sz="1400" dirty="0" smtClean="0"/>
              <a:t>, then there is </a:t>
            </a:r>
            <a:r>
              <a:rPr lang="en-US" sz="1400" u="sng" dirty="0" smtClean="0"/>
              <a:t>dura mater</a:t>
            </a:r>
            <a:r>
              <a:rPr lang="en-US" sz="1400" dirty="0" smtClean="0"/>
              <a:t>. Between dura mater and periostium there is a , so called </a:t>
            </a:r>
            <a:r>
              <a:rPr lang="en-US" sz="1400" u="sng" dirty="0" smtClean="0"/>
              <a:t>epidural space</a:t>
            </a:r>
            <a:r>
              <a:rPr lang="en-US" sz="1400" dirty="0" smtClean="0"/>
              <a:t>, which is filled with adipose tissue and a venous plexus , the </a:t>
            </a:r>
            <a:r>
              <a:rPr lang="en-US" sz="1400" u="sng" dirty="0" smtClean="0"/>
              <a:t>plexus </a:t>
            </a:r>
            <a:r>
              <a:rPr lang="en-US" sz="1400" u="sng" dirty="0" err="1" smtClean="0"/>
              <a:t>venosi</a:t>
            </a:r>
            <a:r>
              <a:rPr lang="en-US" sz="1400" u="sng" dirty="0" smtClean="0"/>
              <a:t> </a:t>
            </a:r>
            <a:r>
              <a:rPr lang="en-US" sz="1400" u="sng" dirty="0" err="1" smtClean="0"/>
              <a:t>vertebrales</a:t>
            </a:r>
            <a:r>
              <a:rPr lang="en-US" sz="1400" u="sng" dirty="0" smtClean="0"/>
              <a:t> </a:t>
            </a:r>
            <a:r>
              <a:rPr lang="en-US" sz="1400" u="sng" dirty="0" err="1" smtClean="0"/>
              <a:t>interni</a:t>
            </a:r>
            <a:endParaRPr lang="cs-CZ" sz="1400" u="sng" dirty="0"/>
          </a:p>
        </p:txBody>
      </p:sp>
      <p:pic>
        <p:nvPicPr>
          <p:cNvPr id="2050" name="Picture 2" descr="http://www.emory.edu/ANATOMY/AnatomyManual/fi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" y="2622920"/>
            <a:ext cx="4654232" cy="39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75644" y="720929"/>
            <a:ext cx="56017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Cranial Dura mater</a:t>
            </a:r>
          </a:p>
          <a:p>
            <a:r>
              <a:rPr lang="en-US" sz="1400" dirty="0" smtClean="0"/>
              <a:t>It is firmly attached to the periostium of the skull from which it receives small blood vessels, branches of </a:t>
            </a:r>
            <a:r>
              <a:rPr lang="en-US" sz="1400" u="sng" dirty="0" smtClean="0"/>
              <a:t>meningeal vessels </a:t>
            </a:r>
            <a:r>
              <a:rPr lang="en-US" sz="1400" dirty="0" smtClean="0"/>
              <a:t>(inappropriate name)</a:t>
            </a:r>
            <a:endParaRPr lang="cs-CZ" sz="1400" dirty="0" smtClean="0"/>
          </a:p>
          <a:p>
            <a:r>
              <a:rPr lang="en-US" sz="1400" dirty="0" smtClean="0"/>
              <a:t> which occur in periostium.</a:t>
            </a:r>
          </a:p>
          <a:p>
            <a:r>
              <a:rPr lang="en-US" sz="1400" dirty="0" smtClean="0"/>
              <a:t>The cranial dura mater has several features of importance especially, especially the </a:t>
            </a:r>
            <a:r>
              <a:rPr lang="en-US" sz="1400" u="sng" dirty="0" err="1" smtClean="0"/>
              <a:t>dural</a:t>
            </a:r>
            <a:r>
              <a:rPr lang="en-US" sz="1400" u="sng" dirty="0" smtClean="0"/>
              <a:t> reflections</a:t>
            </a:r>
            <a:r>
              <a:rPr lang="en-US" sz="1400" dirty="0" smtClean="0"/>
              <a:t> (derivatives) and </a:t>
            </a:r>
            <a:r>
              <a:rPr lang="en-US" sz="1400" u="sng" dirty="0" smtClean="0"/>
              <a:t>the </a:t>
            </a:r>
            <a:r>
              <a:rPr lang="en-US" sz="1400" u="sng" dirty="0" err="1" smtClean="0"/>
              <a:t>dural</a:t>
            </a:r>
            <a:r>
              <a:rPr lang="en-US" sz="1400" u="sng" dirty="0" smtClean="0"/>
              <a:t> venous sinuses</a:t>
            </a:r>
            <a:r>
              <a:rPr lang="en-US" sz="1400" dirty="0" smtClean="0"/>
              <a:t>(see blood supply)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01071" y="6119336"/>
            <a:ext cx="7463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Dura mater is attached to avascular </a:t>
            </a:r>
            <a:r>
              <a:rPr lang="en-US" sz="1400" u="sng" dirty="0" smtClean="0"/>
              <a:t>arachnoid mater</a:t>
            </a:r>
            <a:r>
              <a:rPr lang="en-US" sz="1400" dirty="0" smtClean="0"/>
              <a:t>. Between them there is a </a:t>
            </a:r>
            <a:r>
              <a:rPr lang="en-US" sz="1400" u="sng" dirty="0" smtClean="0"/>
              <a:t>potential space</a:t>
            </a:r>
            <a:r>
              <a:rPr lang="en-US" sz="1400" dirty="0" smtClean="0"/>
              <a:t>, so called </a:t>
            </a:r>
            <a:r>
              <a:rPr lang="en-US" sz="1400" u="sng" dirty="0" smtClean="0"/>
              <a:t>subdural space </a:t>
            </a:r>
            <a:r>
              <a:rPr lang="en-US" sz="1400" dirty="0" smtClean="0"/>
              <a:t>which contains a small amount of </a:t>
            </a:r>
            <a:r>
              <a:rPr lang="en-US" sz="1400" u="sng" dirty="0" smtClean="0"/>
              <a:t>interstitial fluid. </a:t>
            </a:r>
            <a:r>
              <a:rPr lang="en-US" sz="1400" dirty="0"/>
              <a:t> </a:t>
            </a:r>
            <a:r>
              <a:rPr lang="en-US" sz="1400" dirty="0" smtClean="0"/>
              <a:t>Enables arachnoid mater to slide against dura mater.</a:t>
            </a:r>
            <a:endParaRPr lang="cs-CZ" sz="1400" u="sng" dirty="0"/>
          </a:p>
        </p:txBody>
      </p:sp>
      <p:pic>
        <p:nvPicPr>
          <p:cNvPr id="2054" name="Picture 6" descr="http://3.bp.blogspot.com/-OmYs3YYvb7I/Ta2TvZ6NtXI/AAAAAAAAAsc/hs5LR4H7CWc/s1600/Subdural+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36" y="2395508"/>
            <a:ext cx="5093986" cy="36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27373" y="280087"/>
            <a:ext cx="280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Dural Reflections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90617" y="924857"/>
            <a:ext cx="120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 dura separates into two layers at </a:t>
            </a:r>
            <a:r>
              <a:rPr lang="en-US" sz="1200" u="sng" dirty="0" err="1" smtClean="0"/>
              <a:t>dural</a:t>
            </a:r>
            <a:r>
              <a:rPr lang="en-US" sz="1200" u="sng" dirty="0" smtClean="0"/>
              <a:t> reflections </a:t>
            </a:r>
            <a:r>
              <a:rPr lang="en-US" sz="1200" dirty="0" smtClean="0"/>
              <a:t>(also known as </a:t>
            </a:r>
            <a:r>
              <a:rPr lang="en-US" sz="1200" dirty="0" err="1" smtClean="0"/>
              <a:t>dural</a:t>
            </a:r>
            <a:r>
              <a:rPr lang="en-US" sz="1200" dirty="0" smtClean="0"/>
              <a:t> folds), places where the inner </a:t>
            </a:r>
            <a:r>
              <a:rPr lang="en-US" sz="1200" dirty="0" err="1" smtClean="0"/>
              <a:t>dural</a:t>
            </a:r>
            <a:r>
              <a:rPr lang="en-US" sz="1200" dirty="0" smtClean="0"/>
              <a:t> layer is reflected as sheet-like protrusions into the cranial cavity. There are two main </a:t>
            </a:r>
            <a:r>
              <a:rPr lang="en-US" sz="1200" dirty="0" err="1" smtClean="0"/>
              <a:t>dural</a:t>
            </a:r>
            <a:r>
              <a:rPr lang="en-US" sz="1200" dirty="0" smtClean="0"/>
              <a:t> reflections:</a:t>
            </a:r>
          </a:p>
        </p:txBody>
      </p:sp>
      <p:sp>
        <p:nvSpPr>
          <p:cNvPr id="8" name="Obdélník 7"/>
          <p:cNvSpPr/>
          <p:nvPr/>
        </p:nvSpPr>
        <p:spPr>
          <a:xfrm>
            <a:off x="90617" y="1508072"/>
            <a:ext cx="51568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/>
              <a:t>The tentorium cerebelli </a:t>
            </a:r>
            <a:r>
              <a:rPr lang="en-US" sz="1200" dirty="0" smtClean="0"/>
              <a:t>exists between </a:t>
            </a:r>
            <a:r>
              <a:rPr lang="en-US" sz="1200" u="sng" dirty="0" smtClean="0"/>
              <a:t>and separates the cerebellum and brainstem from the occipital lobes of the cerebrum</a:t>
            </a:r>
            <a:r>
              <a:rPr lang="en-US" sz="1200" dirty="0" smtClean="0"/>
              <a:t>. The peripheral border of tentorium is attached to the </a:t>
            </a:r>
            <a:r>
              <a:rPr lang="en-US" sz="1200" u="sng" dirty="0" smtClean="0"/>
              <a:t>upper edges of the petrous bones </a:t>
            </a:r>
            <a:r>
              <a:rPr lang="en-US" sz="1200" dirty="0" smtClean="0"/>
              <a:t>and to the </a:t>
            </a:r>
            <a:r>
              <a:rPr lang="en-US" sz="1200" u="sng" dirty="0" smtClean="0"/>
              <a:t>margins of the sulcus sinus </a:t>
            </a:r>
            <a:r>
              <a:rPr lang="en-US" sz="1200" u="sng" dirty="0" err="1" smtClean="0"/>
              <a:t>transversi</a:t>
            </a:r>
            <a:r>
              <a:rPr lang="en-US" sz="1200" u="sng" dirty="0" smtClean="0"/>
              <a:t> on the occipital bone</a:t>
            </a:r>
            <a:r>
              <a:rPr lang="en-US" sz="1200" dirty="0" smtClean="0"/>
              <a:t>. The free edge forms the </a:t>
            </a:r>
            <a:r>
              <a:rPr lang="en-US" sz="1200" u="sng" dirty="0" err="1" smtClean="0"/>
              <a:t>tentorial</a:t>
            </a:r>
            <a:r>
              <a:rPr lang="en-US" sz="1200" u="sng" dirty="0" smtClean="0"/>
              <a:t> notch </a:t>
            </a:r>
            <a:r>
              <a:rPr lang="en-US" sz="1200" dirty="0" smtClean="0"/>
              <a:t>which surrounds the midbrain</a:t>
            </a:r>
            <a:endParaRPr lang="en-US" sz="1200" dirty="0"/>
          </a:p>
        </p:txBody>
      </p:sp>
      <p:sp>
        <p:nvSpPr>
          <p:cNvPr id="9" name="Obdélník 8"/>
          <p:cNvSpPr/>
          <p:nvPr/>
        </p:nvSpPr>
        <p:spPr>
          <a:xfrm>
            <a:off x="5799438" y="150807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The </a:t>
            </a:r>
            <a:r>
              <a:rPr lang="en-US" sz="1200" b="1" dirty="0" err="1" smtClean="0"/>
              <a:t>falx</a:t>
            </a:r>
            <a:r>
              <a:rPr lang="en-US" sz="1200" b="1" dirty="0" smtClean="0"/>
              <a:t> cerebri,</a:t>
            </a:r>
            <a:r>
              <a:rPr lang="en-US" sz="1200" dirty="0" smtClean="0"/>
              <a:t> which </a:t>
            </a:r>
            <a:r>
              <a:rPr lang="en-US" sz="1200" u="sng" dirty="0" smtClean="0"/>
              <a:t>separates the two hemispheres of the brain</a:t>
            </a:r>
            <a:r>
              <a:rPr lang="en-US" sz="1200" dirty="0" smtClean="0"/>
              <a:t>, is located in the </a:t>
            </a:r>
            <a:r>
              <a:rPr lang="en-US" sz="1200" u="sng" dirty="0" smtClean="0"/>
              <a:t>longitudinal cerebral fissure between the hemispheres</a:t>
            </a:r>
            <a:r>
              <a:rPr lang="en-US" sz="1200" dirty="0" smtClean="0"/>
              <a:t>. Its free edge is </a:t>
            </a:r>
            <a:r>
              <a:rPr lang="en-US" sz="1200" u="sng" dirty="0" smtClean="0"/>
              <a:t>close to corpus </a:t>
            </a:r>
            <a:r>
              <a:rPr lang="en-US" sz="1200" u="sng" dirty="0" err="1" smtClean="0"/>
              <a:t>calosum</a:t>
            </a:r>
            <a:r>
              <a:rPr lang="en-US" sz="1200" dirty="0" smtClean="0"/>
              <a:t>. It is attached to </a:t>
            </a:r>
            <a:r>
              <a:rPr lang="en-US" sz="1200" u="sng" dirty="0" smtClean="0"/>
              <a:t>crista </a:t>
            </a:r>
            <a:r>
              <a:rPr lang="en-US" sz="1200" u="sng" dirty="0" err="1" smtClean="0"/>
              <a:t>galli</a:t>
            </a:r>
            <a:r>
              <a:rPr lang="en-US" sz="1200" u="sng" dirty="0" smtClean="0"/>
              <a:t> of </a:t>
            </a:r>
            <a:r>
              <a:rPr lang="en-US" sz="1200" u="sng" dirty="0" err="1" smtClean="0"/>
              <a:t>ethmoid</a:t>
            </a:r>
            <a:r>
              <a:rPr lang="en-US" sz="1200" u="sng" dirty="0" smtClean="0"/>
              <a:t> bone in the front </a:t>
            </a:r>
            <a:r>
              <a:rPr lang="en-US" sz="1200" dirty="0" smtClean="0"/>
              <a:t>, in the </a:t>
            </a:r>
            <a:r>
              <a:rPr lang="en-US" sz="1200" u="sng" dirty="0" smtClean="0"/>
              <a:t>midline of sulcus sinus </a:t>
            </a:r>
            <a:r>
              <a:rPr lang="en-US" sz="1200" u="sng" dirty="0" err="1" smtClean="0"/>
              <a:t>saggitalis</a:t>
            </a:r>
            <a:r>
              <a:rPr lang="en-US" sz="1200" u="sng" dirty="0" smtClean="0"/>
              <a:t> superior</a:t>
            </a:r>
            <a:r>
              <a:rPr lang="en-US" sz="1200" dirty="0" smtClean="0"/>
              <a:t> as far as back to </a:t>
            </a:r>
            <a:r>
              <a:rPr lang="en-US" sz="1200" u="sng" dirty="0" smtClean="0"/>
              <a:t>internal occipital protuberance </a:t>
            </a:r>
            <a:r>
              <a:rPr lang="en-US" sz="1200" dirty="0" smtClean="0"/>
              <a:t>where it merges into </a:t>
            </a:r>
            <a:r>
              <a:rPr lang="en-US" sz="1200" u="sng" dirty="0" smtClean="0"/>
              <a:t>tentorium cerebelli</a:t>
            </a:r>
            <a:r>
              <a:rPr lang="en-US" sz="1200" dirty="0" smtClean="0"/>
              <a:t> that extends to both sides</a:t>
            </a:r>
            <a:endParaRPr lang="en-US" sz="1200" dirty="0" smtClean="0"/>
          </a:p>
        </p:txBody>
      </p:sp>
      <p:pic>
        <p:nvPicPr>
          <p:cNvPr id="3074" name="Picture 2" descr="http://upload.wikimedia.org/wikipedia/commons/f/ff/Falxcereb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8" y="2645285"/>
            <a:ext cx="3946868" cy="3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619" y="2645285"/>
            <a:ext cx="4754906" cy="30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723503" y="674826"/>
            <a:ext cx="3978875" cy="15696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    </a:t>
            </a:r>
            <a:r>
              <a:rPr lang="en-US" sz="1200" b="1" dirty="0" smtClean="0"/>
              <a:t>The </a:t>
            </a:r>
            <a:r>
              <a:rPr lang="en-US" sz="1200" b="1" dirty="0" err="1" smtClean="0"/>
              <a:t>sellar</a:t>
            </a:r>
            <a:r>
              <a:rPr lang="en-US" sz="1200" b="1" dirty="0" smtClean="0"/>
              <a:t> diaphragm </a:t>
            </a:r>
            <a:r>
              <a:rPr lang="en-US" sz="1200" dirty="0" smtClean="0"/>
              <a:t>is the smallest </a:t>
            </a:r>
            <a:r>
              <a:rPr lang="en-US" sz="1200" dirty="0" err="1" smtClean="0"/>
              <a:t>dural</a:t>
            </a:r>
            <a:r>
              <a:rPr lang="en-US" sz="1200" dirty="0" smtClean="0"/>
              <a:t> </a:t>
            </a:r>
            <a:r>
              <a:rPr lang="en-US" sz="1200" dirty="0" err="1" smtClean="0"/>
              <a:t>infolding</a:t>
            </a:r>
            <a:r>
              <a:rPr lang="en-US" sz="1200" dirty="0" smtClean="0"/>
              <a:t> and is a circular sheet of dura that is suspended between the </a:t>
            </a:r>
            <a:r>
              <a:rPr lang="en-US" sz="1200" u="sng" dirty="0" err="1" smtClean="0"/>
              <a:t>clinoid</a:t>
            </a:r>
            <a:r>
              <a:rPr lang="en-US" sz="1200" u="sng" dirty="0" smtClean="0"/>
              <a:t> processes</a:t>
            </a:r>
            <a:r>
              <a:rPr lang="en-US" sz="1200" dirty="0" smtClean="0"/>
              <a:t>, forming a partial roof over the </a:t>
            </a:r>
            <a:r>
              <a:rPr lang="en-US" sz="1200" dirty="0" err="1" smtClean="0"/>
              <a:t>hypophysial</a:t>
            </a:r>
            <a:r>
              <a:rPr lang="en-US" sz="1200" dirty="0" smtClean="0"/>
              <a:t> fossa. The </a:t>
            </a:r>
            <a:r>
              <a:rPr lang="en-US" sz="1200" u="sng" dirty="0" err="1" smtClean="0"/>
              <a:t>sellar</a:t>
            </a:r>
            <a:r>
              <a:rPr lang="en-US" sz="1200" u="sng" dirty="0" smtClean="0"/>
              <a:t> </a:t>
            </a:r>
            <a:r>
              <a:rPr lang="en-US" sz="1200" u="sng" dirty="0" err="1" smtClean="0"/>
              <a:t>diaphgram</a:t>
            </a:r>
            <a:r>
              <a:rPr lang="en-US" sz="1200" u="sng" dirty="0" smtClean="0"/>
              <a:t> covers the pituitary gland in this fossa </a:t>
            </a:r>
            <a:r>
              <a:rPr lang="en-US" sz="1200" dirty="0" smtClean="0"/>
              <a:t>and has </a:t>
            </a:r>
            <a:r>
              <a:rPr lang="en-US" sz="1200" u="sng" dirty="0" smtClean="0"/>
              <a:t>an aperture for passage of the infundibulum (pituitary stalk) and </a:t>
            </a:r>
            <a:r>
              <a:rPr lang="en-US" sz="1200" u="sng" dirty="0" err="1" smtClean="0"/>
              <a:t>hypophysial</a:t>
            </a:r>
            <a:r>
              <a:rPr lang="en-US" sz="1200" u="sng" dirty="0" smtClean="0"/>
              <a:t> veins.</a:t>
            </a:r>
            <a:endParaRPr lang="en-US" sz="1200" u="sng" dirty="0"/>
          </a:p>
        </p:txBody>
      </p:sp>
      <p:sp>
        <p:nvSpPr>
          <p:cNvPr id="5" name="Obdélník 4"/>
          <p:cNvSpPr/>
          <p:nvPr/>
        </p:nvSpPr>
        <p:spPr>
          <a:xfrm>
            <a:off x="906162" y="213161"/>
            <a:ext cx="80401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Two other </a:t>
            </a:r>
            <a:r>
              <a:rPr lang="en-US" sz="1200" dirty="0" err="1" smtClean="0"/>
              <a:t>dural</a:t>
            </a:r>
            <a:r>
              <a:rPr lang="en-US" sz="1200" dirty="0" smtClean="0"/>
              <a:t> inholdings are the </a:t>
            </a:r>
            <a:r>
              <a:rPr lang="en-US" sz="1200" b="1" dirty="0" smtClean="0"/>
              <a:t>cerebellar </a:t>
            </a:r>
            <a:r>
              <a:rPr lang="en-US" sz="1200" b="1" dirty="0" err="1" smtClean="0"/>
              <a:t>falx</a:t>
            </a:r>
            <a:r>
              <a:rPr lang="en-US" sz="1200" b="1" dirty="0" smtClean="0"/>
              <a:t> </a:t>
            </a:r>
            <a:r>
              <a:rPr lang="en-US" sz="1200" dirty="0" smtClean="0"/>
              <a:t>, the </a:t>
            </a:r>
            <a:r>
              <a:rPr lang="en-US" sz="1200" b="1" dirty="0" err="1" smtClean="0"/>
              <a:t>sellar</a:t>
            </a:r>
            <a:r>
              <a:rPr lang="en-US" sz="1200" b="1" dirty="0" smtClean="0"/>
              <a:t> diaphragm </a:t>
            </a:r>
            <a:r>
              <a:rPr lang="en-US" sz="1200" dirty="0" smtClean="0"/>
              <a:t>and the </a:t>
            </a:r>
            <a:r>
              <a:rPr lang="en-US" sz="1200" b="1" dirty="0" smtClean="0"/>
              <a:t>Trigeminal Cave of </a:t>
            </a:r>
            <a:r>
              <a:rPr lang="en-US" sz="1200" b="1" dirty="0" err="1" smtClean="0"/>
              <a:t>Meckel</a:t>
            </a:r>
            <a:r>
              <a:rPr lang="en-US" sz="1200" b="1" dirty="0" smtClean="0"/>
              <a:t>  </a:t>
            </a:r>
            <a:r>
              <a:rPr lang="en-US" sz="1200" dirty="0" smtClean="0"/>
              <a:t>:</a:t>
            </a:r>
            <a:endParaRPr lang="en-US" sz="12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98854" y="674826"/>
            <a:ext cx="3295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    </a:t>
            </a:r>
            <a:r>
              <a:rPr lang="en-US" sz="1200" b="1" dirty="0" smtClean="0"/>
              <a:t>The cerebellar </a:t>
            </a:r>
            <a:r>
              <a:rPr lang="en-US" sz="1200" b="1" dirty="0" err="1" smtClean="0"/>
              <a:t>falx</a:t>
            </a:r>
            <a:r>
              <a:rPr lang="en-US" sz="1200" b="1" dirty="0" smtClean="0"/>
              <a:t> </a:t>
            </a:r>
            <a:r>
              <a:rPr lang="en-US" sz="1200" dirty="0" smtClean="0"/>
              <a:t>(or </a:t>
            </a:r>
            <a:r>
              <a:rPr lang="en-US" sz="1200" dirty="0" err="1" smtClean="0"/>
              <a:t>falx</a:t>
            </a:r>
            <a:r>
              <a:rPr lang="en-US" sz="1200" dirty="0" smtClean="0"/>
              <a:t> cerebelli) is a vertical </a:t>
            </a:r>
            <a:r>
              <a:rPr lang="en-US" sz="1200" dirty="0" err="1" smtClean="0"/>
              <a:t>dural</a:t>
            </a:r>
            <a:r>
              <a:rPr lang="en-US" sz="1200" dirty="0" smtClean="0"/>
              <a:t> </a:t>
            </a:r>
            <a:r>
              <a:rPr lang="en-US" sz="1200" dirty="0" err="1" smtClean="0"/>
              <a:t>infolding</a:t>
            </a:r>
            <a:r>
              <a:rPr lang="en-US" sz="1200" dirty="0" smtClean="0"/>
              <a:t> that lies </a:t>
            </a:r>
            <a:r>
              <a:rPr lang="en-US" sz="1200" u="sng" dirty="0" smtClean="0"/>
              <a:t>inferior to the cerebellar tentorium</a:t>
            </a:r>
            <a:r>
              <a:rPr lang="en-US" sz="1200" dirty="0" smtClean="0"/>
              <a:t> in the posterior part of the posterior cranial fossa. It partially separates the cerebellar hemispheres. It extends between </a:t>
            </a:r>
            <a:r>
              <a:rPr lang="en-US" sz="1200" u="sng" dirty="0" smtClean="0"/>
              <a:t>tentorium cerebelli and occipital crest</a:t>
            </a:r>
            <a:endParaRPr lang="en-US" sz="1200" u="sng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8361405" y="790832"/>
            <a:ext cx="3270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On the anterior surface and at the apex of the petrous bone , </a:t>
            </a:r>
            <a:r>
              <a:rPr lang="en-US" sz="1200" u="sng" dirty="0" smtClean="0"/>
              <a:t>the trigeminal ganglion is enclosed in a </a:t>
            </a:r>
            <a:r>
              <a:rPr lang="en-US" sz="1200" u="sng" dirty="0" err="1" smtClean="0"/>
              <a:t>dural</a:t>
            </a:r>
            <a:r>
              <a:rPr lang="en-US" sz="1200" u="sng" dirty="0" smtClean="0"/>
              <a:t> pocket, </a:t>
            </a:r>
            <a:r>
              <a:rPr lang="en-US" sz="1200" b="1" u="sng" dirty="0" smtClean="0"/>
              <a:t>the trigeminal cave of </a:t>
            </a:r>
            <a:r>
              <a:rPr lang="en-US" sz="1200" b="1" u="sng" dirty="0" err="1" smtClean="0"/>
              <a:t>Meckel</a:t>
            </a:r>
            <a:endParaRPr lang="cs-CZ" sz="1200" b="1" u="sng" dirty="0"/>
          </a:p>
        </p:txBody>
      </p:sp>
      <p:pic>
        <p:nvPicPr>
          <p:cNvPr id="4098" name="Picture 2" descr="http://d7c2b0wpljtwf.cloudfront.net/var/ezwebin_site/storage/images/media/images/e-anatomy/brain-human-anatomy-diagram/cerebral-falx-cerebellar-tentorium-cranial-dura-mater-anatomical-picture-en/2637406-1-eng-GB/cerebral-falx-cerebellar-tentorium-cranial-dura-mater-anatomical-picture-en_medical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0" y="2503969"/>
            <a:ext cx="6819985" cy="416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289" y="2810042"/>
            <a:ext cx="4754906" cy="30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2507" y="164754"/>
            <a:ext cx="90451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Arachnoid Mater</a:t>
            </a:r>
          </a:p>
          <a:p>
            <a:r>
              <a:rPr lang="en-US" sz="1200" dirty="0" smtClean="0"/>
              <a:t>The </a:t>
            </a:r>
            <a:r>
              <a:rPr lang="en-US" sz="1200" u="sng" dirty="0" smtClean="0"/>
              <a:t>avascular</a:t>
            </a:r>
            <a:r>
              <a:rPr lang="en-US" sz="1200" dirty="0" smtClean="0"/>
              <a:t> arachnoid mater adheres closely to dura mater. </a:t>
            </a:r>
            <a:r>
              <a:rPr lang="en-US" sz="1200" dirty="0" err="1" smtClean="0"/>
              <a:t>Pedunculated</a:t>
            </a:r>
            <a:r>
              <a:rPr lang="en-US" sz="1200" dirty="0" smtClean="0"/>
              <a:t>, mushroom-like protrusion of the arachnoid project into principal venous sinuses as the </a:t>
            </a:r>
            <a:r>
              <a:rPr lang="en-US" sz="1200" u="sng" dirty="0" smtClean="0"/>
              <a:t>arachnoid villi or the arachnoid granulations</a:t>
            </a:r>
            <a:r>
              <a:rPr lang="en-US" sz="1200" dirty="0" smtClean="0"/>
              <a:t>. They consist of an </a:t>
            </a:r>
            <a:r>
              <a:rPr lang="en-US" sz="1200" u="sng" dirty="0" smtClean="0"/>
              <a:t>arachnoid network covered by the mesothelium</a:t>
            </a:r>
            <a:r>
              <a:rPr lang="en-US" sz="1200" dirty="0" smtClean="0"/>
              <a:t>. The </a:t>
            </a:r>
            <a:r>
              <a:rPr lang="en-US" sz="1200" u="sng" dirty="0" smtClean="0"/>
              <a:t>dura which still encloses </a:t>
            </a:r>
            <a:r>
              <a:rPr lang="en-US" sz="1200" dirty="0" smtClean="0"/>
              <a:t>them is </a:t>
            </a:r>
            <a:r>
              <a:rPr lang="en-US" sz="1200" u="sng" dirty="0" smtClean="0"/>
              <a:t>reduced to a thin layer</a:t>
            </a:r>
            <a:r>
              <a:rPr lang="en-US" sz="1200" dirty="0" smtClean="0"/>
              <a:t>. The majority of arachnoid villi are present around the </a:t>
            </a:r>
            <a:r>
              <a:rPr lang="en-US" sz="1200" u="sng" dirty="0" smtClean="0"/>
              <a:t>superior sagittal sinus</a:t>
            </a:r>
            <a:r>
              <a:rPr lang="en-US" sz="1200" dirty="0" smtClean="0"/>
              <a:t>, in the </a:t>
            </a:r>
            <a:r>
              <a:rPr lang="en-US" sz="1200" u="sng" dirty="0" smtClean="0"/>
              <a:t>lateral lacunae </a:t>
            </a:r>
            <a:r>
              <a:rPr lang="en-US" sz="1200" dirty="0" smtClean="0"/>
              <a:t>and less commonly at the points of </a:t>
            </a:r>
            <a:r>
              <a:rPr lang="en-US" sz="1200" u="sng" dirty="0" smtClean="0"/>
              <a:t>exits of the spinal nerves</a:t>
            </a:r>
            <a:r>
              <a:rPr lang="en-US" sz="1200" dirty="0" smtClean="0"/>
              <a:t>. </a:t>
            </a:r>
            <a:r>
              <a:rPr lang="en-US" sz="1200" u="sng" dirty="0" smtClean="0"/>
              <a:t>CSF enters the venous circulation through the arachnoid villi</a:t>
            </a:r>
            <a:r>
              <a:rPr lang="en-US" sz="1200" dirty="0" smtClean="0"/>
              <a:t>. In older people villi may penetrate the bone ( </a:t>
            </a:r>
            <a:r>
              <a:rPr lang="en-US" sz="1200" dirty="0" err="1" smtClean="0"/>
              <a:t>foveolae</a:t>
            </a:r>
            <a:r>
              <a:rPr lang="en-US" sz="1200" dirty="0" smtClean="0"/>
              <a:t> </a:t>
            </a:r>
            <a:r>
              <a:rPr lang="en-US" sz="1200" dirty="0" err="1" smtClean="0"/>
              <a:t>granulares</a:t>
            </a:r>
            <a:r>
              <a:rPr lang="en-US" sz="1200" dirty="0" smtClean="0"/>
              <a:t>) and </a:t>
            </a:r>
            <a:r>
              <a:rPr lang="en-US" sz="1200" dirty="0" err="1" smtClean="0"/>
              <a:t>invaginate</a:t>
            </a:r>
            <a:r>
              <a:rPr lang="en-US" sz="1200" dirty="0" smtClean="0"/>
              <a:t> into the </a:t>
            </a:r>
            <a:r>
              <a:rPr lang="en-US" sz="1200" dirty="0" err="1" smtClean="0"/>
              <a:t>diploic</a:t>
            </a:r>
            <a:r>
              <a:rPr lang="en-US" sz="1200" dirty="0" smtClean="0"/>
              <a:t> veins. The arachnoid connects to </a:t>
            </a:r>
            <a:r>
              <a:rPr lang="en-US" sz="1200" dirty="0" err="1" smtClean="0"/>
              <a:t>pia</a:t>
            </a:r>
            <a:r>
              <a:rPr lang="en-US" sz="1200" dirty="0" smtClean="0"/>
              <a:t> mater via small hair like processes, the </a:t>
            </a:r>
            <a:r>
              <a:rPr lang="en-US" sz="1200" u="sng" dirty="0" smtClean="0"/>
              <a:t>arachnoid </a:t>
            </a:r>
            <a:r>
              <a:rPr lang="en-US" sz="1200" u="sng" dirty="0" err="1" smtClean="0"/>
              <a:t>trabeculae</a:t>
            </a:r>
            <a:r>
              <a:rPr lang="en-US" sz="1200" dirty="0" smtClean="0"/>
              <a:t>. The space between arachnoid and </a:t>
            </a:r>
            <a:r>
              <a:rPr lang="en-US" sz="1200" dirty="0" err="1" smtClean="0"/>
              <a:t>pia</a:t>
            </a:r>
            <a:r>
              <a:rPr lang="en-US" sz="1200" dirty="0" smtClean="0"/>
              <a:t> mater is called </a:t>
            </a:r>
            <a:r>
              <a:rPr lang="en-US" sz="1200" u="sng" dirty="0" smtClean="0"/>
              <a:t>subarachnoid space.  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b="1" dirty="0" err="1" smtClean="0"/>
              <a:t>Pia</a:t>
            </a:r>
            <a:r>
              <a:rPr lang="en-US" sz="1200" b="1" dirty="0" smtClean="0"/>
              <a:t> Mater</a:t>
            </a:r>
          </a:p>
          <a:p>
            <a:r>
              <a:rPr lang="en-US" sz="1200" dirty="0" smtClean="0"/>
              <a:t>It </a:t>
            </a:r>
            <a:r>
              <a:rPr lang="en-US" sz="1200" u="sng" dirty="0" smtClean="0"/>
              <a:t>is vascularized ,</a:t>
            </a:r>
            <a:r>
              <a:rPr lang="en-US" sz="1200" dirty="0" smtClean="0"/>
              <a:t>connective tissue membrane containing a network of fine blood vessels. It adheres to the surface of the brain and spinal cord </a:t>
            </a:r>
            <a:r>
              <a:rPr lang="en-US" sz="1200" u="sng" dirty="0" smtClean="0"/>
              <a:t>following all their contours.</a:t>
            </a:r>
          </a:p>
          <a:p>
            <a:r>
              <a:rPr lang="en-US" sz="1200" b="1" dirty="0" smtClean="0"/>
              <a:t>The cranial </a:t>
            </a:r>
            <a:r>
              <a:rPr lang="en-US" sz="1200" b="1" dirty="0" err="1" smtClean="0"/>
              <a:t>pia</a:t>
            </a:r>
            <a:r>
              <a:rPr lang="en-US" sz="1200" b="1" dirty="0" smtClean="0"/>
              <a:t> mater</a:t>
            </a:r>
            <a:r>
              <a:rPr lang="en-US" sz="1200" dirty="0" smtClean="0"/>
              <a:t> invests the entire surface of the brain , dipping into the fissure and sulci of the cerebral and cerebella </a:t>
            </a:r>
            <a:r>
              <a:rPr lang="en-US" sz="1200" dirty="0" err="1" smtClean="0"/>
              <a:t>hemisphres</a:t>
            </a:r>
            <a:r>
              <a:rPr lang="en-US" sz="1200" dirty="0" smtClean="0"/>
              <a:t>. It forms the </a:t>
            </a:r>
            <a:r>
              <a:rPr lang="en-US" sz="1200" u="sng" dirty="0" err="1" smtClean="0"/>
              <a:t>tela</a:t>
            </a:r>
            <a:r>
              <a:rPr lang="en-US" sz="1200" u="sng" dirty="0" smtClean="0"/>
              <a:t> </a:t>
            </a:r>
            <a:r>
              <a:rPr lang="en-US" sz="1200" u="sng" dirty="0" err="1" smtClean="0"/>
              <a:t>choroidea</a:t>
            </a:r>
            <a:r>
              <a:rPr lang="en-US" sz="1200" u="sng" dirty="0" smtClean="0"/>
              <a:t>  of the third ventricle and fourth ventricle and it combines with ependymal cells to form choroid plexus of third fourth and lateral ventricles.</a:t>
            </a:r>
          </a:p>
          <a:p>
            <a:r>
              <a:rPr lang="en-US" sz="1200" b="1" dirty="0" smtClean="0"/>
              <a:t>The spinal </a:t>
            </a:r>
            <a:r>
              <a:rPr lang="en-US" sz="1200" b="1" dirty="0" err="1" smtClean="0"/>
              <a:t>pia</a:t>
            </a:r>
            <a:r>
              <a:rPr lang="en-US" sz="1200" b="1" dirty="0" smtClean="0"/>
              <a:t> mater </a:t>
            </a:r>
            <a:r>
              <a:rPr lang="en-US" sz="1200" dirty="0" smtClean="0"/>
              <a:t>is thicker, firmer and less vascular . It consists of </a:t>
            </a:r>
            <a:r>
              <a:rPr lang="en-US" sz="1200" u="sng" dirty="0" smtClean="0"/>
              <a:t>two layers</a:t>
            </a:r>
            <a:r>
              <a:rPr lang="en-US" sz="1200" dirty="0" smtClean="0"/>
              <a:t>. The inner layer is intimately </a:t>
            </a:r>
            <a:r>
              <a:rPr lang="en-US" sz="1200" dirty="0" err="1" smtClean="0"/>
              <a:t>adhers</a:t>
            </a:r>
            <a:r>
              <a:rPr lang="en-US" sz="1200" dirty="0" smtClean="0"/>
              <a:t> to the </a:t>
            </a:r>
            <a:r>
              <a:rPr lang="en-US" sz="1200" u="sng" dirty="0" smtClean="0"/>
              <a:t>entire surface of the spinal cord </a:t>
            </a:r>
            <a:r>
              <a:rPr lang="en-US" sz="1200" dirty="0" smtClean="0"/>
              <a:t>and </a:t>
            </a:r>
            <a:r>
              <a:rPr lang="en-US" sz="1200" u="sng" dirty="0" smtClean="0"/>
              <a:t>sends septum into anterior median fissure</a:t>
            </a:r>
            <a:r>
              <a:rPr lang="en-US" sz="1200" dirty="0" smtClean="0"/>
              <a:t>. The collagen </a:t>
            </a:r>
            <a:r>
              <a:rPr lang="en-US" sz="1200" dirty="0" err="1" smtClean="0"/>
              <a:t>fibres</a:t>
            </a:r>
            <a:r>
              <a:rPr lang="en-US" sz="1200" dirty="0" smtClean="0"/>
              <a:t> of the </a:t>
            </a:r>
            <a:r>
              <a:rPr lang="en-US" sz="1200" u="sng" dirty="0" smtClean="0"/>
              <a:t>outer layer </a:t>
            </a:r>
            <a:r>
              <a:rPr lang="en-US" sz="1200" dirty="0" smtClean="0"/>
              <a:t>are concentrated to form along each side </a:t>
            </a:r>
            <a:r>
              <a:rPr lang="en-US" sz="1200" u="sng" dirty="0" smtClean="0"/>
              <a:t>denticulate ligament</a:t>
            </a:r>
            <a:r>
              <a:rPr lang="en-US" sz="1200" dirty="0" smtClean="0"/>
              <a:t>. At the caudal end of the spinal cord , the </a:t>
            </a:r>
            <a:r>
              <a:rPr lang="en-US" sz="1200" dirty="0" err="1" smtClean="0"/>
              <a:t>pia</a:t>
            </a:r>
            <a:r>
              <a:rPr lang="en-US" sz="1200" dirty="0" smtClean="0"/>
              <a:t> mater is prolonged into the </a:t>
            </a:r>
            <a:r>
              <a:rPr lang="en-US" sz="1200" u="sng" dirty="0" err="1" smtClean="0"/>
              <a:t>filum</a:t>
            </a:r>
            <a:r>
              <a:rPr lang="en-US" sz="1200" u="sng" dirty="0" smtClean="0"/>
              <a:t> </a:t>
            </a:r>
            <a:r>
              <a:rPr lang="en-US" sz="1200" u="sng" dirty="0" err="1" smtClean="0"/>
              <a:t>terminale</a:t>
            </a:r>
            <a:r>
              <a:rPr lang="en-US" sz="1200" dirty="0" smtClean="0"/>
              <a:t> which </a:t>
            </a:r>
            <a:r>
              <a:rPr lang="en-US" sz="1200" u="sng" dirty="0" smtClean="0"/>
              <a:t>unites with the dura mater at the second sacral vertebra and </a:t>
            </a:r>
            <a:r>
              <a:rPr lang="en-US" sz="1200" dirty="0" smtClean="0"/>
              <a:t>continues caudally and </a:t>
            </a:r>
            <a:r>
              <a:rPr lang="en-US" sz="1200" u="sng" dirty="0" smtClean="0"/>
              <a:t>fuses with periostium of coccyx.</a:t>
            </a:r>
          </a:p>
          <a:p>
            <a:r>
              <a:rPr lang="en-US" sz="1200" b="1" dirty="0" smtClean="0"/>
              <a:t>Subarachnoid Space</a:t>
            </a:r>
          </a:p>
          <a:p>
            <a:r>
              <a:rPr lang="en-US" sz="1200" dirty="0" smtClean="0"/>
              <a:t>The subarachnoid space varies because the arachnoid rests on dura mater but the </a:t>
            </a:r>
            <a:r>
              <a:rPr lang="en-US" sz="1200" dirty="0" err="1" smtClean="0"/>
              <a:t>pia</a:t>
            </a:r>
            <a:r>
              <a:rPr lang="en-US" sz="1200" dirty="0" smtClean="0"/>
              <a:t> mater follows the contours of the brain. The </a:t>
            </a:r>
            <a:r>
              <a:rPr lang="en-US" sz="1200" u="sng" dirty="0" smtClean="0"/>
              <a:t>subarachnoid space is filled with CSF</a:t>
            </a:r>
            <a:r>
              <a:rPr lang="en-US" sz="1200" dirty="0" smtClean="0"/>
              <a:t> . Regions of enlarged arachnoid space are called </a:t>
            </a:r>
            <a:r>
              <a:rPr lang="en-US" sz="1200" u="sng" dirty="0" smtClean="0"/>
              <a:t>subarachnoid cisterns</a:t>
            </a:r>
          </a:p>
          <a:p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60" y="1532237"/>
            <a:ext cx="3583460" cy="23300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432" y="1532237"/>
            <a:ext cx="4308389" cy="2644347"/>
          </a:xfrm>
          <a:prstGeom prst="rect">
            <a:avLst/>
          </a:prstGeom>
        </p:spPr>
      </p:pic>
      <p:pic>
        <p:nvPicPr>
          <p:cNvPr id="5122" name="Picture 2" descr="http://upload.wikimedia.org/wikipedia/commons/f/f4/Gray66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653" y="482744"/>
            <a:ext cx="2565188" cy="59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8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5698" y="197708"/>
            <a:ext cx="2084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Cisternae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3654" y="947351"/>
            <a:ext cx="5692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Cisterna magna </a:t>
            </a:r>
            <a:r>
              <a:rPr lang="en-US" sz="1200" dirty="0" smtClean="0"/>
              <a:t>(</a:t>
            </a:r>
            <a:r>
              <a:rPr lang="en-US" sz="1200" dirty="0" err="1" smtClean="0"/>
              <a:t>cerebellomedullaris</a:t>
            </a:r>
            <a:r>
              <a:rPr lang="en-US" sz="1200" dirty="0" smtClean="0"/>
              <a:t>). It is located </a:t>
            </a:r>
            <a:r>
              <a:rPr lang="en-US" sz="1200" u="sng" dirty="0" smtClean="0"/>
              <a:t>between medulla oblongata and cerebellum</a:t>
            </a:r>
            <a:r>
              <a:rPr lang="en-US" sz="1200" dirty="0" smtClean="0"/>
              <a:t> and receives CSF through the median aperture from the fourth ventricle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Cisternae </a:t>
            </a:r>
            <a:r>
              <a:rPr lang="en-US" sz="1200" b="1" dirty="0" err="1" smtClean="0"/>
              <a:t>basalis</a:t>
            </a:r>
            <a:r>
              <a:rPr lang="en-US" sz="1200" b="1" dirty="0" smtClean="0"/>
              <a:t> </a:t>
            </a:r>
            <a:r>
              <a:rPr lang="en-US" sz="1200" dirty="0" smtClean="0"/>
              <a:t>are located between the </a:t>
            </a:r>
            <a:r>
              <a:rPr lang="en-US" sz="1200" u="sng" dirty="0" smtClean="0"/>
              <a:t>brain stem and diencephalon</a:t>
            </a:r>
            <a:r>
              <a:rPr lang="en-US" sz="1200" dirty="0" smtClean="0"/>
              <a:t>, include the </a:t>
            </a:r>
            <a:r>
              <a:rPr lang="en-US" sz="1200" u="sng" dirty="0" err="1" smtClean="0"/>
              <a:t>pontine</a:t>
            </a:r>
            <a:r>
              <a:rPr lang="en-US" sz="1200" u="sng" dirty="0" smtClean="0"/>
              <a:t> and </a:t>
            </a:r>
            <a:r>
              <a:rPr lang="en-US" sz="1200" u="sng" dirty="0" err="1" smtClean="0"/>
              <a:t>interpencular</a:t>
            </a:r>
            <a:r>
              <a:rPr lang="en-US" sz="1200" u="sng" dirty="0" smtClean="0"/>
              <a:t> cisterns</a:t>
            </a:r>
            <a:r>
              <a:rPr lang="en-US" sz="1200" dirty="0" smtClean="0"/>
              <a:t> and </a:t>
            </a:r>
            <a:r>
              <a:rPr lang="en-US" sz="1200" u="sng" dirty="0" smtClean="0"/>
              <a:t>the cistern of the optic </a:t>
            </a:r>
            <a:r>
              <a:rPr lang="en-US" sz="1200" u="sng" dirty="0" err="1" smtClean="0"/>
              <a:t>chiasma</a:t>
            </a:r>
            <a:endParaRPr lang="en-US" sz="12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Cisternae fossae </a:t>
            </a:r>
            <a:r>
              <a:rPr lang="en-US" sz="1200" b="1" dirty="0" err="1" smtClean="0"/>
              <a:t>lateralis</a:t>
            </a:r>
            <a:r>
              <a:rPr lang="en-US" sz="1200" dirty="0" smtClean="0"/>
              <a:t> occupies the space where </a:t>
            </a:r>
            <a:r>
              <a:rPr lang="en-US" sz="1200" u="sng" dirty="0" smtClean="0"/>
              <a:t>the arachnoid bridges the lateral sulcus</a:t>
            </a:r>
            <a:r>
              <a:rPr lang="en-US" sz="1200" dirty="0" smtClean="0"/>
              <a:t>, it contains the </a:t>
            </a:r>
            <a:r>
              <a:rPr lang="en-US" sz="1200" u="sng" dirty="0" smtClean="0"/>
              <a:t>lateral cerebral arteries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Lumbar cistern </a:t>
            </a:r>
            <a:r>
              <a:rPr lang="en-US" sz="1200" dirty="0" smtClean="0"/>
              <a:t>extends </a:t>
            </a:r>
            <a:r>
              <a:rPr lang="en-US" sz="1200" u="sng" dirty="0" smtClean="0"/>
              <a:t>from 2</a:t>
            </a:r>
            <a:r>
              <a:rPr lang="en-US" sz="1200" u="sng" baseline="30000" dirty="0" smtClean="0"/>
              <a:t>nd</a:t>
            </a:r>
            <a:r>
              <a:rPr lang="en-US" sz="1200" u="sng" dirty="0" smtClean="0"/>
              <a:t> lumbar vertebra to second segment of sacrum</a:t>
            </a:r>
            <a:r>
              <a:rPr lang="en-US" sz="1200" dirty="0" smtClean="0"/>
              <a:t>. It contains the </a:t>
            </a:r>
            <a:r>
              <a:rPr lang="en-US" sz="1200" u="sng" dirty="0" err="1" smtClean="0"/>
              <a:t>cauda</a:t>
            </a:r>
            <a:r>
              <a:rPr lang="en-US" sz="1200" u="sng" dirty="0" smtClean="0"/>
              <a:t> </a:t>
            </a:r>
            <a:r>
              <a:rPr lang="en-US" sz="1200" u="sng" dirty="0" err="1" smtClean="0"/>
              <a:t>equina</a:t>
            </a:r>
            <a:endParaRPr lang="cs-CZ" sz="1200" u="sng" dirty="0"/>
          </a:p>
        </p:txBody>
      </p:sp>
      <p:pic>
        <p:nvPicPr>
          <p:cNvPr id="6148" name="Picture 4" descr="http://upload.wikimedia.org/wikipedia/commons/3/36/Gray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53" y="325512"/>
            <a:ext cx="47625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eb.knust.edu.gh/oer/images/content/pics/img2013120_125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31" y="4514849"/>
            <a:ext cx="46863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inoemedicalassociation.org/usmle1/usmlestep1pearls/csf_files/image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0" y="4049025"/>
            <a:ext cx="52101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069492" y="189470"/>
            <a:ext cx="404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Cerebrospinal Fluid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1276" y="1095632"/>
            <a:ext cx="1103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cerebrospinal fluid is clear colorless fluid, contains a low amount of cells mainly lymphocytes. It is produced mainly by the </a:t>
            </a:r>
            <a:r>
              <a:rPr lang="en-US" sz="1200" u="sng" dirty="0" smtClean="0"/>
              <a:t>choroid plexuses of the </a:t>
            </a:r>
            <a:r>
              <a:rPr lang="en-US" sz="1200" b="1" u="sng" dirty="0" smtClean="0"/>
              <a:t>lateral ventricles</a:t>
            </a:r>
            <a:r>
              <a:rPr lang="en-US" sz="1200" u="sng" dirty="0" smtClean="0"/>
              <a:t>, a small amount by the third and fourth ventricle</a:t>
            </a:r>
            <a:r>
              <a:rPr lang="en-US" sz="1200" dirty="0" smtClean="0"/>
              <a:t>. The total volume of the CSF in the ventricle system and the subarachnoid space varies from </a:t>
            </a:r>
            <a:r>
              <a:rPr lang="en-US" sz="1200" u="sng" dirty="0" smtClean="0"/>
              <a:t>80-150</a:t>
            </a:r>
            <a:r>
              <a:rPr lang="en-US" sz="1200" dirty="0" smtClean="0"/>
              <a:t> mL, but </a:t>
            </a:r>
            <a:r>
              <a:rPr lang="en-US" sz="1200" u="sng" dirty="0" smtClean="0"/>
              <a:t>the ventricular system alone contains 15-40 ml </a:t>
            </a:r>
            <a:r>
              <a:rPr lang="en-US" sz="1200" dirty="0" smtClean="0"/>
              <a:t>. Approx. 500 mL are produced during a 24 h period.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1276" y="2150159"/>
            <a:ext cx="921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b="1" dirty="0" smtClean="0"/>
              <a:t>Produced in the lateral ventricle</a:t>
            </a:r>
            <a:endParaRPr lang="cs-CZ" sz="1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367481" y="3212324"/>
            <a:ext cx="1169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third ventricle</a:t>
            </a:r>
            <a:endParaRPr lang="cs-CZ" sz="1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010022" y="2647779"/>
            <a:ext cx="2561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Interventricular</a:t>
            </a:r>
            <a:r>
              <a:rPr lang="en-US" sz="1200" b="1" dirty="0" smtClean="0"/>
              <a:t> foramen of Monroe</a:t>
            </a:r>
            <a:endParaRPr lang="cs-CZ" sz="1200" b="1" dirty="0"/>
          </a:p>
        </p:txBody>
      </p:sp>
      <p:sp>
        <p:nvSpPr>
          <p:cNvPr id="16" name="Ovál 15"/>
          <p:cNvSpPr/>
          <p:nvPr/>
        </p:nvSpPr>
        <p:spPr>
          <a:xfrm>
            <a:off x="1725816" y="3902847"/>
            <a:ext cx="189471" cy="659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1816409" y="3551193"/>
            <a:ext cx="1" cy="769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ál 17"/>
          <p:cNvSpPr/>
          <p:nvPr/>
        </p:nvSpPr>
        <p:spPr>
          <a:xfrm>
            <a:off x="1725823" y="2753328"/>
            <a:ext cx="189471" cy="659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1820552" y="2416181"/>
            <a:ext cx="3" cy="770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350994" y="4433248"/>
            <a:ext cx="1301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Fourth ventricle</a:t>
            </a:r>
            <a:endParaRPr lang="cs-CZ" sz="1200" b="1" dirty="0"/>
          </a:p>
        </p:txBody>
      </p:sp>
      <p:sp>
        <p:nvSpPr>
          <p:cNvPr id="24" name="Ovál 23"/>
          <p:cNvSpPr/>
          <p:nvPr/>
        </p:nvSpPr>
        <p:spPr>
          <a:xfrm>
            <a:off x="1812312" y="5085575"/>
            <a:ext cx="189471" cy="659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se šipkou 24"/>
          <p:cNvCxnSpPr/>
          <p:nvPr/>
        </p:nvCxnSpPr>
        <p:spPr>
          <a:xfrm flipH="1">
            <a:off x="1907048" y="4733924"/>
            <a:ext cx="1" cy="769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ál 27"/>
          <p:cNvSpPr/>
          <p:nvPr/>
        </p:nvSpPr>
        <p:spPr>
          <a:xfrm>
            <a:off x="1431293" y="5088404"/>
            <a:ext cx="189471" cy="659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2193306" y="5071928"/>
            <a:ext cx="189471" cy="659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se šipkou 29"/>
          <p:cNvCxnSpPr/>
          <p:nvPr/>
        </p:nvCxnSpPr>
        <p:spPr>
          <a:xfrm flipH="1">
            <a:off x="2288039" y="4733924"/>
            <a:ext cx="1" cy="769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1523936" y="4733924"/>
            <a:ext cx="1" cy="769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173891" y="5665307"/>
            <a:ext cx="168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Subaracnhoid</a:t>
            </a:r>
            <a:r>
              <a:rPr lang="en-US" sz="1200" b="1" dirty="0" smtClean="0"/>
              <a:t> space</a:t>
            </a:r>
            <a:endParaRPr lang="cs-CZ" sz="12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984412" y="4965293"/>
            <a:ext cx="2158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        2           1           3</a:t>
            </a:r>
            <a:endParaRPr lang="cs-CZ" sz="10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02970" y="4533551"/>
            <a:ext cx="9267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1.Median aperture </a:t>
            </a:r>
            <a:r>
              <a:rPr lang="en-US" sz="1100" dirty="0" smtClean="0"/>
              <a:t>(</a:t>
            </a:r>
            <a:r>
              <a:rPr lang="en-US" sz="1100" b="1" u="sng" dirty="0" smtClean="0"/>
              <a:t>foramen of </a:t>
            </a:r>
            <a:r>
              <a:rPr lang="en-US" sz="1100" b="1" u="sng" dirty="0" err="1"/>
              <a:t>M</a:t>
            </a:r>
            <a:r>
              <a:rPr lang="en-US" sz="1100" b="1" u="sng" dirty="0" err="1" smtClean="0"/>
              <a:t>agendie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2,3. </a:t>
            </a:r>
            <a:r>
              <a:rPr lang="en-US" sz="1100" b="1" dirty="0" smtClean="0"/>
              <a:t>lateral </a:t>
            </a:r>
            <a:r>
              <a:rPr lang="en-US" sz="1100" b="1" dirty="0" err="1" smtClean="0"/>
              <a:t>apererture</a:t>
            </a:r>
            <a:r>
              <a:rPr lang="en-US" sz="1100" b="1" dirty="0" smtClean="0"/>
              <a:t> (</a:t>
            </a:r>
            <a:r>
              <a:rPr lang="en-US" sz="1100" b="1" u="sng" dirty="0" smtClean="0"/>
              <a:t>foramina </a:t>
            </a:r>
            <a:r>
              <a:rPr lang="en-US" sz="1100" b="1" u="sng" dirty="0" err="1" smtClean="0"/>
              <a:t>Luschka</a:t>
            </a:r>
            <a:r>
              <a:rPr lang="en-US" sz="1100" b="1" dirty="0" smtClean="0"/>
              <a:t>)</a:t>
            </a:r>
          </a:p>
          <a:p>
            <a:endParaRPr lang="cs-CZ" sz="1100" dirty="0"/>
          </a:p>
        </p:txBody>
      </p:sp>
      <p:cxnSp>
        <p:nvCxnSpPr>
          <p:cNvPr id="37" name="Přímá spojnice se šipkou 36"/>
          <p:cNvCxnSpPr>
            <a:endCxn id="45" idx="1"/>
          </p:cNvCxnSpPr>
          <p:nvPr/>
        </p:nvCxnSpPr>
        <p:spPr>
          <a:xfrm>
            <a:off x="2537254" y="5818172"/>
            <a:ext cx="387196" cy="77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2924450" y="5665306"/>
            <a:ext cx="272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Cerebellomedullary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pontine</a:t>
            </a:r>
            <a:r>
              <a:rPr lang="en-US" sz="1200" b="1" dirty="0" smtClean="0"/>
              <a:t> cisterns </a:t>
            </a:r>
            <a:endParaRPr lang="cs-CZ" sz="1200" b="1" dirty="0"/>
          </a:p>
        </p:txBody>
      </p:sp>
      <p:cxnSp>
        <p:nvCxnSpPr>
          <p:cNvPr id="49" name="Přímá spojnice se šipkou 48"/>
          <p:cNvCxnSpPr/>
          <p:nvPr/>
        </p:nvCxnSpPr>
        <p:spPr>
          <a:xfrm>
            <a:off x="4145699" y="5942305"/>
            <a:ext cx="6171" cy="453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3578698" y="6396097"/>
            <a:ext cx="143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Basal Cisterns</a:t>
            </a:r>
            <a:r>
              <a:rPr lang="en-US" sz="1200" dirty="0" smtClean="0">
                <a:sym typeface="Wingdings" panose="05000000000000000000" pitchFamily="2" charset="2"/>
              </a:rPr>
              <a:t></a:t>
            </a:r>
            <a:endParaRPr lang="cs-CZ" sz="1200" dirty="0"/>
          </a:p>
        </p:txBody>
      </p:sp>
      <p:sp>
        <p:nvSpPr>
          <p:cNvPr id="54" name="Obdélník 53"/>
          <p:cNvSpPr/>
          <p:nvPr/>
        </p:nvSpPr>
        <p:spPr>
          <a:xfrm>
            <a:off x="4693516" y="6211669"/>
            <a:ext cx="1642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ym typeface="Wingdings" panose="05000000000000000000" pitchFamily="2" charset="2"/>
              </a:rPr>
              <a:t>lateral surfaces to the region of the superior </a:t>
            </a:r>
            <a:r>
              <a:rPr lang="en-US" sz="1200" b="1" dirty="0" err="1" smtClean="0">
                <a:sym typeface="Wingdings" panose="05000000000000000000" pitchFamily="2" charset="2"/>
              </a:rPr>
              <a:t>saggital</a:t>
            </a:r>
            <a:r>
              <a:rPr lang="en-US" sz="1200" b="1" dirty="0" smtClean="0">
                <a:sym typeface="Wingdings" panose="05000000000000000000" pitchFamily="2" charset="2"/>
              </a:rPr>
              <a:t> sinus</a:t>
            </a:r>
            <a:endParaRPr lang="cs-CZ" sz="1200" b="1" dirty="0"/>
          </a:p>
        </p:txBody>
      </p:sp>
      <p:cxnSp>
        <p:nvCxnSpPr>
          <p:cNvPr id="55" name="Přímá spojnice se šipkou 54"/>
          <p:cNvCxnSpPr/>
          <p:nvPr/>
        </p:nvCxnSpPr>
        <p:spPr>
          <a:xfrm flipV="1">
            <a:off x="6336307" y="6521316"/>
            <a:ext cx="396067" cy="3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6732373" y="6169201"/>
            <a:ext cx="162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Absorbed  into venous system through the arachnoid villi</a:t>
            </a:r>
            <a:endParaRPr lang="cs-CZ" sz="1200" b="1" dirty="0"/>
          </a:p>
        </p:txBody>
      </p:sp>
      <p:pic>
        <p:nvPicPr>
          <p:cNvPr id="7170" name="Picture 2" descr="http://ihrfoundation.org/images/uploads/schematic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76" y="1715361"/>
            <a:ext cx="4687320" cy="43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hydroassoc.org/images/vent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81" y="2924778"/>
            <a:ext cx="32194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ovéPole 57"/>
          <p:cNvSpPr txBox="1"/>
          <p:nvPr/>
        </p:nvSpPr>
        <p:spPr>
          <a:xfrm>
            <a:off x="222444" y="3764347"/>
            <a:ext cx="1523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Aqueduct of </a:t>
            </a:r>
            <a:r>
              <a:rPr lang="en-US" sz="1200" b="1" dirty="0" err="1"/>
              <a:t>S</a:t>
            </a:r>
            <a:r>
              <a:rPr lang="en-US" sz="1200" b="1" dirty="0" err="1" smtClean="0"/>
              <a:t>ylvius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358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ontrol.tfe.umu.se/Ian/CSF/CSF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48" y="671512"/>
            <a:ext cx="50292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1202</Words>
  <Application>Microsoft Office PowerPoint</Application>
  <PresentationFormat>Širokoúhlá obrazovka</PresentationFormat>
  <Paragraphs>82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Konstantinos Choulakis</dc:creator>
  <cp:lastModifiedBy>Konstantinos Choulakis</cp:lastModifiedBy>
  <cp:revision>33</cp:revision>
  <dcterms:created xsi:type="dcterms:W3CDTF">2013-11-04T00:34:50Z</dcterms:created>
  <dcterms:modified xsi:type="dcterms:W3CDTF">2013-11-04T05:36:12Z</dcterms:modified>
</cp:coreProperties>
</file>