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57" r:id="rId4"/>
    <p:sldId id="259" r:id="rId5"/>
    <p:sldId id="258" r:id="rId6"/>
    <p:sldId id="260" r:id="rId7"/>
    <p:sldId id="261" r:id="rId8"/>
    <p:sldId id="262" r:id="rId9"/>
    <p:sldId id="263" r:id="rId10"/>
    <p:sldId id="264" r:id="rId11"/>
    <p:sldId id="319" r:id="rId12"/>
    <p:sldId id="320" r:id="rId13"/>
    <p:sldId id="265" r:id="rId14"/>
    <p:sldId id="266" r:id="rId15"/>
    <p:sldId id="267" r:id="rId16"/>
    <p:sldId id="268" r:id="rId17"/>
    <p:sldId id="321" r:id="rId18"/>
    <p:sldId id="281" r:id="rId19"/>
    <p:sldId id="272" r:id="rId20"/>
    <p:sldId id="273" r:id="rId21"/>
    <p:sldId id="269" r:id="rId22"/>
    <p:sldId id="282" r:id="rId23"/>
    <p:sldId id="270" r:id="rId24"/>
    <p:sldId id="271" r:id="rId25"/>
    <p:sldId id="322" r:id="rId26"/>
    <p:sldId id="293" r:id="rId27"/>
    <p:sldId id="300" r:id="rId28"/>
    <p:sldId id="301" r:id="rId29"/>
    <p:sldId id="302" r:id="rId30"/>
    <p:sldId id="304" r:id="rId31"/>
    <p:sldId id="305" r:id="rId32"/>
    <p:sldId id="306" r:id="rId33"/>
    <p:sldId id="307" r:id="rId34"/>
    <p:sldId id="274" r:id="rId35"/>
    <p:sldId id="286" r:id="rId36"/>
    <p:sldId id="287" r:id="rId37"/>
    <p:sldId id="288" r:id="rId38"/>
    <p:sldId id="289" r:id="rId39"/>
    <p:sldId id="290" r:id="rId40"/>
    <p:sldId id="308" r:id="rId41"/>
    <p:sldId id="291" r:id="rId42"/>
    <p:sldId id="292" r:id="rId43"/>
    <p:sldId id="317" r:id="rId44"/>
    <p:sldId id="309" r:id="rId45"/>
    <p:sldId id="311" r:id="rId46"/>
    <p:sldId id="312" r:id="rId47"/>
    <p:sldId id="313" r:id="rId48"/>
    <p:sldId id="315" r:id="rId49"/>
    <p:sldId id="316" r:id="rId50"/>
    <p:sldId id="314" r:id="rId51"/>
    <p:sldId id="280" r:id="rId52"/>
    <p:sldId id="296" r:id="rId53"/>
    <p:sldId id="318"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F3FD64B8-AD03-48DD-9ECE-06492FB55BBC}"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320875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3FD64B8-AD03-48DD-9ECE-06492FB55BBC}"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169448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3FD64B8-AD03-48DD-9ECE-06492FB55BBC}"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2072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3FD64B8-AD03-48DD-9ECE-06492FB55BBC}"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252785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3FD64B8-AD03-48DD-9ECE-06492FB55BBC}"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399324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3FD64B8-AD03-48DD-9ECE-06492FB55BBC}" type="datetimeFigureOut">
              <a:rPr lang="cs-CZ" smtClean="0"/>
              <a:t>30.11.2013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420419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3FD64B8-AD03-48DD-9ECE-06492FB55BBC}" type="datetimeFigureOut">
              <a:rPr lang="cs-CZ" smtClean="0"/>
              <a:t>30.11.2013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72366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3FD64B8-AD03-48DD-9ECE-06492FB55BBC}" type="datetimeFigureOut">
              <a:rPr lang="cs-CZ" smtClean="0"/>
              <a:t>30.11.2013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344174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3FD64B8-AD03-48DD-9ECE-06492FB55BBC}" type="datetimeFigureOut">
              <a:rPr lang="cs-CZ" smtClean="0"/>
              <a:t>30.11.2013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55423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3FD64B8-AD03-48DD-9ECE-06492FB55BBC}" type="datetimeFigureOut">
              <a:rPr lang="cs-CZ" smtClean="0"/>
              <a:t>30.11.2013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49379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3FD64B8-AD03-48DD-9ECE-06492FB55BBC}" type="datetimeFigureOut">
              <a:rPr lang="cs-CZ" smtClean="0"/>
              <a:t>30.11.2013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55F17CA-3586-43B5-A415-864BA0E02FB3}" type="slidenum">
              <a:rPr lang="cs-CZ" smtClean="0"/>
              <a:t>‹#›</a:t>
            </a:fld>
            <a:endParaRPr lang="cs-CZ"/>
          </a:p>
        </p:txBody>
      </p:sp>
    </p:spTree>
    <p:extLst>
      <p:ext uri="{BB962C8B-B14F-4D97-AF65-F5344CB8AC3E}">
        <p14:creationId xmlns:p14="http://schemas.microsoft.com/office/powerpoint/2010/main" val="417429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D64B8-AD03-48DD-9ECE-06492FB55BBC}" type="datetimeFigureOut">
              <a:rPr lang="cs-CZ" smtClean="0"/>
              <a:t>30.11.2013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F17CA-3586-43B5-A415-864BA0E02FB3}" type="slidenum">
              <a:rPr lang="cs-CZ" smtClean="0"/>
              <a:t>‹#›</a:t>
            </a:fld>
            <a:endParaRPr lang="cs-CZ"/>
          </a:p>
        </p:txBody>
      </p:sp>
    </p:spTree>
    <p:extLst>
      <p:ext uri="{BB962C8B-B14F-4D97-AF65-F5344CB8AC3E}">
        <p14:creationId xmlns:p14="http://schemas.microsoft.com/office/powerpoint/2010/main" val="220348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riblocal.com/naperville/files/cache/2011/11/gross1108.jpg/460_345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797" y="646331"/>
            <a:ext cx="5734225" cy="381450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697713" y="0"/>
            <a:ext cx="2823433" cy="646331"/>
          </a:xfrm>
          <a:prstGeom prst="rect">
            <a:avLst/>
          </a:prstGeom>
          <a:noFill/>
        </p:spPr>
        <p:txBody>
          <a:bodyPr wrap="square" rtlCol="0">
            <a:spAutoFit/>
          </a:bodyPr>
          <a:lstStyle/>
          <a:p>
            <a:r>
              <a:rPr lang="en-US" dirty="0" err="1" smtClean="0"/>
              <a:t>Mimsa</a:t>
            </a:r>
            <a:r>
              <a:rPr lang="en-US" dirty="0" smtClean="0"/>
              <a:t> Dissection 2 Session</a:t>
            </a:r>
          </a:p>
          <a:p>
            <a:r>
              <a:rPr lang="en-US" dirty="0" smtClean="0"/>
              <a:t>Konstantinos Choulakis</a:t>
            </a:r>
            <a:endParaRPr lang="cs-CZ" dirty="0"/>
          </a:p>
        </p:txBody>
      </p:sp>
      <p:pic>
        <p:nvPicPr>
          <p:cNvPr id="5" name="Obrázek 4"/>
          <p:cNvPicPr>
            <a:picLocks noChangeAspect="1"/>
          </p:cNvPicPr>
          <p:nvPr/>
        </p:nvPicPr>
        <p:blipFill>
          <a:blip r:embed="rId3"/>
          <a:stretch>
            <a:fillRect/>
          </a:stretch>
        </p:blipFill>
        <p:spPr>
          <a:xfrm>
            <a:off x="4368886" y="4513819"/>
            <a:ext cx="3382920" cy="2344181"/>
          </a:xfrm>
          <a:prstGeom prst="rect">
            <a:avLst/>
          </a:prstGeom>
        </p:spPr>
      </p:pic>
    </p:spTree>
    <p:extLst>
      <p:ext uri="{BB962C8B-B14F-4D97-AF65-F5344CB8AC3E}">
        <p14:creationId xmlns:p14="http://schemas.microsoft.com/office/powerpoint/2010/main" val="912630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1232" y="256567"/>
            <a:ext cx="10898659" cy="954107"/>
          </a:xfrm>
          <a:prstGeom prst="rect">
            <a:avLst/>
          </a:prstGeom>
        </p:spPr>
        <p:txBody>
          <a:bodyPr wrap="square">
            <a:spAutoFit/>
          </a:bodyPr>
          <a:lstStyle/>
          <a:p>
            <a:r>
              <a:rPr lang="cs-CZ" sz="1400" b="1" dirty="0" smtClean="0"/>
              <a:t>(1) </a:t>
            </a:r>
            <a:r>
              <a:rPr lang="cs-CZ" sz="1400" b="1" dirty="0" err="1" smtClean="0"/>
              <a:t>Middle</a:t>
            </a:r>
            <a:r>
              <a:rPr lang="cs-CZ" sz="1400" b="1" dirty="0" smtClean="0"/>
              <a:t> </a:t>
            </a:r>
            <a:r>
              <a:rPr lang="cs-CZ" sz="1400" b="1" dirty="0" err="1" smtClean="0"/>
              <a:t>scalene</a:t>
            </a:r>
            <a:r>
              <a:rPr lang="cs-CZ" sz="1400" b="1" dirty="0" smtClean="0"/>
              <a:t> </a:t>
            </a:r>
            <a:r>
              <a:rPr lang="cs-CZ" sz="1400" b="1" dirty="0" err="1" smtClean="0"/>
              <a:t>muscle</a:t>
            </a:r>
            <a:r>
              <a:rPr lang="cs-CZ" sz="1400" b="1" dirty="0" smtClean="0"/>
              <a:t>, (2) </a:t>
            </a:r>
            <a:r>
              <a:rPr lang="cs-CZ" sz="1400" b="1" dirty="0" err="1" smtClean="0"/>
              <a:t>anterior</a:t>
            </a:r>
            <a:r>
              <a:rPr lang="cs-CZ" sz="1400" b="1" dirty="0" smtClean="0"/>
              <a:t> </a:t>
            </a:r>
            <a:r>
              <a:rPr lang="cs-CZ" sz="1400" b="1" dirty="0" err="1" smtClean="0"/>
              <a:t>scalene</a:t>
            </a:r>
            <a:r>
              <a:rPr lang="cs-CZ" sz="1400" b="1" dirty="0" smtClean="0"/>
              <a:t> </a:t>
            </a:r>
            <a:r>
              <a:rPr lang="cs-CZ" sz="1400" b="1" dirty="0" err="1" smtClean="0"/>
              <a:t>muscle</a:t>
            </a:r>
            <a:r>
              <a:rPr lang="cs-CZ" sz="1400" b="1" dirty="0" smtClean="0"/>
              <a:t>, (3) </a:t>
            </a:r>
            <a:r>
              <a:rPr lang="cs-CZ" sz="1400" b="1" dirty="0" err="1" smtClean="0"/>
              <a:t>dorsal</a:t>
            </a:r>
            <a:r>
              <a:rPr lang="cs-CZ" sz="1400" b="1" dirty="0" smtClean="0"/>
              <a:t> </a:t>
            </a:r>
            <a:r>
              <a:rPr lang="cs-CZ" sz="1400" b="1" dirty="0" err="1" smtClean="0"/>
              <a:t>scapular</a:t>
            </a:r>
            <a:r>
              <a:rPr lang="cs-CZ" sz="1400" b="1" dirty="0" smtClean="0"/>
              <a:t> nerve, (4) </a:t>
            </a:r>
            <a:r>
              <a:rPr lang="cs-CZ" sz="1400" b="1" dirty="0" err="1" smtClean="0"/>
              <a:t>transverse</a:t>
            </a:r>
            <a:r>
              <a:rPr lang="cs-CZ" sz="1400" b="1" dirty="0" smtClean="0"/>
              <a:t> </a:t>
            </a:r>
            <a:r>
              <a:rPr lang="cs-CZ" sz="1400" b="1" dirty="0" err="1" smtClean="0"/>
              <a:t>cervical</a:t>
            </a:r>
            <a:r>
              <a:rPr lang="cs-CZ" sz="1400" b="1" dirty="0" smtClean="0"/>
              <a:t> </a:t>
            </a:r>
            <a:r>
              <a:rPr lang="cs-CZ" sz="1400" b="1" dirty="0" err="1" smtClean="0"/>
              <a:t>artery</a:t>
            </a:r>
            <a:r>
              <a:rPr lang="cs-CZ" sz="1400" b="1" dirty="0" smtClean="0"/>
              <a:t>, (5) </a:t>
            </a:r>
            <a:r>
              <a:rPr lang="cs-CZ" sz="1400" b="1" dirty="0" err="1" smtClean="0"/>
              <a:t>phrenic</a:t>
            </a:r>
            <a:r>
              <a:rPr lang="cs-CZ" sz="1400" b="1" dirty="0" smtClean="0"/>
              <a:t> nerve, (6) </a:t>
            </a:r>
            <a:r>
              <a:rPr lang="cs-CZ" sz="1400" b="1" dirty="0" err="1" smtClean="0"/>
              <a:t>brachial</a:t>
            </a:r>
            <a:r>
              <a:rPr lang="cs-CZ" sz="1400" b="1" dirty="0" smtClean="0"/>
              <a:t> plexus, (7) </a:t>
            </a:r>
            <a:r>
              <a:rPr lang="en-US" sz="1400" b="1" dirty="0" smtClean="0"/>
              <a:t>descending</a:t>
            </a:r>
            <a:r>
              <a:rPr lang="cs-CZ" sz="1400" b="1" dirty="0" smtClean="0"/>
              <a:t> </a:t>
            </a:r>
            <a:r>
              <a:rPr lang="cs-CZ" sz="1400" b="1" dirty="0" err="1" smtClean="0"/>
              <a:t>scapular</a:t>
            </a:r>
            <a:r>
              <a:rPr lang="cs-CZ" sz="1400" b="1" dirty="0" smtClean="0"/>
              <a:t> </a:t>
            </a:r>
            <a:r>
              <a:rPr lang="cs-CZ" sz="1400" b="1" dirty="0" err="1" smtClean="0"/>
              <a:t>artery</a:t>
            </a:r>
            <a:r>
              <a:rPr lang="cs-CZ" sz="1400" b="1" dirty="0" smtClean="0"/>
              <a:t>, (8) </a:t>
            </a:r>
            <a:r>
              <a:rPr lang="cs-CZ" sz="1400" b="1" dirty="0" err="1" smtClean="0"/>
              <a:t>suprascapular</a:t>
            </a:r>
            <a:r>
              <a:rPr lang="cs-CZ" sz="1400" b="1" dirty="0" smtClean="0"/>
              <a:t> </a:t>
            </a:r>
            <a:r>
              <a:rPr lang="cs-CZ" sz="1400" b="1" dirty="0" err="1" smtClean="0"/>
              <a:t>artery</a:t>
            </a:r>
            <a:r>
              <a:rPr lang="cs-CZ" sz="1400" b="1" dirty="0" smtClean="0"/>
              <a:t>, (9) </a:t>
            </a:r>
            <a:r>
              <a:rPr lang="cs-CZ" sz="1400" b="1" dirty="0" err="1" smtClean="0"/>
              <a:t>thyrocervical</a:t>
            </a:r>
            <a:r>
              <a:rPr lang="cs-CZ" sz="1400" b="1" dirty="0" smtClean="0"/>
              <a:t> </a:t>
            </a:r>
            <a:r>
              <a:rPr lang="cs-CZ" sz="1400" b="1" dirty="0" err="1" smtClean="0"/>
              <a:t>artery</a:t>
            </a:r>
            <a:r>
              <a:rPr lang="cs-CZ" sz="1400" b="1" dirty="0" smtClean="0"/>
              <a:t>, (10) </a:t>
            </a:r>
            <a:r>
              <a:rPr lang="cs-CZ" sz="1400" b="1" dirty="0" err="1" smtClean="0"/>
              <a:t>lung</a:t>
            </a:r>
            <a:r>
              <a:rPr lang="cs-CZ" sz="1400" b="1" dirty="0" smtClean="0"/>
              <a:t>, (11) </a:t>
            </a:r>
            <a:r>
              <a:rPr lang="cs-CZ" sz="1400" b="1" dirty="0" err="1" smtClean="0"/>
              <a:t>inferior</a:t>
            </a:r>
            <a:r>
              <a:rPr lang="cs-CZ" sz="1400" b="1" dirty="0" smtClean="0"/>
              <a:t> </a:t>
            </a:r>
            <a:r>
              <a:rPr lang="cs-CZ" sz="1400" b="1" dirty="0" err="1" smtClean="0"/>
              <a:t>cervical</a:t>
            </a:r>
            <a:r>
              <a:rPr lang="cs-CZ" sz="1400" b="1" dirty="0" smtClean="0"/>
              <a:t> </a:t>
            </a:r>
            <a:r>
              <a:rPr lang="cs-CZ" sz="1400" b="1" dirty="0" err="1" smtClean="0"/>
              <a:t>sympathetic</a:t>
            </a:r>
            <a:r>
              <a:rPr lang="cs-CZ" sz="1400" b="1" dirty="0" smtClean="0"/>
              <a:t> ganglion, (12) </a:t>
            </a:r>
            <a:r>
              <a:rPr lang="cs-CZ" sz="1400" b="1" dirty="0" err="1" smtClean="0"/>
              <a:t>longus</a:t>
            </a:r>
            <a:r>
              <a:rPr lang="cs-CZ" sz="1400" b="1" dirty="0" smtClean="0"/>
              <a:t> </a:t>
            </a:r>
            <a:r>
              <a:rPr lang="cs-CZ" sz="1400" b="1" dirty="0" err="1" smtClean="0"/>
              <a:t>colli</a:t>
            </a:r>
            <a:r>
              <a:rPr lang="cs-CZ" sz="1400" b="1" dirty="0" smtClean="0"/>
              <a:t> </a:t>
            </a:r>
            <a:r>
              <a:rPr lang="cs-CZ" sz="1400" b="1" dirty="0" err="1" smtClean="0"/>
              <a:t>muscle</a:t>
            </a:r>
            <a:r>
              <a:rPr lang="cs-CZ" sz="1400" b="1" dirty="0" smtClean="0"/>
              <a:t>, (13) </a:t>
            </a:r>
            <a:r>
              <a:rPr lang="cs-CZ" sz="1400" b="1" dirty="0" err="1" smtClean="0"/>
              <a:t>vertebral</a:t>
            </a:r>
            <a:r>
              <a:rPr lang="cs-CZ" sz="1400" b="1" dirty="0" smtClean="0"/>
              <a:t> </a:t>
            </a:r>
            <a:r>
              <a:rPr lang="cs-CZ" sz="1400" b="1" dirty="0" err="1" smtClean="0"/>
              <a:t>artery</a:t>
            </a:r>
            <a:r>
              <a:rPr lang="cs-CZ" sz="1400" b="1" dirty="0" smtClean="0"/>
              <a:t>, (14) vagus, (15) </a:t>
            </a:r>
            <a:r>
              <a:rPr lang="cs-CZ" sz="1400" b="1" dirty="0" err="1" smtClean="0"/>
              <a:t>inferior</a:t>
            </a:r>
            <a:r>
              <a:rPr lang="cs-CZ" sz="1400" b="1" dirty="0" smtClean="0"/>
              <a:t> </a:t>
            </a:r>
            <a:r>
              <a:rPr lang="cs-CZ" sz="1400" b="1" dirty="0" err="1" smtClean="0"/>
              <a:t>thyroid</a:t>
            </a:r>
            <a:r>
              <a:rPr lang="cs-CZ" sz="1400" b="1" dirty="0" smtClean="0"/>
              <a:t> </a:t>
            </a:r>
            <a:r>
              <a:rPr lang="cs-CZ" sz="1400" b="1" dirty="0" err="1" smtClean="0"/>
              <a:t>artery</a:t>
            </a:r>
            <a:r>
              <a:rPr lang="cs-CZ" sz="1400" b="1" dirty="0" smtClean="0"/>
              <a:t>, (16) </a:t>
            </a:r>
            <a:r>
              <a:rPr lang="cs-CZ" sz="1400" b="1" dirty="0" err="1" smtClean="0"/>
              <a:t>middle</a:t>
            </a:r>
            <a:r>
              <a:rPr lang="cs-CZ" sz="1400" b="1" dirty="0" smtClean="0"/>
              <a:t> </a:t>
            </a:r>
            <a:r>
              <a:rPr lang="cs-CZ" sz="1400" b="1" dirty="0" err="1" smtClean="0"/>
              <a:t>cervical</a:t>
            </a:r>
            <a:r>
              <a:rPr lang="cs-CZ" sz="1400" b="1" dirty="0" smtClean="0"/>
              <a:t> </a:t>
            </a:r>
            <a:r>
              <a:rPr lang="cs-CZ" sz="1400" b="1" dirty="0" err="1" smtClean="0"/>
              <a:t>sympathetic</a:t>
            </a:r>
            <a:r>
              <a:rPr lang="cs-CZ" sz="1400" b="1" dirty="0" smtClean="0"/>
              <a:t> ganglion, (17) </a:t>
            </a:r>
            <a:r>
              <a:rPr lang="cs-CZ" sz="1400" b="1" dirty="0" err="1" smtClean="0"/>
              <a:t>recurrent</a:t>
            </a:r>
            <a:r>
              <a:rPr lang="cs-CZ" sz="1400" b="1" dirty="0" smtClean="0"/>
              <a:t> </a:t>
            </a:r>
            <a:r>
              <a:rPr lang="cs-CZ" sz="1400" b="1" dirty="0" err="1" smtClean="0"/>
              <a:t>laryngeal</a:t>
            </a:r>
            <a:r>
              <a:rPr lang="cs-CZ" sz="1400" b="1" dirty="0" smtClean="0"/>
              <a:t> nerve</a:t>
            </a:r>
            <a:endParaRPr lang="cs-CZ" sz="1400" dirty="0"/>
          </a:p>
        </p:txBody>
      </p:sp>
      <p:pic>
        <p:nvPicPr>
          <p:cNvPr id="5" name="Obrázek 4"/>
          <p:cNvPicPr>
            <a:picLocks noChangeAspect="1"/>
          </p:cNvPicPr>
          <p:nvPr/>
        </p:nvPicPr>
        <p:blipFill>
          <a:blip r:embed="rId2"/>
          <a:stretch>
            <a:fillRect/>
          </a:stretch>
        </p:blipFill>
        <p:spPr>
          <a:xfrm>
            <a:off x="2190878" y="1163246"/>
            <a:ext cx="6590658" cy="5694754"/>
          </a:xfrm>
          <a:prstGeom prst="rect">
            <a:avLst/>
          </a:prstGeom>
        </p:spPr>
      </p:pic>
      <p:pic>
        <p:nvPicPr>
          <p:cNvPr id="22530" name="Picture 2" descr="http://www.bartcop.com/wrong-ban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6238" y="4771474"/>
            <a:ext cx="1408670" cy="201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455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369276" y="296562"/>
            <a:ext cx="4852086" cy="369332"/>
          </a:xfrm>
          <a:prstGeom prst="rect">
            <a:avLst/>
          </a:prstGeom>
          <a:noFill/>
        </p:spPr>
        <p:txBody>
          <a:bodyPr wrap="square" rtlCol="0">
            <a:spAutoFit/>
          </a:bodyPr>
          <a:lstStyle/>
          <a:p>
            <a:r>
              <a:rPr lang="en-US" dirty="0" smtClean="0"/>
              <a:t>Internal thoracic </a:t>
            </a:r>
            <a:endParaRPr lang="cs-CZ" dirty="0"/>
          </a:p>
        </p:txBody>
      </p:sp>
      <p:pic>
        <p:nvPicPr>
          <p:cNvPr id="1026" name="Picture 2" descr="http://upload.wikimedia.org/wikipedia/commons/5/5c/Gray5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50" y="888657"/>
            <a:ext cx="39243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lassconnection.s3.amazonaws.com/33/flashcards/602033/jpg/01_blood_supply_of_thoracic_wall_%28edit%2913129156617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846" y="733425"/>
            <a:ext cx="6124575"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2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youknowyoucare.com/wp-content/uploads/2011/01/kim-kardashian-boob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86" y="452050"/>
            <a:ext cx="4391025"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3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classconnection.s3.amazonaws.com/33/flashcards/602033/jpg/lecture_06_-_axillary_nerves_and_vessels_%28edit%291311552188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864261"/>
            <a:ext cx="8257194" cy="541637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666205" y="864261"/>
            <a:ext cx="3056238" cy="4801314"/>
          </a:xfrm>
          <a:prstGeom prst="rect">
            <a:avLst/>
          </a:prstGeom>
        </p:spPr>
        <p:txBody>
          <a:bodyPr wrap="square">
            <a:spAutoFit/>
          </a:bodyPr>
          <a:lstStyle/>
          <a:p>
            <a:r>
              <a:rPr lang="cs-CZ" dirty="0" smtClean="0"/>
              <a:t>1. </a:t>
            </a:r>
            <a:r>
              <a:rPr lang="cs-CZ" dirty="0" err="1" smtClean="0"/>
              <a:t>thyrocervical</a:t>
            </a:r>
            <a:r>
              <a:rPr lang="cs-CZ" dirty="0" smtClean="0"/>
              <a:t> </a:t>
            </a:r>
            <a:r>
              <a:rPr lang="cs-CZ" dirty="0" err="1" smtClean="0"/>
              <a:t>trunk</a:t>
            </a:r>
            <a:r>
              <a:rPr lang="cs-CZ" dirty="0" smtClean="0"/>
              <a:t/>
            </a:r>
            <a:br>
              <a:rPr lang="cs-CZ" dirty="0" smtClean="0"/>
            </a:br>
            <a:r>
              <a:rPr lang="cs-CZ" dirty="0" smtClean="0"/>
              <a:t>2. subclavian </a:t>
            </a:r>
            <a:r>
              <a:rPr lang="cs-CZ" dirty="0" err="1" smtClean="0"/>
              <a:t>artery</a:t>
            </a:r>
            <a:r>
              <a:rPr lang="cs-CZ" dirty="0" smtClean="0"/>
              <a:t/>
            </a:r>
            <a:br>
              <a:rPr lang="cs-CZ" dirty="0" smtClean="0"/>
            </a:br>
            <a:r>
              <a:rPr lang="cs-CZ" dirty="0" smtClean="0"/>
              <a:t>3. superior </a:t>
            </a:r>
            <a:r>
              <a:rPr lang="cs-CZ" dirty="0" err="1" smtClean="0"/>
              <a:t>thoracic</a:t>
            </a:r>
            <a:r>
              <a:rPr lang="cs-CZ" dirty="0" smtClean="0"/>
              <a:t> </a:t>
            </a:r>
            <a:r>
              <a:rPr lang="cs-CZ" dirty="0" err="1" smtClean="0"/>
              <a:t>artery</a:t>
            </a:r>
            <a:r>
              <a:rPr lang="cs-CZ" dirty="0" smtClean="0"/>
              <a:t/>
            </a:r>
            <a:br>
              <a:rPr lang="cs-CZ" dirty="0" smtClean="0"/>
            </a:br>
            <a:r>
              <a:rPr lang="cs-CZ" dirty="0" smtClean="0"/>
              <a:t>4. </a:t>
            </a:r>
            <a:r>
              <a:rPr lang="cs-CZ" dirty="0" err="1" smtClean="0"/>
              <a:t>thoracoacromial</a:t>
            </a:r>
            <a:r>
              <a:rPr lang="cs-CZ" dirty="0" smtClean="0"/>
              <a:t> </a:t>
            </a:r>
            <a:r>
              <a:rPr lang="cs-CZ" dirty="0" err="1" smtClean="0"/>
              <a:t>artery</a:t>
            </a:r>
            <a:r>
              <a:rPr lang="cs-CZ" dirty="0" smtClean="0"/>
              <a:t/>
            </a:r>
            <a:br>
              <a:rPr lang="cs-CZ" dirty="0" smtClean="0"/>
            </a:br>
            <a:r>
              <a:rPr lang="cs-CZ" dirty="0" smtClean="0"/>
              <a:t>5. </a:t>
            </a:r>
            <a:r>
              <a:rPr lang="cs-CZ" dirty="0" err="1" smtClean="0"/>
              <a:t>lateral</a:t>
            </a:r>
            <a:r>
              <a:rPr lang="cs-CZ" dirty="0" smtClean="0"/>
              <a:t> </a:t>
            </a:r>
            <a:r>
              <a:rPr lang="cs-CZ" dirty="0" err="1" smtClean="0"/>
              <a:t>thoracic</a:t>
            </a:r>
            <a:r>
              <a:rPr lang="cs-CZ" dirty="0" smtClean="0"/>
              <a:t> </a:t>
            </a:r>
            <a:r>
              <a:rPr lang="cs-CZ" dirty="0" err="1" smtClean="0"/>
              <a:t>artery</a:t>
            </a:r>
            <a:r>
              <a:rPr lang="cs-CZ" dirty="0" smtClean="0"/>
              <a:t/>
            </a:r>
            <a:br>
              <a:rPr lang="cs-CZ" dirty="0" smtClean="0"/>
            </a:br>
            <a:r>
              <a:rPr lang="cs-CZ" dirty="0" smtClean="0"/>
              <a:t>6. </a:t>
            </a:r>
            <a:r>
              <a:rPr lang="cs-CZ" dirty="0" err="1" smtClean="0"/>
              <a:t>thoracodorsal</a:t>
            </a:r>
            <a:r>
              <a:rPr lang="cs-CZ" dirty="0" smtClean="0"/>
              <a:t> </a:t>
            </a:r>
            <a:r>
              <a:rPr lang="cs-CZ" dirty="0" err="1" smtClean="0"/>
              <a:t>artery</a:t>
            </a:r>
            <a:r>
              <a:rPr lang="cs-CZ" dirty="0" smtClean="0"/>
              <a:t/>
            </a:r>
            <a:br>
              <a:rPr lang="cs-CZ" dirty="0" smtClean="0"/>
            </a:br>
            <a:r>
              <a:rPr lang="cs-CZ" dirty="0" smtClean="0"/>
              <a:t>7. </a:t>
            </a:r>
            <a:r>
              <a:rPr lang="cs-CZ" dirty="0" err="1" smtClean="0"/>
              <a:t>brachial</a:t>
            </a:r>
            <a:r>
              <a:rPr lang="cs-CZ" dirty="0" smtClean="0"/>
              <a:t> </a:t>
            </a:r>
            <a:r>
              <a:rPr lang="cs-CZ" dirty="0" err="1" smtClean="0"/>
              <a:t>artery</a:t>
            </a:r>
            <a:r>
              <a:rPr lang="cs-CZ" dirty="0" smtClean="0"/>
              <a:t/>
            </a:r>
            <a:br>
              <a:rPr lang="cs-CZ" dirty="0" smtClean="0"/>
            </a:br>
            <a:endParaRPr lang="cs-CZ" dirty="0" smtClean="0"/>
          </a:p>
          <a:p>
            <a:r>
              <a:rPr lang="cs-CZ" dirty="0" smtClean="0"/>
              <a:t>8. </a:t>
            </a:r>
            <a:r>
              <a:rPr lang="cs-CZ" dirty="0" err="1" smtClean="0"/>
              <a:t>circumflex</a:t>
            </a:r>
            <a:r>
              <a:rPr lang="cs-CZ" dirty="0" smtClean="0"/>
              <a:t> </a:t>
            </a:r>
            <a:r>
              <a:rPr lang="cs-CZ" dirty="0" err="1" smtClean="0"/>
              <a:t>scapular</a:t>
            </a:r>
            <a:r>
              <a:rPr lang="cs-CZ" dirty="0" smtClean="0"/>
              <a:t> </a:t>
            </a:r>
            <a:r>
              <a:rPr lang="cs-CZ" dirty="0" err="1" smtClean="0"/>
              <a:t>artery</a:t>
            </a:r>
            <a:r>
              <a:rPr lang="cs-CZ" dirty="0" smtClean="0"/>
              <a:t/>
            </a:r>
            <a:br>
              <a:rPr lang="cs-CZ" dirty="0" smtClean="0"/>
            </a:br>
            <a:r>
              <a:rPr lang="cs-CZ" dirty="0" smtClean="0"/>
              <a:t>9. </a:t>
            </a:r>
            <a:r>
              <a:rPr lang="cs-CZ" dirty="0" err="1" smtClean="0"/>
              <a:t>subscapular</a:t>
            </a:r>
            <a:r>
              <a:rPr lang="cs-CZ" dirty="0" smtClean="0"/>
              <a:t> </a:t>
            </a:r>
            <a:r>
              <a:rPr lang="cs-CZ" dirty="0" err="1" smtClean="0"/>
              <a:t>artery</a:t>
            </a:r>
            <a:r>
              <a:rPr lang="cs-CZ" dirty="0" smtClean="0"/>
              <a:t/>
            </a:r>
            <a:br>
              <a:rPr lang="cs-CZ" dirty="0" smtClean="0"/>
            </a:br>
            <a:r>
              <a:rPr lang="cs-CZ" dirty="0" smtClean="0"/>
              <a:t>10. </a:t>
            </a:r>
            <a:r>
              <a:rPr lang="cs-CZ" dirty="0" err="1" smtClean="0"/>
              <a:t>posterior</a:t>
            </a:r>
            <a:r>
              <a:rPr lang="cs-CZ" dirty="0" smtClean="0"/>
              <a:t> </a:t>
            </a:r>
            <a:r>
              <a:rPr lang="cs-CZ" dirty="0" err="1" smtClean="0"/>
              <a:t>circumflex</a:t>
            </a:r>
            <a:r>
              <a:rPr lang="cs-CZ" dirty="0" smtClean="0"/>
              <a:t> </a:t>
            </a:r>
            <a:r>
              <a:rPr lang="cs-CZ" dirty="0" err="1" smtClean="0"/>
              <a:t>humeral</a:t>
            </a:r>
            <a:r>
              <a:rPr lang="cs-CZ" dirty="0" smtClean="0"/>
              <a:t> </a:t>
            </a:r>
            <a:r>
              <a:rPr lang="cs-CZ" dirty="0" err="1" smtClean="0"/>
              <a:t>artery</a:t>
            </a:r>
            <a:r>
              <a:rPr lang="cs-CZ" dirty="0" smtClean="0"/>
              <a:t/>
            </a:r>
            <a:br>
              <a:rPr lang="cs-CZ" dirty="0" smtClean="0"/>
            </a:br>
            <a:r>
              <a:rPr lang="cs-CZ" dirty="0" smtClean="0"/>
              <a:t>11. </a:t>
            </a:r>
            <a:r>
              <a:rPr lang="cs-CZ" dirty="0" err="1" smtClean="0"/>
              <a:t>anterior</a:t>
            </a:r>
            <a:r>
              <a:rPr lang="cs-CZ" dirty="0" smtClean="0"/>
              <a:t> </a:t>
            </a:r>
            <a:r>
              <a:rPr lang="cs-CZ" dirty="0" err="1" smtClean="0"/>
              <a:t>circumflex</a:t>
            </a:r>
            <a:r>
              <a:rPr lang="cs-CZ" dirty="0" smtClean="0"/>
              <a:t> </a:t>
            </a:r>
            <a:r>
              <a:rPr lang="cs-CZ" dirty="0" err="1" smtClean="0"/>
              <a:t>humeral</a:t>
            </a:r>
            <a:r>
              <a:rPr lang="cs-CZ" dirty="0" smtClean="0"/>
              <a:t> </a:t>
            </a:r>
            <a:r>
              <a:rPr lang="cs-CZ" dirty="0" err="1" smtClean="0"/>
              <a:t>artery</a:t>
            </a:r>
            <a:r>
              <a:rPr lang="cs-CZ" dirty="0" smtClean="0"/>
              <a:t/>
            </a:r>
            <a:br>
              <a:rPr lang="cs-CZ" dirty="0" smtClean="0"/>
            </a:br>
            <a:r>
              <a:rPr lang="cs-CZ" dirty="0" smtClean="0"/>
              <a:t>12. </a:t>
            </a:r>
            <a:r>
              <a:rPr lang="cs-CZ" dirty="0" err="1" smtClean="0"/>
              <a:t>dorsal</a:t>
            </a:r>
            <a:r>
              <a:rPr lang="cs-CZ" dirty="0" smtClean="0"/>
              <a:t> </a:t>
            </a:r>
            <a:r>
              <a:rPr lang="cs-CZ" dirty="0" err="1" smtClean="0"/>
              <a:t>scapular</a:t>
            </a:r>
            <a:r>
              <a:rPr lang="cs-CZ" dirty="0" smtClean="0"/>
              <a:t> </a:t>
            </a:r>
            <a:r>
              <a:rPr lang="cs-CZ" dirty="0" err="1" smtClean="0"/>
              <a:t>artery</a:t>
            </a:r>
            <a:r>
              <a:rPr lang="cs-CZ" dirty="0" smtClean="0"/>
              <a:t/>
            </a:r>
            <a:br>
              <a:rPr lang="cs-CZ" dirty="0" smtClean="0"/>
            </a:br>
            <a:r>
              <a:rPr lang="cs-CZ" dirty="0" smtClean="0"/>
              <a:t>13. </a:t>
            </a:r>
            <a:r>
              <a:rPr lang="cs-CZ" dirty="0" err="1" smtClean="0"/>
              <a:t>suprascapular</a:t>
            </a:r>
            <a:r>
              <a:rPr lang="cs-CZ" dirty="0" smtClean="0"/>
              <a:t> </a:t>
            </a:r>
            <a:r>
              <a:rPr lang="cs-CZ" dirty="0" err="1" smtClean="0"/>
              <a:t>artery</a:t>
            </a:r>
            <a:r>
              <a:rPr lang="cs-CZ" dirty="0" smtClean="0"/>
              <a:t/>
            </a:r>
            <a:br>
              <a:rPr lang="cs-CZ" dirty="0" smtClean="0"/>
            </a:br>
            <a:r>
              <a:rPr lang="cs-CZ" dirty="0" smtClean="0"/>
              <a:t>14. </a:t>
            </a:r>
            <a:r>
              <a:rPr lang="cs-CZ" dirty="0" err="1" smtClean="0"/>
              <a:t>transverse</a:t>
            </a:r>
            <a:r>
              <a:rPr lang="cs-CZ" dirty="0" smtClean="0"/>
              <a:t> </a:t>
            </a:r>
            <a:r>
              <a:rPr lang="cs-CZ" dirty="0" err="1" smtClean="0"/>
              <a:t>cervical</a:t>
            </a:r>
            <a:r>
              <a:rPr lang="cs-CZ" dirty="0" smtClean="0"/>
              <a:t> </a:t>
            </a:r>
            <a:r>
              <a:rPr lang="cs-CZ" dirty="0" err="1" smtClean="0"/>
              <a:t>artery</a:t>
            </a:r>
            <a:endParaRPr lang="cs-CZ" dirty="0"/>
          </a:p>
        </p:txBody>
      </p:sp>
    </p:spTree>
    <p:extLst>
      <p:ext uri="{BB962C8B-B14F-4D97-AF65-F5344CB8AC3E}">
        <p14:creationId xmlns:p14="http://schemas.microsoft.com/office/powerpoint/2010/main" val="4258956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lumen.luc.edu/lumen/MedEd/GrossAnatomy/dissector/labs/ue/post_tri/images/pt3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99" y="1640827"/>
            <a:ext cx="4286250" cy="32385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923005" y="2798412"/>
            <a:ext cx="6096000" cy="923330"/>
          </a:xfrm>
          <a:prstGeom prst="rect">
            <a:avLst/>
          </a:prstGeom>
        </p:spPr>
        <p:txBody>
          <a:bodyPr>
            <a:spAutoFit/>
          </a:bodyPr>
          <a:lstStyle/>
          <a:p>
            <a:r>
              <a:rPr lang="cs-CZ" dirty="0" smtClean="0"/>
              <a:t>1 = </a:t>
            </a:r>
            <a:r>
              <a:rPr lang="cs-CZ" dirty="0" err="1" smtClean="0"/>
              <a:t>thyrocervical</a:t>
            </a:r>
            <a:r>
              <a:rPr lang="cs-CZ" dirty="0" smtClean="0"/>
              <a:t> </a:t>
            </a:r>
            <a:r>
              <a:rPr lang="cs-CZ" dirty="0" err="1" smtClean="0"/>
              <a:t>trunk</a:t>
            </a:r>
            <a:r>
              <a:rPr lang="cs-CZ" dirty="0" smtClean="0"/>
              <a:t>; 2 = </a:t>
            </a:r>
            <a:r>
              <a:rPr lang="cs-CZ" dirty="0" err="1" smtClean="0"/>
              <a:t>suprascapular</a:t>
            </a:r>
            <a:r>
              <a:rPr lang="cs-CZ" dirty="0" smtClean="0"/>
              <a:t> </a:t>
            </a:r>
            <a:r>
              <a:rPr lang="cs-CZ" dirty="0" err="1" smtClean="0"/>
              <a:t>artery</a:t>
            </a:r>
            <a:r>
              <a:rPr lang="cs-CZ" dirty="0" smtClean="0"/>
              <a:t>; 3 = </a:t>
            </a:r>
            <a:r>
              <a:rPr lang="cs-CZ" dirty="0" err="1" smtClean="0"/>
              <a:t>transverse</a:t>
            </a:r>
            <a:r>
              <a:rPr lang="cs-CZ" dirty="0" smtClean="0"/>
              <a:t> </a:t>
            </a:r>
            <a:r>
              <a:rPr lang="cs-CZ" dirty="0" err="1" smtClean="0"/>
              <a:t>cervical</a:t>
            </a:r>
            <a:r>
              <a:rPr lang="cs-CZ" dirty="0" smtClean="0"/>
              <a:t> </a:t>
            </a:r>
            <a:r>
              <a:rPr lang="cs-CZ" dirty="0" err="1" smtClean="0"/>
              <a:t>artery</a:t>
            </a:r>
            <a:r>
              <a:rPr lang="en-US" dirty="0" smtClean="0"/>
              <a:t>( superficial cervical)</a:t>
            </a:r>
            <a:r>
              <a:rPr lang="cs-CZ" dirty="0" smtClean="0"/>
              <a:t>; 4 = </a:t>
            </a:r>
            <a:r>
              <a:rPr lang="cs-CZ" dirty="0" err="1" smtClean="0"/>
              <a:t>inferior</a:t>
            </a:r>
            <a:r>
              <a:rPr lang="cs-CZ" dirty="0" smtClean="0"/>
              <a:t> </a:t>
            </a:r>
            <a:r>
              <a:rPr lang="cs-CZ" dirty="0" err="1" smtClean="0"/>
              <a:t>thyroid</a:t>
            </a:r>
            <a:r>
              <a:rPr lang="cs-CZ" dirty="0" smtClean="0"/>
              <a:t> </a:t>
            </a:r>
            <a:r>
              <a:rPr lang="cs-CZ" dirty="0" err="1" smtClean="0"/>
              <a:t>artery</a:t>
            </a:r>
            <a:r>
              <a:rPr lang="cs-CZ" dirty="0" smtClean="0"/>
              <a:t>; 5 = </a:t>
            </a:r>
            <a:r>
              <a:rPr lang="cs-CZ" dirty="0" err="1" smtClean="0"/>
              <a:t>phrenic</a:t>
            </a:r>
            <a:r>
              <a:rPr lang="cs-CZ" dirty="0" smtClean="0"/>
              <a:t> nerve on the </a:t>
            </a:r>
            <a:r>
              <a:rPr lang="cs-CZ" dirty="0" err="1" smtClean="0"/>
              <a:t>anterior</a:t>
            </a:r>
            <a:r>
              <a:rPr lang="cs-CZ" dirty="0" smtClean="0"/>
              <a:t> </a:t>
            </a:r>
            <a:r>
              <a:rPr lang="cs-CZ" dirty="0" err="1" smtClean="0"/>
              <a:t>scalene</a:t>
            </a:r>
            <a:r>
              <a:rPr lang="cs-CZ" dirty="0" smtClean="0"/>
              <a:t> </a:t>
            </a:r>
            <a:r>
              <a:rPr lang="cs-CZ" dirty="0" err="1" smtClean="0"/>
              <a:t>muscle</a:t>
            </a:r>
            <a:r>
              <a:rPr lang="cs-CZ" dirty="0" smtClean="0"/>
              <a:t>.</a:t>
            </a:r>
            <a:endParaRPr lang="cs-CZ" dirty="0"/>
          </a:p>
        </p:txBody>
      </p:sp>
    </p:spTree>
    <p:extLst>
      <p:ext uri="{BB962C8B-B14F-4D97-AF65-F5344CB8AC3E}">
        <p14:creationId xmlns:p14="http://schemas.microsoft.com/office/powerpoint/2010/main" val="4253674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89470" y="65903"/>
            <a:ext cx="4843849" cy="6740307"/>
          </a:xfrm>
          <a:prstGeom prst="rect">
            <a:avLst/>
          </a:prstGeom>
          <a:noFill/>
        </p:spPr>
        <p:txBody>
          <a:bodyPr wrap="square" rtlCol="0">
            <a:spAutoFit/>
          </a:bodyPr>
          <a:lstStyle/>
          <a:p>
            <a:r>
              <a:rPr lang="en-US" sz="1600" b="1" u="sng" dirty="0" smtClean="0"/>
              <a:t>Axillary artery </a:t>
            </a:r>
            <a:r>
              <a:rPr lang="en-US" sz="1600" dirty="0" smtClean="0"/>
              <a:t>is a direct continuation of subclavian artery into the axilla. The border between both arteries is located by </a:t>
            </a:r>
            <a:r>
              <a:rPr lang="en-US" sz="1600" u="sng" dirty="0" smtClean="0"/>
              <a:t>the inferior margin of first rib</a:t>
            </a:r>
            <a:r>
              <a:rPr lang="en-US" sz="1600" dirty="0" smtClean="0"/>
              <a:t>. It descends through the armpit caudally and at </a:t>
            </a:r>
            <a:r>
              <a:rPr lang="en-US" sz="1600" u="sng" dirty="0" smtClean="0"/>
              <a:t>the level of surgical neck of Humerus it passes to brachial artery</a:t>
            </a:r>
            <a:r>
              <a:rPr lang="en-US" sz="1600" dirty="0" smtClean="0"/>
              <a:t>. It gives off several branches:</a:t>
            </a:r>
          </a:p>
          <a:p>
            <a:pPr marL="285750" indent="-285750">
              <a:buFont typeface="Arial" panose="020B0604020202020204" pitchFamily="34" charset="0"/>
              <a:buChar char="•"/>
            </a:pPr>
            <a:r>
              <a:rPr lang="en-US" sz="1600" dirty="0" smtClean="0">
                <a:solidFill>
                  <a:schemeClr val="accent5"/>
                </a:solidFill>
              </a:rPr>
              <a:t>Branches to subscapular muscle</a:t>
            </a:r>
          </a:p>
          <a:p>
            <a:pPr marL="285750" indent="-285750">
              <a:buFont typeface="Arial" panose="020B0604020202020204" pitchFamily="34" charset="0"/>
              <a:buChar char="•"/>
            </a:pPr>
            <a:r>
              <a:rPr lang="en-US" sz="1600" dirty="0" smtClean="0">
                <a:solidFill>
                  <a:schemeClr val="accent5"/>
                </a:solidFill>
              </a:rPr>
              <a:t>Supreme thoracic a.</a:t>
            </a:r>
            <a:r>
              <a:rPr lang="en-US" sz="1600" dirty="0" smtClean="0"/>
              <a:t> supplies the pectoral and intercostal muscles</a:t>
            </a:r>
          </a:p>
          <a:p>
            <a:pPr marL="285750" indent="-285750">
              <a:buFont typeface="Arial" panose="020B0604020202020204" pitchFamily="34" charset="0"/>
              <a:buChar char="•"/>
            </a:pPr>
            <a:r>
              <a:rPr lang="en-US" sz="1600" dirty="0" err="1" smtClean="0">
                <a:solidFill>
                  <a:schemeClr val="accent5"/>
                </a:solidFill>
              </a:rPr>
              <a:t>Thoracoacromial</a:t>
            </a:r>
            <a:r>
              <a:rPr lang="en-US" sz="1600" dirty="0" smtClean="0">
                <a:solidFill>
                  <a:schemeClr val="accent5"/>
                </a:solidFill>
              </a:rPr>
              <a:t> a</a:t>
            </a:r>
            <a:r>
              <a:rPr lang="en-US" sz="1600" dirty="0" smtClean="0"/>
              <a:t>. enters the </a:t>
            </a:r>
            <a:r>
              <a:rPr lang="en-US" sz="1600" u="sng" dirty="0" smtClean="0"/>
              <a:t>Clavipectoral triangle </a:t>
            </a:r>
            <a:r>
              <a:rPr lang="en-US" sz="1600" dirty="0" smtClean="0"/>
              <a:t>and gives several branches as </a:t>
            </a:r>
            <a:r>
              <a:rPr lang="en-US" sz="1600" u="sng" dirty="0" smtClean="0"/>
              <a:t>acromial, </a:t>
            </a:r>
            <a:r>
              <a:rPr lang="en-US" sz="1600" u="sng" dirty="0" err="1" smtClean="0"/>
              <a:t>deltoidal</a:t>
            </a:r>
            <a:r>
              <a:rPr lang="en-US" sz="1600" u="sng" dirty="0" smtClean="0"/>
              <a:t> for the muscle and pectoral </a:t>
            </a:r>
            <a:r>
              <a:rPr lang="en-US" sz="1600" dirty="0" smtClean="0"/>
              <a:t>for the homonymic muscles.</a:t>
            </a:r>
          </a:p>
          <a:p>
            <a:pPr marL="285750" indent="-285750">
              <a:buFont typeface="Arial" panose="020B0604020202020204" pitchFamily="34" charset="0"/>
              <a:buChar char="•"/>
            </a:pPr>
            <a:r>
              <a:rPr lang="en-US" sz="1600" dirty="0" smtClean="0">
                <a:solidFill>
                  <a:schemeClr val="accent5"/>
                </a:solidFill>
              </a:rPr>
              <a:t>Lateral thoracic</a:t>
            </a:r>
            <a:r>
              <a:rPr lang="en-US" sz="1600" dirty="0" smtClean="0"/>
              <a:t> supplies </a:t>
            </a:r>
            <a:r>
              <a:rPr lang="en-US" sz="1600" u="sng" dirty="0" err="1" smtClean="0"/>
              <a:t>serratus</a:t>
            </a:r>
            <a:r>
              <a:rPr lang="en-US" sz="1600" u="sng" dirty="0" smtClean="0"/>
              <a:t> </a:t>
            </a:r>
            <a:r>
              <a:rPr lang="en-US" sz="1600" u="sng" dirty="0" err="1" smtClean="0"/>
              <a:t>anerior</a:t>
            </a:r>
            <a:r>
              <a:rPr lang="en-US" sz="1600" u="sng" dirty="0" smtClean="0"/>
              <a:t> </a:t>
            </a:r>
            <a:r>
              <a:rPr lang="en-US" sz="1600" dirty="0" smtClean="0"/>
              <a:t>and gives off </a:t>
            </a:r>
            <a:r>
              <a:rPr lang="en-US" sz="1600" u="sng" dirty="0" smtClean="0"/>
              <a:t>lateral mammary branches</a:t>
            </a:r>
            <a:r>
              <a:rPr lang="en-US" sz="1600" dirty="0" smtClean="0"/>
              <a:t> for the mammary gland (women)</a:t>
            </a:r>
          </a:p>
          <a:p>
            <a:pPr marL="285750" indent="-285750">
              <a:buFont typeface="Arial" panose="020B0604020202020204" pitchFamily="34" charset="0"/>
              <a:buChar char="•"/>
            </a:pPr>
            <a:r>
              <a:rPr lang="en-US" sz="1600" dirty="0" smtClean="0">
                <a:solidFill>
                  <a:schemeClr val="accent5"/>
                </a:solidFill>
              </a:rPr>
              <a:t>Subscapular a</a:t>
            </a:r>
            <a:r>
              <a:rPr lang="en-US" sz="1600" dirty="0" smtClean="0"/>
              <a:t>. gives early two branches </a:t>
            </a:r>
          </a:p>
          <a:p>
            <a:pPr marL="342900" indent="-342900">
              <a:buAutoNum type="alphaLcParenR"/>
            </a:pPr>
            <a:r>
              <a:rPr lang="en-US" sz="1600" u="sng" dirty="0" smtClean="0"/>
              <a:t>Circumflex scapulae </a:t>
            </a:r>
            <a:r>
              <a:rPr lang="en-US" sz="1600" dirty="0" smtClean="0"/>
              <a:t>a. which passes from foramen </a:t>
            </a:r>
            <a:r>
              <a:rPr lang="en-US" sz="1600" u="sng" dirty="0" err="1" smtClean="0"/>
              <a:t>omotricipitale</a:t>
            </a:r>
            <a:r>
              <a:rPr lang="en-US" sz="1600" dirty="0" smtClean="0"/>
              <a:t> into </a:t>
            </a:r>
            <a:r>
              <a:rPr lang="en-US" sz="1600" dirty="0" err="1" smtClean="0"/>
              <a:t>infraspinous</a:t>
            </a:r>
            <a:r>
              <a:rPr lang="en-US" sz="1600" dirty="0" smtClean="0"/>
              <a:t> fossa and supply the muscles on posterior side of scapula, it anastomoses with </a:t>
            </a:r>
            <a:r>
              <a:rPr lang="en-US" sz="1600" u="sng" dirty="0" err="1" smtClean="0"/>
              <a:t>suprascapular</a:t>
            </a:r>
            <a:r>
              <a:rPr lang="en-US" sz="1600" u="sng" dirty="0" smtClean="0"/>
              <a:t> a</a:t>
            </a:r>
            <a:r>
              <a:rPr lang="en-US" sz="1600" dirty="0" smtClean="0"/>
              <a:t>. ( &lt;</a:t>
            </a:r>
            <a:r>
              <a:rPr lang="en-US" sz="1600" dirty="0" err="1" smtClean="0"/>
              <a:t>thyrocervical</a:t>
            </a:r>
            <a:r>
              <a:rPr lang="en-US" sz="1600" dirty="0" smtClean="0"/>
              <a:t> a. &lt;subclavian a.)   </a:t>
            </a:r>
          </a:p>
          <a:p>
            <a:pPr marL="342900" indent="-342900">
              <a:buAutoNum type="alphaLcParenR"/>
            </a:pPr>
            <a:r>
              <a:rPr lang="en-US" sz="1600" dirty="0" smtClean="0"/>
              <a:t> </a:t>
            </a:r>
            <a:r>
              <a:rPr lang="en-US" sz="1600" u="sng" dirty="0" err="1" smtClean="0"/>
              <a:t>Thoracodorsal</a:t>
            </a:r>
            <a:r>
              <a:rPr lang="en-US" sz="1600" dirty="0" smtClean="0"/>
              <a:t> a. supply m. </a:t>
            </a:r>
            <a:r>
              <a:rPr lang="en-US" sz="1600" u="sng" dirty="0" err="1" smtClean="0"/>
              <a:t>latissimus</a:t>
            </a:r>
            <a:r>
              <a:rPr lang="en-US" sz="1600" u="sng" dirty="0" smtClean="0"/>
              <a:t> </a:t>
            </a:r>
            <a:r>
              <a:rPr lang="en-US" sz="1600" u="sng" dirty="0" err="1" smtClean="0"/>
              <a:t>dorsi</a:t>
            </a:r>
            <a:endParaRPr lang="en-US" sz="1600" u="sng" dirty="0"/>
          </a:p>
          <a:p>
            <a:pPr marL="285750" indent="-285750">
              <a:buFont typeface="Arial" panose="020B0604020202020204" pitchFamily="34" charset="0"/>
              <a:buChar char="•"/>
            </a:pPr>
            <a:r>
              <a:rPr lang="en-US" sz="1600" dirty="0" smtClean="0">
                <a:solidFill>
                  <a:schemeClr val="accent5"/>
                </a:solidFill>
              </a:rPr>
              <a:t>Anterior circumflex humeri </a:t>
            </a:r>
            <a:r>
              <a:rPr lang="en-US" sz="1600" dirty="0" smtClean="0"/>
              <a:t>supply </a:t>
            </a:r>
            <a:r>
              <a:rPr lang="en-US" sz="1600" u="sng" dirty="0" smtClean="0"/>
              <a:t>deltoid muscle and nourishes glenohumeral joint</a:t>
            </a:r>
          </a:p>
          <a:p>
            <a:pPr marL="285750" indent="-285750">
              <a:buFont typeface="Arial" panose="020B0604020202020204" pitchFamily="34" charset="0"/>
              <a:buChar char="•"/>
            </a:pPr>
            <a:r>
              <a:rPr lang="en-US" sz="1600" dirty="0" smtClean="0">
                <a:solidFill>
                  <a:schemeClr val="accent5"/>
                </a:solidFill>
              </a:rPr>
              <a:t>Posterior circumflex humeri </a:t>
            </a:r>
            <a:r>
              <a:rPr lang="en-US" sz="1600" dirty="0" smtClean="0"/>
              <a:t>is bigger than the anterior . It passes from </a:t>
            </a:r>
            <a:r>
              <a:rPr lang="en-US" sz="1600" u="sng" dirty="0" err="1" smtClean="0"/>
              <a:t>humetricipitale</a:t>
            </a:r>
            <a:r>
              <a:rPr lang="en-US" sz="1600" u="sng" dirty="0" smtClean="0"/>
              <a:t> triangle and supply deltoid and nourishes glenohumeral joint</a:t>
            </a:r>
            <a:endParaRPr lang="cs-CZ" sz="1600" u="sng" dirty="0"/>
          </a:p>
        </p:txBody>
      </p:sp>
      <p:pic>
        <p:nvPicPr>
          <p:cNvPr id="11266" name="Picture 2" descr="http://4.bp.blogspot.com/-VZmIp9XnH7Y/Tjr40Dfvm7I/AAAAAAAAIBo/5A81jn6zmyY/s320/Axillary_art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691" y="231885"/>
            <a:ext cx="2388973" cy="279004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0725664" y="390436"/>
            <a:ext cx="1260389" cy="2631490"/>
          </a:xfrm>
          <a:prstGeom prst="rect">
            <a:avLst/>
          </a:prstGeom>
        </p:spPr>
        <p:txBody>
          <a:bodyPr wrap="square">
            <a:spAutoFit/>
          </a:bodyPr>
          <a:lstStyle/>
          <a:p>
            <a:r>
              <a:rPr lang="cs-CZ" sz="1100" dirty="0" smtClean="0">
                <a:solidFill>
                  <a:srgbClr val="000000"/>
                </a:solidFill>
                <a:effectLst/>
                <a:latin typeface="Verdana" panose="020B0604030504040204" pitchFamily="34" charset="0"/>
              </a:rPr>
              <a:t>1) superior </a:t>
            </a:r>
            <a:r>
              <a:rPr lang="cs-CZ" sz="1100" dirty="0" err="1" smtClean="0">
                <a:solidFill>
                  <a:srgbClr val="000000"/>
                </a:solidFill>
                <a:effectLst/>
                <a:latin typeface="Verdana" panose="020B0604030504040204" pitchFamily="34" charset="0"/>
              </a:rPr>
              <a:t>thoracic</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artery</a:t>
            </a:r>
            <a:r>
              <a:rPr lang="cs-CZ" sz="1100" dirty="0" smtClean="0">
                <a:solidFill>
                  <a:srgbClr val="000000"/>
                </a:solidFill>
                <a:effectLst/>
                <a:latin typeface="Verdana" panose="020B0604030504040204" pitchFamily="34" charset="0"/>
              </a:rPr>
              <a:t>; 2) </a:t>
            </a:r>
            <a:r>
              <a:rPr lang="cs-CZ" sz="1100" dirty="0" err="1" smtClean="0">
                <a:solidFill>
                  <a:srgbClr val="000000"/>
                </a:solidFill>
                <a:effectLst/>
                <a:latin typeface="Verdana" panose="020B0604030504040204" pitchFamily="34" charset="0"/>
              </a:rPr>
              <a:t>thoracoacromial</a:t>
            </a:r>
            <a:r>
              <a:rPr lang="cs-CZ" sz="1100" dirty="0" smtClean="0">
                <a:solidFill>
                  <a:srgbClr val="000000"/>
                </a:solidFill>
                <a:effectLst/>
                <a:latin typeface="Verdana" panose="020B0604030504040204" pitchFamily="34" charset="0"/>
              </a:rPr>
              <a:t>; 3) </a:t>
            </a:r>
            <a:r>
              <a:rPr lang="cs-CZ" sz="1100" dirty="0" err="1" smtClean="0">
                <a:solidFill>
                  <a:srgbClr val="000000"/>
                </a:solidFill>
                <a:effectLst/>
                <a:latin typeface="Verdana" panose="020B0604030504040204" pitchFamily="34" charset="0"/>
              </a:rPr>
              <a:t>lateral</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thoracic</a:t>
            </a:r>
            <a:r>
              <a:rPr lang="cs-CZ" sz="1100" dirty="0" smtClean="0">
                <a:solidFill>
                  <a:srgbClr val="000000"/>
                </a:solidFill>
                <a:effectLst/>
                <a:latin typeface="Verdana" panose="020B0604030504040204" pitchFamily="34" charset="0"/>
              </a:rPr>
              <a:t>; 4) </a:t>
            </a:r>
            <a:r>
              <a:rPr lang="cs-CZ" sz="1100" dirty="0" err="1" smtClean="0">
                <a:solidFill>
                  <a:srgbClr val="000000"/>
                </a:solidFill>
                <a:effectLst/>
                <a:latin typeface="Verdana" panose="020B0604030504040204" pitchFamily="34" charset="0"/>
              </a:rPr>
              <a:t>subscapular</a:t>
            </a:r>
            <a:r>
              <a:rPr lang="cs-CZ" sz="1100" dirty="0" smtClean="0">
                <a:solidFill>
                  <a:srgbClr val="000000"/>
                </a:solidFill>
                <a:effectLst/>
                <a:latin typeface="Verdana" panose="020B0604030504040204" pitchFamily="34" charset="0"/>
              </a:rPr>
              <a:t>; 5) </a:t>
            </a:r>
            <a:r>
              <a:rPr lang="cs-CZ" sz="1100" dirty="0" err="1" smtClean="0">
                <a:solidFill>
                  <a:srgbClr val="000000"/>
                </a:solidFill>
                <a:effectLst/>
                <a:latin typeface="Verdana" panose="020B0604030504040204" pitchFamily="34" charset="0"/>
              </a:rPr>
              <a:t>anterior</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humeral</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circumflex</a:t>
            </a:r>
            <a:r>
              <a:rPr lang="cs-CZ" sz="1100" dirty="0" smtClean="0">
                <a:solidFill>
                  <a:srgbClr val="000000"/>
                </a:solidFill>
                <a:effectLst/>
                <a:latin typeface="Verdana" panose="020B0604030504040204" pitchFamily="34" charset="0"/>
              </a:rPr>
              <a:t>; and 6) </a:t>
            </a:r>
            <a:r>
              <a:rPr lang="cs-CZ" sz="1100" dirty="0" err="1" smtClean="0">
                <a:solidFill>
                  <a:srgbClr val="000000"/>
                </a:solidFill>
                <a:effectLst/>
                <a:latin typeface="Verdana" panose="020B0604030504040204" pitchFamily="34" charset="0"/>
              </a:rPr>
              <a:t>posterior</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humeral</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circumflex</a:t>
            </a:r>
            <a:r>
              <a:rPr lang="cs-CZ" sz="1100" dirty="0" smtClean="0">
                <a:solidFill>
                  <a:srgbClr val="000000"/>
                </a:solidFill>
                <a:effectLst/>
                <a:latin typeface="Verdana" panose="020B0604030504040204" pitchFamily="34" charset="0"/>
              </a:rPr>
              <a:t> </a:t>
            </a:r>
            <a:r>
              <a:rPr lang="cs-CZ" sz="1100" dirty="0" err="1" smtClean="0">
                <a:solidFill>
                  <a:srgbClr val="000000"/>
                </a:solidFill>
                <a:effectLst/>
                <a:latin typeface="Verdana" panose="020B0604030504040204" pitchFamily="34" charset="0"/>
              </a:rPr>
              <a:t>artery</a:t>
            </a:r>
            <a:r>
              <a:rPr lang="cs-CZ" sz="1100" dirty="0" smtClean="0">
                <a:solidFill>
                  <a:srgbClr val="000000"/>
                </a:solidFill>
                <a:effectLst/>
                <a:latin typeface="Verdana" panose="020B0604030504040204" pitchFamily="34" charset="0"/>
              </a:rPr>
              <a:t>.</a:t>
            </a:r>
            <a:endParaRPr lang="cs-CZ" sz="1100" dirty="0"/>
          </a:p>
        </p:txBody>
      </p:sp>
      <p:pic>
        <p:nvPicPr>
          <p:cNvPr id="11268" name="Picture 4" descr="http://upload.wikimedia.org/wikipedia/commons/4/4c/Axillary_branch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585" y="3337025"/>
            <a:ext cx="4444312" cy="333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73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d/d5/Axillary_sp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540" y="1383956"/>
            <a:ext cx="6434353" cy="4893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103412" y="4291913"/>
            <a:ext cx="2158314" cy="923330"/>
          </a:xfrm>
          <a:prstGeom prst="rect">
            <a:avLst/>
          </a:prstGeom>
          <a:noFill/>
        </p:spPr>
        <p:txBody>
          <a:bodyPr wrap="square" rtlCol="0">
            <a:spAutoFit/>
          </a:bodyPr>
          <a:lstStyle/>
          <a:p>
            <a:r>
              <a:rPr lang="en-US" b="1" u="sng" dirty="0" err="1" smtClean="0"/>
              <a:t>Humerotricipitale</a:t>
            </a:r>
            <a:endParaRPr lang="en-US" b="1" u="sng" dirty="0" smtClean="0"/>
          </a:p>
          <a:p>
            <a:r>
              <a:rPr lang="en-US" b="1" u="sng" dirty="0" smtClean="0"/>
              <a:t>Circumflex humeri a.</a:t>
            </a:r>
          </a:p>
          <a:p>
            <a:r>
              <a:rPr lang="en-US" b="1" u="sng" dirty="0" smtClean="0"/>
              <a:t>Axillary nerve</a:t>
            </a:r>
            <a:endParaRPr lang="cs-CZ" b="1" u="sng" dirty="0"/>
          </a:p>
        </p:txBody>
      </p:sp>
      <p:sp>
        <p:nvSpPr>
          <p:cNvPr id="5" name="TextovéPole 4"/>
          <p:cNvSpPr txBox="1"/>
          <p:nvPr/>
        </p:nvSpPr>
        <p:spPr>
          <a:xfrm>
            <a:off x="7891849" y="5717751"/>
            <a:ext cx="2759676" cy="646331"/>
          </a:xfrm>
          <a:prstGeom prst="rect">
            <a:avLst/>
          </a:prstGeom>
          <a:noFill/>
        </p:spPr>
        <p:txBody>
          <a:bodyPr wrap="square" rtlCol="0">
            <a:spAutoFit/>
          </a:bodyPr>
          <a:lstStyle/>
          <a:p>
            <a:r>
              <a:rPr lang="en-US" b="1" u="sng" dirty="0" err="1" smtClean="0"/>
              <a:t>Omotricipitale</a:t>
            </a:r>
            <a:endParaRPr lang="en-US" b="1" u="sng" dirty="0" smtClean="0"/>
          </a:p>
          <a:p>
            <a:r>
              <a:rPr lang="en-US" b="1" u="sng" dirty="0" smtClean="0"/>
              <a:t>Circumflex scapulae </a:t>
            </a:r>
            <a:r>
              <a:rPr lang="en-US" dirty="0" smtClean="0"/>
              <a:t>a.</a:t>
            </a:r>
            <a:endParaRPr lang="cs-CZ" dirty="0"/>
          </a:p>
        </p:txBody>
      </p:sp>
      <p:cxnSp>
        <p:nvCxnSpPr>
          <p:cNvPr id="9" name="Přímá spojnice se šipkou 8"/>
          <p:cNvCxnSpPr/>
          <p:nvPr/>
        </p:nvCxnSpPr>
        <p:spPr>
          <a:xfrm flipH="1">
            <a:off x="4786184" y="593124"/>
            <a:ext cx="148281" cy="158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506097" y="223792"/>
            <a:ext cx="1762898" cy="369332"/>
          </a:xfrm>
          <a:prstGeom prst="rect">
            <a:avLst/>
          </a:prstGeom>
          <a:noFill/>
        </p:spPr>
        <p:txBody>
          <a:bodyPr wrap="square" rtlCol="0">
            <a:spAutoFit/>
          </a:bodyPr>
          <a:lstStyle/>
          <a:p>
            <a:r>
              <a:rPr lang="en-US" dirty="0" err="1" smtClean="0"/>
              <a:t>Suprascapular</a:t>
            </a:r>
            <a:r>
              <a:rPr lang="en-US" dirty="0" smtClean="0"/>
              <a:t> a.</a:t>
            </a:r>
            <a:endParaRPr lang="cs-CZ" dirty="0"/>
          </a:p>
        </p:txBody>
      </p:sp>
    </p:spTree>
    <p:extLst>
      <p:ext uri="{BB962C8B-B14F-4D97-AF65-F5344CB8AC3E}">
        <p14:creationId xmlns:p14="http://schemas.microsoft.com/office/powerpoint/2010/main" val="3543943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opvylet.cz/img/NA32KKIBHV3JO4493661D4Y9Q173I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727" y="1241253"/>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9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128952" y="90616"/>
            <a:ext cx="2306593" cy="369332"/>
          </a:xfrm>
          <a:prstGeom prst="rect">
            <a:avLst/>
          </a:prstGeom>
          <a:noFill/>
        </p:spPr>
        <p:txBody>
          <a:bodyPr wrap="square" rtlCol="0">
            <a:spAutoFit/>
          </a:bodyPr>
          <a:lstStyle/>
          <a:p>
            <a:r>
              <a:rPr lang="en-US" dirty="0" smtClean="0"/>
              <a:t>Thoracic Aorta</a:t>
            </a:r>
            <a:endParaRPr lang="cs-CZ" dirty="0"/>
          </a:p>
        </p:txBody>
      </p:sp>
      <p:pic>
        <p:nvPicPr>
          <p:cNvPr id="4098" name="Picture 2" descr="http://www.netterimages.com/images/vpv/000/000/020/20630-0550x0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488" y="752888"/>
            <a:ext cx="4524375" cy="523875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84887" y="752888"/>
            <a:ext cx="6096000" cy="5632311"/>
          </a:xfrm>
          <a:prstGeom prst="rect">
            <a:avLst/>
          </a:prstGeom>
        </p:spPr>
        <p:txBody>
          <a:bodyPr>
            <a:spAutoFit/>
          </a:bodyPr>
          <a:lstStyle/>
          <a:p>
            <a:r>
              <a:rPr lang="en-US" dirty="0"/>
              <a:t>It begins at the </a:t>
            </a:r>
            <a:r>
              <a:rPr lang="en-US" b="1" dirty="0"/>
              <a:t>lower border of the fourth thoracic vertebra </a:t>
            </a:r>
            <a:r>
              <a:rPr lang="en-US" dirty="0"/>
              <a:t>where it is continuous with the aortic arch, and ends in front of the lower border of the </a:t>
            </a:r>
            <a:r>
              <a:rPr lang="en-US" b="1" dirty="0"/>
              <a:t>twelfth thoracic vertebra</a:t>
            </a:r>
            <a:r>
              <a:rPr lang="en-US" dirty="0"/>
              <a:t>, at the aortic hiatus in the diaphragm where it becomes the abdominal aorta.</a:t>
            </a:r>
          </a:p>
          <a:p>
            <a:endParaRPr lang="en-US" dirty="0"/>
          </a:p>
          <a:p>
            <a:r>
              <a:rPr lang="en-US" dirty="0"/>
              <a:t>At its commencement, it is situated on the </a:t>
            </a:r>
            <a:r>
              <a:rPr lang="en-US" u="sng" dirty="0"/>
              <a:t>left of the vertebral column</a:t>
            </a:r>
            <a:r>
              <a:rPr lang="en-US" dirty="0"/>
              <a:t>; it approaches </a:t>
            </a:r>
            <a:r>
              <a:rPr lang="en-US" u="sng" dirty="0"/>
              <a:t>the median line</a:t>
            </a:r>
            <a:r>
              <a:rPr lang="en-US" dirty="0"/>
              <a:t> as it descends; and, at its termination, </a:t>
            </a:r>
            <a:r>
              <a:rPr lang="en-US" u="sng" dirty="0"/>
              <a:t>lies directly in front of the column</a:t>
            </a:r>
            <a:r>
              <a:rPr lang="en-US" dirty="0"/>
              <a:t>.</a:t>
            </a:r>
          </a:p>
          <a:p>
            <a:endParaRPr lang="en-US" dirty="0"/>
          </a:p>
          <a:p>
            <a:r>
              <a:rPr lang="en-US" dirty="0"/>
              <a:t>It is in relation, </a:t>
            </a:r>
            <a:r>
              <a:rPr lang="en-US" dirty="0">
                <a:solidFill>
                  <a:srgbClr val="FF0000"/>
                </a:solidFill>
              </a:rPr>
              <a:t>anteriorly</a:t>
            </a:r>
            <a:r>
              <a:rPr lang="en-US" dirty="0"/>
              <a:t>, from above downward, with the root of the </a:t>
            </a:r>
            <a:r>
              <a:rPr lang="en-US" b="1" dirty="0"/>
              <a:t>left lung</a:t>
            </a:r>
            <a:r>
              <a:rPr lang="en-US" dirty="0"/>
              <a:t>, </a:t>
            </a:r>
            <a:r>
              <a:rPr lang="en-US" b="1" dirty="0"/>
              <a:t>the pericardium</a:t>
            </a:r>
            <a:r>
              <a:rPr lang="en-US" dirty="0"/>
              <a:t>, </a:t>
            </a:r>
            <a:r>
              <a:rPr lang="en-US" b="1" dirty="0"/>
              <a:t>the esophagus</a:t>
            </a:r>
            <a:r>
              <a:rPr lang="en-US" dirty="0"/>
              <a:t>, and the </a:t>
            </a:r>
            <a:r>
              <a:rPr lang="en-US" b="1" dirty="0"/>
              <a:t>diaphragm</a:t>
            </a:r>
            <a:r>
              <a:rPr lang="en-US" dirty="0"/>
              <a:t>; </a:t>
            </a:r>
            <a:r>
              <a:rPr lang="en-US" dirty="0">
                <a:solidFill>
                  <a:srgbClr val="0070C0"/>
                </a:solidFill>
              </a:rPr>
              <a:t>posteriorly</a:t>
            </a:r>
            <a:r>
              <a:rPr lang="en-US" dirty="0"/>
              <a:t>, with the </a:t>
            </a:r>
            <a:r>
              <a:rPr lang="en-US" b="1" dirty="0"/>
              <a:t>vertebral column </a:t>
            </a:r>
            <a:r>
              <a:rPr lang="en-US" dirty="0"/>
              <a:t>and the </a:t>
            </a:r>
            <a:r>
              <a:rPr lang="en-US" b="1" dirty="0" err="1"/>
              <a:t>azygos</a:t>
            </a:r>
            <a:r>
              <a:rPr lang="en-US" b="1" dirty="0"/>
              <a:t> vein</a:t>
            </a:r>
            <a:r>
              <a:rPr lang="en-US" dirty="0"/>
              <a:t>; </a:t>
            </a:r>
            <a:r>
              <a:rPr lang="en-US" b="1" dirty="0"/>
              <a:t>on the right side</a:t>
            </a:r>
            <a:r>
              <a:rPr lang="en-US" dirty="0"/>
              <a:t>, with the </a:t>
            </a:r>
            <a:r>
              <a:rPr lang="en-US" b="1" dirty="0" err="1"/>
              <a:t>hemiazygos</a:t>
            </a:r>
            <a:r>
              <a:rPr lang="en-US" b="1" dirty="0"/>
              <a:t> veins and thoracic duct; on the left side, with the left pleura and lung</a:t>
            </a:r>
            <a:r>
              <a:rPr lang="en-US" dirty="0"/>
              <a:t>.</a:t>
            </a:r>
          </a:p>
          <a:p>
            <a:endParaRPr lang="en-US" dirty="0"/>
          </a:p>
          <a:p>
            <a:r>
              <a:rPr lang="en-US" b="1" dirty="0"/>
              <a:t>The esophagus, with its accompanying plexus of nerves, lies on the right side of the aorta above</a:t>
            </a:r>
            <a:r>
              <a:rPr lang="en-US" dirty="0"/>
              <a:t>; but at the </a:t>
            </a:r>
            <a:r>
              <a:rPr lang="en-US" b="1" dirty="0"/>
              <a:t>lower part of the thorax it is placed in front of the aorta, and, close to the diaphragm, is situated on its left side.</a:t>
            </a:r>
            <a:endParaRPr lang="cs-CZ" b="1" dirty="0"/>
          </a:p>
        </p:txBody>
      </p:sp>
    </p:spTree>
    <p:extLst>
      <p:ext uri="{BB962C8B-B14F-4D97-AF65-F5344CB8AC3E}">
        <p14:creationId xmlns:p14="http://schemas.microsoft.com/office/powerpoint/2010/main" val="3043296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177505" y="0"/>
            <a:ext cx="2010032" cy="369332"/>
          </a:xfrm>
          <a:prstGeom prst="rect">
            <a:avLst/>
          </a:prstGeom>
          <a:noFill/>
        </p:spPr>
        <p:txBody>
          <a:bodyPr wrap="square" rtlCol="0">
            <a:spAutoFit/>
          </a:bodyPr>
          <a:lstStyle/>
          <a:p>
            <a:r>
              <a:rPr lang="en-US" dirty="0" smtClean="0"/>
              <a:t>Descending Aorta</a:t>
            </a:r>
            <a:endParaRPr lang="cs-CZ" dirty="0"/>
          </a:p>
        </p:txBody>
      </p:sp>
      <p:sp>
        <p:nvSpPr>
          <p:cNvPr id="5" name="TextovéPole 4"/>
          <p:cNvSpPr txBox="1"/>
          <p:nvPr/>
        </p:nvSpPr>
        <p:spPr>
          <a:xfrm>
            <a:off x="0" y="245130"/>
            <a:ext cx="8946291" cy="2554545"/>
          </a:xfrm>
          <a:prstGeom prst="rect">
            <a:avLst/>
          </a:prstGeom>
          <a:noFill/>
        </p:spPr>
        <p:txBody>
          <a:bodyPr wrap="square" rtlCol="0">
            <a:spAutoFit/>
          </a:bodyPr>
          <a:lstStyle/>
          <a:p>
            <a:r>
              <a:rPr lang="en-US" sz="1600" u="sng" dirty="0" smtClean="0"/>
              <a:t>The parietal branches</a:t>
            </a:r>
          </a:p>
          <a:p>
            <a:pPr marL="285750" indent="-285750">
              <a:buFont typeface="Arial" panose="020B0604020202020204" pitchFamily="34" charset="0"/>
              <a:buChar char="•"/>
            </a:pPr>
            <a:r>
              <a:rPr lang="en-US" sz="1600" u="sng" dirty="0" smtClean="0"/>
              <a:t>Posterior intercostal arteries </a:t>
            </a:r>
            <a:r>
              <a:rPr lang="en-US" sz="1600" dirty="0" smtClean="0"/>
              <a:t>enter the 3</a:t>
            </a:r>
            <a:r>
              <a:rPr lang="en-US" sz="1600" baseline="30000" dirty="0" smtClean="0"/>
              <a:t>rd</a:t>
            </a:r>
            <a:r>
              <a:rPr lang="en-US" sz="1600" dirty="0" smtClean="0"/>
              <a:t> till 11</a:t>
            </a:r>
            <a:r>
              <a:rPr lang="en-US" sz="1600" baseline="30000" dirty="0" smtClean="0"/>
              <a:t>th</a:t>
            </a:r>
            <a:r>
              <a:rPr lang="en-US" sz="1600" dirty="0" smtClean="0"/>
              <a:t> intercostal space pass within costal groove of superior rib. They anastomose with anterior intercostal arteries.</a:t>
            </a:r>
          </a:p>
          <a:p>
            <a:pPr marL="285750" indent="-285750">
              <a:buFont typeface="Arial" panose="020B0604020202020204" pitchFamily="34" charset="0"/>
              <a:buChar char="•"/>
            </a:pPr>
            <a:r>
              <a:rPr lang="en-US" sz="1600" u="sng" dirty="0" smtClean="0"/>
              <a:t>Subcostal artery</a:t>
            </a:r>
            <a:r>
              <a:rPr lang="en-US" sz="1600" dirty="0" smtClean="0"/>
              <a:t> passes below 12</a:t>
            </a:r>
            <a:r>
              <a:rPr lang="en-US" sz="1600" baseline="30000" dirty="0" smtClean="0"/>
              <a:t>th</a:t>
            </a:r>
            <a:r>
              <a:rPr lang="en-US" sz="1600" dirty="0" smtClean="0"/>
              <a:t> rib  </a:t>
            </a:r>
          </a:p>
          <a:p>
            <a:pPr marL="285750" indent="-285750">
              <a:buFont typeface="Arial" panose="020B0604020202020204" pitchFamily="34" charset="0"/>
              <a:buChar char="•"/>
            </a:pPr>
            <a:r>
              <a:rPr lang="en-US" sz="1600" dirty="0" smtClean="0"/>
              <a:t>posterior intercostal arteries gives off branches:</a:t>
            </a:r>
            <a:endParaRPr lang="en-US" sz="1600" dirty="0"/>
          </a:p>
          <a:p>
            <a:pPr marL="342900" indent="-342900">
              <a:buAutoNum type="alphaLcParenR"/>
            </a:pPr>
            <a:r>
              <a:rPr lang="en-US" sz="1600" dirty="0">
                <a:solidFill>
                  <a:schemeClr val="accent5"/>
                </a:solidFill>
              </a:rPr>
              <a:t>D</a:t>
            </a:r>
            <a:r>
              <a:rPr lang="en-US" sz="1600" dirty="0" smtClean="0">
                <a:solidFill>
                  <a:schemeClr val="accent5"/>
                </a:solidFill>
              </a:rPr>
              <a:t>orsal</a:t>
            </a:r>
            <a:r>
              <a:rPr lang="en-US" sz="1600" dirty="0" smtClean="0"/>
              <a:t>: muscular (back muscles), spinal and cutaneous branches</a:t>
            </a:r>
          </a:p>
          <a:p>
            <a:pPr marL="342900" indent="-342900">
              <a:buAutoNum type="alphaLcParenR"/>
            </a:pPr>
            <a:r>
              <a:rPr lang="en-US" sz="1600" dirty="0" smtClean="0">
                <a:solidFill>
                  <a:schemeClr val="accent5"/>
                </a:solidFill>
              </a:rPr>
              <a:t>Muscular</a:t>
            </a:r>
            <a:r>
              <a:rPr lang="en-US" sz="1600" dirty="0" smtClean="0"/>
              <a:t>: for thoracic muscles</a:t>
            </a:r>
          </a:p>
          <a:p>
            <a:pPr marL="342900" indent="-342900">
              <a:buAutoNum type="alphaLcParenR"/>
            </a:pPr>
            <a:r>
              <a:rPr lang="en-US" sz="1600" dirty="0" smtClean="0">
                <a:solidFill>
                  <a:schemeClr val="accent5"/>
                </a:solidFill>
              </a:rPr>
              <a:t>Collateral:</a:t>
            </a:r>
            <a:r>
              <a:rPr lang="en-US" sz="1600" dirty="0" smtClean="0"/>
              <a:t> runs on superior margin of caudal rib</a:t>
            </a:r>
          </a:p>
          <a:p>
            <a:pPr marL="342900" indent="-342900">
              <a:buAutoNum type="alphaLcParenR"/>
            </a:pPr>
            <a:r>
              <a:rPr lang="en-US" sz="1600" dirty="0" smtClean="0">
                <a:solidFill>
                  <a:schemeClr val="accent5"/>
                </a:solidFill>
              </a:rPr>
              <a:t>Lateral cutaneous</a:t>
            </a:r>
            <a:r>
              <a:rPr lang="en-US" sz="1600" dirty="0" smtClean="0"/>
              <a:t>: supply lateral thoracic wall and mammary gland ( in women- lateral mammary a. ) </a:t>
            </a:r>
          </a:p>
          <a:p>
            <a:pPr marL="342900" indent="-342900">
              <a:buFont typeface="Arial" panose="020B0604020202020204" pitchFamily="34" charset="0"/>
              <a:buChar char="•"/>
            </a:pPr>
            <a:r>
              <a:rPr lang="en-US" sz="1600" u="sng" dirty="0" smtClean="0"/>
              <a:t>Superior phrenic</a:t>
            </a:r>
            <a:r>
              <a:rPr lang="en-US" sz="1600" dirty="0" smtClean="0"/>
              <a:t>: supplies the cranial part of diaphragm</a:t>
            </a:r>
          </a:p>
        </p:txBody>
      </p:sp>
      <p:sp>
        <p:nvSpPr>
          <p:cNvPr id="6" name="TextovéPole 5"/>
          <p:cNvSpPr txBox="1"/>
          <p:nvPr/>
        </p:nvSpPr>
        <p:spPr>
          <a:xfrm>
            <a:off x="8501449" y="369332"/>
            <a:ext cx="3929449" cy="1200329"/>
          </a:xfrm>
          <a:prstGeom prst="rect">
            <a:avLst/>
          </a:prstGeom>
          <a:noFill/>
        </p:spPr>
        <p:txBody>
          <a:bodyPr wrap="square" rtlCol="0">
            <a:spAutoFit/>
          </a:bodyPr>
          <a:lstStyle/>
          <a:p>
            <a:r>
              <a:rPr lang="en-US" u="sng" dirty="0" smtClean="0"/>
              <a:t>The visceral branches</a:t>
            </a:r>
          </a:p>
          <a:p>
            <a:pPr marL="285750" indent="-285750">
              <a:buFont typeface="Arial" panose="020B0604020202020204" pitchFamily="34" charset="0"/>
              <a:buChar char="•"/>
            </a:pPr>
            <a:r>
              <a:rPr lang="en-US" dirty="0" smtClean="0"/>
              <a:t>Bronchial arteries</a:t>
            </a:r>
          </a:p>
          <a:p>
            <a:pPr marL="285750" indent="-285750">
              <a:buFont typeface="Arial" panose="020B0604020202020204" pitchFamily="34" charset="0"/>
              <a:buChar char="•"/>
            </a:pPr>
            <a:r>
              <a:rPr lang="en-US" dirty="0" err="1" smtClean="0"/>
              <a:t>Oesophagial</a:t>
            </a:r>
            <a:r>
              <a:rPr lang="en-US" dirty="0" smtClean="0"/>
              <a:t> arteries</a:t>
            </a:r>
            <a:endParaRPr lang="en-US" dirty="0"/>
          </a:p>
          <a:p>
            <a:pPr marL="285750" indent="-285750">
              <a:buFont typeface="Arial" panose="020B0604020202020204" pitchFamily="34" charset="0"/>
              <a:buChar char="•"/>
            </a:pPr>
            <a:r>
              <a:rPr lang="en-US" dirty="0" smtClean="0"/>
              <a:t>Pericardial- </a:t>
            </a:r>
            <a:r>
              <a:rPr lang="en-US" dirty="0" err="1" smtClean="0"/>
              <a:t>Mediastinal</a:t>
            </a:r>
            <a:r>
              <a:rPr lang="en-US" dirty="0" smtClean="0"/>
              <a:t> arteries </a:t>
            </a:r>
            <a:endParaRPr lang="cs-CZ" dirty="0"/>
          </a:p>
        </p:txBody>
      </p:sp>
      <p:pic>
        <p:nvPicPr>
          <p:cNvPr id="15362" name="Picture 2" descr="http://classconnection.s3.amazonaws.com/14/flashcards/1310014/png/screen_shot_2012-03-24_at_50835_pm13326341458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7" y="2799675"/>
            <a:ext cx="4678574" cy="40583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polyanatomy.files.wordpress.com/2011/10/thoracic-aorta-ascending-descending-aortic-isthmus_medical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034" y="2721929"/>
            <a:ext cx="4386624" cy="42138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classconnection.s3.amazonaws.com/33/flashcards/602033/jpg/05_thoracic_aortic_branches13133838978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3025" y="2200275"/>
            <a:ext cx="3228975"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399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32390" y="156519"/>
            <a:ext cx="1021492" cy="369332"/>
          </a:xfrm>
          <a:prstGeom prst="rect">
            <a:avLst/>
          </a:prstGeom>
          <a:noFill/>
        </p:spPr>
        <p:txBody>
          <a:bodyPr wrap="square" rtlCol="0">
            <a:spAutoFit/>
          </a:bodyPr>
          <a:lstStyle/>
          <a:p>
            <a:r>
              <a:rPr lang="cs-CZ" dirty="0" err="1" smtClean="0"/>
              <a:t>Thorax</a:t>
            </a:r>
            <a:endParaRPr lang="cs-CZ" dirty="0"/>
          </a:p>
        </p:txBody>
      </p:sp>
      <p:sp>
        <p:nvSpPr>
          <p:cNvPr id="5" name="TextovéPole 4"/>
          <p:cNvSpPr txBox="1"/>
          <p:nvPr/>
        </p:nvSpPr>
        <p:spPr>
          <a:xfrm>
            <a:off x="205196" y="525851"/>
            <a:ext cx="6686078" cy="5355312"/>
          </a:xfrm>
          <a:prstGeom prst="rect">
            <a:avLst/>
          </a:prstGeom>
          <a:noFill/>
        </p:spPr>
        <p:txBody>
          <a:bodyPr wrap="square" rtlCol="0">
            <a:spAutoFit/>
          </a:bodyPr>
          <a:lstStyle/>
          <a:p>
            <a:r>
              <a:rPr lang="cs-CZ" dirty="0" err="1" smtClean="0"/>
              <a:t>Borders</a:t>
            </a:r>
            <a:r>
              <a:rPr lang="en-US" dirty="0" smtClean="0"/>
              <a:t>:</a:t>
            </a:r>
          </a:p>
          <a:p>
            <a:pPr marL="285750" indent="-285750">
              <a:buFont typeface="Arial" panose="020B0604020202020204" pitchFamily="34" charset="0"/>
              <a:buChar char="•"/>
            </a:pPr>
            <a:r>
              <a:rPr lang="en-US" dirty="0" smtClean="0"/>
              <a:t>Superiorly: jugular fossa – clavicles – acromion – 7</a:t>
            </a:r>
            <a:r>
              <a:rPr lang="en-US" baseline="30000" dirty="0" smtClean="0"/>
              <a:t>th</a:t>
            </a:r>
            <a:r>
              <a:rPr lang="en-US" dirty="0" smtClean="0"/>
              <a:t>  cervical vertebra</a:t>
            </a:r>
          </a:p>
          <a:p>
            <a:pPr marL="285750" indent="-285750">
              <a:buFont typeface="Arial" panose="020B0604020202020204" pitchFamily="34" charset="0"/>
              <a:buChar char="•"/>
            </a:pPr>
            <a:r>
              <a:rPr lang="en-US" dirty="0" smtClean="0"/>
              <a:t>Inferiorly: xiphoid process – ribs – </a:t>
            </a:r>
            <a:r>
              <a:rPr lang="en-US" dirty="0" err="1" smtClean="0"/>
              <a:t>spinous</a:t>
            </a:r>
            <a:r>
              <a:rPr lang="en-US" dirty="0" smtClean="0"/>
              <a:t> process of 12</a:t>
            </a:r>
            <a:r>
              <a:rPr lang="en-US" baseline="30000" dirty="0" smtClean="0"/>
              <a:t>th</a:t>
            </a:r>
            <a:r>
              <a:rPr lang="en-US" dirty="0" smtClean="0"/>
              <a:t> thoracic vertebra</a:t>
            </a:r>
          </a:p>
          <a:p>
            <a:pPr marL="285750" indent="-285750">
              <a:buFont typeface="Arial" panose="020B0604020202020204" pitchFamily="34" charset="0"/>
              <a:buChar char="•"/>
            </a:pPr>
            <a:endParaRPr lang="en-US" dirty="0"/>
          </a:p>
          <a:p>
            <a:r>
              <a:rPr lang="en-US" dirty="0" smtClean="0"/>
              <a:t>Superior thoracic aperture:  1</a:t>
            </a:r>
            <a:r>
              <a:rPr lang="en-US" baseline="30000" dirty="0" smtClean="0"/>
              <a:t>st</a:t>
            </a:r>
            <a:r>
              <a:rPr lang="en-US" dirty="0" smtClean="0"/>
              <a:t> thoracic vertebra – first ribs – superior margin of sternum</a:t>
            </a:r>
          </a:p>
          <a:p>
            <a:r>
              <a:rPr lang="en-US" dirty="0" smtClean="0"/>
              <a:t>Inferior thoracic aperture: 12</a:t>
            </a:r>
            <a:r>
              <a:rPr lang="en-US" baseline="30000" dirty="0" smtClean="0"/>
              <a:t>th</a:t>
            </a:r>
            <a:r>
              <a:rPr lang="en-US" dirty="0" smtClean="0"/>
              <a:t> thoracic vertebra – last ribs – distal costal arches   </a:t>
            </a:r>
          </a:p>
          <a:p>
            <a:endParaRPr lang="en-US" dirty="0"/>
          </a:p>
          <a:p>
            <a:r>
              <a:rPr lang="en-US" dirty="0" smtClean="0"/>
              <a:t>Regions: </a:t>
            </a:r>
          </a:p>
          <a:p>
            <a:pPr marL="342900" indent="-342900">
              <a:buFont typeface="+mj-lt"/>
              <a:buAutoNum type="arabicPeriod"/>
            </a:pPr>
            <a:r>
              <a:rPr lang="en-US" dirty="0" smtClean="0"/>
              <a:t>Deltoid</a:t>
            </a:r>
          </a:p>
          <a:p>
            <a:pPr marL="342900" indent="-342900">
              <a:buFont typeface="+mj-lt"/>
              <a:buAutoNum type="arabicPeriod"/>
            </a:pPr>
            <a:r>
              <a:rPr lang="en-US" dirty="0" err="1" smtClean="0"/>
              <a:t>Inflaclavicular</a:t>
            </a:r>
            <a:r>
              <a:rPr lang="en-US" dirty="0" smtClean="0"/>
              <a:t> ( =</a:t>
            </a:r>
            <a:r>
              <a:rPr lang="en-US" dirty="0" err="1" smtClean="0"/>
              <a:t>clavipectoral</a:t>
            </a:r>
            <a:r>
              <a:rPr lang="en-US" dirty="0" smtClean="0"/>
              <a:t>= </a:t>
            </a:r>
            <a:r>
              <a:rPr lang="en-US" dirty="0" err="1" smtClean="0"/>
              <a:t>deltopectoral</a:t>
            </a:r>
            <a:r>
              <a:rPr lang="en-US" dirty="0" smtClean="0"/>
              <a:t>)</a:t>
            </a:r>
          </a:p>
          <a:p>
            <a:pPr marL="342900" indent="-342900">
              <a:buFont typeface="+mj-lt"/>
              <a:buAutoNum type="arabicPeriod"/>
            </a:pPr>
            <a:r>
              <a:rPr lang="en-US" dirty="0" smtClean="0"/>
              <a:t>Pectoral</a:t>
            </a:r>
          </a:p>
          <a:p>
            <a:pPr marL="342900" indent="-342900">
              <a:buFont typeface="+mj-lt"/>
              <a:buAutoNum type="arabicPeriod"/>
            </a:pPr>
            <a:r>
              <a:rPr lang="en-US" dirty="0" err="1" smtClean="0"/>
              <a:t>Presternal</a:t>
            </a:r>
            <a:endParaRPr lang="en-US" dirty="0" smtClean="0"/>
          </a:p>
          <a:p>
            <a:pPr marL="342900" indent="-342900">
              <a:buFont typeface="+mj-lt"/>
              <a:buAutoNum type="arabicPeriod"/>
            </a:pPr>
            <a:r>
              <a:rPr lang="en-US" dirty="0" smtClean="0"/>
              <a:t>Axillary</a:t>
            </a:r>
          </a:p>
          <a:p>
            <a:pPr marL="342900" indent="-342900">
              <a:buFont typeface="+mj-lt"/>
              <a:buAutoNum type="arabicPeriod"/>
            </a:pPr>
            <a:r>
              <a:rPr lang="en-US" dirty="0" smtClean="0"/>
              <a:t>Mammary </a:t>
            </a:r>
          </a:p>
          <a:p>
            <a:pPr marL="342900" indent="-342900">
              <a:buFont typeface="+mj-lt"/>
              <a:buAutoNum type="arabicPeriod"/>
            </a:pPr>
            <a:r>
              <a:rPr lang="en-US" dirty="0" err="1" smtClean="0"/>
              <a:t>Inframammary</a:t>
            </a:r>
            <a:endParaRPr lang="cs-CZ" dirty="0"/>
          </a:p>
        </p:txBody>
      </p:sp>
      <p:pic>
        <p:nvPicPr>
          <p:cNvPr id="1026" name="Picture 2" descr="http://www.atlasofanatomy.com/thorax/slides/Regiones%20Pector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835" y="3015047"/>
            <a:ext cx="4375019" cy="340136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436288" y="4000439"/>
            <a:ext cx="368497" cy="29870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3</a:t>
            </a:r>
            <a:endParaRPr lang="cs-CZ" dirty="0"/>
          </a:p>
        </p:txBody>
      </p:sp>
      <p:sp>
        <p:nvSpPr>
          <p:cNvPr id="8" name="Obdélník 7"/>
          <p:cNvSpPr/>
          <p:nvPr/>
        </p:nvSpPr>
        <p:spPr>
          <a:xfrm>
            <a:off x="6516437" y="4274493"/>
            <a:ext cx="100756" cy="13275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Obdélník 8"/>
          <p:cNvSpPr/>
          <p:nvPr/>
        </p:nvSpPr>
        <p:spPr>
          <a:xfrm>
            <a:off x="8519983" y="3920523"/>
            <a:ext cx="63223" cy="15308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 name="Obdélník 9"/>
          <p:cNvSpPr/>
          <p:nvPr/>
        </p:nvSpPr>
        <p:spPr>
          <a:xfrm>
            <a:off x="6790659" y="3382573"/>
            <a:ext cx="63223" cy="15308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1" name="Obdélník 10"/>
          <p:cNvSpPr/>
          <p:nvPr/>
        </p:nvSpPr>
        <p:spPr>
          <a:xfrm>
            <a:off x="8227506" y="4120636"/>
            <a:ext cx="63223" cy="15308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p:cNvSpPr txBox="1"/>
          <p:nvPr/>
        </p:nvSpPr>
        <p:spPr>
          <a:xfrm>
            <a:off x="6042608" y="3459117"/>
            <a:ext cx="245665" cy="369332"/>
          </a:xfrm>
          <a:prstGeom prst="rect">
            <a:avLst/>
          </a:prstGeom>
          <a:noFill/>
        </p:spPr>
        <p:txBody>
          <a:bodyPr wrap="square" rtlCol="0">
            <a:spAutoFit/>
          </a:bodyPr>
          <a:lstStyle/>
          <a:p>
            <a:r>
              <a:rPr lang="en-US" dirty="0" smtClean="0"/>
              <a:t>1</a:t>
            </a:r>
            <a:endParaRPr lang="cs-CZ" dirty="0"/>
          </a:p>
        </p:txBody>
      </p:sp>
      <p:sp>
        <p:nvSpPr>
          <p:cNvPr id="13" name="TextovéPole 12"/>
          <p:cNvSpPr txBox="1"/>
          <p:nvPr/>
        </p:nvSpPr>
        <p:spPr>
          <a:xfrm>
            <a:off x="8158378" y="3939263"/>
            <a:ext cx="63223" cy="369332"/>
          </a:xfrm>
          <a:prstGeom prst="rect">
            <a:avLst/>
          </a:prstGeom>
          <a:noFill/>
        </p:spPr>
        <p:txBody>
          <a:bodyPr wrap="square" rtlCol="0">
            <a:spAutoFit/>
          </a:bodyPr>
          <a:lstStyle/>
          <a:p>
            <a:r>
              <a:rPr lang="en-US" dirty="0" smtClean="0"/>
              <a:t>4</a:t>
            </a:r>
            <a:endParaRPr lang="cs-CZ" dirty="0"/>
          </a:p>
        </p:txBody>
      </p:sp>
      <p:sp>
        <p:nvSpPr>
          <p:cNvPr id="14" name="TextovéPole 13"/>
          <p:cNvSpPr txBox="1"/>
          <p:nvPr/>
        </p:nvSpPr>
        <p:spPr>
          <a:xfrm>
            <a:off x="6418764" y="4123929"/>
            <a:ext cx="169798" cy="369332"/>
          </a:xfrm>
          <a:prstGeom prst="rect">
            <a:avLst/>
          </a:prstGeom>
          <a:noFill/>
        </p:spPr>
        <p:txBody>
          <a:bodyPr wrap="square" rtlCol="0">
            <a:spAutoFit/>
          </a:bodyPr>
          <a:lstStyle/>
          <a:p>
            <a:r>
              <a:rPr lang="en-US" dirty="0" smtClean="0"/>
              <a:t>5</a:t>
            </a:r>
            <a:endParaRPr lang="cs-CZ" dirty="0"/>
          </a:p>
        </p:txBody>
      </p:sp>
      <p:sp>
        <p:nvSpPr>
          <p:cNvPr id="15" name="TextovéPole 14"/>
          <p:cNvSpPr txBox="1"/>
          <p:nvPr/>
        </p:nvSpPr>
        <p:spPr>
          <a:xfrm>
            <a:off x="6639828" y="3287765"/>
            <a:ext cx="364884" cy="369332"/>
          </a:xfrm>
          <a:prstGeom prst="rect">
            <a:avLst/>
          </a:prstGeom>
          <a:noFill/>
        </p:spPr>
        <p:txBody>
          <a:bodyPr wrap="square" rtlCol="0">
            <a:spAutoFit/>
          </a:bodyPr>
          <a:lstStyle/>
          <a:p>
            <a:r>
              <a:rPr lang="en-US" dirty="0" smtClean="0"/>
              <a:t>2</a:t>
            </a:r>
            <a:endParaRPr lang="cs-CZ" dirty="0"/>
          </a:p>
        </p:txBody>
      </p:sp>
      <p:sp>
        <p:nvSpPr>
          <p:cNvPr id="16" name="Ovál 15"/>
          <p:cNvSpPr/>
          <p:nvPr/>
        </p:nvSpPr>
        <p:spPr>
          <a:xfrm>
            <a:off x="6964198" y="4299147"/>
            <a:ext cx="507587" cy="421925"/>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6</a:t>
            </a:r>
            <a:endParaRPr lang="cs-CZ" dirty="0"/>
          </a:p>
        </p:txBody>
      </p:sp>
      <p:sp>
        <p:nvSpPr>
          <p:cNvPr id="19" name="Ovál 18"/>
          <p:cNvSpPr/>
          <p:nvPr/>
        </p:nvSpPr>
        <p:spPr>
          <a:xfrm>
            <a:off x="8541848" y="4498032"/>
            <a:ext cx="541908" cy="408161"/>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6</a:t>
            </a:r>
            <a:endParaRPr lang="cs-CZ" dirty="0"/>
          </a:p>
        </p:txBody>
      </p:sp>
      <p:sp>
        <p:nvSpPr>
          <p:cNvPr id="17" name="TextovéPole 16"/>
          <p:cNvSpPr txBox="1"/>
          <p:nvPr/>
        </p:nvSpPr>
        <p:spPr>
          <a:xfrm>
            <a:off x="6962002" y="4920157"/>
            <a:ext cx="339343" cy="369332"/>
          </a:xfrm>
          <a:prstGeom prst="rect">
            <a:avLst/>
          </a:prstGeom>
          <a:noFill/>
        </p:spPr>
        <p:txBody>
          <a:bodyPr wrap="square" rtlCol="0">
            <a:spAutoFit/>
          </a:bodyPr>
          <a:lstStyle/>
          <a:p>
            <a:r>
              <a:rPr lang="en-US" dirty="0" smtClean="0"/>
              <a:t>7</a:t>
            </a:r>
            <a:endParaRPr lang="cs-CZ" dirty="0"/>
          </a:p>
        </p:txBody>
      </p:sp>
      <p:sp>
        <p:nvSpPr>
          <p:cNvPr id="21" name="TextovéPole 20"/>
          <p:cNvSpPr txBox="1"/>
          <p:nvPr/>
        </p:nvSpPr>
        <p:spPr>
          <a:xfrm>
            <a:off x="8733522" y="4975288"/>
            <a:ext cx="339343" cy="369332"/>
          </a:xfrm>
          <a:prstGeom prst="rect">
            <a:avLst/>
          </a:prstGeom>
          <a:noFill/>
        </p:spPr>
        <p:txBody>
          <a:bodyPr wrap="square" rtlCol="0">
            <a:spAutoFit/>
          </a:bodyPr>
          <a:lstStyle/>
          <a:p>
            <a:r>
              <a:rPr lang="en-US" dirty="0" smtClean="0"/>
              <a:t>7</a:t>
            </a:r>
            <a:endParaRPr lang="cs-CZ" dirty="0"/>
          </a:p>
        </p:txBody>
      </p:sp>
      <p:sp>
        <p:nvSpPr>
          <p:cNvPr id="20" name="TextovéPole 19"/>
          <p:cNvSpPr txBox="1"/>
          <p:nvPr/>
        </p:nvSpPr>
        <p:spPr>
          <a:xfrm>
            <a:off x="8378526" y="3770269"/>
            <a:ext cx="346311" cy="369332"/>
          </a:xfrm>
          <a:prstGeom prst="rect">
            <a:avLst/>
          </a:prstGeom>
          <a:noFill/>
        </p:spPr>
        <p:txBody>
          <a:bodyPr wrap="square" rtlCol="0">
            <a:spAutoFit/>
          </a:bodyPr>
          <a:lstStyle/>
          <a:p>
            <a:r>
              <a:rPr lang="en-US" dirty="0" smtClean="0"/>
              <a:t>3</a:t>
            </a:r>
            <a:endParaRPr lang="cs-CZ" dirty="0"/>
          </a:p>
        </p:txBody>
      </p:sp>
      <p:pic>
        <p:nvPicPr>
          <p:cNvPr id="1028" name="Picture 4" descr="http://www.faqs.org/health/images/uchr_02_img01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762" y="6958"/>
            <a:ext cx="4538617" cy="3601065"/>
          </a:xfrm>
          <a:prstGeom prst="rect">
            <a:avLst/>
          </a:prstGeom>
          <a:noFill/>
          <a:extLst>
            <a:ext uri="{909E8E84-426E-40DD-AFC4-6F175D3DCCD1}">
              <a14:hiddenFill xmlns:a14="http://schemas.microsoft.com/office/drawing/2010/main">
                <a:solidFill>
                  <a:srgbClr val="FFFFFF"/>
                </a:solidFill>
              </a14:hiddenFill>
            </a:ext>
          </a:extLst>
        </p:spPr>
      </p:pic>
      <p:sp>
        <p:nvSpPr>
          <p:cNvPr id="25" name="Obdélník 24"/>
          <p:cNvSpPr/>
          <p:nvPr/>
        </p:nvSpPr>
        <p:spPr>
          <a:xfrm flipH="1" flipV="1">
            <a:off x="8533684" y="4106219"/>
            <a:ext cx="236907" cy="22087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27" name="TextovéPole 26"/>
          <p:cNvSpPr txBox="1"/>
          <p:nvPr/>
        </p:nvSpPr>
        <p:spPr>
          <a:xfrm>
            <a:off x="6842275" y="3754597"/>
            <a:ext cx="346311" cy="369332"/>
          </a:xfrm>
          <a:prstGeom prst="rect">
            <a:avLst/>
          </a:prstGeom>
          <a:noFill/>
        </p:spPr>
        <p:txBody>
          <a:bodyPr wrap="square" rtlCol="0">
            <a:spAutoFit/>
          </a:bodyPr>
          <a:lstStyle/>
          <a:p>
            <a:r>
              <a:rPr lang="en-US" dirty="0" smtClean="0"/>
              <a:t>3</a:t>
            </a:r>
            <a:endParaRPr lang="cs-CZ" dirty="0"/>
          </a:p>
        </p:txBody>
      </p:sp>
    </p:spTree>
    <p:extLst>
      <p:ext uri="{BB962C8B-B14F-4D97-AF65-F5344CB8AC3E}">
        <p14:creationId xmlns:p14="http://schemas.microsoft.com/office/powerpoint/2010/main" val="3542302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123569"/>
            <a:ext cx="12192000" cy="1938992"/>
          </a:xfrm>
          <a:prstGeom prst="rect">
            <a:avLst/>
          </a:prstGeom>
          <a:noFill/>
        </p:spPr>
        <p:txBody>
          <a:bodyPr wrap="square" rtlCol="0">
            <a:spAutoFit/>
          </a:bodyPr>
          <a:lstStyle/>
          <a:p>
            <a:r>
              <a:rPr lang="en-US" sz="1500" dirty="0" smtClean="0"/>
              <a:t>Anterior Intercostal Arteries originate from </a:t>
            </a:r>
          </a:p>
          <a:p>
            <a:pPr marL="285750" indent="-285750">
              <a:buFont typeface="Arial" panose="020B0604020202020204" pitchFamily="34" charset="0"/>
              <a:buChar char="•"/>
            </a:pPr>
            <a:r>
              <a:rPr lang="en-US" sz="1500" dirty="0" smtClean="0"/>
              <a:t>Internal thoracic for upper 6 intercostal spaces</a:t>
            </a:r>
          </a:p>
          <a:p>
            <a:pPr marL="285750" indent="-285750">
              <a:buFont typeface="Arial" panose="020B0604020202020204" pitchFamily="34" charset="0"/>
              <a:buChar char="•"/>
            </a:pPr>
            <a:r>
              <a:rPr lang="en-US" sz="1500" dirty="0" err="1" smtClean="0"/>
              <a:t>Musculophrenic</a:t>
            </a:r>
            <a:r>
              <a:rPr lang="en-US" sz="1500" dirty="0" smtClean="0"/>
              <a:t> (terminal branch of internal thoracic) for caudal 5 intercostal spaces</a:t>
            </a:r>
          </a:p>
          <a:p>
            <a:pPr marL="285750" indent="-285750">
              <a:buFont typeface="Arial" panose="020B0604020202020204" pitchFamily="34" charset="0"/>
              <a:buChar char="•"/>
            </a:pPr>
            <a:endParaRPr lang="en-US" sz="1500" dirty="0"/>
          </a:p>
          <a:p>
            <a:r>
              <a:rPr lang="en-US" sz="1500" dirty="0" smtClean="0"/>
              <a:t>Posterior Intercostal Arteries originate from </a:t>
            </a:r>
          </a:p>
          <a:p>
            <a:pPr marL="285750" indent="-285750">
              <a:buFont typeface="Arial" panose="020B0604020202020204" pitchFamily="34" charset="0"/>
              <a:buChar char="•"/>
            </a:pPr>
            <a:r>
              <a:rPr lang="en-US" sz="1500" dirty="0" smtClean="0"/>
              <a:t>    The 1st and 2nd posterior intercostal arteries arise from the supreme intercostal artery, a branch of the </a:t>
            </a:r>
            <a:r>
              <a:rPr lang="en-US" sz="1500" dirty="0" err="1" smtClean="0"/>
              <a:t>costocervical</a:t>
            </a:r>
            <a:r>
              <a:rPr lang="en-US" sz="1500" dirty="0" smtClean="0"/>
              <a:t> trunk of the subclavian artery.</a:t>
            </a:r>
          </a:p>
          <a:p>
            <a:pPr marL="285750" indent="-285750">
              <a:buFont typeface="Arial" panose="020B0604020202020204" pitchFamily="34" charset="0"/>
              <a:buChar char="•"/>
            </a:pPr>
            <a:r>
              <a:rPr lang="en-US" sz="1500" dirty="0" smtClean="0"/>
              <a:t>    The lower nine arteries are the aortic </a:t>
            </a:r>
            <a:r>
              <a:rPr lang="en-US" sz="1500" dirty="0" err="1" smtClean="0"/>
              <a:t>intercostals</a:t>
            </a:r>
            <a:r>
              <a:rPr lang="en-US" sz="1500" dirty="0" smtClean="0"/>
              <a:t>, so called because they arise from the back of the thoracic aorta.</a:t>
            </a:r>
          </a:p>
          <a:p>
            <a:pPr marL="285750" indent="-285750">
              <a:buFont typeface="Arial" panose="020B0604020202020204" pitchFamily="34" charset="0"/>
              <a:buChar char="•"/>
            </a:pPr>
            <a:endParaRPr lang="cs-CZ" sz="1500" dirty="0"/>
          </a:p>
        </p:txBody>
      </p:sp>
      <p:pic>
        <p:nvPicPr>
          <p:cNvPr id="16388" name="Picture 4" descr="File:Gray5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0" y="1990823"/>
            <a:ext cx="3190231" cy="443087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eb.uni-plovdiv.bg/stu1104541018/docs/res/skandalakis%27%20surgical%20anatomy%20-%202004/Chapter%2004_%20Mediastinum_fichiers/loadBinaryCAAZAO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949" y="1990823"/>
            <a:ext cx="4112246" cy="435043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classconnection.s3.amazonaws.com/1022/flashcards/884731/jpg/intintco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273" y="4821337"/>
            <a:ext cx="3084832" cy="19748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beresford.hsc.wvu.edu/PC1010010labelle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856" y="1863824"/>
            <a:ext cx="394335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304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05945" y="87183"/>
            <a:ext cx="741406" cy="369332"/>
          </a:xfrm>
          <a:prstGeom prst="rect">
            <a:avLst/>
          </a:prstGeom>
          <a:noFill/>
        </p:spPr>
        <p:txBody>
          <a:bodyPr wrap="square" rtlCol="0">
            <a:spAutoFit/>
          </a:bodyPr>
          <a:lstStyle/>
          <a:p>
            <a:r>
              <a:rPr lang="en-US" dirty="0" smtClean="0"/>
              <a:t>Veins</a:t>
            </a:r>
            <a:endParaRPr lang="cs-CZ" dirty="0"/>
          </a:p>
        </p:txBody>
      </p:sp>
      <p:sp>
        <p:nvSpPr>
          <p:cNvPr id="5" name="Obdélník 4"/>
          <p:cNvSpPr/>
          <p:nvPr/>
        </p:nvSpPr>
        <p:spPr>
          <a:xfrm>
            <a:off x="350732" y="456515"/>
            <a:ext cx="6096000" cy="2585323"/>
          </a:xfrm>
          <a:prstGeom prst="rect">
            <a:avLst/>
          </a:prstGeom>
        </p:spPr>
        <p:txBody>
          <a:bodyPr>
            <a:spAutoFit/>
          </a:bodyPr>
          <a:lstStyle/>
          <a:p>
            <a:pPr>
              <a:spcAft>
                <a:spcPts val="0"/>
              </a:spcAft>
            </a:pPr>
            <a:r>
              <a:rPr lang="cs-CZ" b="1" dirty="0" smtClean="0">
                <a:effectLst/>
                <a:latin typeface="Times New Roman" panose="02020603050405020304" pitchFamily="18" charset="0"/>
                <a:ea typeface="Times New Roman" panose="02020603050405020304" pitchFamily="18" charset="0"/>
              </a:rPr>
              <a:t>V. SUBCLAVIA</a:t>
            </a:r>
            <a:r>
              <a:rPr lang="cs-CZ" dirty="0" smtClean="0">
                <a:effectLst/>
                <a:latin typeface="Times New Roman" panose="02020603050405020304" pitchFamily="18" charset="0"/>
                <a:ea typeface="Times New Roman" panose="02020603050405020304" pitchFamily="18" charset="0"/>
              </a:rPr>
              <a:t> </a:t>
            </a:r>
          </a:p>
          <a:p>
            <a:pPr>
              <a:spcAft>
                <a:spcPts val="0"/>
              </a:spcAft>
            </a:pPr>
            <a:r>
              <a:rPr lang="cs-CZ" b="1" dirty="0" smtClean="0">
                <a:effectLst/>
                <a:latin typeface="Times New Roman" panose="02020603050405020304" pitchFamily="18" charset="0"/>
                <a:ea typeface="Times New Roman" panose="02020603050405020304" pitchFamily="18" charset="0"/>
              </a:rPr>
              <a:t>v. </a:t>
            </a:r>
            <a:r>
              <a:rPr lang="cs-CZ" b="1" dirty="0" err="1" smtClean="0">
                <a:effectLst/>
                <a:latin typeface="Times New Roman" panose="02020603050405020304" pitchFamily="18" charset="0"/>
                <a:ea typeface="Times New Roman" panose="02020603050405020304" pitchFamily="18" charset="0"/>
              </a:rPr>
              <a:t>transversa</a:t>
            </a:r>
            <a:r>
              <a:rPr lang="cs-CZ" b="1" dirty="0" smtClean="0">
                <a:effectLst/>
                <a:latin typeface="Times New Roman" panose="02020603050405020304" pitchFamily="18" charset="0"/>
                <a:ea typeface="Times New Roman" panose="02020603050405020304" pitchFamily="18" charset="0"/>
              </a:rPr>
              <a:t> </a:t>
            </a:r>
            <a:r>
              <a:rPr lang="cs-CZ" b="1" dirty="0" err="1" smtClean="0">
                <a:effectLst/>
                <a:latin typeface="Times New Roman" panose="02020603050405020304" pitchFamily="18" charset="0"/>
                <a:ea typeface="Times New Roman" panose="02020603050405020304" pitchFamily="18" charset="0"/>
              </a:rPr>
              <a:t>colli</a:t>
            </a:r>
            <a:endParaRPr lang="cs-CZ" dirty="0" smtClean="0">
              <a:effectLst/>
              <a:latin typeface="Times New Roman" panose="02020603050405020304" pitchFamily="18" charset="0"/>
              <a:ea typeface="Times New Roman" panose="02020603050405020304" pitchFamily="18" charset="0"/>
            </a:endParaRPr>
          </a:p>
          <a:p>
            <a:pPr>
              <a:spcAft>
                <a:spcPts val="0"/>
              </a:spcAft>
            </a:pPr>
            <a:r>
              <a:rPr lang="cs-CZ" b="1" dirty="0" smtClean="0">
                <a:effectLst/>
                <a:latin typeface="Times New Roman" panose="02020603050405020304" pitchFamily="18" charset="0"/>
                <a:ea typeface="Times New Roman" panose="02020603050405020304" pitchFamily="18" charset="0"/>
              </a:rPr>
              <a:t>v. </a:t>
            </a:r>
            <a:r>
              <a:rPr lang="cs-CZ" b="1" dirty="0" err="1" smtClean="0">
                <a:effectLst/>
                <a:latin typeface="Times New Roman" panose="02020603050405020304" pitchFamily="18" charset="0"/>
                <a:ea typeface="Times New Roman" panose="02020603050405020304" pitchFamily="18" charset="0"/>
              </a:rPr>
              <a:t>suprascapularis</a:t>
            </a:r>
            <a:endParaRPr lang="cs-CZ" dirty="0" smtClean="0">
              <a:effectLst/>
              <a:latin typeface="Times New Roman" panose="02020603050405020304" pitchFamily="18" charset="0"/>
              <a:ea typeface="Times New Roman" panose="02020603050405020304" pitchFamily="18" charset="0"/>
            </a:endParaRPr>
          </a:p>
          <a:p>
            <a:pPr>
              <a:spcAft>
                <a:spcPts val="0"/>
              </a:spcAft>
            </a:pPr>
            <a:r>
              <a:rPr lang="cs-CZ" dirty="0" smtClean="0">
                <a:effectLst/>
                <a:latin typeface="Times New Roman" panose="02020603050405020304" pitchFamily="18" charset="0"/>
                <a:ea typeface="Times New Roman" panose="02020603050405020304" pitchFamily="18" charset="0"/>
              </a:rPr>
              <a:t> </a:t>
            </a:r>
          </a:p>
          <a:p>
            <a:pPr>
              <a:spcAft>
                <a:spcPts val="0"/>
              </a:spcAft>
            </a:pPr>
            <a:r>
              <a:rPr lang="cs-CZ" b="1" dirty="0" smtClean="0">
                <a:effectLst/>
                <a:latin typeface="Times New Roman" panose="02020603050405020304" pitchFamily="18" charset="0"/>
                <a:ea typeface="Times New Roman" panose="02020603050405020304" pitchFamily="18" charset="0"/>
              </a:rPr>
              <a:t>V. AXILLARIS</a:t>
            </a:r>
            <a:endParaRPr lang="cs-CZ" dirty="0" smtClean="0">
              <a:effectLst/>
              <a:latin typeface="Times New Roman" panose="02020603050405020304" pitchFamily="18" charset="0"/>
              <a:ea typeface="Times New Roman" panose="02020603050405020304" pitchFamily="18" charset="0"/>
            </a:endParaRPr>
          </a:p>
          <a:p>
            <a:pPr>
              <a:spcAft>
                <a:spcPts val="0"/>
              </a:spcAft>
            </a:pPr>
            <a:r>
              <a:rPr lang="cs-CZ" b="1" dirty="0" err="1" smtClean="0">
                <a:effectLst/>
                <a:latin typeface="Times New Roman" panose="02020603050405020304" pitchFamily="18" charset="0"/>
                <a:ea typeface="Times New Roman" panose="02020603050405020304" pitchFamily="18" charset="0"/>
              </a:rPr>
              <a:t>vv</a:t>
            </a:r>
            <a:r>
              <a:rPr lang="cs-CZ" b="1" dirty="0" smtClean="0">
                <a:effectLst/>
                <a:latin typeface="Times New Roman" panose="02020603050405020304" pitchFamily="18" charset="0"/>
                <a:ea typeface="Times New Roman" panose="02020603050405020304" pitchFamily="18" charset="0"/>
              </a:rPr>
              <a:t>. </a:t>
            </a:r>
            <a:r>
              <a:rPr lang="cs-CZ" b="1" dirty="0" err="1" smtClean="0">
                <a:effectLst/>
                <a:latin typeface="Times New Roman" panose="02020603050405020304" pitchFamily="18" charset="0"/>
                <a:ea typeface="Times New Roman" panose="02020603050405020304" pitchFamily="18" charset="0"/>
              </a:rPr>
              <a:t>thoracoepigastricae</a:t>
            </a:r>
            <a:r>
              <a:rPr lang="cs-CZ" dirty="0" smtClean="0">
                <a:effectLst/>
                <a:latin typeface="Times New Roman" panose="02020603050405020304" pitchFamily="18" charset="0"/>
                <a:ea typeface="Times New Roman" panose="02020603050405020304" pitchFamily="18" charset="0"/>
              </a:rPr>
              <a:t> – </a:t>
            </a:r>
            <a:r>
              <a:rPr lang="cs-CZ" b="1" dirty="0" err="1" smtClean="0">
                <a:effectLst/>
                <a:latin typeface="Times New Roman" panose="02020603050405020304" pitchFamily="18" charset="0"/>
                <a:ea typeface="Times New Roman" panose="02020603050405020304" pitchFamily="18" charset="0"/>
              </a:rPr>
              <a:t>vv</a:t>
            </a:r>
            <a:r>
              <a:rPr lang="cs-CZ" b="1" dirty="0" smtClean="0">
                <a:effectLst/>
                <a:latin typeface="Times New Roman" panose="02020603050405020304" pitchFamily="18" charset="0"/>
                <a:ea typeface="Times New Roman" panose="02020603050405020304" pitchFamily="18" charset="0"/>
              </a:rPr>
              <a:t>. </a:t>
            </a:r>
            <a:r>
              <a:rPr lang="cs-CZ" b="1" dirty="0" err="1" smtClean="0">
                <a:effectLst/>
                <a:latin typeface="Times New Roman" panose="02020603050405020304" pitchFamily="18" charset="0"/>
                <a:ea typeface="Times New Roman" panose="02020603050405020304" pitchFamily="18" charset="0"/>
              </a:rPr>
              <a:t>subcutaneae</a:t>
            </a:r>
            <a:r>
              <a:rPr lang="cs-CZ" b="1" dirty="0" smtClean="0">
                <a:effectLst/>
                <a:latin typeface="Times New Roman" panose="02020603050405020304" pitchFamily="18" charset="0"/>
                <a:ea typeface="Times New Roman" panose="02020603050405020304" pitchFamily="18" charset="0"/>
              </a:rPr>
              <a:t> </a:t>
            </a:r>
            <a:r>
              <a:rPr lang="cs-CZ" b="1" dirty="0" err="1" smtClean="0">
                <a:effectLst/>
                <a:latin typeface="Times New Roman" panose="02020603050405020304" pitchFamily="18" charset="0"/>
                <a:ea typeface="Times New Roman" panose="02020603050405020304" pitchFamily="18" charset="0"/>
              </a:rPr>
              <a:t>abdominis</a:t>
            </a:r>
            <a:endParaRPr lang="cs-CZ" dirty="0" smtClean="0">
              <a:effectLst/>
              <a:latin typeface="Times New Roman" panose="02020603050405020304" pitchFamily="18" charset="0"/>
              <a:ea typeface="Times New Roman" panose="02020603050405020304" pitchFamily="18" charset="0"/>
            </a:endParaRPr>
          </a:p>
          <a:p>
            <a:pPr>
              <a:spcAft>
                <a:spcPts val="0"/>
              </a:spcAft>
            </a:pPr>
            <a:r>
              <a:rPr lang="cs-CZ" b="1" dirty="0" smtClean="0">
                <a:effectLst/>
                <a:latin typeface="Times New Roman" panose="02020603050405020304" pitchFamily="18" charset="0"/>
                <a:ea typeface="Times New Roman" panose="02020603050405020304" pitchFamily="18" charset="0"/>
              </a:rPr>
              <a:t>v. </a:t>
            </a:r>
            <a:r>
              <a:rPr lang="cs-CZ" b="1" dirty="0" err="1" smtClean="0">
                <a:effectLst/>
                <a:latin typeface="Times New Roman" panose="02020603050405020304" pitchFamily="18" charset="0"/>
                <a:ea typeface="Times New Roman" panose="02020603050405020304" pitchFamily="18" charset="0"/>
              </a:rPr>
              <a:t>thoracica</a:t>
            </a:r>
            <a:r>
              <a:rPr lang="cs-CZ" b="1" dirty="0" smtClean="0">
                <a:effectLst/>
                <a:latin typeface="Times New Roman" panose="02020603050405020304" pitchFamily="18" charset="0"/>
                <a:ea typeface="Times New Roman" panose="02020603050405020304" pitchFamily="18" charset="0"/>
              </a:rPr>
              <a:t> lat</a:t>
            </a:r>
            <a:r>
              <a:rPr lang="cs-CZ" dirty="0" smtClean="0">
                <a:effectLst/>
                <a:latin typeface="Times New Roman" panose="02020603050405020304" pitchFamily="18" charset="0"/>
                <a:ea typeface="Times New Roman" panose="02020603050405020304" pitchFamily="18" charset="0"/>
              </a:rPr>
              <a:t>.</a:t>
            </a:r>
          </a:p>
          <a:p>
            <a:pPr>
              <a:spcAft>
                <a:spcPts val="0"/>
              </a:spcAft>
            </a:pPr>
            <a:r>
              <a:rPr lang="cs-CZ" b="1" dirty="0" err="1" smtClean="0">
                <a:effectLst/>
                <a:latin typeface="Times New Roman" panose="02020603050405020304" pitchFamily="18" charset="0"/>
                <a:ea typeface="Times New Roman" panose="02020603050405020304" pitchFamily="18" charset="0"/>
              </a:rPr>
              <a:t>vv</a:t>
            </a:r>
            <a:r>
              <a:rPr lang="cs-CZ" b="1" dirty="0" smtClean="0">
                <a:effectLst/>
                <a:latin typeface="Times New Roman" panose="02020603050405020304" pitchFamily="18" charset="0"/>
                <a:ea typeface="Times New Roman" panose="02020603050405020304" pitchFamily="18" charset="0"/>
              </a:rPr>
              <a:t>. </a:t>
            </a:r>
            <a:r>
              <a:rPr lang="cs-CZ" b="1" dirty="0" err="1" smtClean="0">
                <a:effectLst/>
                <a:latin typeface="Times New Roman" panose="02020603050405020304" pitchFamily="18" charset="0"/>
                <a:ea typeface="Times New Roman" panose="02020603050405020304" pitchFamily="18" charset="0"/>
              </a:rPr>
              <a:t>costoaxillares</a:t>
            </a:r>
            <a:r>
              <a:rPr lang="cs-CZ" dirty="0" smtClean="0">
                <a:effectLst/>
                <a:latin typeface="Times New Roman" panose="02020603050405020304" pitchFamily="18" charset="0"/>
                <a:ea typeface="Times New Roman" panose="02020603050405020304" pitchFamily="18" charset="0"/>
              </a:rPr>
              <a:t> </a:t>
            </a:r>
          </a:p>
          <a:p>
            <a:pPr>
              <a:spcAft>
                <a:spcPts val="0"/>
              </a:spcAft>
            </a:pPr>
            <a:r>
              <a:rPr lang="cs-CZ" b="1" dirty="0" smtClean="0">
                <a:effectLst/>
                <a:latin typeface="Times New Roman" panose="02020603050405020304" pitchFamily="18" charset="0"/>
                <a:ea typeface="Times New Roman" panose="02020603050405020304" pitchFamily="18" charset="0"/>
              </a:rPr>
              <a:t>v. </a:t>
            </a:r>
            <a:r>
              <a:rPr lang="cs-CZ" b="1" dirty="0" err="1" smtClean="0">
                <a:effectLst/>
                <a:latin typeface="Times New Roman" panose="02020603050405020304" pitchFamily="18" charset="0"/>
                <a:ea typeface="Times New Roman" panose="02020603050405020304" pitchFamily="18" charset="0"/>
              </a:rPr>
              <a:t>cephalica</a:t>
            </a:r>
            <a:r>
              <a:rPr lang="cs-CZ" b="1" dirty="0" smtClean="0">
                <a:effectLst/>
                <a:latin typeface="Times New Roman" panose="02020603050405020304" pitchFamily="18" charset="0"/>
                <a:ea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p:txBody>
      </p:sp>
      <p:pic>
        <p:nvPicPr>
          <p:cNvPr id="13316" name="Picture 4" descr="http://upload.wikimedia.org/wikipedia/commons/e/e9/Gray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8" y="3019424"/>
            <a:ext cx="4762500" cy="383857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classconnection.s3.amazonaws.com/33/flashcards/602033/jpg/lecture_06_-_axillary_veins_%28edit%291311552833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0112" y="456515"/>
            <a:ext cx="6341888" cy="42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32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642919" y="-82379"/>
            <a:ext cx="1186248" cy="369332"/>
          </a:xfrm>
          <a:prstGeom prst="rect">
            <a:avLst/>
          </a:prstGeom>
          <a:noFill/>
        </p:spPr>
        <p:txBody>
          <a:bodyPr wrap="square" rtlCol="0">
            <a:spAutoFit/>
          </a:bodyPr>
          <a:lstStyle/>
          <a:p>
            <a:r>
              <a:rPr lang="en-US" dirty="0" smtClean="0"/>
              <a:t>Vena cava</a:t>
            </a:r>
            <a:endParaRPr lang="cs-CZ" dirty="0"/>
          </a:p>
        </p:txBody>
      </p:sp>
      <p:sp>
        <p:nvSpPr>
          <p:cNvPr id="6" name="Obdélník 5"/>
          <p:cNvSpPr/>
          <p:nvPr/>
        </p:nvSpPr>
        <p:spPr>
          <a:xfrm>
            <a:off x="24714" y="286953"/>
            <a:ext cx="11673016" cy="830997"/>
          </a:xfrm>
          <a:prstGeom prst="rect">
            <a:avLst/>
          </a:prstGeom>
        </p:spPr>
        <p:txBody>
          <a:bodyPr wrap="square">
            <a:spAutoFit/>
          </a:bodyPr>
          <a:lstStyle/>
          <a:p>
            <a:r>
              <a:rPr lang="en-US" sz="1600" dirty="0" smtClean="0"/>
              <a:t>It </a:t>
            </a:r>
            <a:r>
              <a:rPr lang="en-US" sz="1600" dirty="0"/>
              <a:t>is formed by the union of the </a:t>
            </a:r>
            <a:r>
              <a:rPr lang="en-US" sz="1600" u="sng" dirty="0"/>
              <a:t>ascending lumbar </a:t>
            </a:r>
            <a:r>
              <a:rPr lang="en-US" sz="1600" dirty="0"/>
              <a:t>veins with the </a:t>
            </a:r>
            <a:r>
              <a:rPr lang="en-US" sz="1600" u="sng" dirty="0"/>
              <a:t>right subcostal veins </a:t>
            </a:r>
            <a:r>
              <a:rPr lang="en-US" sz="1600" dirty="0"/>
              <a:t>at the level of the </a:t>
            </a:r>
            <a:r>
              <a:rPr lang="en-US" sz="1600" u="sng" dirty="0"/>
              <a:t>12th thoracic </a:t>
            </a:r>
            <a:r>
              <a:rPr lang="en-US" sz="1600" u="sng" dirty="0" smtClean="0"/>
              <a:t>vertebra</a:t>
            </a:r>
            <a:r>
              <a:rPr lang="en-US" sz="1600" dirty="0" smtClean="0"/>
              <a:t>. A </a:t>
            </a:r>
            <a:r>
              <a:rPr lang="en-US" sz="1600" dirty="0"/>
              <a:t>major tributary is the </a:t>
            </a:r>
            <a:r>
              <a:rPr lang="en-US" sz="1600" u="sng" dirty="0" err="1"/>
              <a:t>hemiazygos</a:t>
            </a:r>
            <a:r>
              <a:rPr lang="en-US" sz="1600" u="sng" dirty="0"/>
              <a:t> vein,</a:t>
            </a:r>
            <a:r>
              <a:rPr lang="en-US" sz="1600" dirty="0"/>
              <a:t> a similar structure on the opposite side of the vertebral column. Other tributaries include the </a:t>
            </a:r>
            <a:r>
              <a:rPr lang="en-US" sz="1600" u="sng" dirty="0"/>
              <a:t>bronchial veins, pericardial veins, and posterior right intercostal veins</a:t>
            </a:r>
            <a:r>
              <a:rPr lang="en-US" sz="1600" dirty="0"/>
              <a:t>. It communicates with the vertebral venous plexuses.</a:t>
            </a:r>
            <a:endParaRPr lang="cs-CZ" sz="1600" dirty="0"/>
          </a:p>
        </p:txBody>
      </p:sp>
      <p:sp>
        <p:nvSpPr>
          <p:cNvPr id="8" name="Obdélník 7"/>
          <p:cNvSpPr/>
          <p:nvPr/>
        </p:nvSpPr>
        <p:spPr>
          <a:xfrm>
            <a:off x="24714" y="1269036"/>
            <a:ext cx="4695567" cy="4278094"/>
          </a:xfrm>
          <a:prstGeom prst="rect">
            <a:avLst/>
          </a:prstGeom>
        </p:spPr>
        <p:txBody>
          <a:bodyPr wrap="square">
            <a:spAutoFit/>
          </a:bodyPr>
          <a:lstStyle/>
          <a:p>
            <a:r>
              <a:rPr lang="en-US" sz="1600" dirty="0"/>
              <a:t>The </a:t>
            </a:r>
            <a:r>
              <a:rPr lang="en-US" sz="1600" dirty="0" err="1"/>
              <a:t>hemiazygos</a:t>
            </a:r>
            <a:r>
              <a:rPr lang="en-US" sz="1600" dirty="0"/>
              <a:t> vein and the accessory </a:t>
            </a:r>
            <a:r>
              <a:rPr lang="en-US" sz="1600" dirty="0" err="1"/>
              <a:t>hemiazygos</a:t>
            </a:r>
            <a:r>
              <a:rPr lang="en-US" sz="1600" dirty="0"/>
              <a:t> vein, when taken together, essentially serve as </a:t>
            </a:r>
            <a:r>
              <a:rPr lang="en-US" sz="1600" u="sng" dirty="0"/>
              <a:t>the left-sided equivalent of the </a:t>
            </a:r>
            <a:r>
              <a:rPr lang="en-US" sz="1600" u="sng" dirty="0" err="1"/>
              <a:t>azygos</a:t>
            </a:r>
            <a:r>
              <a:rPr lang="en-US" sz="1600" u="sng" dirty="0"/>
              <a:t> vein</a:t>
            </a:r>
            <a:r>
              <a:rPr lang="en-US" sz="1600" dirty="0"/>
              <a:t>. That is, the </a:t>
            </a:r>
            <a:r>
              <a:rPr lang="en-US" sz="1600" dirty="0" err="1"/>
              <a:t>azygos</a:t>
            </a:r>
            <a:r>
              <a:rPr lang="en-US" sz="1600" dirty="0"/>
              <a:t> vein serves to drain most of the </a:t>
            </a:r>
            <a:r>
              <a:rPr lang="en-US" sz="1600" u="sng" dirty="0"/>
              <a:t>posterior intercostal veins on the right side of the body, </a:t>
            </a:r>
            <a:r>
              <a:rPr lang="en-US" sz="1600" dirty="0"/>
              <a:t>and </a:t>
            </a:r>
            <a:r>
              <a:rPr lang="en-US" sz="1600" u="sng" dirty="0"/>
              <a:t>the </a:t>
            </a:r>
            <a:r>
              <a:rPr lang="en-US" sz="1600" u="sng" dirty="0" err="1"/>
              <a:t>hemiazygos</a:t>
            </a:r>
            <a:r>
              <a:rPr lang="en-US" sz="1600" u="sng" dirty="0"/>
              <a:t> vein and the accessory </a:t>
            </a:r>
            <a:r>
              <a:rPr lang="en-US" sz="1600" u="sng" dirty="0" err="1"/>
              <a:t>hemiazygos</a:t>
            </a:r>
            <a:r>
              <a:rPr lang="en-US" sz="1600" u="sng" dirty="0"/>
              <a:t> vein drain most of the posterior intercostal veins on the left side of the body.</a:t>
            </a:r>
            <a:r>
              <a:rPr lang="en-US" sz="1600" dirty="0"/>
              <a:t> Specifically, the </a:t>
            </a:r>
            <a:r>
              <a:rPr lang="en-US" sz="1600" dirty="0" err="1"/>
              <a:t>hemiazygos</a:t>
            </a:r>
            <a:r>
              <a:rPr lang="en-US" sz="1600" dirty="0"/>
              <a:t> vein mirrors the bottom part of the </a:t>
            </a:r>
            <a:r>
              <a:rPr lang="en-US" sz="1600" dirty="0" err="1"/>
              <a:t>azygos</a:t>
            </a:r>
            <a:r>
              <a:rPr lang="en-US" sz="1600" dirty="0"/>
              <a:t> vein</a:t>
            </a:r>
            <a:r>
              <a:rPr lang="en-US" sz="1600" dirty="0" smtClean="0"/>
              <a:t>. </a:t>
            </a:r>
            <a:r>
              <a:rPr lang="en-US" sz="1600" dirty="0"/>
              <a:t>It usually begins in the </a:t>
            </a:r>
            <a:r>
              <a:rPr lang="en-US" sz="1600" u="sng" dirty="0"/>
              <a:t>left ascending lumbar vein</a:t>
            </a:r>
            <a:r>
              <a:rPr lang="en-US" sz="1600" dirty="0"/>
              <a:t> or renal vein, and passes upward through the </a:t>
            </a:r>
            <a:r>
              <a:rPr lang="en-US" sz="1600" u="sng" dirty="0"/>
              <a:t>left crus of the diaphragm to enter the thorax</a:t>
            </a:r>
            <a:r>
              <a:rPr lang="en-US" sz="1600" dirty="0"/>
              <a:t>. It continues ascending on the left side of the vertebral column, and around the level of the </a:t>
            </a:r>
            <a:r>
              <a:rPr lang="en-US" sz="1600" u="sng" dirty="0"/>
              <a:t>ninth thoracic vertebra</a:t>
            </a:r>
            <a:r>
              <a:rPr lang="en-US" sz="1600" dirty="0"/>
              <a:t>, it passes </a:t>
            </a:r>
            <a:r>
              <a:rPr lang="en-US" sz="1600" u="sng" dirty="0"/>
              <a:t>rightward across the column, behind the aorta, esophagus, and thoracic duct, to end in the </a:t>
            </a:r>
            <a:r>
              <a:rPr lang="en-US" sz="1600" u="sng" dirty="0" err="1"/>
              <a:t>azygos</a:t>
            </a:r>
            <a:r>
              <a:rPr lang="en-US" sz="1600" u="sng" dirty="0"/>
              <a:t> </a:t>
            </a:r>
            <a:r>
              <a:rPr lang="en-US" sz="1600" u="sng" dirty="0" smtClean="0"/>
              <a:t>vein. </a:t>
            </a:r>
            <a:endParaRPr lang="en-US" sz="1600" u="sng" dirty="0"/>
          </a:p>
        </p:txBody>
      </p:sp>
      <p:sp>
        <p:nvSpPr>
          <p:cNvPr id="10" name="Obdélník 9"/>
          <p:cNvSpPr/>
          <p:nvPr/>
        </p:nvSpPr>
        <p:spPr>
          <a:xfrm>
            <a:off x="24714" y="5547130"/>
            <a:ext cx="3608173" cy="1323439"/>
          </a:xfrm>
          <a:prstGeom prst="rect">
            <a:avLst/>
          </a:prstGeom>
        </p:spPr>
        <p:txBody>
          <a:bodyPr wrap="square">
            <a:spAutoFit/>
          </a:bodyPr>
          <a:lstStyle/>
          <a:p>
            <a:r>
              <a:rPr lang="en-US" sz="1600" dirty="0"/>
              <a:t>The accessory </a:t>
            </a:r>
            <a:r>
              <a:rPr lang="en-US" sz="1600" dirty="0" err="1"/>
              <a:t>hemiazygos</a:t>
            </a:r>
            <a:r>
              <a:rPr lang="en-US" sz="1600" dirty="0"/>
              <a:t> vein is a vein on the </a:t>
            </a:r>
            <a:r>
              <a:rPr lang="en-US" sz="1600" u="sng" dirty="0"/>
              <a:t>left side of the vertebral column that generally drains the fifth through eighth intercostal </a:t>
            </a:r>
            <a:r>
              <a:rPr lang="en-US" sz="1600" dirty="0"/>
              <a:t>spaces on the left side of the body.</a:t>
            </a:r>
            <a:endParaRPr lang="cs-CZ" sz="1600" dirty="0"/>
          </a:p>
        </p:txBody>
      </p:sp>
      <p:pic>
        <p:nvPicPr>
          <p:cNvPr id="5126" name="Picture 6" descr="File:Gray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355" y="1021901"/>
            <a:ext cx="5848434" cy="546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44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442207" y="255373"/>
            <a:ext cx="1037968" cy="369332"/>
          </a:xfrm>
          <a:prstGeom prst="rect">
            <a:avLst/>
          </a:prstGeom>
          <a:noFill/>
        </p:spPr>
        <p:txBody>
          <a:bodyPr wrap="square" rtlCol="0">
            <a:spAutoFit/>
          </a:bodyPr>
          <a:lstStyle/>
          <a:p>
            <a:r>
              <a:rPr lang="en-US" dirty="0" smtClean="0"/>
              <a:t>Nerves</a:t>
            </a:r>
            <a:endParaRPr lang="cs-CZ" dirty="0"/>
          </a:p>
        </p:txBody>
      </p:sp>
      <p:pic>
        <p:nvPicPr>
          <p:cNvPr id="14338" name="Picture 2" descr="http://www.proprofs.com/quiz-school/upload/2459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778471"/>
            <a:ext cx="5715000" cy="44005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classconnection.s3.amazonaws.com/694/flashcards/597694/jpg/brachial_plexus213109487062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175" y="1021233"/>
            <a:ext cx="5591175"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80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471305" y="74140"/>
            <a:ext cx="4947766" cy="646331"/>
          </a:xfrm>
          <a:prstGeom prst="rect">
            <a:avLst/>
          </a:prstGeom>
          <a:noFill/>
        </p:spPr>
        <p:txBody>
          <a:bodyPr wrap="square" rtlCol="0">
            <a:spAutoFit/>
          </a:bodyPr>
          <a:lstStyle/>
          <a:p>
            <a:r>
              <a:rPr lang="en-US" dirty="0" smtClean="0"/>
              <a:t>Intercostal Nerves arise from spinal nerves they contain sensory (cutaneous) and motor fibers</a:t>
            </a:r>
            <a:endParaRPr lang="cs-CZ" dirty="0"/>
          </a:p>
        </p:txBody>
      </p:sp>
      <p:pic>
        <p:nvPicPr>
          <p:cNvPr id="17412" name="Picture 4" descr="http://anesthesiology.unm.edu/_Docs/Resources/IntercostalNerv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4764" y="720471"/>
            <a:ext cx="5076825"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2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runex.com/data/Marty/random_pics/world-of-tanks-log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936" y="1022950"/>
            <a:ext cx="76200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3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46357" y="0"/>
            <a:ext cx="1433384" cy="369332"/>
          </a:xfrm>
          <a:prstGeom prst="rect">
            <a:avLst/>
          </a:prstGeom>
          <a:noFill/>
        </p:spPr>
        <p:txBody>
          <a:bodyPr wrap="square" rtlCol="0">
            <a:spAutoFit/>
          </a:bodyPr>
          <a:lstStyle/>
          <a:p>
            <a:r>
              <a:rPr lang="en-US" dirty="0" smtClean="0"/>
              <a:t>Dissection</a:t>
            </a:r>
            <a:endParaRPr lang="cs-CZ" dirty="0"/>
          </a:p>
        </p:txBody>
      </p:sp>
      <p:pic>
        <p:nvPicPr>
          <p:cNvPr id="3074" name="Picture 2" descr="http://ect.downstate.edu/courseware/haonline/imgs/00000/0000/600/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190" y="1956186"/>
            <a:ext cx="5947718" cy="4460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476367" y="807308"/>
            <a:ext cx="5173363"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Step</a:t>
            </a:r>
          </a:p>
          <a:p>
            <a:pPr algn="ctr"/>
            <a:r>
              <a:rPr lang="en-US" dirty="0" smtClean="0"/>
              <a:t>Incisions</a:t>
            </a:r>
          </a:p>
          <a:p>
            <a:pPr algn="ctr"/>
            <a:r>
              <a:rPr lang="en-US" dirty="0" smtClean="0"/>
              <a:t>Skin layer</a:t>
            </a:r>
            <a:endParaRPr lang="cs-CZ" dirty="0"/>
          </a:p>
        </p:txBody>
      </p:sp>
    </p:spTree>
    <p:extLst>
      <p:ext uri="{BB962C8B-B14F-4D97-AF65-F5344CB8AC3E}">
        <p14:creationId xmlns:p14="http://schemas.microsoft.com/office/powerpoint/2010/main" val="3632246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59228" y="304801"/>
            <a:ext cx="5873578" cy="1477328"/>
          </a:xfrm>
          <a:prstGeom prst="rect">
            <a:avLst/>
          </a:prstGeom>
          <a:noFill/>
        </p:spPr>
        <p:txBody>
          <a:bodyPr wrap="square" rtlCol="0">
            <a:spAutoFit/>
          </a:bodyPr>
          <a:lstStyle/>
          <a:p>
            <a:r>
              <a:rPr lang="en-US" dirty="0" smtClean="0"/>
              <a:t>Step 2</a:t>
            </a:r>
          </a:p>
          <a:p>
            <a:r>
              <a:rPr lang="en-US" dirty="0" smtClean="0"/>
              <a:t>Subcutaneous Layer</a:t>
            </a:r>
          </a:p>
          <a:p>
            <a:r>
              <a:rPr lang="en-US" dirty="0" smtClean="0"/>
              <a:t>Supraclavicular Nerves</a:t>
            </a:r>
          </a:p>
          <a:p>
            <a:r>
              <a:rPr lang="en-US" dirty="0" smtClean="0"/>
              <a:t>Cephalic vein</a:t>
            </a:r>
          </a:p>
          <a:p>
            <a:r>
              <a:rPr lang="en-US" dirty="0" smtClean="0"/>
              <a:t>(</a:t>
            </a:r>
            <a:r>
              <a:rPr lang="en-US" dirty="0" err="1" smtClean="0"/>
              <a:t>Thoracoacromial</a:t>
            </a:r>
            <a:r>
              <a:rPr lang="en-US" dirty="0" smtClean="0"/>
              <a:t> Artery)</a:t>
            </a:r>
            <a:endParaRPr lang="cs-CZ" dirty="0"/>
          </a:p>
        </p:txBody>
      </p:sp>
      <p:pic>
        <p:nvPicPr>
          <p:cNvPr id="4098" name="Picture 2" descr="https://www.proceduresconsult.jp/UploadedImages/pcj_0122_00001349_100000_large_271020101137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28" y="1893072"/>
            <a:ext cx="609600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o.quizlet.com/i/1RyQ8gq-KRaEZ_ShA-2iDw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487" y="950568"/>
            <a:ext cx="3603110" cy="34379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now24.gr/wp-content/uploads/2012/05/mparmparou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4314" y="5115696"/>
            <a:ext cx="2787685" cy="17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480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90617" y="0"/>
            <a:ext cx="12167285" cy="2585323"/>
          </a:xfrm>
          <a:prstGeom prst="rect">
            <a:avLst/>
          </a:prstGeom>
          <a:noFill/>
        </p:spPr>
        <p:txBody>
          <a:bodyPr wrap="square" rtlCol="0">
            <a:spAutoFit/>
          </a:bodyPr>
          <a:lstStyle/>
          <a:p>
            <a:r>
              <a:rPr lang="en-US" dirty="0" smtClean="0"/>
              <a:t>Step 3</a:t>
            </a:r>
          </a:p>
          <a:p>
            <a:pPr marL="342900" indent="-342900">
              <a:buFont typeface="+mj-lt"/>
              <a:buAutoNum type="arabicPeriod"/>
            </a:pPr>
            <a:r>
              <a:rPr lang="en-US" dirty="0" smtClean="0"/>
              <a:t>Clean The surface of pectoralis major and deltoid muscle</a:t>
            </a:r>
          </a:p>
          <a:p>
            <a:pPr marL="342900" indent="-342900">
              <a:buFont typeface="+mj-lt"/>
              <a:buAutoNum type="arabicPeriod"/>
            </a:pPr>
            <a:r>
              <a:rPr lang="en-US" dirty="0" smtClean="0"/>
              <a:t>Cut the pectoralis major 4 cm from the arm and reflect it. Take care to preserve the pectoral nerves and vessels.</a:t>
            </a:r>
          </a:p>
          <a:p>
            <a:pPr marL="342900" indent="-342900">
              <a:buFont typeface="+mj-lt"/>
              <a:buAutoNum type="arabicPeriod"/>
            </a:pPr>
            <a:r>
              <a:rPr lang="en-US" dirty="0" smtClean="0"/>
              <a:t>Find and clean the pectoralis minor m. and </a:t>
            </a:r>
            <a:r>
              <a:rPr lang="en-US" dirty="0" err="1" smtClean="0"/>
              <a:t>subclavious</a:t>
            </a:r>
            <a:r>
              <a:rPr lang="en-US" dirty="0" smtClean="0"/>
              <a:t> and clean the Clavipectoral fascia</a:t>
            </a:r>
          </a:p>
          <a:p>
            <a:pPr marL="342900" indent="-342900">
              <a:buFont typeface="+mj-lt"/>
              <a:buAutoNum type="arabicPeriod"/>
            </a:pPr>
            <a:r>
              <a:rPr lang="en-US" dirty="0" smtClean="0"/>
              <a:t>Cut the Pectoralis minor m.</a:t>
            </a:r>
          </a:p>
          <a:p>
            <a:pPr marL="342900" indent="-342900">
              <a:buFont typeface="+mj-lt"/>
              <a:buAutoNum type="arabicPeriod"/>
            </a:pPr>
            <a:r>
              <a:rPr lang="en-US" dirty="0" smtClean="0"/>
              <a:t>Find and clean axillary artery and its branches at the lateral thoracic wall (</a:t>
            </a:r>
            <a:r>
              <a:rPr lang="en-US" b="1" dirty="0" smtClean="0"/>
              <a:t>Lateral thoracic and </a:t>
            </a:r>
            <a:r>
              <a:rPr lang="en-US" b="1" dirty="0" err="1" smtClean="0"/>
              <a:t>Subcapular</a:t>
            </a:r>
            <a:r>
              <a:rPr lang="en-US" b="1" dirty="0" smtClean="0"/>
              <a:t> arteries</a:t>
            </a:r>
            <a:r>
              <a:rPr lang="en-US" dirty="0" smtClean="0"/>
              <a:t>)</a:t>
            </a:r>
          </a:p>
          <a:p>
            <a:pPr marL="342900" indent="-342900">
              <a:buFont typeface="+mj-lt"/>
              <a:buAutoNum type="arabicPeriod"/>
            </a:pPr>
            <a:r>
              <a:rPr lang="en-US" dirty="0" smtClean="0"/>
              <a:t>Identify and clean axillary vein and its tributaries at the lateral thoracic wall (</a:t>
            </a:r>
            <a:r>
              <a:rPr lang="cs-CZ" b="1" dirty="0" err="1">
                <a:ea typeface="Times New Roman" panose="02020603050405020304" pitchFamily="18" charset="0"/>
              </a:rPr>
              <a:t>vv</a:t>
            </a:r>
            <a:r>
              <a:rPr lang="cs-CZ" b="1" dirty="0">
                <a:ea typeface="Times New Roman" panose="02020603050405020304" pitchFamily="18" charset="0"/>
              </a:rPr>
              <a:t>. </a:t>
            </a:r>
            <a:r>
              <a:rPr lang="cs-CZ" b="1" dirty="0" err="1" smtClean="0">
                <a:ea typeface="Times New Roman" panose="02020603050405020304" pitchFamily="18" charset="0"/>
              </a:rPr>
              <a:t>Thoracoepigastricae</a:t>
            </a:r>
            <a:r>
              <a:rPr lang="en-US" b="1" dirty="0" smtClean="0">
                <a:ea typeface="Times New Roman" panose="02020603050405020304" pitchFamily="18" charset="0"/>
              </a:rPr>
              <a:t>,</a:t>
            </a:r>
            <a:r>
              <a:rPr lang="cs-CZ" dirty="0" smtClean="0">
                <a:ea typeface="Times New Roman" panose="02020603050405020304" pitchFamily="18" charset="0"/>
              </a:rPr>
              <a:t> </a:t>
            </a:r>
            <a:r>
              <a:rPr lang="cs-CZ" b="1" dirty="0" err="1" smtClean="0">
                <a:ea typeface="Times New Roman" panose="02020603050405020304" pitchFamily="18" charset="0"/>
              </a:rPr>
              <a:t>vv.costoaxillares</a:t>
            </a:r>
            <a:r>
              <a:rPr lang="en-US" b="1" dirty="0" smtClean="0">
                <a:ea typeface="Times New Roman" panose="02020603050405020304" pitchFamily="18" charset="0"/>
              </a:rPr>
              <a:t>, </a:t>
            </a:r>
            <a:r>
              <a:rPr lang="cs-CZ" b="1" dirty="0" smtClean="0">
                <a:ea typeface="Times New Roman" panose="02020603050405020304" pitchFamily="18" charset="0"/>
              </a:rPr>
              <a:t>v</a:t>
            </a:r>
            <a:r>
              <a:rPr lang="cs-CZ" b="1" dirty="0">
                <a:ea typeface="Times New Roman" panose="02020603050405020304" pitchFamily="18" charset="0"/>
              </a:rPr>
              <a:t>. </a:t>
            </a:r>
            <a:r>
              <a:rPr lang="cs-CZ" b="1" dirty="0" err="1">
                <a:ea typeface="Times New Roman" panose="02020603050405020304" pitchFamily="18" charset="0"/>
              </a:rPr>
              <a:t>thoracica</a:t>
            </a:r>
            <a:r>
              <a:rPr lang="cs-CZ" b="1" dirty="0">
                <a:ea typeface="Times New Roman" panose="02020603050405020304" pitchFamily="18" charset="0"/>
              </a:rPr>
              <a:t> lat</a:t>
            </a:r>
            <a:r>
              <a:rPr lang="cs-CZ" dirty="0" smtClean="0">
                <a:ea typeface="Times New Roman" panose="02020603050405020304" pitchFamily="18" charset="0"/>
              </a:rPr>
              <a:t>.</a:t>
            </a:r>
            <a:r>
              <a:rPr lang="en-US" dirty="0" smtClean="0">
                <a:ea typeface="Times New Roman" panose="02020603050405020304" pitchFamily="18" charset="0"/>
              </a:rPr>
              <a:t>)</a:t>
            </a:r>
            <a:endParaRPr lang="en-US" dirty="0" smtClean="0"/>
          </a:p>
          <a:p>
            <a:pPr marL="342900" indent="-342900">
              <a:buFont typeface="+mj-lt"/>
              <a:buAutoNum type="arabicPeriod"/>
            </a:pPr>
            <a:r>
              <a:rPr lang="en-US" dirty="0" smtClean="0"/>
              <a:t>Identify and clean Long thoracic nerve</a:t>
            </a:r>
            <a:endParaRPr lang="cs-CZ" dirty="0"/>
          </a:p>
        </p:txBody>
      </p:sp>
      <p:pic>
        <p:nvPicPr>
          <p:cNvPr id="6" name="Picture 4" descr="http://upload.wikimedia.org/wikipedia/commons/4/4c/Axillary_branch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2890"/>
            <a:ext cx="4032381" cy="3024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upload.wikimedia.org/wikipedia/commons/e/e9/Gray57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518" y="2968044"/>
            <a:ext cx="4153482" cy="33477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ed.mun.ca/anatomy/media/ul_innervation/Long%20Thoracic%20Image0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137" y="3368588"/>
            <a:ext cx="3798116" cy="284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140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6519" y="59713"/>
            <a:ext cx="6491416" cy="646331"/>
          </a:xfrm>
          <a:prstGeom prst="rect">
            <a:avLst/>
          </a:prstGeom>
          <a:noFill/>
        </p:spPr>
        <p:txBody>
          <a:bodyPr wrap="square" rtlCol="0">
            <a:spAutoFit/>
          </a:bodyPr>
          <a:lstStyle/>
          <a:p>
            <a:r>
              <a:rPr lang="en-US" dirty="0" smtClean="0"/>
              <a:t>Step 4</a:t>
            </a:r>
          </a:p>
          <a:p>
            <a:r>
              <a:rPr lang="en-US" dirty="0" smtClean="0"/>
              <a:t>Identify and clean the brachial Plexus</a:t>
            </a:r>
            <a:endParaRPr lang="cs-CZ" dirty="0"/>
          </a:p>
        </p:txBody>
      </p:sp>
      <p:pic>
        <p:nvPicPr>
          <p:cNvPr id="5" name="Picture 2" descr="http://ect.downstate.edu/courseware/haonline/imgs/00000/0000/600/6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3" y="1066500"/>
            <a:ext cx="5486400" cy="4114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893759" y="697167"/>
            <a:ext cx="1669106" cy="369332"/>
          </a:xfrm>
          <a:prstGeom prst="rect">
            <a:avLst/>
          </a:prstGeom>
          <a:noFill/>
        </p:spPr>
        <p:txBody>
          <a:bodyPr wrap="square" rtlCol="0">
            <a:spAutoFit/>
          </a:bodyPr>
          <a:lstStyle/>
          <a:p>
            <a:r>
              <a:rPr lang="cs-CZ" dirty="0" err="1" smtClean="0"/>
              <a:t>Lateral</a:t>
            </a:r>
            <a:r>
              <a:rPr lang="cs-CZ" dirty="0" smtClean="0"/>
              <a:t> </a:t>
            </a:r>
            <a:r>
              <a:rPr lang="cs-CZ" dirty="0" err="1" smtClean="0"/>
              <a:t>cord</a:t>
            </a:r>
            <a:endParaRPr lang="cs-CZ" dirty="0"/>
          </a:p>
        </p:txBody>
      </p:sp>
      <p:pic>
        <p:nvPicPr>
          <p:cNvPr id="7" name="Picture 4" descr="http://ect.downstate.edu/courseware/haonline/imgs/00000/0000/600/6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970" y="1066499"/>
            <a:ext cx="5486400" cy="411480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8019536" y="697167"/>
            <a:ext cx="1548713" cy="369332"/>
          </a:xfrm>
          <a:prstGeom prst="rect">
            <a:avLst/>
          </a:prstGeom>
          <a:noFill/>
        </p:spPr>
        <p:txBody>
          <a:bodyPr wrap="square" rtlCol="0">
            <a:spAutoFit/>
          </a:bodyPr>
          <a:lstStyle/>
          <a:p>
            <a:r>
              <a:rPr lang="cs-CZ" dirty="0" err="1" smtClean="0"/>
              <a:t>Medial</a:t>
            </a:r>
            <a:r>
              <a:rPr lang="cs-CZ" dirty="0" smtClean="0"/>
              <a:t> </a:t>
            </a:r>
            <a:r>
              <a:rPr lang="cs-CZ" dirty="0" err="1" smtClean="0"/>
              <a:t>cord</a:t>
            </a:r>
            <a:endParaRPr lang="cs-CZ" dirty="0"/>
          </a:p>
        </p:txBody>
      </p:sp>
      <p:sp>
        <p:nvSpPr>
          <p:cNvPr id="9" name="TextovéPole 8"/>
          <p:cNvSpPr txBox="1"/>
          <p:nvPr/>
        </p:nvSpPr>
        <p:spPr>
          <a:xfrm>
            <a:off x="617838" y="5379308"/>
            <a:ext cx="3978876" cy="1200329"/>
          </a:xfrm>
          <a:prstGeom prst="rect">
            <a:avLst/>
          </a:prstGeom>
          <a:noFill/>
        </p:spPr>
        <p:txBody>
          <a:bodyPr wrap="square" rtlCol="0">
            <a:spAutoFit/>
          </a:bodyPr>
          <a:lstStyle/>
          <a:p>
            <a:r>
              <a:rPr lang="cs-CZ" dirty="0" err="1" smtClean="0"/>
              <a:t>Branches</a:t>
            </a:r>
            <a:r>
              <a:rPr lang="en-US" dirty="0" smtClean="0"/>
              <a:t>:</a:t>
            </a:r>
            <a:endParaRPr lang="cs-CZ" dirty="0" smtClean="0"/>
          </a:p>
          <a:p>
            <a:pPr marL="342900" indent="-342900">
              <a:buFont typeface="+mj-lt"/>
              <a:buAutoNum type="arabicPeriod"/>
            </a:pPr>
            <a:r>
              <a:rPr lang="cs-CZ" dirty="0" err="1" smtClean="0">
                <a:solidFill>
                  <a:srgbClr val="FF0000"/>
                </a:solidFill>
              </a:rPr>
              <a:t>Musculocutaneous</a:t>
            </a:r>
            <a:endParaRPr lang="cs-CZ" dirty="0" smtClean="0">
              <a:solidFill>
                <a:srgbClr val="FF0000"/>
              </a:solidFill>
            </a:endParaRPr>
          </a:p>
          <a:p>
            <a:pPr marL="342900" indent="-342900">
              <a:buFont typeface="+mj-lt"/>
              <a:buAutoNum type="arabicPeriod"/>
            </a:pPr>
            <a:r>
              <a:rPr lang="cs-CZ" dirty="0" err="1" smtClean="0">
                <a:solidFill>
                  <a:srgbClr val="7030A0"/>
                </a:solidFill>
              </a:rPr>
              <a:t>Lateral</a:t>
            </a:r>
            <a:r>
              <a:rPr lang="cs-CZ" dirty="0" smtClean="0">
                <a:solidFill>
                  <a:srgbClr val="7030A0"/>
                </a:solidFill>
              </a:rPr>
              <a:t> </a:t>
            </a:r>
            <a:r>
              <a:rPr lang="cs-CZ" dirty="0" err="1" smtClean="0">
                <a:solidFill>
                  <a:srgbClr val="7030A0"/>
                </a:solidFill>
              </a:rPr>
              <a:t>Pectoral</a:t>
            </a:r>
            <a:endParaRPr lang="cs-CZ" dirty="0" smtClean="0">
              <a:solidFill>
                <a:srgbClr val="7030A0"/>
              </a:solidFill>
            </a:endParaRPr>
          </a:p>
          <a:p>
            <a:pPr marL="342900" indent="-342900">
              <a:buFont typeface="+mj-lt"/>
              <a:buAutoNum type="arabicPeriod"/>
            </a:pPr>
            <a:r>
              <a:rPr lang="cs-CZ" dirty="0" err="1" smtClean="0">
                <a:solidFill>
                  <a:srgbClr val="00B050"/>
                </a:solidFill>
              </a:rPr>
              <a:t>Lateral</a:t>
            </a:r>
            <a:r>
              <a:rPr lang="cs-CZ" dirty="0" smtClean="0">
                <a:solidFill>
                  <a:srgbClr val="00B050"/>
                </a:solidFill>
              </a:rPr>
              <a:t> </a:t>
            </a:r>
            <a:r>
              <a:rPr lang="cs-CZ" dirty="0" err="1" smtClean="0">
                <a:solidFill>
                  <a:srgbClr val="00B050"/>
                </a:solidFill>
              </a:rPr>
              <a:t>root</a:t>
            </a:r>
            <a:r>
              <a:rPr lang="cs-CZ" dirty="0" smtClean="0">
                <a:solidFill>
                  <a:srgbClr val="00B050"/>
                </a:solidFill>
              </a:rPr>
              <a:t> of </a:t>
            </a:r>
            <a:r>
              <a:rPr lang="cs-CZ" dirty="0" err="1" smtClean="0">
                <a:solidFill>
                  <a:srgbClr val="00B050"/>
                </a:solidFill>
              </a:rPr>
              <a:t>Median</a:t>
            </a:r>
            <a:r>
              <a:rPr lang="cs-CZ" dirty="0" smtClean="0">
                <a:solidFill>
                  <a:srgbClr val="00B050"/>
                </a:solidFill>
              </a:rPr>
              <a:t> nerve</a:t>
            </a:r>
            <a:endParaRPr lang="cs-CZ" dirty="0">
              <a:solidFill>
                <a:srgbClr val="00B050"/>
              </a:solidFill>
            </a:endParaRPr>
          </a:p>
        </p:txBody>
      </p:sp>
      <p:sp>
        <p:nvSpPr>
          <p:cNvPr id="10" name="TextovéPole 9"/>
          <p:cNvSpPr txBox="1"/>
          <p:nvPr/>
        </p:nvSpPr>
        <p:spPr>
          <a:xfrm>
            <a:off x="5984790" y="5103674"/>
            <a:ext cx="3880021" cy="1754326"/>
          </a:xfrm>
          <a:prstGeom prst="rect">
            <a:avLst/>
          </a:prstGeom>
          <a:noFill/>
        </p:spPr>
        <p:txBody>
          <a:bodyPr wrap="square" rtlCol="0">
            <a:spAutoFit/>
          </a:bodyPr>
          <a:lstStyle/>
          <a:p>
            <a:r>
              <a:rPr lang="en-US" dirty="0" smtClean="0"/>
              <a:t>Branches:</a:t>
            </a:r>
          </a:p>
          <a:p>
            <a:pPr marL="342900" indent="-342900">
              <a:buFont typeface="+mj-lt"/>
              <a:buAutoNum type="arabicPeriod"/>
            </a:pPr>
            <a:r>
              <a:rPr lang="en-US" dirty="0" smtClean="0">
                <a:solidFill>
                  <a:srgbClr val="C00000"/>
                </a:solidFill>
              </a:rPr>
              <a:t>Ulnar</a:t>
            </a:r>
          </a:p>
          <a:p>
            <a:pPr marL="342900" indent="-342900">
              <a:buFont typeface="+mj-lt"/>
              <a:buAutoNum type="arabicPeriod"/>
            </a:pPr>
            <a:r>
              <a:rPr lang="en-US" dirty="0" smtClean="0">
                <a:solidFill>
                  <a:srgbClr val="7030A0"/>
                </a:solidFill>
              </a:rPr>
              <a:t>Medial Pectoral</a:t>
            </a:r>
          </a:p>
          <a:p>
            <a:pPr marL="342900" indent="-342900">
              <a:buFont typeface="+mj-lt"/>
              <a:buAutoNum type="arabicPeriod"/>
            </a:pPr>
            <a:r>
              <a:rPr lang="en-US" dirty="0" smtClean="0">
                <a:solidFill>
                  <a:srgbClr val="00B050"/>
                </a:solidFill>
              </a:rPr>
              <a:t>Medial root of Median nerve</a:t>
            </a:r>
          </a:p>
          <a:p>
            <a:pPr marL="342900" indent="-342900">
              <a:buFont typeface="+mj-lt"/>
              <a:buAutoNum type="arabicPeriod"/>
            </a:pPr>
            <a:r>
              <a:rPr lang="en-US" dirty="0" smtClean="0">
                <a:solidFill>
                  <a:srgbClr val="0070C0"/>
                </a:solidFill>
              </a:rPr>
              <a:t>Medial cutaneous of arm</a:t>
            </a:r>
          </a:p>
          <a:p>
            <a:pPr marL="342900" indent="-342900">
              <a:buFont typeface="+mj-lt"/>
              <a:buAutoNum type="arabicPeriod"/>
            </a:pPr>
            <a:r>
              <a:rPr lang="en-US" dirty="0" smtClean="0"/>
              <a:t>Medial cutaneous of forearm</a:t>
            </a:r>
            <a:endParaRPr lang="cs-CZ" dirty="0"/>
          </a:p>
        </p:txBody>
      </p:sp>
      <p:cxnSp>
        <p:nvCxnSpPr>
          <p:cNvPr id="11" name="Přímá spojnice se šipkou 10"/>
          <p:cNvCxnSpPr/>
          <p:nvPr/>
        </p:nvCxnSpPr>
        <p:spPr>
          <a:xfrm flipH="1">
            <a:off x="3402227" y="2974738"/>
            <a:ext cx="321276" cy="14916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3113902" y="2750997"/>
            <a:ext cx="123568" cy="29832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3" name="Přímá spojnice se šipkou 12"/>
          <p:cNvCxnSpPr/>
          <p:nvPr/>
        </p:nvCxnSpPr>
        <p:spPr>
          <a:xfrm>
            <a:off x="9012195" y="3076230"/>
            <a:ext cx="123568" cy="298321"/>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Přímá spojnice se šipkou 13"/>
          <p:cNvCxnSpPr/>
          <p:nvPr/>
        </p:nvCxnSpPr>
        <p:spPr>
          <a:xfrm flipH="1" flipV="1">
            <a:off x="9271687" y="3448853"/>
            <a:ext cx="267729" cy="431169"/>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5" name="Přímá spojnice se šipkou 14"/>
          <p:cNvCxnSpPr/>
          <p:nvPr/>
        </p:nvCxnSpPr>
        <p:spPr>
          <a:xfrm flipH="1" flipV="1">
            <a:off x="9271687" y="4011827"/>
            <a:ext cx="593124" cy="49427"/>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6" name="Přímá spojnice se šipkou 15"/>
          <p:cNvCxnSpPr/>
          <p:nvPr/>
        </p:nvCxnSpPr>
        <p:spPr>
          <a:xfrm flipH="1" flipV="1">
            <a:off x="8872151" y="4467134"/>
            <a:ext cx="399536" cy="226524"/>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7" name="TextovéPole 16"/>
          <p:cNvSpPr txBox="1"/>
          <p:nvPr/>
        </p:nvSpPr>
        <p:spPr>
          <a:xfrm rot="18668970">
            <a:off x="2457621" y="3497919"/>
            <a:ext cx="1359243" cy="369332"/>
          </a:xfrm>
          <a:prstGeom prst="rect">
            <a:avLst/>
          </a:prstGeom>
          <a:noFill/>
        </p:spPr>
        <p:txBody>
          <a:bodyPr wrap="square" rtlCol="0">
            <a:spAutoFit/>
          </a:bodyPr>
          <a:lstStyle/>
          <a:p>
            <a:r>
              <a:rPr lang="en-US" dirty="0" smtClean="0"/>
              <a:t>Median n.</a:t>
            </a:r>
            <a:endParaRPr lang="cs-CZ" dirty="0"/>
          </a:p>
        </p:txBody>
      </p:sp>
      <p:cxnSp>
        <p:nvCxnSpPr>
          <p:cNvPr id="18" name="Přímá spojnice se šipkou 17"/>
          <p:cNvCxnSpPr/>
          <p:nvPr/>
        </p:nvCxnSpPr>
        <p:spPr>
          <a:xfrm flipH="1" flipV="1">
            <a:off x="10034631" y="3621388"/>
            <a:ext cx="661087" cy="19180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ovéPole 18"/>
          <p:cNvSpPr txBox="1"/>
          <p:nvPr/>
        </p:nvSpPr>
        <p:spPr>
          <a:xfrm>
            <a:off x="9927152" y="5539403"/>
            <a:ext cx="2133043" cy="646331"/>
          </a:xfrm>
          <a:prstGeom prst="rect">
            <a:avLst/>
          </a:prstGeom>
          <a:noFill/>
        </p:spPr>
        <p:txBody>
          <a:bodyPr wrap="square" rtlCol="0">
            <a:spAutoFit/>
          </a:bodyPr>
          <a:lstStyle/>
          <a:p>
            <a:r>
              <a:rPr lang="en-US" dirty="0" err="1" smtClean="0"/>
              <a:t>Intercostobrachial</a:t>
            </a:r>
            <a:r>
              <a:rPr lang="en-US" dirty="0" smtClean="0"/>
              <a:t> nerve</a:t>
            </a:r>
            <a:endParaRPr lang="cs-CZ" dirty="0"/>
          </a:p>
        </p:txBody>
      </p:sp>
    </p:spTree>
    <p:extLst>
      <p:ext uri="{BB962C8B-B14F-4D97-AF65-F5344CB8AC3E}">
        <p14:creationId xmlns:p14="http://schemas.microsoft.com/office/powerpoint/2010/main" val="286031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70703" y="0"/>
            <a:ext cx="10758616" cy="646331"/>
          </a:xfrm>
          <a:prstGeom prst="rect">
            <a:avLst/>
          </a:prstGeom>
          <a:noFill/>
        </p:spPr>
        <p:txBody>
          <a:bodyPr wrap="square" rtlCol="0">
            <a:spAutoFit/>
          </a:bodyPr>
          <a:lstStyle/>
          <a:p>
            <a:r>
              <a:rPr lang="en-US" dirty="0" smtClean="0"/>
              <a:t>Muscles:</a:t>
            </a:r>
          </a:p>
          <a:p>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2872463770"/>
              </p:ext>
            </p:extLst>
          </p:nvPr>
        </p:nvGraphicFramePr>
        <p:xfrm>
          <a:off x="461320" y="588666"/>
          <a:ext cx="10387911" cy="2123440"/>
        </p:xfrm>
        <a:graphic>
          <a:graphicData uri="http://schemas.openxmlformats.org/drawingml/2006/table">
            <a:tbl>
              <a:tblPr firstRow="1" bandRow="1">
                <a:tableStyleId>{5C22544A-7EE6-4342-B048-85BDC9FD1C3A}</a:tableStyleId>
              </a:tblPr>
              <a:tblGrid>
                <a:gridCol w="2266123"/>
                <a:gridCol w="1731319"/>
                <a:gridCol w="1794769"/>
                <a:gridCol w="2041972"/>
                <a:gridCol w="2553728"/>
              </a:tblGrid>
              <a:tr h="370840">
                <a:tc>
                  <a:txBody>
                    <a:bodyPr/>
                    <a:lstStyle/>
                    <a:p>
                      <a:r>
                        <a:rPr lang="en-US" dirty="0" smtClean="0"/>
                        <a:t>M. Pectoralis Major</a:t>
                      </a:r>
                      <a:endParaRPr lang="cs-CZ" dirty="0"/>
                    </a:p>
                  </a:txBody>
                  <a:tcPr>
                    <a:solidFill>
                      <a:srgbClr val="990000"/>
                    </a:solidFill>
                  </a:tcPr>
                </a:tc>
                <a:tc>
                  <a:txBody>
                    <a:bodyPr/>
                    <a:lstStyle/>
                    <a:p>
                      <a:r>
                        <a:rPr lang="en-US" dirty="0" smtClean="0"/>
                        <a:t>M.</a:t>
                      </a:r>
                      <a:r>
                        <a:rPr lang="en-US" baseline="0" dirty="0" smtClean="0"/>
                        <a:t> Pectoralis Minor</a:t>
                      </a:r>
                      <a:endParaRPr lang="cs-CZ" dirty="0"/>
                    </a:p>
                  </a:txBody>
                  <a:tcPr>
                    <a:solidFill>
                      <a:srgbClr val="990000"/>
                    </a:solidFill>
                  </a:tcPr>
                </a:tc>
                <a:tc>
                  <a:txBody>
                    <a:bodyPr/>
                    <a:lstStyle/>
                    <a:p>
                      <a:r>
                        <a:rPr lang="en-US" dirty="0" smtClean="0"/>
                        <a:t>M. Subclavius</a:t>
                      </a:r>
                      <a:endParaRPr lang="cs-CZ" dirty="0"/>
                    </a:p>
                  </a:txBody>
                  <a:tcPr>
                    <a:solidFill>
                      <a:srgbClr val="990000"/>
                    </a:solidFill>
                  </a:tcPr>
                </a:tc>
                <a:tc>
                  <a:txBody>
                    <a:bodyPr/>
                    <a:lstStyle/>
                    <a:p>
                      <a:r>
                        <a:rPr lang="en-US" dirty="0" smtClean="0"/>
                        <a:t>M. </a:t>
                      </a:r>
                      <a:r>
                        <a:rPr lang="en-US" dirty="0" err="1" smtClean="0"/>
                        <a:t>Transversus</a:t>
                      </a:r>
                      <a:r>
                        <a:rPr lang="en-US" dirty="0" smtClean="0"/>
                        <a:t> </a:t>
                      </a:r>
                      <a:r>
                        <a:rPr lang="en-US" dirty="0" err="1" smtClean="0"/>
                        <a:t>Thoracis</a:t>
                      </a:r>
                      <a:endParaRPr lang="cs-CZ" dirty="0"/>
                    </a:p>
                  </a:txBody>
                  <a:tcPr>
                    <a:solidFill>
                      <a:srgbClr val="990000"/>
                    </a:solidFill>
                  </a:tcPr>
                </a:tc>
                <a:tc>
                  <a:txBody>
                    <a:bodyPr/>
                    <a:lstStyle/>
                    <a:p>
                      <a:r>
                        <a:rPr lang="en-US" dirty="0" smtClean="0"/>
                        <a:t>M. </a:t>
                      </a:r>
                      <a:r>
                        <a:rPr lang="en-US" dirty="0" err="1" smtClean="0"/>
                        <a:t>Serratus</a:t>
                      </a:r>
                      <a:r>
                        <a:rPr lang="en-US" dirty="0" smtClean="0"/>
                        <a:t> anterior</a:t>
                      </a:r>
                      <a:endParaRPr lang="cs-CZ" dirty="0"/>
                    </a:p>
                  </a:txBody>
                  <a:tcPr>
                    <a:solidFill>
                      <a:srgbClr val="990000"/>
                    </a:solidFill>
                  </a:tcPr>
                </a:tc>
              </a:tr>
              <a:tr h="370840">
                <a:tc>
                  <a:txBody>
                    <a:bodyPr/>
                    <a:lstStyle/>
                    <a:p>
                      <a:r>
                        <a:rPr lang="en-US" dirty="0" smtClean="0"/>
                        <a:t>O:</a:t>
                      </a:r>
                      <a:endParaRPr lang="cs-CZ" dirty="0"/>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r>
              <a:tr h="370840">
                <a:tc>
                  <a:txBody>
                    <a:bodyPr/>
                    <a:lstStyle/>
                    <a:p>
                      <a:r>
                        <a:rPr lang="en-US" dirty="0" smtClean="0"/>
                        <a:t>I:</a:t>
                      </a:r>
                      <a:endParaRPr lang="cs-CZ" dirty="0"/>
                    </a:p>
                  </a:txBody>
                  <a:tcPr>
                    <a:solidFill>
                      <a:srgbClr val="990000"/>
                    </a:solidFill>
                  </a:tcPr>
                </a:tc>
                <a:tc>
                  <a:txBody>
                    <a:bodyPr/>
                    <a:lstStyle/>
                    <a:p>
                      <a:endParaRPr lang="cs-CZ" dirty="0"/>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r>
              <a:tr h="370840">
                <a:tc>
                  <a:txBody>
                    <a:bodyPr/>
                    <a:lstStyle/>
                    <a:p>
                      <a:r>
                        <a:rPr lang="en-US" dirty="0" smtClean="0"/>
                        <a:t>Inn:</a:t>
                      </a:r>
                      <a:endParaRPr lang="cs-CZ" dirty="0"/>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r>
              <a:tr h="370840">
                <a:tc>
                  <a:txBody>
                    <a:bodyPr/>
                    <a:lstStyle/>
                    <a:p>
                      <a:r>
                        <a:rPr lang="en-US" dirty="0" smtClean="0"/>
                        <a:t>F:</a:t>
                      </a:r>
                      <a:endParaRPr lang="cs-CZ" dirty="0"/>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dirty="0"/>
                    </a:p>
                  </a:txBody>
                  <a:tcPr>
                    <a:solidFill>
                      <a:srgbClr val="990000"/>
                    </a:solidFill>
                  </a:tcPr>
                </a:tc>
              </a:tr>
            </a:tbl>
          </a:graphicData>
        </a:graphic>
      </p:graphicFrame>
      <p:pic>
        <p:nvPicPr>
          <p:cNvPr id="2060" name="Picture 12" descr="http://medicina.ronnie.cz/img/data/clanky/normal/926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477" y="2893243"/>
            <a:ext cx="2330214" cy="294146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medicina.ronnie.cz/img/data/clanky/normal/926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069" y="2749550"/>
            <a:ext cx="238125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medicina.ronnie.cz/img/data/clanky/normal/926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190" y="2771603"/>
            <a:ext cx="20574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medicina.ronnie.cz/img/data/clanky/normal/926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6" y="2758217"/>
            <a:ext cx="20574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classconnection.s3.amazonaws.com/21/flashcards/1004021/png/subclavius132334313655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154" y="2771603"/>
            <a:ext cx="1873103" cy="276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807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231026" y="593125"/>
            <a:ext cx="1614617" cy="370703"/>
          </a:xfrm>
          <a:prstGeom prst="rect">
            <a:avLst/>
          </a:prstGeom>
          <a:noFill/>
        </p:spPr>
        <p:txBody>
          <a:bodyPr wrap="square" rtlCol="0">
            <a:spAutoFit/>
          </a:bodyPr>
          <a:lstStyle/>
          <a:p>
            <a:r>
              <a:rPr lang="cs-CZ" dirty="0" err="1" smtClean="0"/>
              <a:t>Posterior</a:t>
            </a:r>
            <a:r>
              <a:rPr lang="cs-CZ" dirty="0" smtClean="0"/>
              <a:t> </a:t>
            </a:r>
            <a:r>
              <a:rPr lang="cs-CZ" dirty="0" err="1" smtClean="0"/>
              <a:t>cord</a:t>
            </a:r>
            <a:endParaRPr lang="cs-CZ" dirty="0"/>
          </a:p>
        </p:txBody>
      </p:sp>
      <p:pic>
        <p:nvPicPr>
          <p:cNvPr id="2050" name="Picture 2" descr="Click for Full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222" y="1201394"/>
            <a:ext cx="5304224" cy="3978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386222" y="5313406"/>
            <a:ext cx="5724827" cy="1477328"/>
          </a:xfrm>
          <a:prstGeom prst="rect">
            <a:avLst/>
          </a:prstGeom>
          <a:noFill/>
        </p:spPr>
        <p:txBody>
          <a:bodyPr wrap="square" rtlCol="0">
            <a:spAutoFit/>
          </a:bodyPr>
          <a:lstStyle/>
          <a:p>
            <a:r>
              <a:rPr lang="en-US" dirty="0" smtClean="0"/>
              <a:t>Branches: </a:t>
            </a:r>
          </a:p>
          <a:p>
            <a:r>
              <a:rPr lang="en-US" dirty="0" smtClean="0"/>
              <a:t>Upper and lower Subscapular</a:t>
            </a:r>
          </a:p>
          <a:p>
            <a:r>
              <a:rPr lang="en-US" dirty="0" err="1" smtClean="0"/>
              <a:t>Thoracodorsal</a:t>
            </a:r>
            <a:endParaRPr lang="en-US" dirty="0" smtClean="0"/>
          </a:p>
          <a:p>
            <a:r>
              <a:rPr lang="en-US" dirty="0" smtClean="0"/>
              <a:t>Axillary </a:t>
            </a:r>
          </a:p>
          <a:p>
            <a:r>
              <a:rPr lang="en-US" dirty="0" smtClean="0"/>
              <a:t>Radial</a:t>
            </a:r>
            <a:endParaRPr lang="cs-CZ" dirty="0"/>
          </a:p>
        </p:txBody>
      </p:sp>
    </p:spTree>
    <p:extLst>
      <p:ext uri="{BB962C8B-B14F-4D97-AF65-F5344CB8AC3E}">
        <p14:creationId xmlns:p14="http://schemas.microsoft.com/office/powerpoint/2010/main" val="3307011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88324" y="107092"/>
            <a:ext cx="6104238" cy="1200329"/>
          </a:xfrm>
          <a:prstGeom prst="rect">
            <a:avLst/>
          </a:prstGeom>
          <a:noFill/>
        </p:spPr>
        <p:txBody>
          <a:bodyPr wrap="square" rtlCol="0">
            <a:spAutoFit/>
          </a:bodyPr>
          <a:lstStyle/>
          <a:p>
            <a:r>
              <a:rPr lang="en-US" dirty="0" smtClean="0"/>
              <a:t>Step 5</a:t>
            </a:r>
          </a:p>
          <a:p>
            <a:r>
              <a:rPr lang="en-US" dirty="0" smtClean="0"/>
              <a:t>Find and clean the vessels and nerves that pass from the </a:t>
            </a:r>
          </a:p>
          <a:p>
            <a:pPr marL="342900" indent="-342900">
              <a:buFont typeface="+mj-lt"/>
              <a:buAutoNum type="arabicPeriod"/>
            </a:pPr>
            <a:r>
              <a:rPr lang="en-US" dirty="0" err="1" smtClean="0"/>
              <a:t>Omotricipitale</a:t>
            </a:r>
            <a:endParaRPr lang="en-US" dirty="0" smtClean="0"/>
          </a:p>
          <a:p>
            <a:pPr marL="342900" indent="-342900">
              <a:buFont typeface="+mj-lt"/>
              <a:buAutoNum type="arabicPeriod"/>
            </a:pPr>
            <a:r>
              <a:rPr lang="en-US" dirty="0" err="1" smtClean="0"/>
              <a:t>Humerotricipitale</a:t>
            </a:r>
            <a:endParaRPr lang="cs-CZ" dirty="0"/>
          </a:p>
        </p:txBody>
      </p:sp>
      <p:pic>
        <p:nvPicPr>
          <p:cNvPr id="5" name="Picture 2" descr="http://upload.wikimedia.org/wikipedia/commons/d/d5/Axillary_sp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962" y="1672280"/>
            <a:ext cx="6434353" cy="4893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9325834" y="4580237"/>
            <a:ext cx="2158314" cy="923330"/>
          </a:xfrm>
          <a:prstGeom prst="rect">
            <a:avLst/>
          </a:prstGeom>
          <a:noFill/>
        </p:spPr>
        <p:txBody>
          <a:bodyPr wrap="square" rtlCol="0">
            <a:spAutoFit/>
          </a:bodyPr>
          <a:lstStyle/>
          <a:p>
            <a:r>
              <a:rPr lang="en-US" b="1" u="sng" dirty="0" err="1" smtClean="0"/>
              <a:t>Humerotricipitale</a:t>
            </a:r>
            <a:endParaRPr lang="en-US" b="1" u="sng" dirty="0" smtClean="0"/>
          </a:p>
          <a:p>
            <a:r>
              <a:rPr lang="en-US" b="1" u="sng" dirty="0" smtClean="0"/>
              <a:t>Circumflex humeri a.</a:t>
            </a:r>
          </a:p>
          <a:p>
            <a:r>
              <a:rPr lang="en-US" b="1" u="sng" dirty="0" smtClean="0"/>
              <a:t>Axillary nerve</a:t>
            </a:r>
            <a:endParaRPr lang="cs-CZ" b="1" u="sng" dirty="0"/>
          </a:p>
        </p:txBody>
      </p:sp>
      <p:sp>
        <p:nvSpPr>
          <p:cNvPr id="7" name="TextovéPole 6"/>
          <p:cNvSpPr txBox="1"/>
          <p:nvPr/>
        </p:nvSpPr>
        <p:spPr>
          <a:xfrm>
            <a:off x="8114271" y="6006075"/>
            <a:ext cx="2759676" cy="646331"/>
          </a:xfrm>
          <a:prstGeom prst="rect">
            <a:avLst/>
          </a:prstGeom>
          <a:noFill/>
        </p:spPr>
        <p:txBody>
          <a:bodyPr wrap="square" rtlCol="0">
            <a:spAutoFit/>
          </a:bodyPr>
          <a:lstStyle/>
          <a:p>
            <a:r>
              <a:rPr lang="en-US" b="1" u="sng" dirty="0" err="1" smtClean="0"/>
              <a:t>Omotricipitale</a:t>
            </a:r>
            <a:endParaRPr lang="en-US" b="1" u="sng" dirty="0" smtClean="0"/>
          </a:p>
          <a:p>
            <a:r>
              <a:rPr lang="en-US" b="1" u="sng" dirty="0" smtClean="0"/>
              <a:t>Circumflex scapulae </a:t>
            </a:r>
            <a:r>
              <a:rPr lang="en-US" dirty="0" smtClean="0"/>
              <a:t>a.</a:t>
            </a:r>
            <a:endParaRPr lang="cs-CZ" dirty="0"/>
          </a:p>
        </p:txBody>
      </p:sp>
      <p:cxnSp>
        <p:nvCxnSpPr>
          <p:cNvPr id="8" name="Přímá spojnice se šipkou 7"/>
          <p:cNvCxnSpPr/>
          <p:nvPr/>
        </p:nvCxnSpPr>
        <p:spPr>
          <a:xfrm flipH="1">
            <a:off x="4843850" y="1178702"/>
            <a:ext cx="1005015" cy="1212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85254" y="809370"/>
            <a:ext cx="1762898" cy="369332"/>
          </a:xfrm>
          <a:prstGeom prst="rect">
            <a:avLst/>
          </a:prstGeom>
          <a:noFill/>
        </p:spPr>
        <p:txBody>
          <a:bodyPr wrap="square" rtlCol="0">
            <a:spAutoFit/>
          </a:bodyPr>
          <a:lstStyle/>
          <a:p>
            <a:r>
              <a:rPr lang="en-US" dirty="0" err="1" smtClean="0"/>
              <a:t>Suprascapular</a:t>
            </a:r>
            <a:r>
              <a:rPr lang="en-US" dirty="0" smtClean="0"/>
              <a:t> a.</a:t>
            </a:r>
            <a:endParaRPr lang="cs-CZ" dirty="0"/>
          </a:p>
        </p:txBody>
      </p:sp>
    </p:spTree>
    <p:extLst>
      <p:ext uri="{BB962C8B-B14F-4D97-AF65-F5344CB8AC3E}">
        <p14:creationId xmlns:p14="http://schemas.microsoft.com/office/powerpoint/2010/main" val="306016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399005" y="197708"/>
            <a:ext cx="6590271" cy="646331"/>
          </a:xfrm>
          <a:prstGeom prst="rect">
            <a:avLst/>
          </a:prstGeom>
          <a:noFill/>
        </p:spPr>
        <p:txBody>
          <a:bodyPr wrap="square" rtlCol="0">
            <a:spAutoFit/>
          </a:bodyPr>
          <a:lstStyle/>
          <a:p>
            <a:r>
              <a:rPr lang="en-US" dirty="0" smtClean="0"/>
              <a:t>Step 6</a:t>
            </a:r>
          </a:p>
          <a:p>
            <a:r>
              <a:rPr lang="en-US" dirty="0" smtClean="0"/>
              <a:t>Intercostal spaces</a:t>
            </a:r>
            <a:endParaRPr lang="cs-CZ" dirty="0"/>
          </a:p>
        </p:txBody>
      </p:sp>
      <p:pic>
        <p:nvPicPr>
          <p:cNvPr id="5" name="Picture 4" descr="http://anesthesiology.unm.edu/_Docs/Resources/IntercostalNerv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655" y="844039"/>
            <a:ext cx="5076825"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0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35458" y="337751"/>
            <a:ext cx="9102811" cy="923330"/>
          </a:xfrm>
          <a:prstGeom prst="rect">
            <a:avLst/>
          </a:prstGeom>
          <a:noFill/>
        </p:spPr>
        <p:txBody>
          <a:bodyPr wrap="square" rtlCol="0">
            <a:spAutoFit/>
          </a:bodyPr>
          <a:lstStyle/>
          <a:p>
            <a:r>
              <a:rPr lang="en-US" dirty="0" smtClean="0"/>
              <a:t>Step 7</a:t>
            </a:r>
          </a:p>
          <a:p>
            <a:r>
              <a:rPr lang="en-US" dirty="0" smtClean="0"/>
              <a:t>Open the rib cage by cutting the ribs and removing the anterior thoracic wall</a:t>
            </a:r>
          </a:p>
          <a:p>
            <a:r>
              <a:rPr lang="en-US" dirty="0" smtClean="0"/>
              <a:t>Find and clean the Internal Thoracic vessels and the </a:t>
            </a:r>
            <a:r>
              <a:rPr lang="en-US" dirty="0" err="1" smtClean="0"/>
              <a:t>Transversus</a:t>
            </a:r>
            <a:r>
              <a:rPr lang="en-US" dirty="0" smtClean="0"/>
              <a:t> </a:t>
            </a:r>
            <a:r>
              <a:rPr lang="en-US" dirty="0" err="1" smtClean="0"/>
              <a:t>thoracis</a:t>
            </a:r>
            <a:r>
              <a:rPr lang="en-US" dirty="0" smtClean="0"/>
              <a:t> muscle</a:t>
            </a:r>
            <a:endParaRPr lang="cs-CZ" dirty="0"/>
          </a:p>
        </p:txBody>
      </p:sp>
      <p:pic>
        <p:nvPicPr>
          <p:cNvPr id="6146" name="Picture 2" descr="http://jiepou.shmu.edu.cn/gjjp/jjkt/jxkj/2.xiongbu.files/slide0023_image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2125" y="1499285"/>
            <a:ext cx="4681311" cy="518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80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210431" y="181232"/>
            <a:ext cx="1688758" cy="369332"/>
          </a:xfrm>
          <a:prstGeom prst="rect">
            <a:avLst/>
          </a:prstGeom>
          <a:noFill/>
        </p:spPr>
        <p:txBody>
          <a:bodyPr wrap="square" rtlCol="0">
            <a:spAutoFit/>
          </a:bodyPr>
          <a:lstStyle/>
          <a:p>
            <a:r>
              <a:rPr lang="en-US" dirty="0" smtClean="0"/>
              <a:t>Internal Organs</a:t>
            </a:r>
            <a:endParaRPr lang="cs-CZ" dirty="0"/>
          </a:p>
        </p:txBody>
      </p:sp>
      <p:sp>
        <p:nvSpPr>
          <p:cNvPr id="5" name="Obdélník 4"/>
          <p:cNvSpPr/>
          <p:nvPr/>
        </p:nvSpPr>
        <p:spPr>
          <a:xfrm>
            <a:off x="354226" y="550564"/>
            <a:ext cx="11401168" cy="2893100"/>
          </a:xfrm>
          <a:prstGeom prst="rect">
            <a:avLst/>
          </a:prstGeom>
        </p:spPr>
        <p:txBody>
          <a:bodyPr wrap="square">
            <a:spAutoFit/>
          </a:bodyPr>
          <a:lstStyle/>
          <a:p>
            <a:r>
              <a:rPr lang="en-US" sz="1600" dirty="0"/>
              <a:t>Structures within the thoracic cavity include</a:t>
            </a:r>
          </a:p>
          <a:p>
            <a:pPr marL="285750" indent="-285750">
              <a:buFont typeface="Arial" panose="020B0604020202020204" pitchFamily="34" charset="0"/>
              <a:buChar char="•"/>
            </a:pPr>
            <a:r>
              <a:rPr lang="en-US" sz="1600" dirty="0"/>
              <a:t>    structures of the cardiovascular system, including the heart and great vessels, which include the thoracic aorta, the pulmonary artery and all its branches, the superior and inferior vena cava, the pulmonary veins, and the </a:t>
            </a:r>
            <a:r>
              <a:rPr lang="en-US" sz="1600" dirty="0" err="1"/>
              <a:t>azygos</a:t>
            </a:r>
            <a:r>
              <a:rPr lang="en-US" sz="1600" dirty="0"/>
              <a:t> vein</a:t>
            </a:r>
          </a:p>
          <a:p>
            <a:pPr marL="285750" indent="-285750">
              <a:buFont typeface="Arial" panose="020B0604020202020204" pitchFamily="34" charset="0"/>
              <a:buChar char="•"/>
            </a:pPr>
            <a:r>
              <a:rPr lang="en-US" sz="1600" dirty="0"/>
              <a:t>    structures of the respiratory system, including the trachea, bronchi and lungs</a:t>
            </a:r>
          </a:p>
          <a:p>
            <a:pPr marL="285750" indent="-285750">
              <a:buFont typeface="Arial" panose="020B0604020202020204" pitchFamily="34" charset="0"/>
              <a:buChar char="•"/>
            </a:pPr>
            <a:r>
              <a:rPr lang="en-US" sz="1600" dirty="0"/>
              <a:t>    structures of the digestive system, including the esophagus,</a:t>
            </a:r>
          </a:p>
          <a:p>
            <a:pPr marL="285750" indent="-285750">
              <a:buFont typeface="Arial" panose="020B0604020202020204" pitchFamily="34" charset="0"/>
              <a:buChar char="•"/>
            </a:pPr>
            <a:r>
              <a:rPr lang="en-US" sz="1600" dirty="0"/>
              <a:t>    endocrine glands, including the thymus gland,</a:t>
            </a:r>
          </a:p>
          <a:p>
            <a:pPr marL="285750" indent="-285750">
              <a:buFont typeface="Arial" panose="020B0604020202020204" pitchFamily="34" charset="0"/>
              <a:buChar char="•"/>
            </a:pPr>
            <a:r>
              <a:rPr lang="en-US" sz="1600" dirty="0"/>
              <a:t>    structures of the nervous system including the paired </a:t>
            </a:r>
            <a:r>
              <a:rPr lang="en-US" sz="1600" dirty="0" err="1"/>
              <a:t>vagus</a:t>
            </a:r>
            <a:r>
              <a:rPr lang="en-US" sz="1600" dirty="0"/>
              <a:t> nerves, and the paired sympathetic chains,</a:t>
            </a:r>
          </a:p>
          <a:p>
            <a:r>
              <a:rPr lang="en-US" sz="1600" dirty="0"/>
              <a:t>    lymphatics including the thoracic duct.</a:t>
            </a:r>
          </a:p>
          <a:p>
            <a:endParaRPr lang="en-US" sz="1600" dirty="0"/>
          </a:p>
          <a:p>
            <a:r>
              <a:rPr lang="en-US" sz="1600" dirty="0"/>
              <a:t>It contains three potential spaces lined with mesothelium: the paired pleural cavities and the pericardial cavity. The mediastinum comprises those organs which lie in the </a:t>
            </a:r>
            <a:r>
              <a:rPr lang="en-US" sz="1600" dirty="0" smtClean="0"/>
              <a:t>center </a:t>
            </a:r>
            <a:r>
              <a:rPr lang="en-US" sz="1600" dirty="0"/>
              <a:t>of the chest between the lungs.</a:t>
            </a:r>
            <a:endParaRPr lang="cs-CZ" sz="1600" dirty="0"/>
          </a:p>
        </p:txBody>
      </p:sp>
      <p:pic>
        <p:nvPicPr>
          <p:cNvPr id="1029" name="Picture 5" descr="http://medical-neuroscience.medicine.dal.ca/Correlations_Medical_Imaging/pi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91" y="3341351"/>
            <a:ext cx="3215223" cy="351664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image1.masterfile.com/getImage/861-03339611em-Human-cadaver-dissection-of-the-left-lung--Lungs-are-the-light--spon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214" y="3565968"/>
            <a:ext cx="3490747" cy="312315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ile:Slide11ggg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961" y="3156720"/>
            <a:ext cx="4935039" cy="370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1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80087" y="84586"/>
            <a:ext cx="11170508" cy="3416320"/>
          </a:xfrm>
          <a:prstGeom prst="rect">
            <a:avLst/>
          </a:prstGeom>
        </p:spPr>
        <p:txBody>
          <a:bodyPr wrap="square">
            <a:spAutoFit/>
          </a:bodyPr>
          <a:lstStyle/>
          <a:p>
            <a:r>
              <a:rPr lang="en-US" dirty="0"/>
              <a:t>The mediastinum lies between the </a:t>
            </a:r>
            <a:r>
              <a:rPr lang="en-US" u="sng" dirty="0"/>
              <a:t>right and left pleura</a:t>
            </a:r>
            <a:r>
              <a:rPr lang="en-US" dirty="0"/>
              <a:t> in and near the median sagittal plane of the chest. It extends from the sternum in front to the vertebral column behind, and contains all the thoracic viscera except the lungs. It may be divided for purposes of description into two parts</a:t>
            </a:r>
            <a:r>
              <a:rPr lang="en-US" dirty="0" smtClean="0"/>
              <a:t>:</a:t>
            </a:r>
            <a:endParaRPr lang="en-US" dirty="0"/>
          </a:p>
          <a:p>
            <a:pPr marL="285750" indent="-285750">
              <a:buFont typeface="Arial" panose="020B0604020202020204" pitchFamily="34" charset="0"/>
              <a:buChar char="•"/>
            </a:pPr>
            <a:r>
              <a:rPr lang="en-US" dirty="0"/>
              <a:t>    </a:t>
            </a:r>
            <a:r>
              <a:rPr lang="en-US" u="sng" dirty="0"/>
              <a:t>an upper portion</a:t>
            </a:r>
            <a:r>
              <a:rPr lang="en-US" dirty="0"/>
              <a:t>, above the </a:t>
            </a:r>
            <a:r>
              <a:rPr lang="en-US" u="sng" dirty="0"/>
              <a:t>upper level of the pericardium</a:t>
            </a:r>
            <a:r>
              <a:rPr lang="en-US" dirty="0"/>
              <a:t>, which is named the </a:t>
            </a:r>
            <a:r>
              <a:rPr lang="en-US" b="1" u="sng" dirty="0"/>
              <a:t>superior mediastinum</a:t>
            </a:r>
            <a:r>
              <a:rPr lang="en-US" dirty="0"/>
              <a:t> with its superior limit at the superior thoracic aperture and its inferior limit at the plane from the sternal angle to the disc of </a:t>
            </a:r>
            <a:r>
              <a:rPr lang="en-US" b="1" dirty="0"/>
              <a:t>T4-T5</a:t>
            </a:r>
            <a:r>
              <a:rPr lang="en-US" dirty="0"/>
              <a:t> (Plane of Ludwig at Angle of Louis);</a:t>
            </a:r>
          </a:p>
          <a:p>
            <a:pPr marL="285750" indent="-285750">
              <a:buFont typeface="Arial" panose="020B0604020202020204" pitchFamily="34" charset="0"/>
              <a:buChar char="•"/>
            </a:pPr>
            <a:r>
              <a:rPr lang="en-US" dirty="0"/>
              <a:t>    </a:t>
            </a:r>
            <a:r>
              <a:rPr lang="en-US" u="sng" dirty="0"/>
              <a:t>and a lower portion</a:t>
            </a:r>
            <a:r>
              <a:rPr lang="en-US" dirty="0"/>
              <a:t>, </a:t>
            </a:r>
            <a:r>
              <a:rPr lang="en-US" u="sng" dirty="0"/>
              <a:t>below the upper level of the pericardium</a:t>
            </a:r>
            <a:r>
              <a:rPr lang="en-US" dirty="0"/>
              <a:t>. This lower portion is subdivided into three </a:t>
            </a:r>
            <a:r>
              <a:rPr lang="en-US" dirty="0" smtClean="0"/>
              <a:t>parts</a:t>
            </a:r>
            <a:r>
              <a:rPr lang="en-US" dirty="0"/>
              <a:t>:</a:t>
            </a:r>
            <a:endParaRPr lang="en-US" dirty="0" smtClean="0"/>
          </a:p>
          <a:p>
            <a:pPr marL="342900" indent="-342900">
              <a:buFont typeface="+mj-lt"/>
              <a:buAutoNum type="arabicPeriod"/>
            </a:pPr>
            <a:r>
              <a:rPr lang="en-US" dirty="0" smtClean="0"/>
              <a:t>        that in </a:t>
            </a:r>
            <a:r>
              <a:rPr lang="en-US" u="sng" dirty="0" smtClean="0"/>
              <a:t>front of the pericardium</a:t>
            </a:r>
            <a:r>
              <a:rPr lang="en-US" dirty="0" smtClean="0"/>
              <a:t>, </a:t>
            </a:r>
            <a:r>
              <a:rPr lang="en-US" b="1" u="sng" dirty="0" smtClean="0"/>
              <a:t>the anterior mediastinum</a:t>
            </a:r>
            <a:r>
              <a:rPr lang="en-US" dirty="0" smtClean="0"/>
              <a:t>;</a:t>
            </a:r>
          </a:p>
          <a:p>
            <a:pPr marL="342900" indent="-342900">
              <a:buFont typeface="+mj-lt"/>
              <a:buAutoNum type="arabicPeriod"/>
            </a:pPr>
            <a:r>
              <a:rPr lang="en-US" dirty="0" smtClean="0"/>
              <a:t>        </a:t>
            </a:r>
            <a:r>
              <a:rPr lang="en-US" dirty="0"/>
              <a:t>that </a:t>
            </a:r>
            <a:r>
              <a:rPr lang="en-US" u="sng" dirty="0"/>
              <a:t>containing the pericardium and its contents</a:t>
            </a:r>
            <a:r>
              <a:rPr lang="en-US" dirty="0"/>
              <a:t>, </a:t>
            </a:r>
            <a:r>
              <a:rPr lang="en-US" b="1" u="sng" dirty="0"/>
              <a:t>the middle mediastinum</a:t>
            </a:r>
            <a:r>
              <a:rPr lang="en-US" dirty="0"/>
              <a:t>;</a:t>
            </a:r>
          </a:p>
          <a:p>
            <a:pPr marL="342900" indent="-342900">
              <a:buFont typeface="+mj-lt"/>
              <a:buAutoNum type="arabicPeriod"/>
            </a:pPr>
            <a:r>
              <a:rPr lang="en-US" dirty="0"/>
              <a:t>        and that </a:t>
            </a:r>
            <a:r>
              <a:rPr lang="en-US" u="sng" dirty="0"/>
              <a:t>behind the pericardium</a:t>
            </a:r>
            <a:r>
              <a:rPr lang="en-US" dirty="0"/>
              <a:t>, </a:t>
            </a:r>
            <a:r>
              <a:rPr lang="en-US" b="1" u="sng" dirty="0"/>
              <a:t>the posterior mediastinum</a:t>
            </a:r>
            <a:r>
              <a:rPr lang="en-US" b="1" u="sng" dirty="0" smtClean="0"/>
              <a:t>.</a:t>
            </a:r>
            <a:endParaRPr lang="en-US" b="1" u="sng" dirty="0"/>
          </a:p>
          <a:p>
            <a:r>
              <a:rPr lang="en-US" dirty="0"/>
              <a:t>It is surrounded by the chest wall anteriorly, the lungs laterally and the spine posteriorly. It is continuous with the loose connective tissue of the neck, and extends inferiorly onto the diaphragm</a:t>
            </a:r>
            <a:r>
              <a:rPr lang="en-US" dirty="0" smtClean="0"/>
              <a:t>.</a:t>
            </a:r>
            <a:endParaRPr lang="en-US" dirty="0"/>
          </a:p>
        </p:txBody>
      </p:sp>
      <p:pic>
        <p:nvPicPr>
          <p:cNvPr id="10242" name="Picture 2" descr="http://4.bp.blogspot.com/-s8fnD-lqw0U/TevdapTzYPI/AAAAAAAAAHI/LsShgwAD-QM/s640/mediastin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389" y="3500906"/>
            <a:ext cx="5371415" cy="346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89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64757" y="611761"/>
            <a:ext cx="4794421" cy="4278094"/>
          </a:xfrm>
          <a:prstGeom prst="rect">
            <a:avLst/>
          </a:prstGeom>
        </p:spPr>
        <p:txBody>
          <a:bodyPr wrap="square">
            <a:spAutoFit/>
          </a:bodyPr>
          <a:lstStyle/>
          <a:p>
            <a:endParaRPr lang="cs-CZ" sz="1600" dirty="0"/>
          </a:p>
          <a:p>
            <a:pPr marL="285750" indent="-285750">
              <a:buFont typeface="Arial" panose="020B0604020202020204" pitchFamily="34" charset="0"/>
              <a:buChar char="•"/>
            </a:pPr>
            <a:r>
              <a:rPr lang="cs-CZ" sz="1600" b="1" dirty="0" err="1" smtClean="0"/>
              <a:t>aortic</a:t>
            </a:r>
            <a:r>
              <a:rPr lang="cs-CZ" sz="1600" b="1" dirty="0" smtClean="0"/>
              <a:t> </a:t>
            </a:r>
            <a:r>
              <a:rPr lang="cs-CZ" sz="1600" b="1" dirty="0"/>
              <a:t>arch</a:t>
            </a:r>
          </a:p>
          <a:p>
            <a:pPr marL="285750" indent="-285750">
              <a:buFont typeface="Arial" panose="020B0604020202020204" pitchFamily="34" charset="0"/>
              <a:buChar char="•"/>
            </a:pPr>
            <a:r>
              <a:rPr lang="cs-CZ" sz="1600" b="1" dirty="0" err="1" smtClean="0"/>
              <a:t>brachiocephalic</a:t>
            </a:r>
            <a:r>
              <a:rPr lang="cs-CZ" sz="1600" b="1" dirty="0" smtClean="0"/>
              <a:t> </a:t>
            </a:r>
            <a:r>
              <a:rPr lang="cs-CZ" sz="1600" b="1" dirty="0" err="1"/>
              <a:t>artery</a:t>
            </a:r>
            <a:endParaRPr lang="cs-CZ" sz="1600" b="1" dirty="0"/>
          </a:p>
          <a:p>
            <a:pPr marL="285750" indent="-285750">
              <a:buFont typeface="Arial" panose="020B0604020202020204" pitchFamily="34" charset="0"/>
              <a:buChar char="•"/>
            </a:pPr>
            <a:r>
              <a:rPr lang="cs-CZ" sz="1600" dirty="0" err="1" smtClean="0"/>
              <a:t>thoracic</a:t>
            </a:r>
            <a:r>
              <a:rPr lang="cs-CZ" sz="1600" dirty="0" smtClean="0"/>
              <a:t> </a:t>
            </a:r>
            <a:r>
              <a:rPr lang="cs-CZ" sz="1600" dirty="0" err="1"/>
              <a:t>portions</a:t>
            </a:r>
            <a:r>
              <a:rPr lang="cs-CZ" sz="1600" dirty="0"/>
              <a:t> of the </a:t>
            </a:r>
            <a:r>
              <a:rPr lang="cs-CZ" sz="1600" dirty="0" err="1"/>
              <a:t>left</a:t>
            </a:r>
            <a:r>
              <a:rPr lang="cs-CZ" sz="1600" dirty="0"/>
              <a:t> </a:t>
            </a:r>
            <a:r>
              <a:rPr lang="cs-CZ" sz="1600" dirty="0" err="1"/>
              <a:t>common</a:t>
            </a:r>
            <a:r>
              <a:rPr lang="cs-CZ" sz="1600" dirty="0"/>
              <a:t> </a:t>
            </a:r>
            <a:r>
              <a:rPr lang="cs-CZ" sz="1600" dirty="0" err="1"/>
              <a:t>carotid</a:t>
            </a:r>
            <a:r>
              <a:rPr lang="cs-CZ" sz="1600" dirty="0"/>
              <a:t> and the </a:t>
            </a:r>
            <a:r>
              <a:rPr lang="cs-CZ" sz="1600" dirty="0" err="1"/>
              <a:t>left</a:t>
            </a:r>
            <a:r>
              <a:rPr lang="cs-CZ" sz="1600" dirty="0"/>
              <a:t> subclavian</a:t>
            </a:r>
          </a:p>
          <a:p>
            <a:pPr marL="285750" indent="-285750">
              <a:buFont typeface="Arial" panose="020B0604020202020204" pitchFamily="34" charset="0"/>
              <a:buChar char="•"/>
            </a:pPr>
            <a:r>
              <a:rPr lang="cs-CZ" sz="1600" b="1" dirty="0" err="1" smtClean="0"/>
              <a:t>brachiocephalic</a:t>
            </a:r>
            <a:r>
              <a:rPr lang="cs-CZ" sz="1600" b="1" dirty="0" smtClean="0"/>
              <a:t> </a:t>
            </a:r>
            <a:r>
              <a:rPr lang="cs-CZ" sz="1600" b="1" dirty="0" err="1"/>
              <a:t>veins</a:t>
            </a:r>
            <a:r>
              <a:rPr lang="cs-CZ" sz="1600" b="1" dirty="0"/>
              <a:t> </a:t>
            </a:r>
            <a:r>
              <a:rPr lang="cs-CZ" sz="1600" dirty="0"/>
              <a:t>and</a:t>
            </a:r>
          </a:p>
          <a:p>
            <a:pPr marL="285750" indent="-285750">
              <a:buFont typeface="Arial" panose="020B0604020202020204" pitchFamily="34" charset="0"/>
              <a:buChar char="•"/>
            </a:pPr>
            <a:r>
              <a:rPr lang="cs-CZ" sz="1600" dirty="0" err="1" smtClean="0"/>
              <a:t>upper</a:t>
            </a:r>
            <a:r>
              <a:rPr lang="cs-CZ" sz="1600" dirty="0" smtClean="0"/>
              <a:t> </a:t>
            </a:r>
            <a:r>
              <a:rPr lang="cs-CZ" sz="1600" dirty="0" err="1"/>
              <a:t>half</a:t>
            </a:r>
            <a:r>
              <a:rPr lang="cs-CZ" sz="1600" dirty="0"/>
              <a:t> of the </a:t>
            </a:r>
            <a:r>
              <a:rPr lang="cs-CZ" sz="1600" b="1" dirty="0"/>
              <a:t>superior </a:t>
            </a:r>
            <a:r>
              <a:rPr lang="cs-CZ" sz="1600" b="1" dirty="0" err="1"/>
              <a:t>vena</a:t>
            </a:r>
            <a:r>
              <a:rPr lang="cs-CZ" sz="1600" b="1" dirty="0"/>
              <a:t> </a:t>
            </a:r>
            <a:r>
              <a:rPr lang="cs-CZ" sz="1600" b="1" dirty="0" err="1"/>
              <a:t>cava</a:t>
            </a:r>
            <a:endParaRPr lang="cs-CZ" sz="1600" b="1" dirty="0"/>
          </a:p>
          <a:p>
            <a:pPr marL="285750" indent="-285750">
              <a:buFont typeface="Arial" panose="020B0604020202020204" pitchFamily="34" charset="0"/>
              <a:buChar char="•"/>
            </a:pPr>
            <a:r>
              <a:rPr lang="cs-CZ" sz="1600" dirty="0" err="1" smtClean="0"/>
              <a:t>left</a:t>
            </a:r>
            <a:r>
              <a:rPr lang="cs-CZ" sz="1600" dirty="0" smtClean="0"/>
              <a:t> </a:t>
            </a:r>
            <a:r>
              <a:rPr lang="cs-CZ" sz="1600" dirty="0" err="1"/>
              <a:t>highest</a:t>
            </a:r>
            <a:r>
              <a:rPr lang="cs-CZ" sz="1600" dirty="0"/>
              <a:t> </a:t>
            </a:r>
            <a:r>
              <a:rPr lang="cs-CZ" sz="1600" dirty="0" err="1"/>
              <a:t>intercostal</a:t>
            </a:r>
            <a:r>
              <a:rPr lang="cs-CZ" sz="1600" dirty="0"/>
              <a:t> </a:t>
            </a:r>
            <a:r>
              <a:rPr lang="cs-CZ" sz="1600" dirty="0" err="1"/>
              <a:t>vein</a:t>
            </a:r>
            <a:endParaRPr lang="cs-CZ" sz="1600" dirty="0"/>
          </a:p>
          <a:p>
            <a:pPr marL="285750" indent="-285750">
              <a:buFont typeface="Arial" panose="020B0604020202020204" pitchFamily="34" charset="0"/>
              <a:buChar char="•"/>
            </a:pPr>
            <a:r>
              <a:rPr lang="cs-CZ" sz="1600" b="1" dirty="0" smtClean="0"/>
              <a:t>vagus </a:t>
            </a:r>
            <a:r>
              <a:rPr lang="cs-CZ" sz="1600" b="1" dirty="0"/>
              <a:t>nerve</a:t>
            </a:r>
          </a:p>
          <a:p>
            <a:pPr marL="285750" indent="-285750">
              <a:buFont typeface="Arial" panose="020B0604020202020204" pitchFamily="34" charset="0"/>
              <a:buChar char="•"/>
            </a:pPr>
            <a:r>
              <a:rPr lang="cs-CZ" sz="1600" dirty="0" err="1" smtClean="0"/>
              <a:t>cardiac</a:t>
            </a:r>
            <a:r>
              <a:rPr lang="cs-CZ" sz="1600" dirty="0" smtClean="0"/>
              <a:t> </a:t>
            </a:r>
            <a:r>
              <a:rPr lang="cs-CZ" sz="1600" dirty="0"/>
              <a:t>nerve</a:t>
            </a:r>
          </a:p>
          <a:p>
            <a:pPr marL="285750" indent="-285750">
              <a:buFont typeface="Arial" panose="020B0604020202020204" pitchFamily="34" charset="0"/>
              <a:buChar char="•"/>
            </a:pPr>
            <a:r>
              <a:rPr lang="cs-CZ" sz="1600" dirty="0" err="1" smtClean="0"/>
              <a:t>superficial</a:t>
            </a:r>
            <a:r>
              <a:rPr lang="cs-CZ" sz="1600" dirty="0" smtClean="0"/>
              <a:t> </a:t>
            </a:r>
            <a:r>
              <a:rPr lang="cs-CZ" sz="1600" dirty="0"/>
              <a:t>and </a:t>
            </a:r>
            <a:r>
              <a:rPr lang="cs-CZ" sz="1600" dirty="0" err="1"/>
              <a:t>deep</a:t>
            </a:r>
            <a:r>
              <a:rPr lang="cs-CZ" sz="1600" dirty="0"/>
              <a:t> </a:t>
            </a:r>
            <a:r>
              <a:rPr lang="cs-CZ" sz="1600" dirty="0" err="1"/>
              <a:t>cardiac</a:t>
            </a:r>
            <a:r>
              <a:rPr lang="cs-CZ" sz="1600" dirty="0"/>
              <a:t> </a:t>
            </a:r>
            <a:r>
              <a:rPr lang="cs-CZ" sz="1600" dirty="0" err="1"/>
              <a:t>plexuses</a:t>
            </a:r>
            <a:endParaRPr lang="cs-CZ" sz="1600" dirty="0"/>
          </a:p>
          <a:p>
            <a:pPr marL="285750" indent="-285750">
              <a:buFont typeface="Arial" panose="020B0604020202020204" pitchFamily="34" charset="0"/>
              <a:buChar char="•"/>
            </a:pPr>
            <a:r>
              <a:rPr lang="cs-CZ" sz="1600" b="1" dirty="0" err="1" smtClean="0"/>
              <a:t>phrenic</a:t>
            </a:r>
            <a:r>
              <a:rPr lang="cs-CZ" sz="1600" b="1" dirty="0" smtClean="0"/>
              <a:t> </a:t>
            </a:r>
            <a:r>
              <a:rPr lang="cs-CZ" sz="1600" b="1" dirty="0"/>
              <a:t>nerve</a:t>
            </a:r>
          </a:p>
          <a:p>
            <a:pPr marL="285750" indent="-285750">
              <a:buFont typeface="Arial" panose="020B0604020202020204" pitchFamily="34" charset="0"/>
              <a:buChar char="•"/>
            </a:pPr>
            <a:r>
              <a:rPr lang="cs-CZ" sz="1600" b="1" dirty="0" err="1" smtClean="0"/>
              <a:t>left</a:t>
            </a:r>
            <a:r>
              <a:rPr lang="cs-CZ" sz="1600" b="1" dirty="0" smtClean="0"/>
              <a:t> </a:t>
            </a:r>
            <a:r>
              <a:rPr lang="cs-CZ" sz="1600" b="1" dirty="0" err="1"/>
              <a:t>recurrent</a:t>
            </a:r>
            <a:r>
              <a:rPr lang="cs-CZ" sz="1600" b="1" dirty="0"/>
              <a:t> </a:t>
            </a:r>
            <a:r>
              <a:rPr lang="cs-CZ" sz="1600" b="1" dirty="0" err="1"/>
              <a:t>laryngeal</a:t>
            </a:r>
            <a:r>
              <a:rPr lang="cs-CZ" sz="1600" b="1" dirty="0"/>
              <a:t> nerve</a:t>
            </a:r>
          </a:p>
          <a:p>
            <a:pPr marL="285750" indent="-285750">
              <a:buFont typeface="Arial" panose="020B0604020202020204" pitchFamily="34" charset="0"/>
              <a:buChar char="•"/>
            </a:pPr>
            <a:r>
              <a:rPr lang="cs-CZ" sz="1600" b="1" dirty="0" smtClean="0"/>
              <a:t>trachea</a:t>
            </a:r>
            <a:endParaRPr lang="cs-CZ" sz="1600" b="1" dirty="0"/>
          </a:p>
          <a:p>
            <a:pPr marL="285750" indent="-285750">
              <a:buFont typeface="Arial" panose="020B0604020202020204" pitchFamily="34" charset="0"/>
              <a:buChar char="•"/>
            </a:pPr>
            <a:r>
              <a:rPr lang="cs-CZ" sz="1600" b="1" dirty="0" err="1" smtClean="0"/>
              <a:t>esophagus</a:t>
            </a:r>
            <a:endParaRPr lang="cs-CZ" sz="1600" b="1" dirty="0"/>
          </a:p>
          <a:p>
            <a:pPr marL="285750" indent="-285750">
              <a:buFont typeface="Arial" panose="020B0604020202020204" pitchFamily="34" charset="0"/>
              <a:buChar char="•"/>
            </a:pPr>
            <a:r>
              <a:rPr lang="cs-CZ" sz="1600" b="1" dirty="0" err="1" smtClean="0"/>
              <a:t>thoracic</a:t>
            </a:r>
            <a:r>
              <a:rPr lang="cs-CZ" sz="1600" b="1" dirty="0" smtClean="0"/>
              <a:t> </a:t>
            </a:r>
            <a:r>
              <a:rPr lang="cs-CZ" sz="1600" b="1" dirty="0" err="1"/>
              <a:t>duct</a:t>
            </a:r>
            <a:endParaRPr lang="cs-CZ" sz="1600" b="1" dirty="0"/>
          </a:p>
          <a:p>
            <a:pPr marL="285750" indent="-285750">
              <a:buFont typeface="Arial" panose="020B0604020202020204" pitchFamily="34" charset="0"/>
              <a:buChar char="•"/>
            </a:pPr>
            <a:r>
              <a:rPr lang="cs-CZ" sz="1600" dirty="0" err="1" smtClean="0"/>
              <a:t>remains</a:t>
            </a:r>
            <a:r>
              <a:rPr lang="cs-CZ" sz="1600" dirty="0" smtClean="0"/>
              <a:t> </a:t>
            </a:r>
            <a:r>
              <a:rPr lang="cs-CZ" sz="1600" dirty="0"/>
              <a:t>of the </a:t>
            </a:r>
            <a:r>
              <a:rPr lang="cs-CZ" sz="1600" dirty="0" err="1" smtClean="0"/>
              <a:t>thymus</a:t>
            </a:r>
            <a:endParaRPr lang="cs-CZ" sz="1600" dirty="0"/>
          </a:p>
        </p:txBody>
      </p:sp>
      <p:sp>
        <p:nvSpPr>
          <p:cNvPr id="6" name="TextovéPole 5"/>
          <p:cNvSpPr txBox="1"/>
          <p:nvPr/>
        </p:nvSpPr>
        <p:spPr>
          <a:xfrm>
            <a:off x="1289223" y="127099"/>
            <a:ext cx="3509318" cy="369332"/>
          </a:xfrm>
          <a:prstGeom prst="rect">
            <a:avLst/>
          </a:prstGeom>
          <a:noFill/>
        </p:spPr>
        <p:txBody>
          <a:bodyPr wrap="square" rtlCol="0">
            <a:spAutoFit/>
          </a:bodyPr>
          <a:lstStyle/>
          <a:p>
            <a:r>
              <a:rPr lang="en-US" dirty="0" smtClean="0"/>
              <a:t>Contents of Superior Mediastinum</a:t>
            </a:r>
            <a:endParaRPr lang="cs-CZ" dirty="0"/>
          </a:p>
        </p:txBody>
      </p:sp>
      <p:pic>
        <p:nvPicPr>
          <p:cNvPr id="11268" name="Picture 4" descr="http://home.comcast.net/%7Ewnor/thxsect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860" y="683993"/>
            <a:ext cx="5715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021860" y="222328"/>
            <a:ext cx="5373044" cy="461665"/>
          </a:xfrm>
          <a:prstGeom prst="rect">
            <a:avLst/>
          </a:prstGeom>
          <a:noFill/>
        </p:spPr>
        <p:txBody>
          <a:bodyPr wrap="square" rtlCol="0">
            <a:spAutoFit/>
          </a:bodyPr>
          <a:lstStyle/>
          <a:p>
            <a:r>
              <a:rPr lang="en-US" sz="1200" dirty="0"/>
              <a:t>Cross section through the thorax at vertebra T2 This section cuts through the superior mediastinum above the aortic arch.</a:t>
            </a:r>
          </a:p>
        </p:txBody>
      </p:sp>
      <p:sp>
        <p:nvSpPr>
          <p:cNvPr id="8" name="Obdélník 7"/>
          <p:cNvSpPr/>
          <p:nvPr/>
        </p:nvSpPr>
        <p:spPr>
          <a:xfrm>
            <a:off x="354227" y="6384702"/>
            <a:ext cx="6096000" cy="461665"/>
          </a:xfrm>
          <a:prstGeom prst="rect">
            <a:avLst/>
          </a:prstGeom>
        </p:spPr>
        <p:txBody>
          <a:bodyPr>
            <a:spAutoFit/>
          </a:bodyPr>
          <a:lstStyle/>
          <a:p>
            <a:r>
              <a:rPr lang="en-US" sz="1200" dirty="0"/>
              <a:t>Cross section through the thorax at vertebra T3. This section is also through the superior mediastinum but a little lower than the one above. You are looking up and into the aortic arch</a:t>
            </a:r>
          </a:p>
        </p:txBody>
      </p:sp>
      <p:cxnSp>
        <p:nvCxnSpPr>
          <p:cNvPr id="10" name="Přímá spojnice 9"/>
          <p:cNvCxnSpPr/>
          <p:nvPr/>
        </p:nvCxnSpPr>
        <p:spPr>
          <a:xfrm>
            <a:off x="5901382" y="3896497"/>
            <a:ext cx="6290618" cy="8238"/>
          </a:xfrm>
          <a:prstGeom prst="line">
            <a:avLst/>
          </a:prstGeom>
        </p:spPr>
        <p:style>
          <a:lnRef idx="1">
            <a:schemeClr val="accent1"/>
          </a:lnRef>
          <a:fillRef idx="0">
            <a:schemeClr val="accent1"/>
          </a:fillRef>
          <a:effectRef idx="0">
            <a:schemeClr val="accent1"/>
          </a:effectRef>
          <a:fontRef idx="minor">
            <a:schemeClr val="tx1"/>
          </a:fontRef>
        </p:style>
      </p:cxnSp>
      <p:pic>
        <p:nvPicPr>
          <p:cNvPr id="11270" name="Picture 6" descr="http://home.comcast.net/%7Ewnor/thxsect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227" y="3703117"/>
            <a:ext cx="5025082" cy="315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16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59390" y="58865"/>
            <a:ext cx="8081319" cy="1569660"/>
          </a:xfrm>
          <a:prstGeom prst="rect">
            <a:avLst/>
          </a:prstGeom>
        </p:spPr>
        <p:txBody>
          <a:bodyPr wrap="square">
            <a:spAutoFit/>
          </a:bodyPr>
          <a:lstStyle/>
          <a:p>
            <a:r>
              <a:rPr lang="en-US" sz="1600" dirty="0"/>
              <a:t>Contents of Anterior </a:t>
            </a:r>
            <a:r>
              <a:rPr lang="en-US" sz="1600" dirty="0" smtClean="0"/>
              <a:t>Mediastinum</a:t>
            </a:r>
            <a:endParaRPr lang="en-US" sz="1600" dirty="0"/>
          </a:p>
          <a:p>
            <a:pPr marL="285750" indent="-285750">
              <a:buFont typeface="Arial" panose="020B0604020202020204" pitchFamily="34" charset="0"/>
              <a:buChar char="•"/>
            </a:pPr>
            <a:r>
              <a:rPr lang="en-US" sz="1600" dirty="0" smtClean="0"/>
              <a:t>A </a:t>
            </a:r>
            <a:r>
              <a:rPr lang="en-US" sz="1600" dirty="0"/>
              <a:t>quantity of loose areolar tissue</a:t>
            </a:r>
          </a:p>
          <a:p>
            <a:pPr marL="285750" indent="-285750">
              <a:buFont typeface="Arial" panose="020B0604020202020204" pitchFamily="34" charset="0"/>
              <a:buChar char="•"/>
            </a:pPr>
            <a:r>
              <a:rPr lang="en-US" sz="1600" dirty="0" smtClean="0"/>
              <a:t>Dome </a:t>
            </a:r>
            <a:r>
              <a:rPr lang="en-US" sz="1600" dirty="0"/>
              <a:t>lymphatic vessels which ascend from the convex surface of the liver</a:t>
            </a:r>
          </a:p>
          <a:p>
            <a:pPr marL="285750" indent="-285750">
              <a:buFont typeface="Arial" panose="020B0604020202020204" pitchFamily="34" charset="0"/>
              <a:buChar char="•"/>
            </a:pPr>
            <a:r>
              <a:rPr lang="en-US" sz="1600" dirty="0" smtClean="0"/>
              <a:t>Two </a:t>
            </a:r>
            <a:r>
              <a:rPr lang="en-US" sz="1600" dirty="0"/>
              <a:t>or three anterior </a:t>
            </a:r>
            <a:r>
              <a:rPr lang="en-US" sz="1600" dirty="0" err="1"/>
              <a:t>mediastinal</a:t>
            </a:r>
            <a:r>
              <a:rPr lang="en-US" sz="1600" dirty="0"/>
              <a:t> lymph nodes</a:t>
            </a:r>
          </a:p>
          <a:p>
            <a:pPr marL="285750" indent="-285750">
              <a:buFont typeface="Arial" panose="020B0604020202020204" pitchFamily="34" charset="0"/>
              <a:buChar char="•"/>
            </a:pPr>
            <a:r>
              <a:rPr lang="en-US" sz="1600" dirty="0" smtClean="0"/>
              <a:t>The </a:t>
            </a:r>
            <a:r>
              <a:rPr lang="en-US" sz="1600" dirty="0"/>
              <a:t>small </a:t>
            </a:r>
            <a:r>
              <a:rPr lang="en-US" sz="1600" dirty="0" err="1"/>
              <a:t>mediastinal</a:t>
            </a:r>
            <a:r>
              <a:rPr lang="en-US" sz="1600" dirty="0"/>
              <a:t> branches of the internal thoracic artery</a:t>
            </a:r>
          </a:p>
          <a:p>
            <a:pPr marL="285750" indent="-285750">
              <a:buFont typeface="Arial" panose="020B0604020202020204" pitchFamily="34" charset="0"/>
              <a:buChar char="•"/>
            </a:pPr>
            <a:r>
              <a:rPr lang="en-US" sz="1600" b="1" dirty="0" smtClean="0"/>
              <a:t>Thymus </a:t>
            </a:r>
            <a:r>
              <a:rPr lang="en-US" sz="1600" b="1" dirty="0"/>
              <a:t>(</a:t>
            </a:r>
            <a:r>
              <a:rPr lang="en-US" sz="1600" b="1" dirty="0" err="1"/>
              <a:t>involuted</a:t>
            </a:r>
            <a:r>
              <a:rPr lang="en-US" sz="1600" b="1" dirty="0"/>
              <a:t> in adults)</a:t>
            </a:r>
          </a:p>
        </p:txBody>
      </p:sp>
      <p:sp>
        <p:nvSpPr>
          <p:cNvPr id="7" name="Obdélník 6"/>
          <p:cNvSpPr/>
          <p:nvPr/>
        </p:nvSpPr>
        <p:spPr>
          <a:xfrm>
            <a:off x="11197197" y="10020469"/>
            <a:ext cx="6096000" cy="1077218"/>
          </a:xfrm>
          <a:prstGeom prst="rect">
            <a:avLst/>
          </a:prstGeom>
        </p:spPr>
        <p:txBody>
          <a:bodyPr>
            <a:spAutoFit/>
          </a:bodyPr>
          <a:lstStyle/>
          <a:p>
            <a:r>
              <a:rPr lang="en-US" sz="1600" dirty="0"/>
              <a:t>Cross section through the thorax at vertebra T5. This section cuts through the anterior, middle and posterior mediastina. </a:t>
            </a:r>
          </a:p>
          <a:p>
            <a:r>
              <a:rPr lang="en-US" sz="1600" dirty="0"/>
              <a:t>You now see the ascending and descending aortae as well as the pulmonary trunk.</a:t>
            </a:r>
          </a:p>
        </p:txBody>
      </p:sp>
      <p:pic>
        <p:nvPicPr>
          <p:cNvPr id="12290" name="Picture 2" descr="http://home.comcast.net/%7Ewnor/thxsect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747" y="310113"/>
            <a:ext cx="4942253" cy="308890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59390" y="1648967"/>
            <a:ext cx="5276676" cy="2800767"/>
          </a:xfrm>
          <a:prstGeom prst="rect">
            <a:avLst/>
          </a:prstGeom>
          <a:noFill/>
        </p:spPr>
        <p:txBody>
          <a:bodyPr wrap="square" rtlCol="0">
            <a:spAutoFit/>
          </a:bodyPr>
          <a:lstStyle/>
          <a:p>
            <a:r>
              <a:rPr lang="en-US" sz="1600" dirty="0" smtClean="0"/>
              <a:t>Contents of Middle Mediastinum</a:t>
            </a:r>
            <a:endParaRPr lang="en-US" sz="1600" dirty="0"/>
          </a:p>
          <a:p>
            <a:pPr marL="285750" indent="-285750">
              <a:buFont typeface="Arial" panose="020B0604020202020204" pitchFamily="34" charset="0"/>
              <a:buChar char="•"/>
            </a:pPr>
            <a:r>
              <a:rPr lang="en-US" sz="1600" b="1" dirty="0" smtClean="0"/>
              <a:t>the </a:t>
            </a:r>
            <a:r>
              <a:rPr lang="en-US" sz="1600" b="1" dirty="0"/>
              <a:t>heart enclosed in the pericardium</a:t>
            </a:r>
          </a:p>
          <a:p>
            <a:pPr marL="285750" indent="-285750">
              <a:buFont typeface="Arial" panose="020B0604020202020204" pitchFamily="34" charset="0"/>
              <a:buChar char="•"/>
            </a:pPr>
            <a:r>
              <a:rPr lang="en-US" sz="1600" b="1" dirty="0" smtClean="0"/>
              <a:t>the </a:t>
            </a:r>
            <a:r>
              <a:rPr lang="en-US" sz="1600" b="1" dirty="0"/>
              <a:t>ascending aorta</a:t>
            </a:r>
          </a:p>
          <a:p>
            <a:pPr marL="285750" indent="-285750">
              <a:buFont typeface="Arial" panose="020B0604020202020204" pitchFamily="34" charset="0"/>
              <a:buChar char="•"/>
            </a:pPr>
            <a:r>
              <a:rPr lang="en-US" sz="1600" dirty="0" smtClean="0"/>
              <a:t>the </a:t>
            </a:r>
            <a:r>
              <a:rPr lang="en-US" sz="1600" dirty="0"/>
              <a:t>lower half of the </a:t>
            </a:r>
            <a:r>
              <a:rPr lang="en-US" sz="1600" b="1" dirty="0"/>
              <a:t>superior vena cava </a:t>
            </a:r>
            <a:r>
              <a:rPr lang="en-US" sz="1600" dirty="0"/>
              <a:t>with the </a:t>
            </a:r>
            <a:r>
              <a:rPr lang="en-US" sz="1600" dirty="0" err="1"/>
              <a:t>azygos</a:t>
            </a:r>
            <a:r>
              <a:rPr lang="en-US" sz="1600" dirty="0"/>
              <a:t> vein opening into it</a:t>
            </a:r>
          </a:p>
          <a:p>
            <a:pPr marL="285750" indent="-285750">
              <a:buFont typeface="Arial" panose="020B0604020202020204" pitchFamily="34" charset="0"/>
              <a:buChar char="•"/>
            </a:pPr>
            <a:r>
              <a:rPr lang="en-US" sz="1600" dirty="0" smtClean="0"/>
              <a:t>the </a:t>
            </a:r>
            <a:r>
              <a:rPr lang="en-US" sz="1600" b="1" dirty="0"/>
              <a:t>bifurcation of the trachea and the two bronchi</a:t>
            </a:r>
          </a:p>
          <a:p>
            <a:pPr marL="285750" indent="-285750">
              <a:buFont typeface="Arial" panose="020B0604020202020204" pitchFamily="34" charset="0"/>
              <a:buChar char="•"/>
            </a:pPr>
            <a:r>
              <a:rPr lang="en-US" sz="1600" dirty="0" smtClean="0"/>
              <a:t>the </a:t>
            </a:r>
            <a:r>
              <a:rPr lang="en-US" sz="1600" b="1" dirty="0"/>
              <a:t>pulmonary artery dividing into its two branches</a:t>
            </a:r>
          </a:p>
          <a:p>
            <a:pPr marL="285750" indent="-285750">
              <a:buFont typeface="Arial" panose="020B0604020202020204" pitchFamily="34" charset="0"/>
              <a:buChar char="•"/>
            </a:pPr>
            <a:r>
              <a:rPr lang="en-US" sz="1600" b="1" dirty="0" smtClean="0"/>
              <a:t>the </a:t>
            </a:r>
            <a:r>
              <a:rPr lang="en-US" sz="1600" b="1" dirty="0"/>
              <a:t>right and left pulmonary veins</a:t>
            </a:r>
          </a:p>
          <a:p>
            <a:pPr marL="285750" indent="-285750">
              <a:buFont typeface="Arial" panose="020B0604020202020204" pitchFamily="34" charset="0"/>
              <a:buChar char="•"/>
            </a:pPr>
            <a:r>
              <a:rPr lang="en-US" sz="1600" b="1" u="sng" dirty="0" smtClean="0"/>
              <a:t>the </a:t>
            </a:r>
            <a:r>
              <a:rPr lang="en-US" sz="1600" b="1" u="sng" dirty="0"/>
              <a:t>phrenic nerves</a:t>
            </a:r>
          </a:p>
          <a:p>
            <a:pPr marL="285750" indent="-285750">
              <a:buFont typeface="Arial" panose="020B0604020202020204" pitchFamily="34" charset="0"/>
              <a:buChar char="•"/>
            </a:pPr>
            <a:r>
              <a:rPr lang="en-US" sz="1600" dirty="0" err="1" smtClean="0"/>
              <a:t>pericardiocophrenic</a:t>
            </a:r>
            <a:r>
              <a:rPr lang="en-US" sz="1600" dirty="0" smtClean="0"/>
              <a:t> </a:t>
            </a:r>
            <a:r>
              <a:rPr lang="en-US" sz="1600" dirty="0"/>
              <a:t>vessels</a:t>
            </a:r>
          </a:p>
          <a:p>
            <a:endParaRPr lang="cs-CZ" sz="1600" dirty="0"/>
          </a:p>
        </p:txBody>
      </p:sp>
      <p:sp>
        <p:nvSpPr>
          <p:cNvPr id="10" name="Rectangle 4"/>
          <p:cNvSpPr>
            <a:spLocks noChangeArrowheads="1"/>
          </p:cNvSpPr>
          <p:nvPr/>
        </p:nvSpPr>
        <p:spPr bwMode="auto">
          <a:xfrm>
            <a:off x="159390" y="4591101"/>
            <a:ext cx="456945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400" dirty="0" smtClean="0">
                <a:cs typeface="Calibri" panose="020F0502020204030204" pitchFamily="34" charset="0"/>
              </a:rPr>
              <a:t>Contents of posterior Mediastinum</a:t>
            </a:r>
            <a:endParaRPr lang="cs-CZ" sz="1400" dirty="0">
              <a:cs typeface="Calibri" panose="020F0502020204030204" pitchFamily="34" charset="0"/>
            </a:endParaRPr>
          </a:p>
          <a:p>
            <a:pPr lvl="0" eaLnBrk="0" fontAlgn="base" hangingPunct="0">
              <a:spcBef>
                <a:spcPct val="0"/>
              </a:spcBef>
              <a:spcAft>
                <a:spcPct val="0"/>
              </a:spcAft>
              <a:buFontTx/>
              <a:buChar char="•"/>
            </a:pPr>
            <a:r>
              <a:rPr lang="en-US" sz="1400" dirty="0" smtClean="0">
                <a:cs typeface="Calibri" panose="020F0502020204030204" pitchFamily="34" charset="0"/>
              </a:rPr>
              <a:t>    </a:t>
            </a:r>
            <a:r>
              <a:rPr lang="cs-CZ" sz="1400" dirty="0" err="1" smtClean="0">
                <a:cs typeface="Calibri" panose="020F0502020204030204" pitchFamily="34" charset="0"/>
              </a:rPr>
              <a:t>thoracic</a:t>
            </a:r>
            <a:r>
              <a:rPr lang="cs-CZ" sz="1400" dirty="0" smtClean="0">
                <a:cs typeface="Calibri" panose="020F0502020204030204" pitchFamily="34" charset="0"/>
              </a:rPr>
              <a:t> </a:t>
            </a:r>
            <a:r>
              <a:rPr lang="cs-CZ" sz="1400" dirty="0">
                <a:cs typeface="Calibri" panose="020F0502020204030204" pitchFamily="34" charset="0"/>
              </a:rPr>
              <a:t>part of the </a:t>
            </a:r>
            <a:r>
              <a:rPr lang="cs-CZ" sz="1400" b="1" dirty="0" err="1">
                <a:cs typeface="Calibri" panose="020F0502020204030204" pitchFamily="34" charset="0"/>
              </a:rPr>
              <a:t>descending</a:t>
            </a:r>
            <a:r>
              <a:rPr lang="cs-CZ" sz="1400" b="1" dirty="0">
                <a:cs typeface="Calibri" panose="020F0502020204030204" pitchFamily="34" charset="0"/>
              </a:rPr>
              <a:t> </a:t>
            </a:r>
            <a:r>
              <a:rPr lang="cs-CZ" sz="1400" b="1" dirty="0" smtClean="0">
                <a:cs typeface="Calibri" panose="020F0502020204030204" pitchFamily="34" charset="0"/>
              </a:rPr>
              <a:t>aorta</a:t>
            </a:r>
            <a:endParaRPr lang="cs-CZ" sz="1400" b="1" dirty="0">
              <a:cs typeface="Calibri" panose="020F0502020204030204" pitchFamily="34" charset="0"/>
            </a:endParaRPr>
          </a:p>
          <a:p>
            <a:pPr lvl="0" eaLnBrk="0" fontAlgn="base" hangingPunct="0">
              <a:spcBef>
                <a:spcPct val="0"/>
              </a:spcBef>
              <a:spcAft>
                <a:spcPct val="0"/>
              </a:spcAft>
              <a:buFontTx/>
              <a:buChar char="•"/>
            </a:pPr>
            <a:r>
              <a:rPr lang="en-US" sz="1400" b="1" dirty="0" smtClean="0">
                <a:cs typeface="Calibri" panose="020F0502020204030204" pitchFamily="34" charset="0"/>
              </a:rPr>
              <a:t>    </a:t>
            </a:r>
            <a:r>
              <a:rPr lang="cs-CZ" sz="1400" b="1" dirty="0" err="1" smtClean="0">
                <a:cs typeface="Calibri" panose="020F0502020204030204" pitchFamily="34" charset="0"/>
              </a:rPr>
              <a:t>azygos</a:t>
            </a:r>
            <a:r>
              <a:rPr lang="cs-CZ" sz="1400" b="1" dirty="0" smtClean="0">
                <a:cs typeface="Calibri" panose="020F0502020204030204" pitchFamily="34" charset="0"/>
              </a:rPr>
              <a:t> </a:t>
            </a:r>
            <a:r>
              <a:rPr lang="cs-CZ" sz="1400" b="1" dirty="0" err="1">
                <a:cs typeface="Calibri" panose="020F0502020204030204" pitchFamily="34" charset="0"/>
              </a:rPr>
              <a:t>vein</a:t>
            </a:r>
            <a:endParaRPr lang="cs-CZ" sz="1400" b="1" dirty="0">
              <a:cs typeface="Calibri" panose="020F0502020204030204" pitchFamily="34" charset="0"/>
            </a:endParaRPr>
          </a:p>
          <a:p>
            <a:pPr lvl="0" eaLnBrk="0" fontAlgn="base" hangingPunct="0">
              <a:spcBef>
                <a:spcPct val="0"/>
              </a:spcBef>
              <a:spcAft>
                <a:spcPct val="0"/>
              </a:spcAft>
              <a:buFontTx/>
              <a:buChar char="•"/>
            </a:pPr>
            <a:r>
              <a:rPr lang="en-US" sz="1400" dirty="0" smtClean="0">
                <a:cs typeface="Calibri" panose="020F0502020204030204" pitchFamily="34" charset="0"/>
              </a:rPr>
              <a:t>    </a:t>
            </a:r>
            <a:r>
              <a:rPr lang="cs-CZ" sz="1400" dirty="0" smtClean="0">
                <a:cs typeface="Calibri" panose="020F0502020204030204" pitchFamily="34" charset="0"/>
              </a:rPr>
              <a:t>the </a:t>
            </a:r>
            <a:r>
              <a:rPr lang="cs-CZ" sz="1400" b="1" dirty="0" err="1">
                <a:cs typeface="Calibri" panose="020F0502020204030204" pitchFamily="34" charset="0"/>
              </a:rPr>
              <a:t>hemiazygos</a:t>
            </a:r>
            <a:r>
              <a:rPr lang="cs-CZ" sz="1400" b="1" dirty="0">
                <a:cs typeface="Calibri" panose="020F0502020204030204" pitchFamily="34" charset="0"/>
              </a:rPr>
              <a:t> </a:t>
            </a:r>
            <a:r>
              <a:rPr lang="cs-CZ" sz="1400" b="1" dirty="0" err="1">
                <a:cs typeface="Calibri" panose="020F0502020204030204" pitchFamily="34" charset="0"/>
              </a:rPr>
              <a:t>vein</a:t>
            </a:r>
            <a:r>
              <a:rPr lang="cs-CZ" sz="1400" b="1" dirty="0">
                <a:cs typeface="Calibri" panose="020F0502020204030204" pitchFamily="34" charset="0"/>
              </a:rPr>
              <a:t> and the </a:t>
            </a:r>
            <a:r>
              <a:rPr lang="cs-CZ" sz="1400" b="1" dirty="0" err="1">
                <a:cs typeface="Calibri" panose="020F0502020204030204" pitchFamily="34" charset="0"/>
              </a:rPr>
              <a:t>accessory</a:t>
            </a:r>
            <a:r>
              <a:rPr lang="cs-CZ" sz="1400" b="1" dirty="0">
                <a:cs typeface="Calibri" panose="020F0502020204030204" pitchFamily="34" charset="0"/>
              </a:rPr>
              <a:t> </a:t>
            </a:r>
            <a:r>
              <a:rPr lang="cs-CZ" sz="1400" b="1" dirty="0" err="1">
                <a:cs typeface="Calibri" panose="020F0502020204030204" pitchFamily="34" charset="0"/>
              </a:rPr>
              <a:t>hemiazygos</a:t>
            </a:r>
            <a:r>
              <a:rPr lang="cs-CZ" sz="1400" b="1" dirty="0">
                <a:cs typeface="Calibri" panose="020F0502020204030204" pitchFamily="34" charset="0"/>
              </a:rPr>
              <a:t> </a:t>
            </a:r>
            <a:r>
              <a:rPr lang="cs-CZ" sz="1400" dirty="0" err="1" smtClean="0">
                <a:cs typeface="Calibri" panose="020F0502020204030204" pitchFamily="34" charset="0"/>
              </a:rPr>
              <a:t>vein</a:t>
            </a:r>
            <a:endParaRPr lang="cs-CZ" sz="1400" dirty="0">
              <a:cs typeface="Calibri" panose="020F0502020204030204" pitchFamily="34" charset="0"/>
            </a:endParaRPr>
          </a:p>
          <a:p>
            <a:pPr lvl="0" eaLnBrk="0" fontAlgn="base" hangingPunct="0">
              <a:spcBef>
                <a:spcPct val="0"/>
              </a:spcBef>
              <a:spcAft>
                <a:spcPct val="0"/>
              </a:spcAft>
              <a:buFontTx/>
              <a:buChar char="•"/>
            </a:pPr>
            <a:r>
              <a:rPr lang="en-US" sz="1400" dirty="0" smtClean="0">
                <a:cs typeface="Calibri" panose="020F0502020204030204" pitchFamily="34" charset="0"/>
              </a:rPr>
              <a:t>    </a:t>
            </a:r>
            <a:r>
              <a:rPr lang="cs-CZ" sz="1400" b="1" dirty="0" smtClean="0">
                <a:cs typeface="Calibri" panose="020F0502020204030204" pitchFamily="34" charset="0"/>
              </a:rPr>
              <a:t>vagus </a:t>
            </a:r>
            <a:r>
              <a:rPr lang="cs-CZ" sz="1400" b="1" dirty="0">
                <a:cs typeface="Calibri" panose="020F0502020204030204" pitchFamily="34" charset="0"/>
              </a:rPr>
              <a:t>nerve</a:t>
            </a:r>
          </a:p>
          <a:p>
            <a:pPr lvl="0" eaLnBrk="0" fontAlgn="base" hangingPunct="0">
              <a:spcBef>
                <a:spcPct val="0"/>
              </a:spcBef>
              <a:spcAft>
                <a:spcPct val="0"/>
              </a:spcAft>
              <a:buFontTx/>
              <a:buChar char="•"/>
            </a:pPr>
            <a:r>
              <a:rPr lang="en-US" sz="1400" dirty="0" smtClean="0">
                <a:cs typeface="Calibri" panose="020F0502020204030204" pitchFamily="34" charset="0"/>
              </a:rPr>
              <a:t>    </a:t>
            </a:r>
            <a:r>
              <a:rPr lang="cs-CZ" sz="1400" b="1" dirty="0" err="1" smtClean="0">
                <a:cs typeface="Calibri" panose="020F0502020204030204" pitchFamily="34" charset="0"/>
              </a:rPr>
              <a:t>splanchnic</a:t>
            </a:r>
            <a:r>
              <a:rPr lang="cs-CZ" sz="1400" b="1" dirty="0" smtClean="0">
                <a:cs typeface="Calibri" panose="020F0502020204030204" pitchFamily="34" charset="0"/>
              </a:rPr>
              <a:t> </a:t>
            </a:r>
            <a:r>
              <a:rPr lang="cs-CZ" sz="1400" b="1" dirty="0" err="1" smtClean="0">
                <a:cs typeface="Calibri" panose="020F0502020204030204" pitchFamily="34" charset="0"/>
              </a:rPr>
              <a:t>nerves</a:t>
            </a:r>
            <a:endParaRPr lang="en-US" sz="1400" b="1" dirty="0" smtClean="0">
              <a:cs typeface="Calibri" panose="020F0502020204030204" pitchFamily="34" charset="0"/>
            </a:endParaRPr>
          </a:p>
          <a:p>
            <a:pPr lvl="0" eaLnBrk="0" fontAlgn="base" hangingPunct="0">
              <a:spcBef>
                <a:spcPct val="0"/>
              </a:spcBef>
              <a:spcAft>
                <a:spcPct val="0"/>
              </a:spcAft>
              <a:buFontTx/>
              <a:buChar char="•"/>
            </a:pPr>
            <a:r>
              <a:rPr lang="en-US" sz="1400" dirty="0" smtClean="0">
                <a:cs typeface="Calibri" panose="020F0502020204030204" pitchFamily="34" charset="0"/>
              </a:rPr>
              <a:t>    </a:t>
            </a:r>
            <a:r>
              <a:rPr lang="cs-CZ" sz="1400" b="1" dirty="0" err="1" smtClean="0">
                <a:cs typeface="Calibri" panose="020F0502020204030204" pitchFamily="34" charset="0"/>
              </a:rPr>
              <a:t>esophagus</a:t>
            </a:r>
            <a:endParaRPr lang="cs-CZ" sz="1400" b="1" dirty="0">
              <a:cs typeface="Calibri" panose="020F0502020204030204" pitchFamily="34" charset="0"/>
            </a:endParaRPr>
          </a:p>
          <a:p>
            <a:pPr lvl="0" eaLnBrk="0" fontAlgn="base" hangingPunct="0">
              <a:spcBef>
                <a:spcPct val="0"/>
              </a:spcBef>
              <a:spcAft>
                <a:spcPct val="0"/>
              </a:spcAft>
              <a:buFontTx/>
              <a:buChar char="•"/>
            </a:pPr>
            <a:r>
              <a:rPr lang="en-US" sz="1400" dirty="0" smtClean="0">
                <a:cs typeface="Calibri" panose="020F0502020204030204" pitchFamily="34" charset="0"/>
              </a:rPr>
              <a:t>    </a:t>
            </a:r>
            <a:r>
              <a:rPr lang="cs-CZ" sz="1400" b="1" dirty="0" err="1" smtClean="0">
                <a:cs typeface="Calibri" panose="020F0502020204030204" pitchFamily="34" charset="0"/>
              </a:rPr>
              <a:t>thoracic</a:t>
            </a:r>
            <a:r>
              <a:rPr lang="cs-CZ" sz="1400" b="1" dirty="0" smtClean="0">
                <a:cs typeface="Calibri" panose="020F0502020204030204" pitchFamily="34" charset="0"/>
              </a:rPr>
              <a:t> </a:t>
            </a:r>
            <a:r>
              <a:rPr lang="cs-CZ" sz="1400" b="1" dirty="0" err="1" smtClean="0">
                <a:cs typeface="Calibri" panose="020F0502020204030204" pitchFamily="34" charset="0"/>
              </a:rPr>
              <a:t>duct</a:t>
            </a:r>
            <a:endParaRPr lang="en-US" sz="1400" b="1" dirty="0" smtClean="0">
              <a:cs typeface="Calibri" panose="020F0502020204030204" pitchFamily="34" charset="0"/>
            </a:endParaRPr>
          </a:p>
          <a:p>
            <a:pPr lvl="0" eaLnBrk="0" fontAlgn="base" hangingPunct="0">
              <a:spcBef>
                <a:spcPct val="0"/>
              </a:spcBef>
              <a:spcAft>
                <a:spcPct val="0"/>
              </a:spcAft>
              <a:buFontTx/>
              <a:buChar char="•"/>
            </a:pPr>
            <a:r>
              <a:rPr lang="en-US" sz="1400" b="1" dirty="0" smtClean="0">
                <a:cs typeface="Calibri" panose="020F0502020204030204" pitchFamily="34" charset="0"/>
              </a:rPr>
              <a:t>    Sympathetic ganglia</a:t>
            </a:r>
            <a:endParaRPr lang="cs-CZ" sz="1400" b="1" dirty="0">
              <a:cs typeface="Calibri" panose="020F0502020204030204" pitchFamily="34" charset="0"/>
            </a:endParaRPr>
          </a:p>
        </p:txBody>
      </p:sp>
      <p:sp>
        <p:nvSpPr>
          <p:cNvPr id="12" name="Obdélník 11"/>
          <p:cNvSpPr/>
          <p:nvPr/>
        </p:nvSpPr>
        <p:spPr>
          <a:xfrm>
            <a:off x="7249747" y="19195"/>
            <a:ext cx="6096000" cy="276999"/>
          </a:xfrm>
          <a:prstGeom prst="rect">
            <a:avLst/>
          </a:prstGeom>
        </p:spPr>
        <p:txBody>
          <a:bodyPr>
            <a:spAutoFit/>
          </a:bodyPr>
          <a:lstStyle/>
          <a:p>
            <a:r>
              <a:rPr lang="en-US" sz="1200" dirty="0"/>
              <a:t>Cross section through the thorax at vertebra T5. </a:t>
            </a:r>
          </a:p>
        </p:txBody>
      </p:sp>
      <p:pic>
        <p:nvPicPr>
          <p:cNvPr id="12295" name="Picture 7" descr="http://home.comcast.net/%7Ewnor/thxsect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747" y="3736058"/>
            <a:ext cx="4854155" cy="3139606"/>
          </a:xfrm>
          <a:prstGeom prst="rect">
            <a:avLst/>
          </a:prstGeom>
          <a:noFill/>
          <a:extLst>
            <a:ext uri="{909E8E84-426E-40DD-AFC4-6F175D3DCCD1}">
              <a14:hiddenFill xmlns:a14="http://schemas.microsoft.com/office/drawing/2010/main">
                <a:solidFill>
                  <a:srgbClr val="FFFFFF"/>
                </a:solidFill>
              </a14:hiddenFill>
            </a:ext>
          </a:extLst>
        </p:spPr>
      </p:pic>
      <p:sp>
        <p:nvSpPr>
          <p:cNvPr id="13" name="Obdélník 12"/>
          <p:cNvSpPr/>
          <p:nvPr/>
        </p:nvSpPr>
        <p:spPr>
          <a:xfrm>
            <a:off x="7249747" y="3433512"/>
            <a:ext cx="3631892" cy="307777"/>
          </a:xfrm>
          <a:prstGeom prst="rect">
            <a:avLst/>
          </a:prstGeom>
        </p:spPr>
        <p:txBody>
          <a:bodyPr wrap="none">
            <a:spAutoFit/>
          </a:bodyPr>
          <a:lstStyle/>
          <a:p>
            <a:r>
              <a:rPr lang="en-US" sz="1400" dirty="0"/>
              <a:t>Cross section through the thorax at vertebra T8</a:t>
            </a:r>
            <a:endParaRPr lang="cs-CZ" sz="1400" dirty="0"/>
          </a:p>
        </p:txBody>
      </p:sp>
    </p:spTree>
    <p:extLst>
      <p:ext uri="{BB962C8B-B14F-4D97-AF65-F5344CB8AC3E}">
        <p14:creationId xmlns:p14="http://schemas.microsoft.com/office/powerpoint/2010/main" val="4090152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663952" y="149441"/>
            <a:ext cx="936104" cy="369332"/>
          </a:xfrm>
          <a:prstGeom prst="rect">
            <a:avLst/>
          </a:prstGeom>
          <a:noFill/>
        </p:spPr>
        <p:txBody>
          <a:bodyPr wrap="square" rtlCol="0">
            <a:spAutoFit/>
          </a:bodyPr>
          <a:lstStyle/>
          <a:p>
            <a:r>
              <a:rPr lang="cs-CZ" dirty="0"/>
              <a:t>Trachea</a:t>
            </a:r>
          </a:p>
        </p:txBody>
      </p:sp>
      <p:sp>
        <p:nvSpPr>
          <p:cNvPr id="5" name="TextovéPole 4"/>
          <p:cNvSpPr txBox="1"/>
          <p:nvPr/>
        </p:nvSpPr>
        <p:spPr>
          <a:xfrm>
            <a:off x="1775520" y="552181"/>
            <a:ext cx="8496944" cy="2031325"/>
          </a:xfrm>
          <a:prstGeom prst="rect">
            <a:avLst/>
          </a:prstGeom>
          <a:noFill/>
        </p:spPr>
        <p:txBody>
          <a:bodyPr wrap="square" rtlCol="0">
            <a:spAutoFit/>
          </a:bodyPr>
          <a:lstStyle/>
          <a:p>
            <a:r>
              <a:rPr lang="cs-CZ" sz="1400" b="1" dirty="0"/>
              <a:t>The trachea </a:t>
            </a:r>
            <a:r>
              <a:rPr lang="cs-CZ" sz="1400" dirty="0"/>
              <a:t>con</a:t>
            </a:r>
            <a:r>
              <a:rPr lang="en-US" sz="1400" dirty="0" err="1"/>
              <a:t>nects</a:t>
            </a:r>
            <a:r>
              <a:rPr lang="en-US" sz="1400" dirty="0"/>
              <a:t> to the larynx at the </a:t>
            </a:r>
            <a:r>
              <a:rPr lang="en-US" sz="1400" b="1" dirty="0"/>
              <a:t>C6 vertebral level</a:t>
            </a:r>
            <a:r>
              <a:rPr lang="en-US" sz="1400" dirty="0"/>
              <a:t>. It continues caudally and enters the mediastinum through superior thoracic aperture. At the </a:t>
            </a:r>
            <a:r>
              <a:rPr lang="en-US" sz="1400" b="1" dirty="0"/>
              <a:t>Th4-Th5 vertebral level it divides (tracheal bifurcation) </a:t>
            </a:r>
            <a:r>
              <a:rPr lang="en-US" sz="1400" dirty="0"/>
              <a:t>into two </a:t>
            </a:r>
            <a:r>
              <a:rPr lang="en-US" sz="1400" u="sng" dirty="0"/>
              <a:t>principal bronchi </a:t>
            </a:r>
            <a:r>
              <a:rPr lang="en-US" sz="1400" dirty="0"/>
              <a:t>( at this point there is located sagitally a structure called </a:t>
            </a:r>
            <a:r>
              <a:rPr lang="en-US" sz="1400" b="1" dirty="0"/>
              <a:t>carina</a:t>
            </a:r>
            <a:r>
              <a:rPr lang="en-US" sz="1400" dirty="0"/>
              <a:t>). By the passing through the superior thoracic aperture, the trachea is topographically divided into </a:t>
            </a:r>
            <a:r>
              <a:rPr lang="en-US" sz="1400" u="sng" dirty="0"/>
              <a:t>pars cervicalis </a:t>
            </a:r>
            <a:r>
              <a:rPr lang="en-US" sz="1400" dirty="0"/>
              <a:t>and </a:t>
            </a:r>
            <a:r>
              <a:rPr lang="en-US" sz="1400" u="sng" dirty="0"/>
              <a:t>pars </a:t>
            </a:r>
            <a:r>
              <a:rPr lang="en-US" sz="1400" u="sng" dirty="0" err="1"/>
              <a:t>thoracica</a:t>
            </a:r>
            <a:r>
              <a:rPr lang="en-US" sz="1400" dirty="0"/>
              <a:t>. The underlay of the tracheal wall is created </a:t>
            </a:r>
            <a:r>
              <a:rPr lang="en-US" sz="1400" u="sng" dirty="0"/>
              <a:t>with 15-20 C-shaped, hyaline cartilages</a:t>
            </a:r>
            <a:r>
              <a:rPr lang="en-US" sz="1400" dirty="0"/>
              <a:t>, which are connected to each other by </a:t>
            </a:r>
            <a:r>
              <a:rPr lang="en-US" sz="1400" u="sng" dirty="0"/>
              <a:t>fibrous connective tissue (annular ligaments</a:t>
            </a:r>
            <a:r>
              <a:rPr lang="en-US" sz="1400" dirty="0"/>
              <a:t>). The posterior cartilaginous portion is substituted by </a:t>
            </a:r>
            <a:r>
              <a:rPr lang="en-US" sz="1400" b="1" dirty="0"/>
              <a:t>fibrous connective tissue and smooth muscle tissue (pars </a:t>
            </a:r>
            <a:r>
              <a:rPr lang="en-US" sz="1400" b="1" dirty="0" err="1"/>
              <a:t>membranaceus</a:t>
            </a:r>
            <a:r>
              <a:rPr lang="en-US" sz="1400" b="1" dirty="0"/>
              <a:t>). </a:t>
            </a:r>
            <a:r>
              <a:rPr lang="en-US" sz="1400" dirty="0"/>
              <a:t>The whole set of smooth muscle is called </a:t>
            </a:r>
            <a:r>
              <a:rPr lang="en-US" sz="1400" b="1" dirty="0" err="1"/>
              <a:t>m.trachealis</a:t>
            </a:r>
            <a:r>
              <a:rPr lang="en-US" sz="1400" b="1" dirty="0"/>
              <a:t>. </a:t>
            </a:r>
            <a:r>
              <a:rPr lang="en-US" sz="1400" dirty="0"/>
              <a:t>The mucosa of trachea is consists of </a:t>
            </a:r>
            <a:r>
              <a:rPr lang="en-US" sz="1400" u="sng" dirty="0"/>
              <a:t>pseuodostratified </a:t>
            </a:r>
            <a:r>
              <a:rPr lang="en-US" sz="1400" u="sng" dirty="0" err="1"/>
              <a:t>cilated</a:t>
            </a:r>
            <a:r>
              <a:rPr lang="en-US" sz="1400" u="sng" dirty="0"/>
              <a:t> </a:t>
            </a:r>
            <a:r>
              <a:rPr lang="en-US" sz="1400" u="sng" dirty="0" err="1"/>
              <a:t>collumnr</a:t>
            </a:r>
            <a:r>
              <a:rPr lang="en-US" sz="1400" u="sng" dirty="0"/>
              <a:t> epithelium</a:t>
            </a:r>
            <a:r>
              <a:rPr lang="en-US" sz="1400" dirty="0"/>
              <a:t> and in the submucosa there are numerous </a:t>
            </a:r>
            <a:r>
              <a:rPr lang="en-US" sz="1400" u="sng" dirty="0"/>
              <a:t>seromucous glands</a:t>
            </a:r>
            <a:r>
              <a:rPr lang="en-US" sz="1400" dirty="0"/>
              <a:t>, </a:t>
            </a:r>
            <a:r>
              <a:rPr lang="en-US" sz="1400" u="sng" dirty="0"/>
              <a:t>the tracheal glands      </a:t>
            </a:r>
            <a:endParaRPr lang="cs-CZ" sz="1400" u="sng" dirty="0"/>
          </a:p>
        </p:txBody>
      </p:sp>
      <p:pic>
        <p:nvPicPr>
          <p:cNvPr id="1026" name="Picture 2" descr="http://da5wf380ybs7x.cloudfront.net/var/ezwebin_site/storage/images/media/images/e-anatomy/chest-anatomy-illustrations/trachea-and-bronchial-tree-en/4510309-1-eng-GB/trachea-and-bronchial-tree-en_imag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2816810"/>
            <a:ext cx="523875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www.pinknews.co.uk/images/2013/07/Adonis-Georgiadis-CREDIT-Twi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1524" y="5317524"/>
            <a:ext cx="1540476" cy="154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517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age.masterfile-illustrations.com/em_w/02/10/10/671-02101088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1318384"/>
            <a:ext cx="3390900"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061173" y="359717"/>
            <a:ext cx="8208912" cy="646331"/>
          </a:xfrm>
          <a:prstGeom prst="rect">
            <a:avLst/>
          </a:prstGeom>
          <a:noFill/>
        </p:spPr>
        <p:txBody>
          <a:bodyPr wrap="square" rtlCol="0">
            <a:spAutoFit/>
          </a:bodyPr>
          <a:lstStyle/>
          <a:p>
            <a:r>
              <a:rPr lang="en-US" dirty="0"/>
              <a:t>The right principal bronchus is shorter wider and it runs more steeply in comparison to the left which is longer, narrower and passes more horizontally . </a:t>
            </a:r>
            <a:endParaRPr lang="cs-CZ" dirty="0"/>
          </a:p>
        </p:txBody>
      </p:sp>
      <p:pic>
        <p:nvPicPr>
          <p:cNvPr id="2054" name="Picture 6" descr="http://www.somso.de/img/hs2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60" y="1844825"/>
            <a:ext cx="348615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88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cina.ronnie.cz/img/data/clanky/normal/926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0" y="1655805"/>
            <a:ext cx="5302468" cy="4530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lbany.k12.or.us/sahs/teacherpages/jdilbone/Anatomy/musc_img/cadaver/antthora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629" y="2141838"/>
            <a:ext cx="5949268" cy="393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48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ect.downstate.edu/courseware/haonline/imgs/00000/2000/900/2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98" y="287759"/>
            <a:ext cx="5486400" cy="4114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a:off x="4337676" y="1182847"/>
            <a:ext cx="452985" cy="366925"/>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7" name="Přímá spojnice se šipkou 6"/>
          <p:cNvCxnSpPr/>
          <p:nvPr/>
        </p:nvCxnSpPr>
        <p:spPr>
          <a:xfrm flipH="1">
            <a:off x="6571075" y="2788243"/>
            <a:ext cx="634312" cy="1812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Přímá spojnice se šipkou 9"/>
          <p:cNvCxnSpPr/>
          <p:nvPr/>
        </p:nvCxnSpPr>
        <p:spPr>
          <a:xfrm flipH="1">
            <a:off x="7543139" y="2345159"/>
            <a:ext cx="823783" cy="329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Přímá spojnice se šipkou 12"/>
          <p:cNvCxnSpPr/>
          <p:nvPr/>
        </p:nvCxnSpPr>
        <p:spPr>
          <a:xfrm flipV="1">
            <a:off x="3712544" y="2887099"/>
            <a:ext cx="625132" cy="8237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Přímá spojnice se šipkou 14"/>
          <p:cNvCxnSpPr/>
          <p:nvPr/>
        </p:nvCxnSpPr>
        <p:spPr>
          <a:xfrm flipV="1">
            <a:off x="4519380" y="2321175"/>
            <a:ext cx="486033" cy="296562"/>
          </a:xfrm>
          <a:prstGeom prst="straightConnector1">
            <a:avLst/>
          </a:prstGeom>
          <a:ln>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19" name="Obdélník 18"/>
          <p:cNvSpPr/>
          <p:nvPr/>
        </p:nvSpPr>
        <p:spPr>
          <a:xfrm>
            <a:off x="9321038" y="664237"/>
            <a:ext cx="6096000" cy="1754326"/>
          </a:xfrm>
          <a:prstGeom prst="rect">
            <a:avLst/>
          </a:prstGeom>
        </p:spPr>
        <p:txBody>
          <a:bodyPr>
            <a:spAutoFit/>
          </a:bodyPr>
          <a:lstStyle/>
          <a:p>
            <a:r>
              <a:rPr lang="en-US" dirty="0"/>
              <a:t>Left lung</a:t>
            </a:r>
          </a:p>
          <a:p>
            <a:endParaRPr lang="en-US" dirty="0"/>
          </a:p>
          <a:p>
            <a:pPr marL="285750" indent="-285750">
              <a:buFont typeface="Arial" panose="020B0604020202020204" pitchFamily="34" charset="0"/>
              <a:buChar char="•"/>
            </a:pPr>
            <a:r>
              <a:rPr lang="en-US" dirty="0" smtClean="0">
                <a:solidFill>
                  <a:srgbClr val="C00000"/>
                </a:solidFill>
              </a:rPr>
              <a:t>upper </a:t>
            </a:r>
            <a:r>
              <a:rPr lang="en-US" dirty="0">
                <a:solidFill>
                  <a:srgbClr val="C00000"/>
                </a:solidFill>
              </a:rPr>
              <a:t>lobe </a:t>
            </a:r>
          </a:p>
          <a:p>
            <a:pPr marL="285750" indent="-285750">
              <a:buFont typeface="Arial" panose="020B0604020202020204" pitchFamily="34" charset="0"/>
              <a:buChar char="•"/>
            </a:pPr>
            <a:r>
              <a:rPr lang="en-US" dirty="0" err="1" smtClean="0"/>
              <a:t>lingula</a:t>
            </a:r>
            <a:endParaRPr lang="en-US" dirty="0"/>
          </a:p>
          <a:p>
            <a:pPr marL="285750" indent="-285750">
              <a:buFont typeface="Arial" panose="020B0604020202020204" pitchFamily="34" charset="0"/>
              <a:buChar char="•"/>
            </a:pPr>
            <a:r>
              <a:rPr lang="en-US" dirty="0" smtClean="0">
                <a:solidFill>
                  <a:schemeClr val="accent2"/>
                </a:solidFill>
              </a:rPr>
              <a:t>lower </a:t>
            </a:r>
            <a:r>
              <a:rPr lang="en-US" dirty="0">
                <a:solidFill>
                  <a:schemeClr val="accent2"/>
                </a:solidFill>
              </a:rPr>
              <a:t>lobe </a:t>
            </a:r>
            <a:endParaRPr lang="en-US" dirty="0" smtClean="0">
              <a:solidFill>
                <a:schemeClr val="accent2"/>
              </a:solidFill>
            </a:endParaRPr>
          </a:p>
          <a:p>
            <a:pPr marL="285750" indent="-285750">
              <a:buFont typeface="Arial" panose="020B0604020202020204" pitchFamily="34" charset="0"/>
              <a:buChar char="•"/>
            </a:pPr>
            <a:r>
              <a:rPr lang="en-US" dirty="0" smtClean="0">
                <a:solidFill>
                  <a:srgbClr val="00B0F0"/>
                </a:solidFill>
              </a:rPr>
              <a:t>oblique fissure</a:t>
            </a:r>
            <a:endParaRPr lang="en-US" dirty="0">
              <a:solidFill>
                <a:srgbClr val="00B0F0"/>
              </a:solidFill>
            </a:endParaRPr>
          </a:p>
        </p:txBody>
      </p:sp>
      <p:cxnSp>
        <p:nvCxnSpPr>
          <p:cNvPr id="21" name="Přímá spojnice se šipkou 20"/>
          <p:cNvCxnSpPr/>
          <p:nvPr/>
        </p:nvCxnSpPr>
        <p:spPr>
          <a:xfrm flipH="1" flipV="1">
            <a:off x="7620302" y="2723220"/>
            <a:ext cx="746620" cy="4101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Přímá spojnice se šipkou 22"/>
          <p:cNvCxnSpPr/>
          <p:nvPr/>
        </p:nvCxnSpPr>
        <p:spPr>
          <a:xfrm flipH="1">
            <a:off x="7440166" y="782330"/>
            <a:ext cx="378940" cy="61783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5" name="Přímá spojnice se šipkou 24"/>
          <p:cNvCxnSpPr/>
          <p:nvPr/>
        </p:nvCxnSpPr>
        <p:spPr>
          <a:xfrm flipV="1">
            <a:off x="3523376" y="3305083"/>
            <a:ext cx="622694" cy="1758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Obdélník 26"/>
          <p:cNvSpPr/>
          <p:nvPr/>
        </p:nvSpPr>
        <p:spPr>
          <a:xfrm>
            <a:off x="664544" y="421311"/>
            <a:ext cx="6096000" cy="2031325"/>
          </a:xfrm>
          <a:prstGeom prst="rect">
            <a:avLst/>
          </a:prstGeom>
        </p:spPr>
        <p:txBody>
          <a:bodyPr>
            <a:spAutoFit/>
          </a:bodyPr>
          <a:lstStyle/>
          <a:p>
            <a:r>
              <a:rPr lang="en-US" dirty="0"/>
              <a:t>Right lung</a:t>
            </a:r>
          </a:p>
          <a:p>
            <a:endParaRPr lang="en-US" dirty="0"/>
          </a:p>
          <a:p>
            <a:pPr marL="342900" indent="-342900">
              <a:buFont typeface="+mj-lt"/>
              <a:buAutoNum type="arabicPeriod"/>
            </a:pPr>
            <a:r>
              <a:rPr lang="en-US" dirty="0" smtClean="0">
                <a:solidFill>
                  <a:srgbClr val="C00000"/>
                </a:solidFill>
              </a:rPr>
              <a:t>upper </a:t>
            </a:r>
            <a:r>
              <a:rPr lang="en-US" dirty="0">
                <a:solidFill>
                  <a:srgbClr val="C00000"/>
                </a:solidFill>
              </a:rPr>
              <a:t>lobe</a:t>
            </a:r>
          </a:p>
          <a:p>
            <a:pPr marL="342900" indent="-342900">
              <a:buFont typeface="+mj-lt"/>
              <a:buAutoNum type="arabicPeriod"/>
            </a:pPr>
            <a:r>
              <a:rPr lang="en-US" dirty="0" smtClean="0">
                <a:solidFill>
                  <a:schemeClr val="accent2"/>
                </a:solidFill>
              </a:rPr>
              <a:t>lower lobe</a:t>
            </a:r>
            <a:endParaRPr lang="en-US" dirty="0">
              <a:solidFill>
                <a:schemeClr val="accent2"/>
              </a:solidFill>
            </a:endParaRPr>
          </a:p>
          <a:p>
            <a:pPr marL="342900" indent="-342900">
              <a:buFont typeface="+mj-lt"/>
              <a:buAutoNum type="arabicPeriod"/>
            </a:pPr>
            <a:r>
              <a:rPr lang="en-US" dirty="0" smtClean="0">
                <a:solidFill>
                  <a:srgbClr val="00B050"/>
                </a:solidFill>
              </a:rPr>
              <a:t>middle </a:t>
            </a:r>
            <a:r>
              <a:rPr lang="en-US" dirty="0">
                <a:solidFill>
                  <a:srgbClr val="00B050"/>
                </a:solidFill>
              </a:rPr>
              <a:t>lobe </a:t>
            </a:r>
            <a:endParaRPr lang="en-US" dirty="0" smtClean="0">
              <a:solidFill>
                <a:srgbClr val="00B050"/>
              </a:solidFill>
            </a:endParaRPr>
          </a:p>
          <a:p>
            <a:pPr marL="342900" indent="-342900">
              <a:buFont typeface="+mj-lt"/>
              <a:buAutoNum type="arabicPeriod"/>
            </a:pPr>
            <a:r>
              <a:rPr lang="en-US" dirty="0" smtClean="0">
                <a:solidFill>
                  <a:srgbClr val="00B0F0"/>
                </a:solidFill>
              </a:rPr>
              <a:t>oblique </a:t>
            </a:r>
            <a:r>
              <a:rPr lang="en-US" dirty="0">
                <a:solidFill>
                  <a:srgbClr val="00B0F0"/>
                </a:solidFill>
              </a:rPr>
              <a:t>fissure </a:t>
            </a:r>
            <a:endParaRPr lang="en-US" dirty="0" smtClean="0">
              <a:solidFill>
                <a:srgbClr val="00B0F0"/>
              </a:solidFill>
            </a:endParaRPr>
          </a:p>
          <a:p>
            <a:pPr marL="342900" indent="-342900">
              <a:buFont typeface="+mj-lt"/>
              <a:buAutoNum type="arabicPeriod"/>
            </a:pPr>
            <a:r>
              <a:rPr lang="en-US" dirty="0" smtClean="0">
                <a:solidFill>
                  <a:srgbClr val="7030A0"/>
                </a:solidFill>
              </a:rPr>
              <a:t>horizontal </a:t>
            </a:r>
            <a:r>
              <a:rPr lang="en-US" dirty="0">
                <a:solidFill>
                  <a:srgbClr val="7030A0"/>
                </a:solidFill>
              </a:rPr>
              <a:t>fissure</a:t>
            </a:r>
          </a:p>
        </p:txBody>
      </p:sp>
      <p:cxnSp>
        <p:nvCxnSpPr>
          <p:cNvPr id="29" name="Přímá spojnice se šipkou 28"/>
          <p:cNvCxnSpPr/>
          <p:nvPr/>
        </p:nvCxnSpPr>
        <p:spPr>
          <a:xfrm flipV="1">
            <a:off x="4762396" y="2926093"/>
            <a:ext cx="28265" cy="92160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Obdélník 29"/>
          <p:cNvSpPr/>
          <p:nvPr/>
        </p:nvSpPr>
        <p:spPr>
          <a:xfrm>
            <a:off x="3225038" y="5023068"/>
            <a:ext cx="6096000" cy="1754326"/>
          </a:xfrm>
          <a:prstGeom prst="rect">
            <a:avLst/>
          </a:prstGeom>
        </p:spPr>
        <p:txBody>
          <a:bodyPr>
            <a:spAutoFit/>
          </a:bodyPr>
          <a:lstStyle/>
          <a:p>
            <a:r>
              <a:rPr lang="en-US" dirty="0"/>
              <a:t>Each lung is surrounded by a pleural cavity, which consists of two pleurae. The parietal pleura lies against the rib cage, and the visceral pleura lies on the surface of the lungs. In between the pleura is pleural fluid. The pleural cavity helps to lubricate the lungs, as well as providing surface tension to keep the lung surface in contact with the rib cage.</a:t>
            </a:r>
            <a:endParaRPr lang="cs-CZ" dirty="0"/>
          </a:p>
        </p:txBody>
      </p:sp>
    </p:spTree>
    <p:extLst>
      <p:ext uri="{BB962C8B-B14F-4D97-AF65-F5344CB8AC3E}">
        <p14:creationId xmlns:p14="http://schemas.microsoft.com/office/powerpoint/2010/main" val="19808407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41883" y="46073"/>
            <a:ext cx="1296144" cy="369332"/>
          </a:xfrm>
          <a:prstGeom prst="rect">
            <a:avLst/>
          </a:prstGeom>
          <a:noFill/>
        </p:spPr>
        <p:txBody>
          <a:bodyPr wrap="square" rtlCol="0">
            <a:spAutoFit/>
          </a:bodyPr>
          <a:lstStyle/>
          <a:p>
            <a:r>
              <a:rPr lang="en-US" dirty="0"/>
              <a:t>The lungs</a:t>
            </a:r>
            <a:endParaRPr lang="cs-CZ" dirty="0"/>
          </a:p>
        </p:txBody>
      </p:sp>
      <p:pic>
        <p:nvPicPr>
          <p:cNvPr id="4098" name="Picture 2" descr="http://classconnection.s3.amazonaws.com/600/flashcards/821600/jpg/hilum13196909074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704" y="1858032"/>
            <a:ext cx="4895850" cy="478155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095714" y="91724"/>
            <a:ext cx="2410301" cy="1169551"/>
          </a:xfrm>
          <a:prstGeom prst="rect">
            <a:avLst/>
          </a:prstGeom>
          <a:noFill/>
        </p:spPr>
        <p:txBody>
          <a:bodyPr wrap="square" rtlCol="0">
            <a:spAutoFit/>
          </a:bodyPr>
          <a:lstStyle/>
          <a:p>
            <a:r>
              <a:rPr lang="en-US" sz="1400" dirty="0"/>
              <a:t>Left lung- Mnemonic :LABV</a:t>
            </a:r>
          </a:p>
          <a:p>
            <a:r>
              <a:rPr lang="en-US" sz="1400" dirty="0" err="1"/>
              <a:t>Hilum</a:t>
            </a:r>
            <a:r>
              <a:rPr lang="en-US" sz="1400" dirty="0" err="1">
                <a:sym typeface="Wingdings" pitchFamily="2" charset="2"/>
              </a:rPr>
              <a:t>Left</a:t>
            </a:r>
            <a:r>
              <a:rPr lang="en-US" sz="1400" dirty="0">
                <a:sym typeface="Wingdings" pitchFamily="2" charset="2"/>
              </a:rPr>
              <a:t> </a:t>
            </a:r>
          </a:p>
          <a:p>
            <a:r>
              <a:rPr lang="en-US" sz="1400" dirty="0">
                <a:sym typeface="Wingdings" pitchFamily="2" charset="2"/>
              </a:rPr>
              <a:t>1.(pulmonary) Artery </a:t>
            </a:r>
          </a:p>
          <a:p>
            <a:r>
              <a:rPr lang="en-US" sz="1400" dirty="0">
                <a:sym typeface="Wingdings" pitchFamily="2" charset="2"/>
              </a:rPr>
              <a:t>2.Bronchus </a:t>
            </a:r>
          </a:p>
          <a:p>
            <a:r>
              <a:rPr lang="en-US" sz="1400" dirty="0">
                <a:sym typeface="Wingdings" pitchFamily="2" charset="2"/>
              </a:rPr>
              <a:t>3.(pulmonary) Veins</a:t>
            </a:r>
            <a:endParaRPr lang="cs-CZ" sz="1400" dirty="0"/>
          </a:p>
        </p:txBody>
      </p:sp>
      <p:cxnSp>
        <p:nvCxnSpPr>
          <p:cNvPr id="9" name="Přímá spojnice se šipkou 8"/>
          <p:cNvCxnSpPr/>
          <p:nvPr/>
        </p:nvCxnSpPr>
        <p:spPr>
          <a:xfrm>
            <a:off x="5807968" y="5301208"/>
            <a:ext cx="2952328" cy="2160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ovéPole 9"/>
          <p:cNvSpPr txBox="1"/>
          <p:nvPr/>
        </p:nvSpPr>
        <p:spPr>
          <a:xfrm>
            <a:off x="8832304" y="5409221"/>
            <a:ext cx="1656184" cy="307777"/>
          </a:xfrm>
          <a:prstGeom prst="rect">
            <a:avLst/>
          </a:prstGeom>
          <a:noFill/>
        </p:spPr>
        <p:txBody>
          <a:bodyPr wrap="square" rtlCol="0">
            <a:spAutoFit/>
          </a:bodyPr>
          <a:lstStyle/>
          <a:p>
            <a:r>
              <a:rPr lang="en-US" sz="1400" dirty="0"/>
              <a:t>Pulmonary ligament</a:t>
            </a:r>
            <a:endParaRPr lang="cs-CZ" sz="1400" dirty="0"/>
          </a:p>
        </p:txBody>
      </p:sp>
      <p:sp>
        <p:nvSpPr>
          <p:cNvPr id="12" name="TextovéPole 11"/>
          <p:cNvSpPr txBox="1"/>
          <p:nvPr/>
        </p:nvSpPr>
        <p:spPr>
          <a:xfrm>
            <a:off x="476074" y="90998"/>
            <a:ext cx="2016224" cy="523220"/>
          </a:xfrm>
          <a:prstGeom prst="rect">
            <a:avLst/>
          </a:prstGeom>
          <a:noFill/>
        </p:spPr>
        <p:txBody>
          <a:bodyPr wrap="square" rtlCol="0">
            <a:spAutoFit/>
          </a:bodyPr>
          <a:lstStyle/>
          <a:p>
            <a:r>
              <a:rPr lang="en-US" sz="1400" dirty="0"/>
              <a:t>Impressions of organs on the left lung:</a:t>
            </a:r>
            <a:endParaRPr lang="cs-CZ" sz="1400" dirty="0"/>
          </a:p>
        </p:txBody>
      </p:sp>
      <p:pic>
        <p:nvPicPr>
          <p:cNvPr id="4100" name="Picture 4" descr="http://www.med.umich.edu/lrc/coursepages/m1/anatomy2010/html/images/left_hil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7" y="1448125"/>
            <a:ext cx="2199637" cy="229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976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umich.edu/lrc/coursepages/m1/anatomy2010/html/images/right_hil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185" y="1556793"/>
            <a:ext cx="2384099" cy="2407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058812" y="393952"/>
            <a:ext cx="2232248" cy="954107"/>
          </a:xfrm>
          <a:prstGeom prst="rect">
            <a:avLst/>
          </a:prstGeom>
          <a:noFill/>
        </p:spPr>
        <p:txBody>
          <a:bodyPr wrap="square" rtlCol="0">
            <a:spAutoFit/>
          </a:bodyPr>
          <a:lstStyle/>
          <a:p>
            <a:r>
              <a:rPr lang="en-US" sz="1400" dirty="0"/>
              <a:t>Right lung-mnemonic: RBAV</a:t>
            </a:r>
          </a:p>
          <a:p>
            <a:pPr marL="342900" indent="-342900">
              <a:buFont typeface="+mj-lt"/>
              <a:buAutoNum type="arabicPeriod"/>
            </a:pPr>
            <a:r>
              <a:rPr lang="en-US" sz="1400" dirty="0"/>
              <a:t>Bronchus </a:t>
            </a:r>
          </a:p>
          <a:p>
            <a:pPr marL="342900" indent="-342900">
              <a:buFont typeface="+mj-lt"/>
              <a:buAutoNum type="arabicPeriod"/>
            </a:pPr>
            <a:r>
              <a:rPr lang="en-US" sz="1400" dirty="0"/>
              <a:t>(pulmonary) artery</a:t>
            </a:r>
          </a:p>
          <a:p>
            <a:pPr marL="342900" indent="-342900">
              <a:buFont typeface="+mj-lt"/>
              <a:buAutoNum type="arabicPeriod"/>
            </a:pPr>
            <a:r>
              <a:rPr lang="en-US" sz="1400" dirty="0"/>
              <a:t>(pulmonary) vein</a:t>
            </a:r>
            <a:endParaRPr lang="cs-CZ" sz="1400" dirty="0"/>
          </a:p>
        </p:txBody>
      </p:sp>
      <p:pic>
        <p:nvPicPr>
          <p:cNvPr id="5124" name="Picture 4" descr="http://o.quizlet.com/i/rSKliUNWhp5Y_Hy1TMf9LA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988841"/>
            <a:ext cx="5118778" cy="45429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flipH="1">
            <a:off x="2279576" y="4787780"/>
            <a:ext cx="936104" cy="4320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ovéPole 6"/>
          <p:cNvSpPr txBox="1"/>
          <p:nvPr/>
        </p:nvSpPr>
        <p:spPr>
          <a:xfrm>
            <a:off x="1552067" y="5065939"/>
            <a:ext cx="1052053" cy="523220"/>
          </a:xfrm>
          <a:prstGeom prst="rect">
            <a:avLst/>
          </a:prstGeom>
          <a:noFill/>
        </p:spPr>
        <p:txBody>
          <a:bodyPr wrap="square" rtlCol="0">
            <a:spAutoFit/>
          </a:bodyPr>
          <a:lstStyle/>
          <a:p>
            <a:r>
              <a:rPr lang="en-US" sz="1400" dirty="0"/>
              <a:t>Heart</a:t>
            </a:r>
          </a:p>
          <a:p>
            <a:r>
              <a:rPr lang="en-US" sz="1400" dirty="0"/>
              <a:t>impression</a:t>
            </a:r>
            <a:endParaRPr lang="cs-CZ" sz="1400" dirty="0"/>
          </a:p>
        </p:txBody>
      </p:sp>
      <p:sp>
        <p:nvSpPr>
          <p:cNvPr id="8" name="TextovéPole 7"/>
          <p:cNvSpPr txBox="1"/>
          <p:nvPr/>
        </p:nvSpPr>
        <p:spPr>
          <a:xfrm>
            <a:off x="1583629" y="1258055"/>
            <a:ext cx="2160240" cy="738664"/>
          </a:xfrm>
          <a:prstGeom prst="rect">
            <a:avLst/>
          </a:prstGeom>
          <a:noFill/>
        </p:spPr>
        <p:txBody>
          <a:bodyPr wrap="square" rtlCol="0">
            <a:spAutoFit/>
          </a:bodyPr>
          <a:lstStyle/>
          <a:p>
            <a:r>
              <a:rPr lang="en-US" sz="1400" dirty="0"/>
              <a:t>Impressions of organs on the right lung:</a:t>
            </a:r>
            <a:endParaRPr lang="cs-CZ" sz="1400" dirty="0"/>
          </a:p>
          <a:p>
            <a:endParaRPr lang="cs-CZ" sz="1400" dirty="0"/>
          </a:p>
        </p:txBody>
      </p:sp>
      <p:sp>
        <p:nvSpPr>
          <p:cNvPr id="9" name="TextovéPole 8"/>
          <p:cNvSpPr txBox="1"/>
          <p:nvPr/>
        </p:nvSpPr>
        <p:spPr>
          <a:xfrm>
            <a:off x="2423593" y="764705"/>
            <a:ext cx="5148065" cy="307777"/>
          </a:xfrm>
          <a:prstGeom prst="rect">
            <a:avLst/>
          </a:prstGeom>
          <a:noFill/>
        </p:spPr>
        <p:txBody>
          <a:bodyPr wrap="square" rtlCol="0">
            <a:spAutoFit/>
          </a:bodyPr>
          <a:lstStyle/>
          <a:p>
            <a:r>
              <a:rPr lang="en-US" sz="1400" dirty="0"/>
              <a:t>The Right Lung has an oblique and a horizontal fissure</a:t>
            </a:r>
            <a:endParaRPr lang="cs-CZ" sz="1400" dirty="0"/>
          </a:p>
        </p:txBody>
      </p:sp>
    </p:spTree>
    <p:extLst>
      <p:ext uri="{BB962C8B-B14F-4D97-AF65-F5344CB8AC3E}">
        <p14:creationId xmlns:p14="http://schemas.microsoft.com/office/powerpoint/2010/main" val="15172853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ct.downstate.edu/courseware/haonline/imgs/00000/3000/100/31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980" y="3385750"/>
            <a:ext cx="3701135" cy="27758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ect.downstate.edu/courseware/haonline/imgs/00000/3000/100/31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4" y="2228034"/>
            <a:ext cx="5486400" cy="4114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flipH="1">
            <a:off x="3657601" y="3097427"/>
            <a:ext cx="683740" cy="411892"/>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9" name="Přímá spojnice se šipkou 8"/>
          <p:cNvCxnSpPr/>
          <p:nvPr/>
        </p:nvCxnSpPr>
        <p:spPr>
          <a:xfrm flipH="1">
            <a:off x="3789405" y="3385750"/>
            <a:ext cx="700217" cy="4530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Přímá spojnice se šipkou 10"/>
          <p:cNvCxnSpPr/>
          <p:nvPr/>
        </p:nvCxnSpPr>
        <p:spPr>
          <a:xfrm>
            <a:off x="2537254" y="3002691"/>
            <a:ext cx="1058562" cy="766117"/>
          </a:xfrm>
          <a:prstGeom prst="straightConnector1">
            <a:avLst/>
          </a:prstGeom>
          <a:ln>
            <a:solidFill>
              <a:schemeClr val="accent6">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3" name="TextovéPole 12"/>
          <p:cNvSpPr txBox="1"/>
          <p:nvPr/>
        </p:nvSpPr>
        <p:spPr>
          <a:xfrm>
            <a:off x="1079156" y="525012"/>
            <a:ext cx="5107460" cy="646331"/>
          </a:xfrm>
          <a:prstGeom prst="rect">
            <a:avLst/>
          </a:prstGeom>
          <a:noFill/>
        </p:spPr>
        <p:txBody>
          <a:bodyPr wrap="square" rtlCol="0">
            <a:spAutoFit/>
          </a:bodyPr>
          <a:lstStyle/>
          <a:p>
            <a:r>
              <a:rPr lang="en-US" dirty="0" smtClean="0">
                <a:solidFill>
                  <a:srgbClr val="C00000"/>
                </a:solidFill>
              </a:rPr>
              <a:t>Left Vagus N</a:t>
            </a:r>
            <a:r>
              <a:rPr lang="en-US" dirty="0" smtClean="0"/>
              <a:t>.: </a:t>
            </a:r>
            <a:r>
              <a:rPr lang="en-US" dirty="0" smtClean="0">
                <a:solidFill>
                  <a:schemeClr val="accent6">
                    <a:lumMod val="75000"/>
                  </a:schemeClr>
                </a:solidFill>
              </a:rPr>
              <a:t>Recurrent </a:t>
            </a:r>
            <a:r>
              <a:rPr lang="en-US" dirty="0" err="1" smtClean="0">
                <a:solidFill>
                  <a:schemeClr val="accent6">
                    <a:lumMod val="75000"/>
                  </a:schemeClr>
                </a:solidFill>
              </a:rPr>
              <a:t>Laryngial</a:t>
            </a:r>
            <a:r>
              <a:rPr lang="en-US" dirty="0" smtClean="0"/>
              <a:t>, </a:t>
            </a:r>
            <a:r>
              <a:rPr lang="en-US" dirty="0" smtClean="0">
                <a:solidFill>
                  <a:srgbClr val="0070C0"/>
                </a:solidFill>
              </a:rPr>
              <a:t>Cardiac branches</a:t>
            </a:r>
          </a:p>
          <a:p>
            <a:r>
              <a:rPr lang="en-US" dirty="0" smtClean="0"/>
              <a:t>Phrenic nerve</a:t>
            </a:r>
          </a:p>
        </p:txBody>
      </p:sp>
      <p:cxnSp>
        <p:nvCxnSpPr>
          <p:cNvPr id="15" name="Přímá spojnice se šipkou 14"/>
          <p:cNvCxnSpPr/>
          <p:nvPr/>
        </p:nvCxnSpPr>
        <p:spPr>
          <a:xfrm flipH="1">
            <a:off x="4201297" y="3855307"/>
            <a:ext cx="856735" cy="2718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386" name="Picture 2" descr="http://www.keeptalkinggreece.com/wp-content/uploads/2013/09/health-minister.jpg?f9d8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2646" y="0"/>
            <a:ext cx="2299353" cy="2092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12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897924" y="1062332"/>
            <a:ext cx="10560908" cy="1200329"/>
          </a:xfrm>
          <a:prstGeom prst="rect">
            <a:avLst/>
          </a:prstGeom>
        </p:spPr>
        <p:txBody>
          <a:bodyPr wrap="square">
            <a:spAutoFit/>
          </a:bodyPr>
          <a:lstStyle/>
          <a:p>
            <a:r>
              <a:rPr lang="en-US" dirty="0"/>
              <a:t>There are two layers to the pericardial sac: the outermost fibrous pericardium and the inner serous pericardium. The serous pericardium, in turn, is divided into two layers, the parietal pericardium, which is fused to and inseparable from the fibrous pericardium, and the visceral pericardium, which is part of the </a:t>
            </a:r>
            <a:r>
              <a:rPr lang="en-US" dirty="0" err="1"/>
              <a:t>epicardium</a:t>
            </a:r>
            <a:r>
              <a:rPr lang="en-US" dirty="0"/>
              <a:t>. The </a:t>
            </a:r>
            <a:r>
              <a:rPr lang="en-US" dirty="0" err="1"/>
              <a:t>epicardium</a:t>
            </a:r>
            <a:r>
              <a:rPr lang="en-US" dirty="0"/>
              <a:t> is the layer immediately outside of the heart muscle proper (the myocardium)</a:t>
            </a:r>
            <a:endParaRPr lang="cs-CZ" dirty="0"/>
          </a:p>
        </p:txBody>
      </p:sp>
      <p:sp>
        <p:nvSpPr>
          <p:cNvPr id="7" name="TextovéPole 6"/>
          <p:cNvSpPr txBox="1"/>
          <p:nvPr/>
        </p:nvSpPr>
        <p:spPr>
          <a:xfrm>
            <a:off x="5222790" y="518983"/>
            <a:ext cx="1532238" cy="369332"/>
          </a:xfrm>
          <a:prstGeom prst="rect">
            <a:avLst/>
          </a:prstGeom>
          <a:noFill/>
        </p:spPr>
        <p:txBody>
          <a:bodyPr wrap="square" rtlCol="0">
            <a:spAutoFit/>
          </a:bodyPr>
          <a:lstStyle/>
          <a:p>
            <a:r>
              <a:rPr lang="en-US" dirty="0" smtClean="0"/>
              <a:t>Pericardium</a:t>
            </a:r>
            <a:endParaRPr lang="cs-CZ" dirty="0"/>
          </a:p>
        </p:txBody>
      </p:sp>
      <p:pic>
        <p:nvPicPr>
          <p:cNvPr id="17410" name="Picture 2" descr="http://bjr.birjournals.org/content/83/987/194/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6269" y="2337824"/>
            <a:ext cx="3552563" cy="436859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453081" y="4135394"/>
            <a:ext cx="6755027" cy="1754326"/>
          </a:xfrm>
          <a:prstGeom prst="rect">
            <a:avLst/>
          </a:prstGeom>
          <a:noFill/>
        </p:spPr>
        <p:txBody>
          <a:bodyPr wrap="square" rtlCol="0">
            <a:spAutoFit/>
          </a:bodyPr>
          <a:lstStyle/>
          <a:p>
            <a:r>
              <a:rPr lang="en-US" dirty="0"/>
              <a:t>The lines of reflection between visceral and parietal pericardium form two pericardial sinuses, the transverse pericardial sinus and the oblique pericardial sinus. The transverse pericardial sinus lies anterior to the superior vena cava and posterior to the ascending aorta and pulmonary trunk. Place your finger in the transverse pericardial sinus and examine the relationships of the structures. </a:t>
            </a:r>
            <a:endParaRPr lang="cs-CZ" dirty="0"/>
          </a:p>
        </p:txBody>
      </p:sp>
    </p:spTree>
    <p:extLst>
      <p:ext uri="{BB962C8B-B14F-4D97-AF65-F5344CB8AC3E}">
        <p14:creationId xmlns:p14="http://schemas.microsoft.com/office/powerpoint/2010/main" val="1165734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62465" y="758557"/>
            <a:ext cx="11359978" cy="2031325"/>
          </a:xfrm>
          <a:prstGeom prst="rect">
            <a:avLst/>
          </a:prstGeom>
        </p:spPr>
        <p:txBody>
          <a:bodyPr wrap="square">
            <a:spAutoFit/>
          </a:bodyPr>
          <a:lstStyle/>
          <a:p>
            <a:r>
              <a:rPr lang="en-US" dirty="0"/>
              <a:t>The human heart has four chambers, two </a:t>
            </a:r>
            <a:r>
              <a:rPr lang="en-US" u="sng" dirty="0"/>
              <a:t>superior atria and two inferior ventricles</a:t>
            </a:r>
            <a:r>
              <a:rPr lang="en-US" dirty="0"/>
              <a:t>. The atria are the receiving chambers and the ventricles are the discharging </a:t>
            </a:r>
            <a:r>
              <a:rPr lang="en-US" dirty="0" smtClean="0"/>
              <a:t>chambers. </a:t>
            </a:r>
            <a:r>
              <a:rPr lang="en-US" u="sng" dirty="0" smtClean="0"/>
              <a:t>Deoxygenated </a:t>
            </a:r>
            <a:r>
              <a:rPr lang="en-US" u="sng" dirty="0"/>
              <a:t>blood </a:t>
            </a:r>
            <a:r>
              <a:rPr lang="en-US" dirty="0"/>
              <a:t>from the body flows via the </a:t>
            </a:r>
            <a:r>
              <a:rPr lang="en-US" u="sng" dirty="0"/>
              <a:t>venae </a:t>
            </a:r>
            <a:r>
              <a:rPr lang="en-US" u="sng" dirty="0" err="1"/>
              <a:t>cavae</a:t>
            </a:r>
            <a:r>
              <a:rPr lang="en-US" u="sng" dirty="0"/>
              <a:t> </a:t>
            </a:r>
            <a:r>
              <a:rPr lang="en-US" dirty="0"/>
              <a:t>into the </a:t>
            </a:r>
            <a:r>
              <a:rPr lang="en-US" u="sng" dirty="0"/>
              <a:t>right atrium, </a:t>
            </a:r>
            <a:r>
              <a:rPr lang="en-US" dirty="0"/>
              <a:t>which pumps it through the </a:t>
            </a:r>
            <a:r>
              <a:rPr lang="en-US" u="sng" dirty="0"/>
              <a:t>tricuspid valve </a:t>
            </a:r>
            <a:r>
              <a:rPr lang="en-US" dirty="0"/>
              <a:t>into the </a:t>
            </a:r>
            <a:r>
              <a:rPr lang="en-US" u="sng" dirty="0"/>
              <a:t>right ventricle</a:t>
            </a:r>
            <a:r>
              <a:rPr lang="en-US" dirty="0"/>
              <a:t>, whose subsequent contraction forces it out through the </a:t>
            </a:r>
            <a:r>
              <a:rPr lang="en-US" u="sng" dirty="0"/>
              <a:t>pulmonary valve into the pulmonary arteries </a:t>
            </a:r>
            <a:r>
              <a:rPr lang="en-US" dirty="0"/>
              <a:t>leading to </a:t>
            </a:r>
            <a:r>
              <a:rPr lang="en-US" u="sng" dirty="0"/>
              <a:t>the lungs</a:t>
            </a:r>
            <a:r>
              <a:rPr lang="en-US" dirty="0"/>
              <a:t>. Meanwhile, </a:t>
            </a:r>
            <a:r>
              <a:rPr lang="en-US" u="sng" dirty="0"/>
              <a:t>oxygenated blood </a:t>
            </a:r>
            <a:r>
              <a:rPr lang="en-US" dirty="0"/>
              <a:t>returns from the </a:t>
            </a:r>
            <a:r>
              <a:rPr lang="en-US" u="sng" dirty="0"/>
              <a:t>lungs </a:t>
            </a:r>
            <a:r>
              <a:rPr lang="en-US" dirty="0"/>
              <a:t>through the </a:t>
            </a:r>
            <a:r>
              <a:rPr lang="en-US" u="sng" dirty="0"/>
              <a:t>pulmonary veins</a:t>
            </a:r>
            <a:r>
              <a:rPr lang="en-US" dirty="0"/>
              <a:t> into the </a:t>
            </a:r>
            <a:r>
              <a:rPr lang="en-US" u="sng" dirty="0"/>
              <a:t>left atrium</a:t>
            </a:r>
            <a:r>
              <a:rPr lang="en-US" dirty="0"/>
              <a:t>, which pumps it through the </a:t>
            </a:r>
            <a:r>
              <a:rPr lang="en-US" u="sng" dirty="0"/>
              <a:t>mitral valve </a:t>
            </a:r>
            <a:r>
              <a:rPr lang="en-US" dirty="0"/>
              <a:t>into </a:t>
            </a:r>
            <a:r>
              <a:rPr lang="en-US" u="sng" dirty="0"/>
              <a:t>the left ventricle</a:t>
            </a:r>
            <a:r>
              <a:rPr lang="en-US" dirty="0"/>
              <a:t>, whose subsequent strong contraction forces it out through the </a:t>
            </a:r>
            <a:r>
              <a:rPr lang="en-US" u="sng" dirty="0"/>
              <a:t>aortic valve</a:t>
            </a:r>
            <a:r>
              <a:rPr lang="en-US" dirty="0"/>
              <a:t> to the aorta leading to the </a:t>
            </a:r>
            <a:r>
              <a:rPr lang="en-US" u="sng" dirty="0"/>
              <a:t>systemic circulation</a:t>
            </a:r>
            <a:r>
              <a:rPr lang="en-US" dirty="0" smtClean="0"/>
              <a:t>.</a:t>
            </a:r>
            <a:endParaRPr lang="cs-CZ" dirty="0"/>
          </a:p>
        </p:txBody>
      </p:sp>
      <p:sp>
        <p:nvSpPr>
          <p:cNvPr id="6" name="TextovéPole 5"/>
          <p:cNvSpPr txBox="1"/>
          <p:nvPr/>
        </p:nvSpPr>
        <p:spPr>
          <a:xfrm>
            <a:off x="5601730" y="90617"/>
            <a:ext cx="1128583" cy="369332"/>
          </a:xfrm>
          <a:prstGeom prst="rect">
            <a:avLst/>
          </a:prstGeom>
          <a:noFill/>
        </p:spPr>
        <p:txBody>
          <a:bodyPr wrap="square" rtlCol="0">
            <a:spAutoFit/>
          </a:bodyPr>
          <a:lstStyle/>
          <a:p>
            <a:r>
              <a:rPr lang="en-US" dirty="0" smtClean="0"/>
              <a:t>The heart</a:t>
            </a:r>
            <a:endParaRPr lang="cs-CZ" dirty="0"/>
          </a:p>
        </p:txBody>
      </p:sp>
      <p:pic>
        <p:nvPicPr>
          <p:cNvPr id="9218" name="Picture 2" descr="http://www.rkm.com.au/anatomy/anatomical-illustrations/human-heart-anatomy-lab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58" y="2726025"/>
            <a:ext cx="5197180" cy="38978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texasheartinstitute.org/HIC/Anatomy/images/fig1_cross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282" y="2444709"/>
            <a:ext cx="3971925" cy="441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190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82746" y="98853"/>
            <a:ext cx="1721708" cy="369332"/>
          </a:xfrm>
          <a:prstGeom prst="rect">
            <a:avLst/>
          </a:prstGeom>
          <a:noFill/>
        </p:spPr>
        <p:txBody>
          <a:bodyPr wrap="square" rtlCol="0">
            <a:spAutoFit/>
          </a:bodyPr>
          <a:lstStyle/>
          <a:p>
            <a:r>
              <a:rPr lang="en-US" dirty="0" smtClean="0"/>
              <a:t>Special features</a:t>
            </a:r>
            <a:endParaRPr lang="cs-CZ" dirty="0"/>
          </a:p>
        </p:txBody>
      </p:sp>
      <p:sp>
        <p:nvSpPr>
          <p:cNvPr id="5" name="TextovéPole 4"/>
          <p:cNvSpPr txBox="1"/>
          <p:nvPr/>
        </p:nvSpPr>
        <p:spPr>
          <a:xfrm>
            <a:off x="518984" y="840259"/>
            <a:ext cx="6038335" cy="2585323"/>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Atrioventricular</a:t>
            </a:r>
            <a:r>
              <a:rPr lang="en-US" dirty="0" smtClean="0"/>
              <a:t> valves</a:t>
            </a:r>
          </a:p>
          <a:p>
            <a:pPr marL="285750" indent="-285750">
              <a:buFont typeface="Arial" panose="020B0604020202020204" pitchFamily="34" charset="0"/>
              <a:buChar char="•"/>
            </a:pPr>
            <a:r>
              <a:rPr lang="en-US" dirty="0" smtClean="0"/>
              <a:t>Papillary muscles</a:t>
            </a:r>
          </a:p>
          <a:p>
            <a:pPr marL="285750" indent="-285750">
              <a:buFont typeface="Arial" panose="020B0604020202020204" pitchFamily="34" charset="0"/>
              <a:buChar char="•"/>
            </a:pPr>
            <a:r>
              <a:rPr lang="en-US" dirty="0" smtClean="0"/>
              <a:t>Chordae </a:t>
            </a:r>
            <a:r>
              <a:rPr lang="en-US" dirty="0" err="1" smtClean="0"/>
              <a:t>tendinae</a:t>
            </a:r>
            <a:endParaRPr lang="en-US" dirty="0" smtClean="0"/>
          </a:p>
          <a:p>
            <a:pPr marL="285750" indent="-285750">
              <a:buFont typeface="Arial" panose="020B0604020202020204" pitchFamily="34" charset="0"/>
              <a:buChar char="•"/>
            </a:pPr>
            <a:r>
              <a:rPr lang="en-US" dirty="0" smtClean="0"/>
              <a:t>Semilunar valves</a:t>
            </a:r>
          </a:p>
          <a:p>
            <a:pPr marL="285750" indent="-285750">
              <a:buFont typeface="Arial" panose="020B0604020202020204" pitchFamily="34" charset="0"/>
              <a:buChar char="•"/>
            </a:pPr>
            <a:r>
              <a:rPr lang="en-US" dirty="0" smtClean="0"/>
              <a:t>Fossa </a:t>
            </a:r>
            <a:r>
              <a:rPr lang="en-US" dirty="0" err="1" smtClean="0"/>
              <a:t>Ovale</a:t>
            </a:r>
            <a:endParaRPr lang="en-US" dirty="0" smtClean="0"/>
          </a:p>
          <a:p>
            <a:pPr marL="285750" indent="-285750">
              <a:buFont typeface="Arial" panose="020B0604020202020204" pitchFamily="34" charset="0"/>
              <a:buChar char="•"/>
            </a:pPr>
            <a:r>
              <a:rPr lang="en-US" dirty="0" smtClean="0"/>
              <a:t>Anterior Interventricular sulcus</a:t>
            </a:r>
          </a:p>
          <a:p>
            <a:pPr marL="285750" indent="-285750">
              <a:buFont typeface="Arial" panose="020B0604020202020204" pitchFamily="34" charset="0"/>
              <a:buChar char="•"/>
            </a:pPr>
            <a:r>
              <a:rPr lang="en-US" dirty="0" smtClean="0"/>
              <a:t>Posterior Interventricular sulcus</a:t>
            </a:r>
          </a:p>
          <a:p>
            <a:pPr marL="285750" indent="-285750">
              <a:buFont typeface="Arial" panose="020B0604020202020204" pitchFamily="34" charset="0"/>
              <a:buChar char="•"/>
            </a:pPr>
            <a:r>
              <a:rPr lang="en-US" dirty="0" err="1" smtClean="0"/>
              <a:t>Atrioventricular</a:t>
            </a:r>
            <a:r>
              <a:rPr lang="en-US" dirty="0" smtClean="0"/>
              <a:t> groove</a:t>
            </a:r>
          </a:p>
          <a:p>
            <a:pPr marL="285750" indent="-285750">
              <a:buFont typeface="Arial" panose="020B0604020202020204" pitchFamily="34" charset="0"/>
              <a:buChar char="•"/>
            </a:pPr>
            <a:r>
              <a:rPr lang="en-US" dirty="0" smtClean="0"/>
              <a:t>Conduction system of the heart</a:t>
            </a:r>
            <a:endParaRPr lang="cs-CZ" dirty="0"/>
          </a:p>
        </p:txBody>
      </p:sp>
      <p:pic>
        <p:nvPicPr>
          <p:cNvPr id="14342" name="Picture 6" descr="http://2.bp.blogspot.com/-QIc6Z1Yy9hM/TZNDFvH-HOI/AAAAAAAAABU/_xutGdzP9U0/s160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7319" y="468185"/>
            <a:ext cx="3796646" cy="279019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upload.wikimedia.org/wikipedia/commons/4/46/Gray4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51" y="3641585"/>
            <a:ext cx="3611263" cy="305753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upload.wikimedia.org/wikipedia/commons/5/5f/Gray4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459" y="3425582"/>
            <a:ext cx="3345506" cy="293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168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309816" y="-74140"/>
            <a:ext cx="4168346" cy="369332"/>
          </a:xfrm>
          <a:prstGeom prst="rect">
            <a:avLst/>
          </a:prstGeom>
          <a:noFill/>
        </p:spPr>
        <p:txBody>
          <a:bodyPr wrap="square" rtlCol="0">
            <a:spAutoFit/>
          </a:bodyPr>
          <a:lstStyle/>
          <a:p>
            <a:r>
              <a:rPr lang="en-US" dirty="0" smtClean="0"/>
              <a:t>Arterial Blood supply of the heart</a:t>
            </a:r>
            <a:endParaRPr lang="cs-CZ" dirty="0"/>
          </a:p>
        </p:txBody>
      </p:sp>
      <p:pic>
        <p:nvPicPr>
          <p:cNvPr id="10242" name="Picture 2" descr="http://ect.downstate.edu/courseware/haonline/imgs/00000/3000/100/31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5505"/>
            <a:ext cx="4226956" cy="317021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ect.downstate.edu/courseware/haonline/imgs/00000/3000/100/3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087" y="745505"/>
            <a:ext cx="4226956" cy="317021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ect.downstate.edu/courseware/haonline/imgs/00000/3000/100/31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043" y="745505"/>
            <a:ext cx="4226957" cy="317021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ect.downstate.edu/courseware/haonline/imgs/00000/3000/100/31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882" y="4200588"/>
            <a:ext cx="3543215" cy="265741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95616" y="335682"/>
            <a:ext cx="10603043" cy="369332"/>
          </a:xfrm>
          <a:prstGeom prst="rect">
            <a:avLst/>
          </a:prstGeom>
          <a:noFill/>
        </p:spPr>
        <p:txBody>
          <a:bodyPr wrap="square" rtlCol="0">
            <a:spAutoFit/>
          </a:bodyPr>
          <a:lstStyle/>
          <a:p>
            <a:r>
              <a:rPr lang="en-US" dirty="0" smtClean="0"/>
              <a:t>Left Coronary artery                                           Anterior Interventricular artery                  Left circumflex artery </a:t>
            </a:r>
            <a:endParaRPr lang="cs-CZ" dirty="0"/>
          </a:p>
        </p:txBody>
      </p:sp>
      <p:sp>
        <p:nvSpPr>
          <p:cNvPr id="3" name="TextovéPole 2"/>
          <p:cNvSpPr txBox="1"/>
          <p:nvPr/>
        </p:nvSpPr>
        <p:spPr>
          <a:xfrm>
            <a:off x="4850196" y="3858720"/>
            <a:ext cx="3485550" cy="369332"/>
          </a:xfrm>
          <a:prstGeom prst="rect">
            <a:avLst/>
          </a:prstGeom>
          <a:noFill/>
        </p:spPr>
        <p:txBody>
          <a:bodyPr wrap="square" rtlCol="0">
            <a:spAutoFit/>
          </a:bodyPr>
          <a:lstStyle/>
          <a:p>
            <a:r>
              <a:rPr lang="en-US" dirty="0" smtClean="0"/>
              <a:t>Left Marginal artery</a:t>
            </a:r>
            <a:endParaRPr lang="cs-CZ" dirty="0"/>
          </a:p>
        </p:txBody>
      </p:sp>
    </p:spTree>
    <p:extLst>
      <p:ext uri="{BB962C8B-B14F-4D97-AF65-F5344CB8AC3E}">
        <p14:creationId xmlns:p14="http://schemas.microsoft.com/office/powerpoint/2010/main" val="1490073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ect.downstate.edu/courseware/haonline/imgs/00000/3000/100/31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553"/>
            <a:ext cx="4235193" cy="31763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ect.downstate.edu/courseware/haonline/imgs/00000/3000/100/3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1057553"/>
            <a:ext cx="4236594" cy="317744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ect.downstate.edu/courseware/haonline/imgs/00000/3000/100/31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944" y="1057553"/>
            <a:ext cx="4235194" cy="3176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0042" y="494270"/>
            <a:ext cx="11121081" cy="369332"/>
          </a:xfrm>
          <a:prstGeom prst="rect">
            <a:avLst/>
          </a:prstGeom>
          <a:noFill/>
        </p:spPr>
        <p:txBody>
          <a:bodyPr wrap="square" rtlCol="0">
            <a:spAutoFit/>
          </a:bodyPr>
          <a:lstStyle/>
          <a:p>
            <a:r>
              <a:rPr lang="en-US" dirty="0" smtClean="0"/>
              <a:t>Right coronary artery                            Right Marginal artery                                           Posterior Interventricular vein</a:t>
            </a:r>
            <a:endParaRPr lang="cs-CZ" dirty="0"/>
          </a:p>
        </p:txBody>
      </p:sp>
    </p:spTree>
    <p:extLst>
      <p:ext uri="{BB962C8B-B14F-4D97-AF65-F5344CB8AC3E}">
        <p14:creationId xmlns:p14="http://schemas.microsoft.com/office/powerpoint/2010/main" val="2466324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ect.downstate.edu/courseware/haonline/imgs/00000/3000/100/3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951"/>
            <a:ext cx="4235193" cy="317639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ect.downstate.edu/courseware/haonline/imgs/00000/3000/000/30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8787"/>
            <a:ext cx="3412283" cy="255921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lick for Full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122" y="522558"/>
            <a:ext cx="4235193" cy="317639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ect.downstate.edu/courseware/haonline/imgs/00000/3000/100/317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315" y="522557"/>
            <a:ext cx="4235194" cy="317639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Click for Full Sc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3498" y="4298787"/>
            <a:ext cx="3452597" cy="2559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5449" y="3687508"/>
            <a:ext cx="3105665" cy="646331"/>
          </a:xfrm>
          <a:prstGeom prst="rect">
            <a:avLst/>
          </a:prstGeom>
          <a:noFill/>
        </p:spPr>
        <p:txBody>
          <a:bodyPr wrap="square" rtlCol="0">
            <a:spAutoFit/>
          </a:bodyPr>
          <a:lstStyle/>
          <a:p>
            <a:r>
              <a:rPr lang="en-US" dirty="0" smtClean="0"/>
              <a:t>Small cardiac vein</a:t>
            </a:r>
          </a:p>
          <a:p>
            <a:r>
              <a:rPr lang="en-US" dirty="0" smtClean="0"/>
              <a:t>(with Right marginal artery)</a:t>
            </a:r>
            <a:endParaRPr lang="cs-CZ" dirty="0"/>
          </a:p>
        </p:txBody>
      </p:sp>
      <p:sp>
        <p:nvSpPr>
          <p:cNvPr id="7" name="TextovéPole 6"/>
          <p:cNvSpPr txBox="1"/>
          <p:nvPr/>
        </p:nvSpPr>
        <p:spPr>
          <a:xfrm>
            <a:off x="8673498" y="3711347"/>
            <a:ext cx="3040707" cy="646331"/>
          </a:xfrm>
          <a:prstGeom prst="rect">
            <a:avLst/>
          </a:prstGeom>
          <a:noFill/>
        </p:spPr>
        <p:txBody>
          <a:bodyPr wrap="square" rtlCol="0">
            <a:spAutoFit/>
          </a:bodyPr>
          <a:lstStyle/>
          <a:p>
            <a:r>
              <a:rPr lang="en-US" dirty="0" smtClean="0"/>
              <a:t>Anterior cardiac vein</a:t>
            </a:r>
          </a:p>
          <a:p>
            <a:r>
              <a:rPr lang="en-US" dirty="0" smtClean="0"/>
              <a:t>Empty to right atrium</a:t>
            </a:r>
            <a:endParaRPr lang="cs-CZ" dirty="0"/>
          </a:p>
        </p:txBody>
      </p:sp>
      <p:sp>
        <p:nvSpPr>
          <p:cNvPr id="8" name="TextovéPole 7"/>
          <p:cNvSpPr txBox="1"/>
          <p:nvPr/>
        </p:nvSpPr>
        <p:spPr>
          <a:xfrm>
            <a:off x="352338" y="-25243"/>
            <a:ext cx="2944535" cy="369332"/>
          </a:xfrm>
          <a:prstGeom prst="rect">
            <a:avLst/>
          </a:prstGeom>
          <a:noFill/>
        </p:spPr>
        <p:txBody>
          <a:bodyPr wrap="square" rtlCol="0">
            <a:spAutoFit/>
          </a:bodyPr>
          <a:lstStyle/>
          <a:p>
            <a:r>
              <a:rPr lang="en-US" dirty="0" smtClean="0"/>
              <a:t>Coronary sinus</a:t>
            </a:r>
            <a:endParaRPr lang="cs-CZ" dirty="0"/>
          </a:p>
        </p:txBody>
      </p:sp>
      <p:sp>
        <p:nvSpPr>
          <p:cNvPr id="9" name="TextovéPole 8"/>
          <p:cNvSpPr txBox="1"/>
          <p:nvPr/>
        </p:nvSpPr>
        <p:spPr>
          <a:xfrm>
            <a:off x="3884489" y="-111380"/>
            <a:ext cx="3498210" cy="646331"/>
          </a:xfrm>
          <a:prstGeom prst="rect">
            <a:avLst/>
          </a:prstGeom>
          <a:noFill/>
        </p:spPr>
        <p:txBody>
          <a:bodyPr wrap="square" rtlCol="0">
            <a:spAutoFit/>
          </a:bodyPr>
          <a:lstStyle/>
          <a:p>
            <a:r>
              <a:rPr lang="en-US" dirty="0" smtClean="0"/>
              <a:t>Great cardiac vein </a:t>
            </a:r>
          </a:p>
          <a:p>
            <a:r>
              <a:rPr lang="en-US" dirty="0" smtClean="0"/>
              <a:t>(with ant. Interventricular artery)</a:t>
            </a:r>
            <a:endParaRPr lang="cs-CZ" dirty="0"/>
          </a:p>
        </p:txBody>
      </p:sp>
      <p:sp>
        <p:nvSpPr>
          <p:cNvPr id="11" name="TextovéPole 10"/>
          <p:cNvSpPr txBox="1"/>
          <p:nvPr/>
        </p:nvSpPr>
        <p:spPr>
          <a:xfrm>
            <a:off x="8070209" y="-63107"/>
            <a:ext cx="3643996" cy="646331"/>
          </a:xfrm>
          <a:prstGeom prst="rect">
            <a:avLst/>
          </a:prstGeom>
          <a:noFill/>
        </p:spPr>
        <p:txBody>
          <a:bodyPr wrap="square" rtlCol="0">
            <a:spAutoFit/>
          </a:bodyPr>
          <a:lstStyle/>
          <a:p>
            <a:r>
              <a:rPr lang="en-US" dirty="0" smtClean="0"/>
              <a:t>Middle cardiac vein</a:t>
            </a:r>
          </a:p>
          <a:p>
            <a:r>
              <a:rPr lang="en-US" dirty="0" smtClean="0"/>
              <a:t>( with </a:t>
            </a:r>
            <a:r>
              <a:rPr lang="en-US" dirty="0" err="1" smtClean="0"/>
              <a:t>post.Interventricular</a:t>
            </a:r>
            <a:r>
              <a:rPr lang="en-US" dirty="0" smtClean="0"/>
              <a:t> artery)</a:t>
            </a:r>
            <a:endParaRPr lang="cs-CZ" dirty="0"/>
          </a:p>
        </p:txBody>
      </p:sp>
    </p:spTree>
    <p:extLst>
      <p:ext uri="{BB962C8B-B14F-4D97-AF65-F5344CB8AC3E}">
        <p14:creationId xmlns:p14="http://schemas.microsoft.com/office/powerpoint/2010/main" val="2011118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1915408757"/>
              </p:ext>
            </p:extLst>
          </p:nvPr>
        </p:nvGraphicFramePr>
        <p:xfrm>
          <a:off x="1834293" y="596098"/>
          <a:ext cx="8127999" cy="185420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r>
                        <a:rPr lang="en-US" dirty="0" smtClean="0"/>
                        <a:t>M.</a:t>
                      </a:r>
                      <a:r>
                        <a:rPr lang="en-US" baseline="0" dirty="0" smtClean="0"/>
                        <a:t> </a:t>
                      </a:r>
                      <a:r>
                        <a:rPr lang="en-US" baseline="0" dirty="0" err="1" smtClean="0"/>
                        <a:t>Externus</a:t>
                      </a:r>
                      <a:r>
                        <a:rPr lang="en-US" baseline="0" dirty="0" smtClean="0"/>
                        <a:t> </a:t>
                      </a:r>
                      <a:r>
                        <a:rPr lang="en-US" baseline="0" dirty="0" err="1" smtClean="0"/>
                        <a:t>Intercostalis</a:t>
                      </a:r>
                      <a:endParaRPr lang="cs-CZ" dirty="0"/>
                    </a:p>
                  </a:txBody>
                  <a:tcPr>
                    <a:solidFill>
                      <a:srgbClr val="990000"/>
                    </a:solidFill>
                  </a:tcPr>
                </a:tc>
                <a:tc>
                  <a:txBody>
                    <a:bodyPr/>
                    <a:lstStyle/>
                    <a:p>
                      <a:r>
                        <a:rPr lang="en-US" dirty="0" smtClean="0"/>
                        <a:t>M. </a:t>
                      </a:r>
                      <a:r>
                        <a:rPr lang="en-US" dirty="0" err="1" smtClean="0"/>
                        <a:t>Internus</a:t>
                      </a:r>
                      <a:r>
                        <a:rPr lang="en-US" dirty="0" smtClean="0"/>
                        <a:t> </a:t>
                      </a:r>
                      <a:r>
                        <a:rPr lang="en-US" dirty="0" err="1" smtClean="0"/>
                        <a:t>Intercostalis</a:t>
                      </a:r>
                      <a:endParaRPr lang="cs-CZ" dirty="0"/>
                    </a:p>
                  </a:txBody>
                  <a:tcPr>
                    <a:solidFill>
                      <a:srgbClr val="990000"/>
                    </a:solidFill>
                  </a:tcPr>
                </a:tc>
                <a:tc>
                  <a:txBody>
                    <a:bodyPr/>
                    <a:lstStyle/>
                    <a:p>
                      <a:r>
                        <a:rPr lang="en-US" dirty="0" smtClean="0"/>
                        <a:t>M. Innermost Intercostal</a:t>
                      </a:r>
                      <a:endParaRPr lang="cs-CZ" dirty="0"/>
                    </a:p>
                  </a:txBody>
                  <a:tcPr>
                    <a:solidFill>
                      <a:srgbClr val="990000"/>
                    </a:solidFill>
                  </a:tcPr>
                </a:tc>
              </a:tr>
              <a:tr h="370840">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r>
              <a:tr h="370840">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r>
              <a:tr h="370840">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a:p>
                  </a:txBody>
                  <a:tcPr>
                    <a:solidFill>
                      <a:srgbClr val="990000"/>
                    </a:solidFill>
                  </a:tcPr>
                </a:tc>
              </a:tr>
              <a:tr h="370840">
                <a:tc>
                  <a:txBody>
                    <a:bodyPr/>
                    <a:lstStyle/>
                    <a:p>
                      <a:endParaRPr lang="cs-CZ"/>
                    </a:p>
                  </a:txBody>
                  <a:tcPr>
                    <a:solidFill>
                      <a:srgbClr val="990000"/>
                    </a:solidFill>
                  </a:tcPr>
                </a:tc>
                <a:tc>
                  <a:txBody>
                    <a:bodyPr/>
                    <a:lstStyle/>
                    <a:p>
                      <a:endParaRPr lang="cs-CZ"/>
                    </a:p>
                  </a:txBody>
                  <a:tcPr>
                    <a:solidFill>
                      <a:srgbClr val="990000"/>
                    </a:solidFill>
                  </a:tcPr>
                </a:tc>
                <a:tc>
                  <a:txBody>
                    <a:bodyPr/>
                    <a:lstStyle/>
                    <a:p>
                      <a:endParaRPr lang="cs-CZ" dirty="0"/>
                    </a:p>
                  </a:txBody>
                  <a:tcPr>
                    <a:solidFill>
                      <a:srgbClr val="990000"/>
                    </a:solidFill>
                  </a:tcPr>
                </a:tc>
              </a:tr>
            </a:tbl>
          </a:graphicData>
        </a:graphic>
      </p:graphicFrame>
      <p:pic>
        <p:nvPicPr>
          <p:cNvPr id="3074" name="Picture 2" descr="http://cnx.org/content/m46485/latest/1114_Thora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462" y="2681956"/>
            <a:ext cx="7464426" cy="417604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9098695" y="4169813"/>
            <a:ext cx="1235676" cy="1200329"/>
          </a:xfrm>
          <a:prstGeom prst="rect">
            <a:avLst/>
          </a:prstGeom>
          <a:noFill/>
        </p:spPr>
        <p:txBody>
          <a:bodyPr wrap="square" rtlCol="0">
            <a:spAutoFit/>
          </a:bodyPr>
          <a:lstStyle/>
          <a:p>
            <a:r>
              <a:rPr lang="en-US" dirty="0" smtClean="0"/>
              <a:t>Origin</a:t>
            </a:r>
          </a:p>
          <a:p>
            <a:endParaRPr lang="en-US" dirty="0"/>
          </a:p>
          <a:p>
            <a:endParaRPr lang="en-US" dirty="0" smtClean="0"/>
          </a:p>
          <a:p>
            <a:r>
              <a:rPr lang="en-US" dirty="0" smtClean="0"/>
              <a:t>Insertion</a:t>
            </a:r>
            <a:endParaRPr lang="cs-CZ" dirty="0"/>
          </a:p>
        </p:txBody>
      </p:sp>
      <p:sp>
        <p:nvSpPr>
          <p:cNvPr id="7" name="TextovéPole 6"/>
          <p:cNvSpPr txBox="1"/>
          <p:nvPr/>
        </p:nvSpPr>
        <p:spPr>
          <a:xfrm>
            <a:off x="8036010" y="4593896"/>
            <a:ext cx="230659" cy="923330"/>
          </a:xfrm>
          <a:prstGeom prst="rect">
            <a:avLst/>
          </a:prstGeom>
          <a:noFill/>
        </p:spPr>
        <p:txBody>
          <a:bodyPr wrap="square" rtlCol="0">
            <a:spAutoFit/>
          </a:bodyPr>
          <a:lstStyle/>
          <a:p>
            <a:r>
              <a:rPr lang="en-US" dirty="0" smtClean="0"/>
              <a:t>I</a:t>
            </a:r>
          </a:p>
          <a:p>
            <a:endParaRPr lang="en-US" dirty="0" smtClean="0"/>
          </a:p>
          <a:p>
            <a:r>
              <a:rPr lang="en-US" dirty="0" smtClean="0"/>
              <a:t>O</a:t>
            </a:r>
            <a:endParaRPr lang="cs-CZ" dirty="0"/>
          </a:p>
        </p:txBody>
      </p:sp>
      <p:sp>
        <p:nvSpPr>
          <p:cNvPr id="8" name="TextovéPole 7"/>
          <p:cNvSpPr txBox="1"/>
          <p:nvPr/>
        </p:nvSpPr>
        <p:spPr>
          <a:xfrm>
            <a:off x="7199868" y="4105531"/>
            <a:ext cx="230659" cy="1477328"/>
          </a:xfrm>
          <a:prstGeom prst="rect">
            <a:avLst/>
          </a:prstGeom>
          <a:noFill/>
        </p:spPr>
        <p:txBody>
          <a:bodyPr wrap="square" rtlCol="0">
            <a:spAutoFit/>
          </a:bodyPr>
          <a:lstStyle/>
          <a:p>
            <a:r>
              <a:rPr lang="en-US" dirty="0" smtClean="0"/>
              <a:t>I</a:t>
            </a:r>
          </a:p>
          <a:p>
            <a:endParaRPr lang="en-US" dirty="0" smtClean="0"/>
          </a:p>
          <a:p>
            <a:endParaRPr lang="en-US" dirty="0"/>
          </a:p>
          <a:p>
            <a:endParaRPr lang="en-US" dirty="0" smtClean="0"/>
          </a:p>
          <a:p>
            <a:r>
              <a:rPr lang="en-US" dirty="0" smtClean="0"/>
              <a:t>O</a:t>
            </a:r>
            <a:endParaRPr lang="cs-CZ" dirty="0"/>
          </a:p>
        </p:txBody>
      </p:sp>
    </p:spTree>
    <p:extLst>
      <p:ext uri="{BB962C8B-B14F-4D97-AF65-F5344CB8AC3E}">
        <p14:creationId xmlns:p14="http://schemas.microsoft.com/office/powerpoint/2010/main" val="2542724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087763" y="230659"/>
            <a:ext cx="815546" cy="369332"/>
          </a:xfrm>
          <a:prstGeom prst="rect">
            <a:avLst/>
          </a:prstGeom>
          <a:noFill/>
        </p:spPr>
        <p:txBody>
          <a:bodyPr wrap="square" rtlCol="0">
            <a:spAutoFit/>
          </a:bodyPr>
          <a:lstStyle/>
          <a:p>
            <a:r>
              <a:rPr lang="cs-CZ" dirty="0" err="1" smtClean="0"/>
              <a:t>Heart</a:t>
            </a:r>
            <a:endParaRPr lang="cs-CZ" dirty="0"/>
          </a:p>
        </p:txBody>
      </p:sp>
      <p:pic>
        <p:nvPicPr>
          <p:cNvPr id="7170" name="Picture 2" descr="http://web.gccaz.edu/~rbowker/cadaver/%206696GPlastHe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32" y="933664"/>
            <a:ext cx="3429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eb.gccaz.edu/~rbowker/cadaver/%206698GPlastHeartPo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635" y="933664"/>
            <a:ext cx="3429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eb.gccaz.edu/~rbowker/cadaver/%206700GPlastHeartPo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938" y="933664"/>
            <a:ext cx="3429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910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82746" y="0"/>
            <a:ext cx="1589903" cy="369332"/>
          </a:xfrm>
          <a:prstGeom prst="rect">
            <a:avLst/>
          </a:prstGeom>
          <a:noFill/>
        </p:spPr>
        <p:txBody>
          <a:bodyPr wrap="square" rtlCol="0">
            <a:spAutoFit/>
          </a:bodyPr>
          <a:lstStyle/>
          <a:p>
            <a:r>
              <a:rPr lang="en-US" dirty="0" smtClean="0"/>
              <a:t>Oesophagus</a:t>
            </a:r>
            <a:endParaRPr lang="cs-CZ" dirty="0"/>
          </a:p>
        </p:txBody>
      </p:sp>
      <p:sp>
        <p:nvSpPr>
          <p:cNvPr id="2" name="Obdélník 1"/>
          <p:cNvSpPr/>
          <p:nvPr/>
        </p:nvSpPr>
        <p:spPr>
          <a:xfrm>
            <a:off x="230659" y="431094"/>
            <a:ext cx="11623589" cy="3970318"/>
          </a:xfrm>
          <a:prstGeom prst="rect">
            <a:avLst/>
          </a:prstGeom>
        </p:spPr>
        <p:txBody>
          <a:bodyPr wrap="square">
            <a:spAutoFit/>
          </a:bodyPr>
          <a:lstStyle/>
          <a:p>
            <a:r>
              <a:rPr lang="cs-CZ" dirty="0"/>
              <a:t>The oesophagus is </a:t>
            </a:r>
            <a:r>
              <a:rPr lang="en-US" u="sng" dirty="0"/>
              <a:t>23 till 28 cm </a:t>
            </a:r>
            <a:r>
              <a:rPr lang="en-US" dirty="0"/>
              <a:t>long tube , which connects the pharynx (C6 level) to stomach. It enters the thorax through </a:t>
            </a:r>
            <a:r>
              <a:rPr lang="en-US" u="sng" dirty="0"/>
              <a:t>superior thoracic aperture</a:t>
            </a:r>
            <a:r>
              <a:rPr lang="en-US" dirty="0"/>
              <a:t> and it passes into the abdominal cavity through the </a:t>
            </a:r>
            <a:r>
              <a:rPr lang="en-US" u="sng" dirty="0"/>
              <a:t>hiatus for oesophagus of diaphragm</a:t>
            </a:r>
            <a:r>
              <a:rPr lang="en-US" dirty="0"/>
              <a:t> and on the </a:t>
            </a:r>
            <a:r>
              <a:rPr lang="en-US" b="1" dirty="0"/>
              <a:t>left side of T11-T12 it joins the stomach</a:t>
            </a:r>
            <a:r>
              <a:rPr lang="en-US" dirty="0"/>
              <a:t>. The place that Oesophagus joins the stomach is called </a:t>
            </a:r>
            <a:r>
              <a:rPr lang="en-US" b="1" dirty="0"/>
              <a:t>Cardia</a:t>
            </a:r>
            <a:r>
              <a:rPr lang="en-US" dirty="0"/>
              <a:t>. The beginning of oesophagus is 15 cm away from the anterior teeth and the cardia is 40 cm away ( important for oesophagoscopy and gastroscopy). The diameter of oesophagus is 1,5 cm but during swallowing its diameter can be double.</a:t>
            </a:r>
          </a:p>
          <a:p>
            <a:r>
              <a:rPr lang="en-US" dirty="0"/>
              <a:t>In the course of oesophagus we observe </a:t>
            </a:r>
            <a:r>
              <a:rPr lang="en-US" b="1" u="sng" dirty="0"/>
              <a:t>three short physiological constrictions</a:t>
            </a:r>
          </a:p>
          <a:p>
            <a:pPr marL="400050" indent="-400050">
              <a:buFont typeface="+mj-lt"/>
              <a:buAutoNum type="romanUcPeriod"/>
            </a:pPr>
            <a:r>
              <a:rPr lang="en-US" b="1" dirty="0"/>
              <a:t>The Upper constriction </a:t>
            </a:r>
            <a:r>
              <a:rPr lang="en-US" dirty="0"/>
              <a:t>(15 cm away from incisors) is located in the </a:t>
            </a:r>
            <a:r>
              <a:rPr lang="en-US" b="1" dirty="0" err="1"/>
              <a:t>pharyngo</a:t>
            </a:r>
            <a:r>
              <a:rPr lang="en-US" b="1" dirty="0"/>
              <a:t>-oesophageal junction</a:t>
            </a:r>
            <a:r>
              <a:rPr lang="en-US" dirty="0"/>
              <a:t>. The constriction is due to arrangement of </a:t>
            </a:r>
            <a:r>
              <a:rPr lang="en-US" u="sng" dirty="0"/>
              <a:t>the circular muscles of the lower pharyngeal constrictor </a:t>
            </a:r>
            <a:r>
              <a:rPr lang="en-US" dirty="0"/>
              <a:t>and also the </a:t>
            </a:r>
            <a:r>
              <a:rPr lang="en-US" u="sng" dirty="0" err="1"/>
              <a:t>submucosal</a:t>
            </a:r>
            <a:r>
              <a:rPr lang="en-US" u="sng" dirty="0"/>
              <a:t> venous plexus</a:t>
            </a:r>
            <a:r>
              <a:rPr lang="en-US" dirty="0"/>
              <a:t> participates in it.</a:t>
            </a:r>
          </a:p>
          <a:p>
            <a:pPr marL="400050" indent="-400050">
              <a:buFont typeface="+mj-lt"/>
              <a:buAutoNum type="romanUcPeriod"/>
            </a:pPr>
            <a:r>
              <a:rPr lang="en-US" b="1" dirty="0"/>
              <a:t>The middle constriction </a:t>
            </a:r>
            <a:r>
              <a:rPr lang="en-US" dirty="0"/>
              <a:t>(24 cm away from incisors )is in the plane of </a:t>
            </a:r>
            <a:r>
              <a:rPr lang="en-US" b="1" dirty="0"/>
              <a:t>tracheal bifurcation</a:t>
            </a:r>
            <a:r>
              <a:rPr lang="en-US" dirty="0"/>
              <a:t>. At this plane the oesophagus is located </a:t>
            </a:r>
            <a:r>
              <a:rPr lang="en-US" u="sng" dirty="0"/>
              <a:t>between the aorta, the trachea and the left bronchus</a:t>
            </a:r>
            <a:r>
              <a:rPr lang="en-US" dirty="0"/>
              <a:t>.</a:t>
            </a:r>
          </a:p>
          <a:p>
            <a:pPr marL="400050" indent="-400050">
              <a:buFont typeface="+mj-lt"/>
              <a:buAutoNum type="romanUcPeriod"/>
            </a:pPr>
            <a:r>
              <a:rPr lang="en-US" b="1" dirty="0"/>
              <a:t>The lower </a:t>
            </a:r>
            <a:r>
              <a:rPr lang="en-US" b="1" dirty="0" err="1"/>
              <a:t>contriction</a:t>
            </a:r>
            <a:r>
              <a:rPr lang="en-US" b="1" dirty="0"/>
              <a:t> </a:t>
            </a:r>
            <a:r>
              <a:rPr lang="en-US" dirty="0"/>
              <a:t>(40cm way form incisors) is positioned in the place where </a:t>
            </a:r>
            <a:r>
              <a:rPr lang="en-US" b="1" dirty="0"/>
              <a:t>oesophagus passes through the diaphragm </a:t>
            </a:r>
          </a:p>
          <a:p>
            <a:pPr marL="342900" indent="-342900">
              <a:buFont typeface="+mj-lt"/>
              <a:buAutoNum type="arabicPeriod"/>
            </a:pPr>
            <a:endParaRPr lang="cs-CZ" dirty="0"/>
          </a:p>
        </p:txBody>
      </p:sp>
      <p:pic>
        <p:nvPicPr>
          <p:cNvPr id="5" name="Picture 2" descr="http://d3j7fudf8o8iuo.cloudfront.net/var/ezwebin_site/storage/images/media/images/e-anatomy/mediastinum-anatomy-illustrations/oesophagus-cardia-anatomy-diagram-imaios/5904334-1-eng-GB/oesophagus-cardia-anatomy-diagram-imaios_medical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864" y="3854637"/>
            <a:ext cx="3255665" cy="274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37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9470" y="551573"/>
            <a:ext cx="6631459" cy="4524315"/>
          </a:xfrm>
          <a:prstGeom prst="rect">
            <a:avLst/>
          </a:prstGeom>
        </p:spPr>
        <p:txBody>
          <a:bodyPr wrap="square">
            <a:spAutoFit/>
          </a:bodyPr>
          <a:lstStyle/>
          <a:p>
            <a:pPr marL="342900" indent="-342900">
              <a:buFont typeface="+mj-lt"/>
              <a:buAutoNum type="arabicPeriod"/>
            </a:pPr>
            <a:r>
              <a:rPr lang="en-US" sz="1600" b="1" dirty="0"/>
              <a:t>The Cervical Portion (pars cervicalis) </a:t>
            </a:r>
            <a:r>
              <a:rPr lang="en-US" sz="1600" dirty="0"/>
              <a:t>is approximately </a:t>
            </a:r>
            <a:r>
              <a:rPr lang="en-US" sz="1600" u="sng" dirty="0"/>
              <a:t>6 cm long</a:t>
            </a:r>
            <a:r>
              <a:rPr lang="en-US" sz="1600" dirty="0"/>
              <a:t> and comes up to the lower margin sternum. It lies in front of the vertebral column and it is movable against it . In front of oesophagus the trachea passes . Inside the groove between the oesophagus and the trachea the recurrent laryngeal nerve imbedded.</a:t>
            </a:r>
            <a:endParaRPr lang="en-US" sz="1600" b="1" dirty="0"/>
          </a:p>
          <a:p>
            <a:pPr marL="342900" indent="-342900">
              <a:buFont typeface="+mj-lt"/>
              <a:buAutoNum type="arabicPeriod"/>
            </a:pPr>
            <a:r>
              <a:rPr lang="en-US" sz="1600" b="1" dirty="0"/>
              <a:t>The Thoracic Portion (pars thoracicis) </a:t>
            </a:r>
            <a:r>
              <a:rPr lang="en-US" sz="1600" dirty="0"/>
              <a:t>is </a:t>
            </a:r>
            <a:r>
              <a:rPr lang="en-US" sz="1600" u="sng" dirty="0"/>
              <a:t>16 till 20 cm long </a:t>
            </a:r>
            <a:r>
              <a:rPr lang="en-US" sz="1600" dirty="0"/>
              <a:t>. At the beginning (</a:t>
            </a:r>
            <a:r>
              <a:rPr lang="en-US" sz="1600" b="1" dirty="0"/>
              <a:t>retro-tracheal part</a:t>
            </a:r>
            <a:r>
              <a:rPr lang="en-US" sz="1600" dirty="0"/>
              <a:t>) it lies in front of vertebral column and caudally it draws apart from the spine . In front of the oesophagus at the beginning the trachea is situated and at the level T4-T5 the trachea bifurcates.  Below this level (</a:t>
            </a:r>
            <a:r>
              <a:rPr lang="en-US" sz="1600" b="1" dirty="0"/>
              <a:t>retro-</a:t>
            </a:r>
            <a:r>
              <a:rPr lang="en-US" sz="1600" b="1" dirty="0" err="1"/>
              <a:t>pericardiac</a:t>
            </a:r>
            <a:r>
              <a:rPr lang="en-US" sz="1600" b="1" dirty="0"/>
              <a:t> part</a:t>
            </a:r>
            <a:r>
              <a:rPr lang="en-US" sz="1600" dirty="0"/>
              <a:t>) the oesophagus passes behind the heart stored in pericardial sac. At the level of T3 the beginning of thoracic aorta attaches to oesophagus. Caudally the thoracic aorta passes in the midsagittal plane and behind oesophagus. On the oesophagus is lying the anterior and posterior vagal trunk which is formed by the Left and Right Vagus Nerves respectively.    </a:t>
            </a:r>
            <a:endParaRPr lang="en-US" sz="1600" b="1" dirty="0"/>
          </a:p>
          <a:p>
            <a:pPr marL="342900" indent="-342900">
              <a:buFont typeface="+mj-lt"/>
              <a:buAutoNum type="arabicPeriod"/>
            </a:pPr>
            <a:r>
              <a:rPr lang="en-US" sz="1600" b="1" dirty="0"/>
              <a:t>The Abdominal Portion (pars abdominalis) </a:t>
            </a:r>
            <a:r>
              <a:rPr lang="en-US" sz="1600" dirty="0"/>
              <a:t> is </a:t>
            </a:r>
            <a:r>
              <a:rPr lang="en-US" sz="1600" u="sng" dirty="0"/>
              <a:t>1 till 2 cm long</a:t>
            </a:r>
            <a:r>
              <a:rPr lang="en-US" sz="1600" dirty="0"/>
              <a:t> and passes below the diaphragm towards  the cardia. In front of it the left hepatic lobe is located . </a:t>
            </a:r>
            <a:r>
              <a:rPr lang="en-US" sz="1600" b="1" dirty="0"/>
              <a:t>This part of oesophagus is covered by the peritoneum. </a:t>
            </a:r>
          </a:p>
        </p:txBody>
      </p:sp>
      <p:pic>
        <p:nvPicPr>
          <p:cNvPr id="5" name="Picture 6" descr="http://etc.usf.edu/clipart/56700/56715/56715_esophagus_l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063" y="370341"/>
            <a:ext cx="4424234" cy="580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597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dewereldmorgen.be/sites/default/files/imagecache/slideshow_1680x1050/2011/11/19/georgiad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33231"/>
            <a:ext cx="685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koolnews.gr/wp-content/uploads/2013/08/Adonis-Georgiadis-382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56" y="667264"/>
            <a:ext cx="36385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50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68875" y="0"/>
            <a:ext cx="11557686" cy="3570208"/>
          </a:xfrm>
          <a:prstGeom prst="rect">
            <a:avLst/>
          </a:prstGeom>
          <a:noFill/>
        </p:spPr>
        <p:txBody>
          <a:bodyPr wrap="square" rtlCol="0">
            <a:spAutoFit/>
          </a:bodyPr>
          <a:lstStyle/>
          <a:p>
            <a:r>
              <a:rPr lang="en-US" b="1" dirty="0" smtClean="0"/>
              <a:t>Fasciae</a:t>
            </a:r>
          </a:p>
          <a:p>
            <a:pPr marL="285750" indent="-285750">
              <a:buFont typeface="Arial" panose="020B0604020202020204" pitchFamily="34" charset="0"/>
              <a:buChar char="•"/>
            </a:pPr>
            <a:r>
              <a:rPr lang="en-US" sz="1600" u="sng" dirty="0" smtClean="0"/>
              <a:t>Superficial thoracic fascia</a:t>
            </a:r>
            <a:r>
              <a:rPr lang="en-US" sz="1600" dirty="0" smtClean="0"/>
              <a:t>: Underneath the skin.</a:t>
            </a:r>
          </a:p>
          <a:p>
            <a:pPr marL="285750" indent="-285750">
              <a:buFont typeface="Arial" panose="020B0604020202020204" pitchFamily="34" charset="0"/>
              <a:buChar char="•"/>
            </a:pPr>
            <a:r>
              <a:rPr lang="en-US" sz="1600" u="sng" dirty="0" smtClean="0"/>
              <a:t>Pectoral fascia</a:t>
            </a:r>
            <a:r>
              <a:rPr lang="en-US" sz="1600" dirty="0" smtClean="0"/>
              <a:t>: The pectoral fascia is a thin lamina, covering the surface of the pectoralis major, and sending numerous prolongations between its fasciculi: </a:t>
            </a:r>
            <a:r>
              <a:rPr lang="en-US" sz="1600" dirty="0" smtClean="0">
                <a:solidFill>
                  <a:srgbClr val="FF0000"/>
                </a:solidFill>
              </a:rPr>
              <a:t>it is attached, in the middle line, to the front of the sternum; above, to the clavicle; laterally and below it is continuous with the fascia of the shoulder, axilla</a:t>
            </a:r>
          </a:p>
          <a:p>
            <a:pPr marL="285750" indent="-285750">
              <a:buFont typeface="Arial" panose="020B0604020202020204" pitchFamily="34" charset="0"/>
              <a:buChar char="•"/>
            </a:pPr>
            <a:r>
              <a:rPr lang="en-US" sz="1600" u="sng" dirty="0" smtClean="0"/>
              <a:t>Clavipectoral fascia</a:t>
            </a:r>
            <a:r>
              <a:rPr lang="en-US" sz="1600" dirty="0" smtClean="0"/>
              <a:t>: It occupies the </a:t>
            </a:r>
            <a:r>
              <a:rPr lang="en-US" sz="1600" b="1" dirty="0" smtClean="0"/>
              <a:t>interval between the pectoralis minor and Subclavius </a:t>
            </a:r>
            <a:r>
              <a:rPr lang="en-US" sz="1600" dirty="0" smtClean="0"/>
              <a:t>, and protects the axillary vessels and nerves. Traced upward</a:t>
            </a:r>
            <a:r>
              <a:rPr lang="en-US" sz="1600" dirty="0" smtClean="0">
                <a:solidFill>
                  <a:srgbClr val="FF0000"/>
                </a:solidFill>
              </a:rPr>
              <a:t>, it splits to enclose the Subclavius , and its two layers are attached to the clavicle, one in front of and the other behind the muscle; the latter layer fuses with the deep cervical fascia and with the sheath of the axillary vessels. Medially, it blends with the fascia covering the first two intercostal spaces, and is attached also to the first rib medial to the origin of the Subclavius . Laterally, it is very thick and dense, and is attached to the coracoid process</a:t>
            </a:r>
            <a:r>
              <a:rPr lang="en-US" sz="1600" dirty="0" smtClean="0"/>
              <a:t>. The portion extending from the first rib to the coracoid process is called the </a:t>
            </a:r>
            <a:r>
              <a:rPr lang="en-US" sz="1600" dirty="0" err="1" smtClean="0"/>
              <a:t>costocoracoid</a:t>
            </a:r>
            <a:r>
              <a:rPr lang="en-US" sz="1600" dirty="0" smtClean="0"/>
              <a:t> ligament.</a:t>
            </a:r>
          </a:p>
          <a:p>
            <a:pPr marL="285750" indent="-285750">
              <a:buFont typeface="Arial" panose="020B0604020202020204" pitchFamily="34" charset="0"/>
              <a:buChar char="•"/>
            </a:pPr>
            <a:r>
              <a:rPr lang="en-US" sz="1600" u="sng" dirty="0" smtClean="0"/>
              <a:t>Endothoracic fascia</a:t>
            </a:r>
            <a:r>
              <a:rPr lang="en-US" sz="1600" dirty="0" smtClean="0"/>
              <a:t>: Endothoracic fascia is the layer of loose connective </a:t>
            </a:r>
          </a:p>
          <a:p>
            <a:r>
              <a:rPr lang="en-US" sz="1600" dirty="0" smtClean="0"/>
              <a:t>tissue </a:t>
            </a:r>
            <a:r>
              <a:rPr lang="en-US" sz="1600" dirty="0" smtClean="0">
                <a:solidFill>
                  <a:srgbClr val="FF0000"/>
                </a:solidFill>
              </a:rPr>
              <a:t>deep to the intercostal spaces and ribs, separating these structures</a:t>
            </a:r>
          </a:p>
          <a:p>
            <a:r>
              <a:rPr lang="en-US" sz="1600" dirty="0" smtClean="0">
                <a:solidFill>
                  <a:srgbClr val="FF0000"/>
                </a:solidFill>
              </a:rPr>
              <a:t> from the underlying pleura</a:t>
            </a:r>
            <a:endParaRPr lang="cs-CZ" sz="1600" dirty="0">
              <a:solidFill>
                <a:srgbClr val="FF0000"/>
              </a:solidFill>
            </a:endParaRPr>
          </a:p>
        </p:txBody>
      </p:sp>
      <p:pic>
        <p:nvPicPr>
          <p:cNvPr id="5122" name="Picture 2" descr="http://www.synthetek.com/Images/Syntherolarticle/autopsy-of-superficial-fascia-pectoral-fas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416" y="2524897"/>
            <a:ext cx="5412260" cy="416834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02.201.152.9/jpjys/admin/pic/2007530113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22" y="3533884"/>
            <a:ext cx="3925330" cy="296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901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54595" y="107092"/>
            <a:ext cx="1252152" cy="369332"/>
          </a:xfrm>
          <a:prstGeom prst="rect">
            <a:avLst/>
          </a:prstGeom>
          <a:noFill/>
        </p:spPr>
        <p:txBody>
          <a:bodyPr wrap="square" rtlCol="0">
            <a:spAutoFit/>
          </a:bodyPr>
          <a:lstStyle/>
          <a:p>
            <a:r>
              <a:rPr lang="en-US" dirty="0" smtClean="0"/>
              <a:t>Arteries</a:t>
            </a:r>
            <a:endParaRPr lang="cs-CZ" dirty="0"/>
          </a:p>
        </p:txBody>
      </p:sp>
      <p:sp>
        <p:nvSpPr>
          <p:cNvPr id="5" name="TextovéPole 4"/>
          <p:cNvSpPr txBox="1"/>
          <p:nvPr/>
        </p:nvSpPr>
        <p:spPr>
          <a:xfrm>
            <a:off x="3773524" y="645260"/>
            <a:ext cx="4679092" cy="1477328"/>
          </a:xfrm>
          <a:prstGeom prst="rect">
            <a:avLst/>
          </a:prstGeom>
          <a:noFill/>
        </p:spPr>
        <p:txBody>
          <a:bodyPr wrap="square" rtlCol="0">
            <a:spAutoFit/>
          </a:bodyPr>
          <a:lstStyle/>
          <a:p>
            <a:r>
              <a:rPr lang="en-US" dirty="0" smtClean="0"/>
              <a:t>Aorta</a:t>
            </a:r>
          </a:p>
          <a:p>
            <a:pPr marL="285750" indent="-285750">
              <a:buFont typeface="Arial" panose="020B0604020202020204" pitchFamily="34" charset="0"/>
              <a:buChar char="•"/>
            </a:pPr>
            <a:r>
              <a:rPr lang="en-US" dirty="0" smtClean="0"/>
              <a:t>Brachiocephalic Artery</a:t>
            </a:r>
          </a:p>
          <a:p>
            <a:r>
              <a:rPr lang="en-US" dirty="0" smtClean="0"/>
              <a:t> –  Right Common </a:t>
            </a:r>
            <a:r>
              <a:rPr lang="en-US" dirty="0"/>
              <a:t>C</a:t>
            </a:r>
            <a:r>
              <a:rPr lang="en-US" dirty="0" smtClean="0"/>
              <a:t>arotid. – Right Subclavian.   </a:t>
            </a:r>
          </a:p>
          <a:p>
            <a:pPr marL="285750" indent="-285750">
              <a:buFont typeface="Arial" panose="020B0604020202020204" pitchFamily="34" charset="0"/>
              <a:buChar char="•"/>
            </a:pPr>
            <a:r>
              <a:rPr lang="en-US" dirty="0" smtClean="0"/>
              <a:t>Left subclavian artery</a:t>
            </a:r>
          </a:p>
          <a:p>
            <a:pPr marL="285750" indent="-285750">
              <a:buFont typeface="Arial" panose="020B0604020202020204" pitchFamily="34" charset="0"/>
              <a:buChar char="•"/>
            </a:pPr>
            <a:r>
              <a:rPr lang="en-US" dirty="0" smtClean="0"/>
              <a:t>Left common carotid artery</a:t>
            </a:r>
            <a:endParaRPr lang="cs-CZ" dirty="0"/>
          </a:p>
        </p:txBody>
      </p:sp>
      <p:pic>
        <p:nvPicPr>
          <p:cNvPr id="6146" name="Picture 2" descr="http://www.chw.org/display/displayFile.asp?filename=/Groups/Derm/aortic_arch_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4162" y="2291424"/>
            <a:ext cx="3746121" cy="444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80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04800" y="189470"/>
            <a:ext cx="5832389" cy="369332"/>
          </a:xfrm>
          <a:prstGeom prst="rect">
            <a:avLst/>
          </a:prstGeom>
          <a:noFill/>
        </p:spPr>
        <p:txBody>
          <a:bodyPr wrap="square" rtlCol="0">
            <a:spAutoFit/>
          </a:bodyPr>
          <a:lstStyle/>
          <a:p>
            <a:r>
              <a:rPr lang="en-US" u="sng" dirty="0" smtClean="0"/>
              <a:t>SUBCLAVIAN ARTERY</a:t>
            </a:r>
            <a:r>
              <a:rPr lang="en-US" dirty="0" smtClean="0"/>
              <a:t>. Mnemonic for branches </a:t>
            </a:r>
            <a:r>
              <a:rPr lang="en-US" dirty="0" err="1" smtClean="0"/>
              <a:t>VITamin</a:t>
            </a:r>
            <a:r>
              <a:rPr lang="en-US" dirty="0" smtClean="0"/>
              <a:t> C</a:t>
            </a:r>
            <a:endParaRPr lang="cs-CZ" dirty="0"/>
          </a:p>
        </p:txBody>
      </p:sp>
      <p:sp>
        <p:nvSpPr>
          <p:cNvPr id="5" name="TextovéPole 4"/>
          <p:cNvSpPr txBox="1"/>
          <p:nvPr/>
        </p:nvSpPr>
        <p:spPr>
          <a:xfrm>
            <a:off x="304800" y="525851"/>
            <a:ext cx="10264346" cy="923330"/>
          </a:xfrm>
          <a:prstGeom prst="rect">
            <a:avLst/>
          </a:prstGeom>
          <a:noFill/>
        </p:spPr>
        <p:txBody>
          <a:bodyPr wrap="square" rtlCol="0">
            <a:spAutoFit/>
          </a:bodyPr>
          <a:lstStyle/>
          <a:p>
            <a:r>
              <a:rPr lang="en-US" dirty="0" smtClean="0"/>
              <a:t>It passes </a:t>
            </a:r>
            <a:r>
              <a:rPr lang="en-US" dirty="0" smtClean="0">
                <a:solidFill>
                  <a:srgbClr val="FF0000"/>
                </a:solidFill>
              </a:rPr>
              <a:t>ventrocaudally from brachial plexus </a:t>
            </a:r>
            <a:r>
              <a:rPr lang="en-US" dirty="0" smtClean="0"/>
              <a:t>. Enters the fissure </a:t>
            </a:r>
            <a:r>
              <a:rPr lang="en-US" dirty="0" smtClean="0">
                <a:solidFill>
                  <a:srgbClr val="FF0000"/>
                </a:solidFill>
              </a:rPr>
              <a:t>between anterior and middle scalene </a:t>
            </a:r>
            <a:r>
              <a:rPr lang="en-US" dirty="0" smtClean="0"/>
              <a:t>muscles. It lies on </a:t>
            </a:r>
            <a:r>
              <a:rPr lang="en-US" dirty="0" smtClean="0">
                <a:solidFill>
                  <a:srgbClr val="FF0000"/>
                </a:solidFill>
              </a:rPr>
              <a:t>groove for subclavian artery of first rib </a:t>
            </a:r>
            <a:r>
              <a:rPr lang="en-US" dirty="0" smtClean="0"/>
              <a:t>passes </a:t>
            </a:r>
            <a:r>
              <a:rPr lang="en-US" dirty="0" smtClean="0">
                <a:solidFill>
                  <a:srgbClr val="FF0000"/>
                </a:solidFill>
              </a:rPr>
              <a:t>bellow clavicle </a:t>
            </a:r>
            <a:r>
              <a:rPr lang="en-US" dirty="0" smtClean="0"/>
              <a:t>and enter </a:t>
            </a:r>
            <a:r>
              <a:rPr lang="en-US" dirty="0" smtClean="0">
                <a:solidFill>
                  <a:srgbClr val="FF0000"/>
                </a:solidFill>
              </a:rPr>
              <a:t>axillary fossa where changes name to Axillary a..</a:t>
            </a:r>
            <a:endParaRPr lang="cs-CZ" dirty="0">
              <a:solidFill>
                <a:srgbClr val="FF0000"/>
              </a:solidFill>
            </a:endParaRPr>
          </a:p>
        </p:txBody>
      </p:sp>
      <p:pic>
        <p:nvPicPr>
          <p:cNvPr id="7170" name="Picture 2" descr="http://drsigonasanatomy.weebly.com/uploads/1/0/3/8/10387966/7267826_or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9181"/>
            <a:ext cx="5086350" cy="240982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137189" y="1607071"/>
            <a:ext cx="6013623" cy="5078313"/>
          </a:xfrm>
          <a:prstGeom prst="rect">
            <a:avLst/>
          </a:prstGeom>
          <a:noFill/>
        </p:spPr>
        <p:txBody>
          <a:bodyPr wrap="square" rtlCol="0">
            <a:spAutoFit/>
          </a:bodyPr>
          <a:lstStyle/>
          <a:p>
            <a:r>
              <a:rPr lang="en-US" dirty="0" smtClean="0"/>
              <a:t>Branches</a:t>
            </a:r>
          </a:p>
          <a:p>
            <a:pPr marL="342900" indent="-342900">
              <a:buFont typeface="+mj-lt"/>
              <a:buAutoNum type="arabicPeriod"/>
            </a:pPr>
            <a:r>
              <a:rPr lang="en-US" u="sng" dirty="0" smtClean="0"/>
              <a:t>Vertebral A</a:t>
            </a:r>
            <a:r>
              <a:rPr lang="en-US" dirty="0" smtClean="0"/>
              <a:t>. It has intracranial and </a:t>
            </a:r>
            <a:r>
              <a:rPr lang="en-US" dirty="0" err="1" smtClean="0"/>
              <a:t>extracranial</a:t>
            </a:r>
            <a:r>
              <a:rPr lang="en-US" dirty="0" smtClean="0"/>
              <a:t> branches</a:t>
            </a:r>
          </a:p>
          <a:p>
            <a:pPr marL="342900" indent="-342900">
              <a:buFont typeface="+mj-lt"/>
              <a:buAutoNum type="arabicPeriod"/>
            </a:pPr>
            <a:r>
              <a:rPr lang="en-US" u="sng" dirty="0" smtClean="0"/>
              <a:t>Internal Thoracic A</a:t>
            </a:r>
            <a:r>
              <a:rPr lang="en-US" dirty="0" smtClean="0"/>
              <a:t>.. Enters the thoracic cavity through </a:t>
            </a:r>
            <a:r>
              <a:rPr lang="en-US" dirty="0" smtClean="0">
                <a:solidFill>
                  <a:srgbClr val="FF0000"/>
                </a:solidFill>
              </a:rPr>
              <a:t>sup. </a:t>
            </a:r>
            <a:r>
              <a:rPr lang="en-US" dirty="0">
                <a:solidFill>
                  <a:srgbClr val="FF0000"/>
                </a:solidFill>
              </a:rPr>
              <a:t>t</a:t>
            </a:r>
            <a:r>
              <a:rPr lang="en-US" dirty="0" smtClean="0">
                <a:solidFill>
                  <a:srgbClr val="FF0000"/>
                </a:solidFill>
              </a:rPr>
              <a:t>horacic aperture</a:t>
            </a:r>
            <a:r>
              <a:rPr lang="en-US" dirty="0" smtClean="0"/>
              <a:t>. It </a:t>
            </a:r>
            <a:r>
              <a:rPr lang="en-US" dirty="0" smtClean="0">
                <a:solidFill>
                  <a:srgbClr val="FF0000"/>
                </a:solidFill>
              </a:rPr>
              <a:t>descends on the internal side </a:t>
            </a:r>
            <a:r>
              <a:rPr lang="en-US" dirty="0" smtClean="0"/>
              <a:t>of thoracic cage, 1 cm away from the margin of sternum till the level of </a:t>
            </a:r>
            <a:r>
              <a:rPr lang="en-US" dirty="0" smtClean="0">
                <a:solidFill>
                  <a:srgbClr val="FF0000"/>
                </a:solidFill>
              </a:rPr>
              <a:t>6</a:t>
            </a:r>
            <a:r>
              <a:rPr lang="en-US" baseline="30000" dirty="0" smtClean="0">
                <a:solidFill>
                  <a:srgbClr val="FF0000"/>
                </a:solidFill>
              </a:rPr>
              <a:t>th</a:t>
            </a:r>
            <a:r>
              <a:rPr lang="en-US" dirty="0" smtClean="0">
                <a:solidFill>
                  <a:srgbClr val="FF0000"/>
                </a:solidFill>
              </a:rPr>
              <a:t> intercostal fissure </a:t>
            </a:r>
            <a:r>
              <a:rPr lang="en-US" dirty="0" smtClean="0"/>
              <a:t>where it gives the terminal </a:t>
            </a:r>
            <a:r>
              <a:rPr lang="en-US" dirty="0" err="1" smtClean="0"/>
              <a:t>bracnhes</a:t>
            </a:r>
            <a:r>
              <a:rPr lang="en-US" dirty="0" smtClean="0"/>
              <a:t>: </a:t>
            </a:r>
            <a:r>
              <a:rPr lang="en-US" dirty="0" err="1" smtClean="0"/>
              <a:t>musculophrenic</a:t>
            </a:r>
            <a:r>
              <a:rPr lang="en-US" dirty="0" smtClean="0"/>
              <a:t> a., superior </a:t>
            </a:r>
            <a:r>
              <a:rPr lang="en-US" dirty="0" err="1" smtClean="0"/>
              <a:t>epigastric</a:t>
            </a:r>
            <a:r>
              <a:rPr lang="en-US" dirty="0" smtClean="0"/>
              <a:t> a.. Branches: </a:t>
            </a:r>
            <a:r>
              <a:rPr lang="en-US" b="1" dirty="0" smtClean="0"/>
              <a:t>a)</a:t>
            </a:r>
            <a:r>
              <a:rPr lang="en-US" b="1" dirty="0" err="1" smtClean="0"/>
              <a:t>mediastinal</a:t>
            </a:r>
            <a:r>
              <a:rPr lang="en-US" b="1" dirty="0"/>
              <a:t> </a:t>
            </a:r>
            <a:r>
              <a:rPr lang="en-US" b="1" dirty="0" smtClean="0"/>
              <a:t>b)</a:t>
            </a:r>
            <a:r>
              <a:rPr lang="en-US" b="1" dirty="0" err="1" smtClean="0"/>
              <a:t>pericardiophrenic</a:t>
            </a:r>
            <a:r>
              <a:rPr lang="en-US" b="1" dirty="0" smtClean="0"/>
              <a:t> c)perforating d) anterior intercostal e)</a:t>
            </a:r>
            <a:r>
              <a:rPr lang="en-US" b="1" dirty="0" err="1" smtClean="0"/>
              <a:t>musculophrenic</a:t>
            </a:r>
            <a:r>
              <a:rPr lang="en-US" b="1" dirty="0" smtClean="0"/>
              <a:t> f)superior </a:t>
            </a:r>
            <a:r>
              <a:rPr lang="en-US" b="1" dirty="0" err="1" smtClean="0"/>
              <a:t>epigastric</a:t>
            </a:r>
            <a:endParaRPr lang="en-US" b="1" dirty="0" smtClean="0"/>
          </a:p>
          <a:p>
            <a:pPr marL="342900" indent="-342900">
              <a:buFont typeface="+mj-lt"/>
              <a:buAutoNum type="arabicPeriod"/>
            </a:pPr>
            <a:r>
              <a:rPr lang="en-US" u="sng" dirty="0" err="1" smtClean="0"/>
              <a:t>Thyrocervical</a:t>
            </a:r>
            <a:r>
              <a:rPr lang="en-US" u="sng" dirty="0" smtClean="0"/>
              <a:t> trunk</a:t>
            </a:r>
            <a:r>
              <a:rPr lang="en-US" dirty="0" smtClean="0"/>
              <a:t>. Arises from subclavian artery by the </a:t>
            </a:r>
            <a:r>
              <a:rPr lang="en-US" dirty="0" err="1" smtClean="0"/>
              <a:t>the</a:t>
            </a:r>
            <a:r>
              <a:rPr lang="en-US" dirty="0" smtClean="0"/>
              <a:t> </a:t>
            </a:r>
            <a:r>
              <a:rPr lang="en-US" dirty="0" smtClean="0">
                <a:solidFill>
                  <a:srgbClr val="FF0000"/>
                </a:solidFill>
              </a:rPr>
              <a:t>medial margin of anterior scalene muscle</a:t>
            </a:r>
            <a:r>
              <a:rPr lang="en-US" dirty="0" smtClean="0"/>
              <a:t>. Branches: </a:t>
            </a:r>
            <a:r>
              <a:rPr lang="en-US" b="1" dirty="0" smtClean="0"/>
              <a:t>a)inferior thyroid b)ascending cervical c)superficial cervical d)</a:t>
            </a:r>
            <a:r>
              <a:rPr lang="en-US" b="1" dirty="0" err="1" smtClean="0"/>
              <a:t>suprascapular</a:t>
            </a:r>
            <a:r>
              <a:rPr lang="en-US" b="1" dirty="0" smtClean="0"/>
              <a:t> </a:t>
            </a:r>
          </a:p>
          <a:p>
            <a:pPr marL="342900" indent="-342900">
              <a:buFont typeface="+mj-lt"/>
              <a:buAutoNum type="arabicPeriod"/>
            </a:pPr>
            <a:r>
              <a:rPr lang="en-US" u="sng" dirty="0" err="1" smtClean="0"/>
              <a:t>Costocervical</a:t>
            </a:r>
            <a:r>
              <a:rPr lang="en-US" u="sng" dirty="0" smtClean="0"/>
              <a:t> trunk</a:t>
            </a:r>
            <a:r>
              <a:rPr lang="en-US" dirty="0" smtClean="0"/>
              <a:t>. Rises from </a:t>
            </a:r>
            <a:r>
              <a:rPr lang="en-US" dirty="0" smtClean="0">
                <a:solidFill>
                  <a:srgbClr val="FF0000"/>
                </a:solidFill>
              </a:rPr>
              <a:t>posterior side of subclavian artery</a:t>
            </a:r>
            <a:r>
              <a:rPr lang="en-US" dirty="0" smtClean="0"/>
              <a:t> and after a short run towards 1</a:t>
            </a:r>
            <a:r>
              <a:rPr lang="en-US" baseline="30000" dirty="0" smtClean="0"/>
              <a:t>st</a:t>
            </a:r>
            <a:r>
              <a:rPr lang="en-US" dirty="0" smtClean="0"/>
              <a:t> rib’s neck it divides to </a:t>
            </a:r>
            <a:r>
              <a:rPr lang="en-US" b="1" dirty="0" smtClean="0"/>
              <a:t>a)deep cervical b)supreme intercostal </a:t>
            </a:r>
          </a:p>
          <a:p>
            <a:pPr marL="342900" indent="-342900">
              <a:buFont typeface="+mj-lt"/>
              <a:buAutoNum type="arabicPeriod"/>
            </a:pPr>
            <a:r>
              <a:rPr lang="en-US" dirty="0" smtClean="0"/>
              <a:t>(</a:t>
            </a:r>
            <a:r>
              <a:rPr lang="en-US" u="sng" dirty="0" smtClean="0"/>
              <a:t>Transverse cervical)</a:t>
            </a:r>
          </a:p>
        </p:txBody>
      </p:sp>
      <p:pic>
        <p:nvPicPr>
          <p:cNvPr id="9" name="Picture 4" descr="http://www.dartmouth.edu/%7Ehumananatomy/figures/chapter_50/50-21_files/IMAGE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740" y="3967705"/>
            <a:ext cx="3574470" cy="289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09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icmd.com/images/cicmd/anatomy%20images/subclavi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703" y="1235676"/>
            <a:ext cx="5050297" cy="4605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31806" y="152803"/>
            <a:ext cx="8229600" cy="6771084"/>
          </a:xfrm>
          <a:prstGeom prst="rect">
            <a:avLst/>
          </a:prstGeom>
          <a:noFill/>
        </p:spPr>
        <p:txBody>
          <a:bodyPr wrap="square" rtlCol="0">
            <a:spAutoFit/>
          </a:bodyPr>
          <a:lstStyle/>
          <a:p>
            <a:r>
              <a:rPr lang="en-US" sz="1400" dirty="0" smtClean="0"/>
              <a:t>Branches: </a:t>
            </a:r>
          </a:p>
          <a:p>
            <a:pPr marL="285750" indent="-285750">
              <a:buFont typeface="Arial" panose="020B0604020202020204" pitchFamily="34" charset="0"/>
              <a:buChar char="•"/>
            </a:pPr>
            <a:r>
              <a:rPr lang="en-US" sz="1400" b="1" u="sng" dirty="0" smtClean="0"/>
              <a:t>Vertebral A.</a:t>
            </a:r>
          </a:p>
          <a:p>
            <a:pPr marL="285750" indent="-285750">
              <a:buFont typeface="Arial" panose="020B0604020202020204" pitchFamily="34" charset="0"/>
              <a:buChar char="•"/>
            </a:pPr>
            <a:r>
              <a:rPr lang="en-US" sz="1400" b="1" u="sng" dirty="0" smtClean="0"/>
              <a:t>Internal thoracic A.</a:t>
            </a:r>
          </a:p>
          <a:p>
            <a:r>
              <a:rPr lang="en-US" sz="1400" dirty="0" smtClean="0">
                <a:solidFill>
                  <a:srgbClr val="FF0000"/>
                </a:solidFill>
              </a:rPr>
              <a:t>a)Pericardial.</a:t>
            </a:r>
            <a:r>
              <a:rPr lang="en-US" sz="1400" dirty="0" smtClean="0"/>
              <a:t> Supply pericardial sac</a:t>
            </a:r>
          </a:p>
          <a:p>
            <a:r>
              <a:rPr lang="en-US" sz="1400" dirty="0" smtClean="0">
                <a:solidFill>
                  <a:srgbClr val="FF0000"/>
                </a:solidFill>
              </a:rPr>
              <a:t>b) </a:t>
            </a:r>
            <a:r>
              <a:rPr lang="en-US" sz="1400" dirty="0" err="1" smtClean="0">
                <a:solidFill>
                  <a:srgbClr val="FF0000"/>
                </a:solidFill>
              </a:rPr>
              <a:t>Pericardiophrenic</a:t>
            </a:r>
            <a:r>
              <a:rPr lang="en-US" sz="1400" dirty="0" smtClean="0"/>
              <a:t>. Supply pericardium and diaphragm, it is accompanied by phrenic nerve</a:t>
            </a:r>
          </a:p>
          <a:p>
            <a:r>
              <a:rPr lang="en-US" sz="1400" dirty="0" smtClean="0">
                <a:solidFill>
                  <a:srgbClr val="FF0000"/>
                </a:solidFill>
              </a:rPr>
              <a:t>c)Perforating</a:t>
            </a:r>
            <a:r>
              <a:rPr lang="en-US" sz="1400" dirty="0" smtClean="0"/>
              <a:t>. Passing through thoracic wall and supply anterior thorax</a:t>
            </a:r>
          </a:p>
          <a:p>
            <a:r>
              <a:rPr lang="en-US" sz="1400" dirty="0" smtClean="0">
                <a:solidFill>
                  <a:srgbClr val="FF0000"/>
                </a:solidFill>
              </a:rPr>
              <a:t>d)Anterior intercostal </a:t>
            </a:r>
            <a:r>
              <a:rPr lang="en-US" sz="1400" dirty="0" smtClean="0"/>
              <a:t>enter to the 6 upper intercostal spaces  and anastomose with the posterior intercostal arteries (&lt;thoracic aorta)</a:t>
            </a:r>
          </a:p>
          <a:p>
            <a:r>
              <a:rPr lang="en-US" sz="1400" dirty="0" smtClean="0">
                <a:solidFill>
                  <a:srgbClr val="FF0000"/>
                </a:solidFill>
              </a:rPr>
              <a:t>e)</a:t>
            </a:r>
            <a:r>
              <a:rPr lang="en-US" sz="1400" dirty="0" err="1" smtClean="0">
                <a:solidFill>
                  <a:srgbClr val="FF0000"/>
                </a:solidFill>
              </a:rPr>
              <a:t>Musculophrenic</a:t>
            </a:r>
            <a:r>
              <a:rPr lang="en-US" sz="1400" dirty="0" smtClean="0">
                <a:solidFill>
                  <a:srgbClr val="FF0000"/>
                </a:solidFill>
              </a:rPr>
              <a:t> a.</a:t>
            </a:r>
            <a:r>
              <a:rPr lang="en-US" sz="1400" dirty="0" smtClean="0"/>
              <a:t> . Descend from the 7</a:t>
            </a:r>
            <a:r>
              <a:rPr lang="en-US" sz="1400" baseline="30000" dirty="0" smtClean="0"/>
              <a:t>th</a:t>
            </a:r>
            <a:r>
              <a:rPr lang="en-US" sz="1400" dirty="0" smtClean="0"/>
              <a:t> rib along the insertion of diaphragm and gives off intercostal arteries for the 5 caudal intercostal </a:t>
            </a:r>
            <a:r>
              <a:rPr lang="en-US" sz="1400" dirty="0" err="1" smtClean="0"/>
              <a:t>spacies</a:t>
            </a:r>
            <a:endParaRPr lang="en-US" sz="1400" dirty="0" smtClean="0"/>
          </a:p>
          <a:p>
            <a:r>
              <a:rPr lang="en-US" sz="1400" dirty="0" smtClean="0">
                <a:solidFill>
                  <a:srgbClr val="FF0000"/>
                </a:solidFill>
              </a:rPr>
              <a:t>f)Superior </a:t>
            </a:r>
            <a:r>
              <a:rPr lang="en-US" sz="1400" dirty="0" err="1" smtClean="0">
                <a:solidFill>
                  <a:srgbClr val="FF0000"/>
                </a:solidFill>
              </a:rPr>
              <a:t>epigastric</a:t>
            </a:r>
            <a:r>
              <a:rPr lang="en-US" sz="1400" dirty="0" smtClean="0">
                <a:solidFill>
                  <a:srgbClr val="FF0000"/>
                </a:solidFill>
              </a:rPr>
              <a:t> </a:t>
            </a:r>
            <a:r>
              <a:rPr lang="en-US" sz="1400" dirty="0" smtClean="0"/>
              <a:t>a. Passes through </a:t>
            </a:r>
            <a:r>
              <a:rPr lang="en-US" sz="1400" dirty="0" err="1" smtClean="0"/>
              <a:t>sternocostal</a:t>
            </a:r>
            <a:r>
              <a:rPr lang="en-US" sz="1400" dirty="0" smtClean="0"/>
              <a:t> fissure of diaphragm and it descends </a:t>
            </a:r>
            <a:r>
              <a:rPr lang="en-US" sz="1400" dirty="0" err="1" smtClean="0"/>
              <a:t>caudall</a:t>
            </a:r>
            <a:r>
              <a:rPr lang="en-US" sz="1400" dirty="0" smtClean="0"/>
              <a:t> on posterior side of rectus </a:t>
            </a:r>
            <a:r>
              <a:rPr lang="en-US" sz="1400" dirty="0" err="1" smtClean="0"/>
              <a:t>abdominis</a:t>
            </a:r>
            <a:r>
              <a:rPr lang="en-US" sz="1400" dirty="0"/>
              <a:t>.</a:t>
            </a:r>
            <a:endParaRPr lang="en-US" sz="1400" dirty="0" smtClean="0"/>
          </a:p>
          <a:p>
            <a:pPr marL="285750" indent="-285750">
              <a:buFont typeface="Arial" panose="020B0604020202020204" pitchFamily="34" charset="0"/>
              <a:buChar char="•"/>
            </a:pPr>
            <a:r>
              <a:rPr lang="en-US" sz="1400" b="1" u="sng" dirty="0" err="1" smtClean="0"/>
              <a:t>Thyrocervical</a:t>
            </a:r>
            <a:r>
              <a:rPr lang="en-US" sz="1400" b="1" u="sng" dirty="0" smtClean="0"/>
              <a:t> trunk</a:t>
            </a:r>
          </a:p>
          <a:p>
            <a:r>
              <a:rPr lang="en-US" sz="1400" dirty="0" smtClean="0">
                <a:solidFill>
                  <a:srgbClr val="002060"/>
                </a:solidFill>
              </a:rPr>
              <a:t>a)Inferior thyroid a.</a:t>
            </a:r>
            <a:r>
              <a:rPr lang="en-US" sz="1400" dirty="0" smtClean="0"/>
              <a:t> passes up at the level C6 it turns medially crosses the big cervical vessels and nerves and enters thyroid gland. It anastomoses with thyroid superior (&lt; external carotid). It gives off branches: </a:t>
            </a:r>
            <a:r>
              <a:rPr lang="en-US" sz="1400" dirty="0" err="1" smtClean="0"/>
              <a:t>inf</a:t>
            </a:r>
            <a:r>
              <a:rPr lang="en-US" sz="1400" dirty="0" smtClean="0"/>
              <a:t> laryngeal, tracheal, oesophageal, and pharyngeal.</a:t>
            </a:r>
          </a:p>
          <a:p>
            <a:r>
              <a:rPr lang="en-US" sz="1400" dirty="0" smtClean="0">
                <a:solidFill>
                  <a:srgbClr val="002060"/>
                </a:solidFill>
              </a:rPr>
              <a:t>b)Ascending cervical a</a:t>
            </a:r>
            <a:r>
              <a:rPr lang="en-US" sz="1400" dirty="0" smtClean="0"/>
              <a:t>. Ascends to anterior surface of </a:t>
            </a:r>
            <a:r>
              <a:rPr lang="en-US" sz="1400" dirty="0" err="1" smtClean="0"/>
              <a:t>scalenus</a:t>
            </a:r>
            <a:r>
              <a:rPr lang="en-US" sz="1400" dirty="0" smtClean="0"/>
              <a:t> anterior. It gives off muscular branches for the surrounding muscles and spinal branches for supply of spinal cord ( these branches pass through intervertebral </a:t>
            </a:r>
            <a:r>
              <a:rPr lang="en-US" sz="1400" dirty="0" err="1" smtClean="0"/>
              <a:t>foraminae</a:t>
            </a:r>
            <a:r>
              <a:rPr lang="en-US" sz="1400" dirty="0" smtClean="0"/>
              <a:t>)</a:t>
            </a:r>
          </a:p>
          <a:p>
            <a:r>
              <a:rPr lang="en-US" sz="1400" dirty="0" smtClean="0">
                <a:solidFill>
                  <a:srgbClr val="002060"/>
                </a:solidFill>
              </a:rPr>
              <a:t>c)Superficial cervical a (transverse cervical)</a:t>
            </a:r>
            <a:r>
              <a:rPr lang="en-US" sz="1400" dirty="0" smtClean="0"/>
              <a:t>. Passes over ant. Scalene muscle and supplies trapezius. </a:t>
            </a:r>
            <a:r>
              <a:rPr lang="en-US" sz="1400" b="1" dirty="0" smtClean="0"/>
              <a:t>Can also arise form transverse cervical</a:t>
            </a:r>
          </a:p>
          <a:p>
            <a:r>
              <a:rPr lang="en-US" sz="1400" dirty="0" smtClean="0">
                <a:solidFill>
                  <a:srgbClr val="002060"/>
                </a:solidFill>
              </a:rPr>
              <a:t>d)</a:t>
            </a:r>
            <a:r>
              <a:rPr lang="en-US" sz="1400" dirty="0" err="1" smtClean="0">
                <a:solidFill>
                  <a:srgbClr val="002060"/>
                </a:solidFill>
              </a:rPr>
              <a:t>Suprascapular</a:t>
            </a:r>
            <a:r>
              <a:rPr lang="en-US" sz="1400" dirty="0" smtClean="0">
                <a:solidFill>
                  <a:srgbClr val="002060"/>
                </a:solidFill>
              </a:rPr>
              <a:t> a</a:t>
            </a:r>
            <a:r>
              <a:rPr lang="en-US" sz="1400" dirty="0" smtClean="0"/>
              <a:t>. Passes above transverse scapular ligament and enters to </a:t>
            </a:r>
            <a:r>
              <a:rPr lang="en-US" sz="1400" dirty="0" err="1" smtClean="0"/>
              <a:t>supraspinous</a:t>
            </a:r>
            <a:r>
              <a:rPr lang="en-US" sz="1400" dirty="0" smtClean="0"/>
              <a:t> fossa then passes below the acromion and enters </a:t>
            </a:r>
            <a:r>
              <a:rPr lang="en-US" sz="1400" dirty="0" err="1" smtClean="0"/>
              <a:t>infraspinous</a:t>
            </a:r>
            <a:r>
              <a:rPr lang="en-US" sz="1400" dirty="0" smtClean="0"/>
              <a:t> fossa and supplies the posterior muscles of scapula. It anastomoses with circumflex scapular a. (&lt;subscapular a. &lt; Axillary a.)</a:t>
            </a:r>
          </a:p>
          <a:p>
            <a:pPr marL="285750" indent="-285750">
              <a:buFont typeface="Arial" panose="020B0604020202020204" pitchFamily="34" charset="0"/>
              <a:buChar char="•"/>
            </a:pPr>
            <a:r>
              <a:rPr lang="en-US" sz="1400" u="sng" dirty="0" err="1" smtClean="0"/>
              <a:t>Costocervical</a:t>
            </a:r>
            <a:r>
              <a:rPr lang="en-US" sz="1400" u="sng" dirty="0" smtClean="0"/>
              <a:t> trunk</a:t>
            </a:r>
          </a:p>
          <a:p>
            <a:r>
              <a:rPr lang="en-US" sz="1400" dirty="0" smtClean="0">
                <a:solidFill>
                  <a:schemeClr val="accent6">
                    <a:lumMod val="50000"/>
                  </a:schemeClr>
                </a:solidFill>
              </a:rPr>
              <a:t>a)Deep cervical</a:t>
            </a:r>
            <a:r>
              <a:rPr lang="en-US" sz="1400" dirty="0" smtClean="0"/>
              <a:t>. Ascends between transverse process of C7 and Th1. Supplies surrounding muscles and vertebral </a:t>
            </a:r>
            <a:r>
              <a:rPr lang="en-US" sz="1400" dirty="0" err="1" smtClean="0"/>
              <a:t>collumn</a:t>
            </a:r>
            <a:endParaRPr lang="en-US" sz="1400" dirty="0" smtClean="0"/>
          </a:p>
          <a:p>
            <a:r>
              <a:rPr lang="en-US" sz="1400" dirty="0" smtClean="0">
                <a:solidFill>
                  <a:schemeClr val="accent6">
                    <a:lumMod val="50000"/>
                  </a:schemeClr>
                </a:solidFill>
              </a:rPr>
              <a:t>b)Supreme intercostal</a:t>
            </a:r>
            <a:r>
              <a:rPr lang="en-US" sz="1400" dirty="0" smtClean="0"/>
              <a:t>. It gives off branches posterior intercostal for the upper two intercostal spaces</a:t>
            </a:r>
          </a:p>
          <a:p>
            <a:pPr marL="285750" indent="-285750">
              <a:buFont typeface="Arial" panose="020B0604020202020204" pitchFamily="34" charset="0"/>
              <a:buChar char="•"/>
            </a:pPr>
            <a:r>
              <a:rPr lang="en-US" sz="1400" u="sng" dirty="0" smtClean="0"/>
              <a:t>(</a:t>
            </a:r>
            <a:r>
              <a:rPr lang="en-US" sz="1400" b="1" u="sng" dirty="0" smtClean="0"/>
              <a:t>Transverse cervical) </a:t>
            </a:r>
            <a:r>
              <a:rPr lang="en-US" sz="1400" dirty="0" smtClean="0"/>
              <a:t>It is often a branch of </a:t>
            </a:r>
            <a:r>
              <a:rPr lang="en-US" sz="1400" dirty="0" err="1" smtClean="0"/>
              <a:t>thyrocervical</a:t>
            </a:r>
            <a:r>
              <a:rPr lang="en-US" sz="1400" dirty="0" smtClean="0"/>
              <a:t> trunk. It branches of subclavian artery after scalene muscles. It gives off ascending branch for </a:t>
            </a:r>
            <a:r>
              <a:rPr lang="en-US" sz="1400" dirty="0" err="1" smtClean="0"/>
              <a:t>levator</a:t>
            </a:r>
            <a:r>
              <a:rPr lang="en-US" sz="1400" dirty="0" smtClean="0"/>
              <a:t> scapulae and descending branch for rhomboid and trapezius muscle.</a:t>
            </a:r>
            <a:endParaRPr lang="cs-CZ" sz="1400" dirty="0"/>
          </a:p>
        </p:txBody>
      </p:sp>
    </p:spTree>
    <p:extLst>
      <p:ext uri="{BB962C8B-B14F-4D97-AF65-F5344CB8AC3E}">
        <p14:creationId xmlns:p14="http://schemas.microsoft.com/office/powerpoint/2010/main" val="3704538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4021</Words>
  <Application>Microsoft Office PowerPoint</Application>
  <PresentationFormat>Širokoúhlá obrazovka</PresentationFormat>
  <Paragraphs>351</Paragraphs>
  <Slides>53</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53</vt:i4>
      </vt:variant>
    </vt:vector>
  </HeadingPairs>
  <TitlesOfParts>
    <vt:vector size="60" baseType="lpstr">
      <vt:lpstr>Arial</vt:lpstr>
      <vt:lpstr>Calibri</vt:lpstr>
      <vt:lpstr>Calibri Light</vt:lpstr>
      <vt:lpstr>Times New Roman</vt:lpstr>
      <vt:lpstr>Verdana</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Konstantinos Choulakis</dc:creator>
  <cp:lastModifiedBy>Konstantinos Choulakis</cp:lastModifiedBy>
  <cp:revision>99</cp:revision>
  <dcterms:created xsi:type="dcterms:W3CDTF">2013-11-16T16:19:24Z</dcterms:created>
  <dcterms:modified xsi:type="dcterms:W3CDTF">2013-11-30T00:36:54Z</dcterms:modified>
</cp:coreProperties>
</file>