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4" r:id="rId4"/>
    <p:sldId id="265" r:id="rId5"/>
    <p:sldId id="260" r:id="rId6"/>
    <p:sldId id="262" r:id="rId7"/>
    <p:sldId id="259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6754" autoAdjust="0"/>
  </p:normalViewPr>
  <p:slideViewPr>
    <p:cSldViewPr snapToGrid="0">
      <p:cViewPr varScale="1">
        <p:scale>
          <a:sx n="104" d="100"/>
          <a:sy n="104" d="100"/>
        </p:scale>
        <p:origin x="126" y="18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72000"/>
            <a:r>
              <a:rPr lang="cs-CZ" dirty="0"/>
              <a:t>jméno a příjmení předsedy vč. titulů (pracoviště)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72000"/>
            <a:r>
              <a:rPr lang="cs-CZ" dirty="0"/>
              <a:t>jméno a příjmení předsedy vč. titulů (pracoviště)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nímek MUN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FBE0B78-FC15-8C43-8794-278D33D54307}"/>
              </a:ext>
            </a:extLst>
          </p:cNvPr>
          <p:cNvSpPr txBox="1"/>
          <p:nvPr userDrawn="1"/>
        </p:nvSpPr>
        <p:spPr>
          <a:xfrm>
            <a:off x="0" y="342900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solidFill>
                  <a:srgbClr val="0000DC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819517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pPr marL="72000"/>
            <a:r>
              <a:rPr lang="cs-CZ" dirty="0"/>
              <a:t>jméno a příjmení předsedy vč. titulů (pracoviště)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 marL="72000"/>
            <a:r>
              <a:rPr lang="cs-CZ" dirty="0"/>
              <a:t>jméno a příjmení předsedy vč. titulů (pracoviště)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72000"/>
            <a:r>
              <a:rPr lang="cs-CZ" dirty="0"/>
              <a:t>jméno a příjmení předsedy vč. titulů (pracoviště)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72000"/>
            <a:r>
              <a:rPr lang="cs-CZ" dirty="0"/>
              <a:t>jméno a příjmení předsedy vč. titulů (pracoviště)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72000"/>
            <a:r>
              <a:rPr lang="cs-CZ" dirty="0"/>
              <a:t>jméno a příjmení předsedy vč. titulů (pracoviště)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72000"/>
            <a:r>
              <a:rPr lang="cs-CZ" dirty="0"/>
              <a:t>jméno a příjmení předsedy vč. titulů (pracoviště)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72000"/>
            <a:r>
              <a:rPr lang="cs-CZ" dirty="0"/>
              <a:t>jméno a příjmení předsedy vč. titulů (pracoviště)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72000"/>
            <a:r>
              <a:rPr lang="cs-CZ" dirty="0"/>
              <a:t>jméno a příjmení předsedy vč. titulů (pracoviště)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pPr marL="72000"/>
            <a:r>
              <a:rPr lang="cs-CZ" dirty="0"/>
              <a:t>jméno a příjmení předsedy vč. titulů (pracoviště)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88" r:id="rId4"/>
    <p:sldLayoutId id="2147483674" r:id="rId5"/>
    <p:sldLayoutId id="2147483673" r:id="rId6"/>
    <p:sldLayoutId id="2147483676" r:id="rId7"/>
    <p:sldLayoutId id="2147483675" r:id="rId8"/>
    <p:sldLayoutId id="2147483677" r:id="rId9"/>
    <p:sldLayoutId id="2147483686" r:id="rId10"/>
    <p:sldLayoutId id="2147483695" r:id="rId11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ke jmenování profesorem, </a:t>
            </a:r>
            <a:br>
              <a:rPr lang="cs-CZ" dirty="0"/>
            </a:br>
            <a:r>
              <a:rPr lang="cs-CZ" dirty="0"/>
              <a:t>obor …………….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149661"/>
          </a:xfrm>
        </p:spPr>
        <p:txBody>
          <a:bodyPr/>
          <a:lstStyle/>
          <a:p>
            <a:endParaRPr lang="cs-CZ" dirty="0"/>
          </a:p>
          <a:p>
            <a:r>
              <a:rPr lang="cs-CZ" sz="2000" dirty="0"/>
              <a:t>Uchazeč: jméno a příjmení vč. titulů</a:t>
            </a:r>
            <a:r>
              <a:rPr lang="de-DE" sz="2000" dirty="0"/>
              <a:t> </a:t>
            </a:r>
            <a:endParaRPr lang="cs-CZ" sz="2000" dirty="0"/>
          </a:p>
          <a:p>
            <a:br>
              <a:rPr lang="cs-CZ" sz="2000" dirty="0">
                <a:solidFill>
                  <a:prstClr val="black">
                    <a:lumMod val="65000"/>
                    <a:lumOff val="35000"/>
                  </a:prstClr>
                </a:solidFill>
                <a:cs typeface="Arial" panose="020B0604020202020204" pitchFamily="34" charset="0"/>
              </a:rPr>
            </a:br>
            <a:r>
              <a:rPr lang="cs-CZ" sz="2000" dirty="0"/>
              <a:t>Předseda hodnotící komise: jméno a příjmení předsedy vč. titulů (pracoviště)</a:t>
            </a:r>
          </a:p>
          <a:p>
            <a:endParaRPr lang="cs-CZ" sz="2000" dirty="0"/>
          </a:p>
          <a:p>
            <a:endParaRPr lang="cs-CZ" dirty="0"/>
          </a:p>
          <a:p>
            <a:endParaRPr lang="cs-CZ" dirty="0"/>
          </a:p>
          <a:p>
            <a:r>
              <a:rPr lang="cs-CZ" sz="1200" dirty="0"/>
              <a:t>Vědecká rada Lékařské fakulty Masarykovy univerzity 1. ledna 2019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239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F3F5163-B0AE-9D4B-922C-0A9FA8AE6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Složení komise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358627B-7BC3-F043-8554-EC77DFB07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1800" dirty="0"/>
              <a:t>Předseda </a:t>
            </a:r>
          </a:p>
          <a:p>
            <a:pPr marL="72000" indent="0">
              <a:buNone/>
            </a:pPr>
            <a:r>
              <a:rPr lang="cs-CZ" sz="1800" dirty="0"/>
              <a:t>jméno a příjmení vč. titulů (pracoviště)</a:t>
            </a:r>
          </a:p>
          <a:p>
            <a:pPr marL="72000" indent="0">
              <a:buNone/>
            </a:pPr>
            <a:endParaRPr lang="cs-CZ" sz="1800" dirty="0"/>
          </a:p>
          <a:p>
            <a:pPr marL="72000" indent="0">
              <a:buNone/>
            </a:pPr>
            <a:r>
              <a:rPr lang="cs-CZ" sz="1800" dirty="0"/>
              <a:t>Členové </a:t>
            </a:r>
          </a:p>
          <a:p>
            <a:pPr marL="72000" indent="0">
              <a:buNone/>
            </a:pPr>
            <a:r>
              <a:rPr lang="cs-CZ" sz="1800" dirty="0"/>
              <a:t>jméno a příjmení vč. titulů (pracoviště)</a:t>
            </a:r>
          </a:p>
          <a:p>
            <a:pPr marL="72000" indent="0">
              <a:buNone/>
            </a:pPr>
            <a:r>
              <a:rPr lang="cs-CZ" sz="1800" dirty="0"/>
              <a:t>jméno a příjmení vč. titulů (pracoviště)</a:t>
            </a:r>
          </a:p>
          <a:p>
            <a:pPr marL="72000" indent="0">
              <a:buNone/>
            </a:pPr>
            <a:r>
              <a:rPr lang="cs-CZ" sz="1800" dirty="0"/>
              <a:t>jméno a příjmení vč. titulů (pracoviště)</a:t>
            </a:r>
          </a:p>
          <a:p>
            <a:pPr marL="72000" indent="0">
              <a:buNone/>
            </a:pPr>
            <a:r>
              <a:rPr lang="cs-CZ" sz="1800" dirty="0"/>
              <a:t>jméno a příjmení vč. titulů (pracoviště)</a:t>
            </a:r>
          </a:p>
          <a:p>
            <a:pPr marL="72000" indent="0">
              <a:buNone/>
            </a:pPr>
            <a:endParaRPr lang="cs-CZ" sz="1800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FE831C-D57B-4B4F-AB84-E0973A9669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72000"/>
            <a:r>
              <a:rPr lang="cs-CZ" dirty="0"/>
              <a:t>jméno a příjmení předsedy vč. titulů (pracoviště)</a:t>
            </a:r>
          </a:p>
        </p:txBody>
      </p:sp>
    </p:spTree>
    <p:extLst>
      <p:ext uri="{BB962C8B-B14F-4D97-AF65-F5344CB8AC3E}">
        <p14:creationId xmlns:p14="http://schemas.microsoft.com/office/powerpoint/2010/main" val="573273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F3F5163-B0AE-9D4B-922C-0A9FA8AE6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Hodnocení vědecké kvalifikace uchazeče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358627B-7BC3-F043-8554-EC77DFB07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b="1" dirty="0"/>
              <a:t>Závěr: </a:t>
            </a:r>
            <a:r>
              <a:rPr lang="cs-CZ" sz="1800" dirty="0"/>
              <a:t>Vědecká kvalifikace uchazeče odpovídá požadavkům standardně kladeným na uchazeče v rámci řízení na jmenování profesorem v oboru …………….. 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FE831C-D57B-4B4F-AB84-E0973A9669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72000"/>
            <a:r>
              <a:rPr lang="cs-CZ" dirty="0"/>
              <a:t>jméno a příjmení předsedy vč. titulů (pracoviště)</a:t>
            </a:r>
          </a:p>
        </p:txBody>
      </p:sp>
    </p:spTree>
    <p:extLst>
      <p:ext uri="{BB962C8B-B14F-4D97-AF65-F5344CB8AC3E}">
        <p14:creationId xmlns:p14="http://schemas.microsoft.com/office/powerpoint/2010/main" val="3227382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F3F5163-B0AE-9D4B-922C-0A9FA8AE6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Hodnocení pedagogické způsobilosti uchazeče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358627B-7BC3-F043-8554-EC77DFB07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b="1" dirty="0"/>
          </a:p>
          <a:p>
            <a:endParaRPr lang="cs-CZ" sz="1800" b="1" dirty="0"/>
          </a:p>
          <a:p>
            <a:endParaRPr lang="cs-CZ" sz="1800" b="1" dirty="0"/>
          </a:p>
          <a:p>
            <a:endParaRPr lang="cs-CZ" sz="1800" b="1" dirty="0"/>
          </a:p>
          <a:p>
            <a:endParaRPr lang="cs-CZ" sz="1800" b="1" dirty="0"/>
          </a:p>
          <a:p>
            <a:endParaRPr lang="cs-CZ" sz="1800" b="1" dirty="0"/>
          </a:p>
          <a:p>
            <a:endParaRPr lang="cs-CZ" sz="1800" b="1" dirty="0"/>
          </a:p>
          <a:p>
            <a:r>
              <a:rPr lang="cs-CZ" sz="1800" b="1" dirty="0"/>
              <a:t>Závěr: </a:t>
            </a:r>
            <a:r>
              <a:rPr lang="cs-CZ" sz="1800" dirty="0"/>
              <a:t>Pedagogická způsobilost uchazeče odpovídá požadavkům standardně kladeným na uchazeče v rámci řízeni na jmenování profesorem v oboru …………...</a:t>
            </a:r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FE831C-D57B-4B4F-AB84-E0973A9669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72000"/>
            <a:r>
              <a:rPr lang="cs-CZ" dirty="0"/>
              <a:t>jméno a příjmení předsedy vč. titulů (pracoviště)</a:t>
            </a:r>
          </a:p>
        </p:txBody>
      </p:sp>
    </p:spTree>
    <p:extLst>
      <p:ext uri="{BB962C8B-B14F-4D97-AF65-F5344CB8AC3E}">
        <p14:creationId xmlns:p14="http://schemas.microsoft.com/office/powerpoint/2010/main" val="1941860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72000"/>
            <a:r>
              <a:rPr lang="cs-CZ" dirty="0"/>
              <a:t>jméno a příjmení předsedy vč. titulů (pracoviště)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Hodnocení uchazeče jako význačné a uznávané vědecké osobnosti v daném oboru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dirty="0"/>
          </a:p>
          <a:p>
            <a:pPr marL="72000" indent="0">
              <a:buNone/>
            </a:pPr>
            <a:endParaRPr lang="cs-CZ" sz="1800" dirty="0"/>
          </a:p>
          <a:p>
            <a:pPr marL="72000" indent="0">
              <a:buNone/>
            </a:pPr>
            <a:endParaRPr lang="cs-CZ" sz="1800" dirty="0"/>
          </a:p>
          <a:p>
            <a:pPr marL="72000" indent="0">
              <a:buNone/>
            </a:pPr>
            <a:endParaRPr lang="cs-CZ" sz="1800" dirty="0"/>
          </a:p>
          <a:p>
            <a:pPr marL="72000" indent="0">
              <a:buNone/>
            </a:pPr>
            <a:endParaRPr lang="cs-CZ" sz="1800" dirty="0"/>
          </a:p>
          <a:p>
            <a:pPr marL="72000" indent="0">
              <a:buNone/>
            </a:pPr>
            <a:endParaRPr lang="cs-CZ" sz="1800" dirty="0"/>
          </a:p>
          <a:p>
            <a:r>
              <a:rPr lang="cs-CZ" sz="1800" b="1" dirty="0"/>
              <a:t>Závěr: </a:t>
            </a:r>
            <a:r>
              <a:rPr lang="cs-CZ" sz="1800" dirty="0"/>
              <a:t>Uchazeč je význačnou a uznávanou vědeckou osobností v daném oboru. Významně se zasluhuje o profilování a rozvoj tohoto oboru. Představuje jednu z vůdčích osobností vědecké školy nebo výzkumného týmu v oboru. </a:t>
            </a:r>
          </a:p>
        </p:txBody>
      </p:sp>
    </p:spTree>
    <p:extLst>
      <p:ext uri="{BB962C8B-B14F-4D97-AF65-F5344CB8AC3E}">
        <p14:creationId xmlns:p14="http://schemas.microsoft.com/office/powerpoint/2010/main" val="2147497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72000"/>
            <a:r>
              <a:rPr lang="cs-CZ" dirty="0"/>
              <a:t>jméno a příjmení předsedy vč. titulů (pracoviště)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Výsledek tajného hlasování komise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1800" b="1" dirty="0"/>
              <a:t>Hlasování se uskutečnilo elektronicky</a:t>
            </a:r>
          </a:p>
          <a:p>
            <a:r>
              <a:rPr lang="cs-CZ" sz="1800" dirty="0"/>
              <a:t>Počet členů komise 		x</a:t>
            </a:r>
          </a:p>
          <a:p>
            <a:r>
              <a:rPr lang="cs-CZ" sz="1800" dirty="0"/>
              <a:t>Počet odevzdaných hlasů 	x</a:t>
            </a:r>
          </a:p>
          <a:p>
            <a:r>
              <a:rPr lang="cs-CZ" sz="1800" dirty="0"/>
              <a:t>z toho kladných		x	záporných x</a:t>
            </a:r>
          </a:p>
          <a:p>
            <a:endParaRPr lang="cs-CZ" sz="1800" dirty="0"/>
          </a:p>
          <a:p>
            <a:pPr marL="72000" indent="0">
              <a:buNone/>
            </a:pPr>
            <a:r>
              <a:rPr lang="cs-CZ" sz="1800" b="1" dirty="0"/>
              <a:t>Návrh komise</a:t>
            </a:r>
          </a:p>
          <a:p>
            <a:pPr marL="72000" indent="0">
              <a:buNone/>
            </a:pPr>
            <a:r>
              <a:rPr lang="cs-CZ" sz="1800" dirty="0"/>
              <a:t>Na základě výsledku tajného hlasování následujícího po zhodnocení vědecké kvalifikace, pedagogické způsobilosti a profilu uchazeče jako význačné a uznávané vědecké osobnosti předkládá komise Vědecké radě Lékařské fakulty Masarykovy univerzity návrh jmenovat uchazeče profesorem v oboru 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40380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024869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_porada_vedeni_LF_vzor-Najbrt" id="{29B59449-88FB-4147-877A-6D929B371094}" vid="{C05BAC1A-30A0-7C45-A2F4-18E22ADECFF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216</Words>
  <Application>Microsoft Office PowerPoint</Application>
  <PresentationFormat>Širokoúhlá obrazovka</PresentationFormat>
  <Paragraphs>56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Řízení ke jmenování profesorem,  obor …………….  </vt:lpstr>
      <vt:lpstr>Složení komise</vt:lpstr>
      <vt:lpstr>Hodnocení vědecké kvalifikace uchazeče </vt:lpstr>
      <vt:lpstr>Hodnocení pedagogické způsobilosti uchazeče </vt:lpstr>
      <vt:lpstr>Hodnocení uchazeče jako význačné a uznávané vědecké osobnosti v daném oboru </vt:lpstr>
      <vt:lpstr>Výsledek tajného hlasování komise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Vojtěch Bulhart</dc:creator>
  <cp:lastModifiedBy>Pavla Wolfová</cp:lastModifiedBy>
  <cp:revision>13</cp:revision>
  <cp:lastPrinted>1601-01-01T00:00:00Z</cp:lastPrinted>
  <dcterms:created xsi:type="dcterms:W3CDTF">2018-10-31T08:40:07Z</dcterms:created>
  <dcterms:modified xsi:type="dcterms:W3CDTF">2019-06-10T13:36:11Z</dcterms:modified>
</cp:coreProperties>
</file>