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64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1" r:id="rId19"/>
  </p:sldIdLst>
  <p:sldSz cx="12192000" cy="6858000"/>
  <p:notesSz cx="6858000" cy="9144000"/>
  <p:embeddedFontLst>
    <p:embeddedFont>
      <p:font typeface="Tahoma" panose="020B0604030504040204" pitchFamily="3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7" roundtripDataSignature="AMtx7mjmDyjYrHLYa7rUJkUiEyJLnZkbx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ora Novotná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DAC90-8162-B1F2-D416-4389347E4639}" v="32" dt="2024-02-01T08:46:07.375"/>
  </p1510:revLst>
</p1510:revInfo>
</file>

<file path=ppt/tableStyles.xml><?xml version="1.0" encoding="utf-8"?>
<a:tblStyleLst xmlns:a="http://schemas.openxmlformats.org/drawingml/2006/main" def="{ABC7B8B5-3F7D-43E4-92AE-A4A7F5D05566}">
  <a:tblStyle styleId="{ABC7B8B5-3F7D-43E4-92AE-A4A7F5D0556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F8"/>
          </a:solidFill>
        </a:fill>
      </a:tcStyle>
    </a:wholeTbl>
    <a:band1H>
      <a:tcTxStyle/>
      <a:tcStyle>
        <a:tcBdr/>
        <a:fill>
          <a:solidFill>
            <a:srgbClr val="CACAF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F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2.fntdata"/><Relationship Id="rId27" Type="http://customschemas.google.com/relationships/presentationmetadata" Target="meta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17" name="Google Shape;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2350800" cy="67141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ky, text – dva sloupce">
  <p:cSld name="Obrázky, text – dva sloupc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0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5" name="Google Shape;9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ozdělovník (alternativní) 1">
  <p:cSld name="Rozdělovník (alternativní) 1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98" name="Google Shape;98;p32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2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0" name="Google Shape;100;p32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pic>
        <p:nvPicPr>
          <p:cNvPr id="101" name="Google Shape;10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2350800" cy="671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zní snímek s obrázkem">
  <p:cSld name="Inverzní snímek s obrázkem">
    <p:bg>
      <p:bgPr>
        <a:solidFill>
          <a:srgbClr val="0000DC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4" name="Google Shape;104;p33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05" name="Google Shape;10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5" y="6127200"/>
            <a:ext cx="1134417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nímek">
  <p:cSld name="MUNI snímek">
    <p:bg>
      <p:bgPr>
        <a:solidFill>
          <a:schemeClr val="dk2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76488" y="1489837"/>
            <a:ext cx="7639024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sarykova univerzita snímek">
  <p:cSld name="Masarykova univerzita snímek"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0956" y="2298933"/>
            <a:ext cx="8725020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nímek">
  <p:cSld name="MUNI snímek">
    <p:bg>
      <p:bgPr>
        <a:solidFill>
          <a:schemeClr val="dk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76488" y="1489837"/>
            <a:ext cx="7639024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obsah">
  <p:cSld name="Pouze obsah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. podnadpis a obsah">
  <p:cSld name="Nadpis. podnadpis a obsah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2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porovnání">
  <p:cSld name="Nadpis a porovnání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72000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625128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porovnání">
  <p:cSld name="Nadpis, podnadpis a porovnání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1" name="Google Shape;5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72000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4"/>
          </p:nvPr>
        </p:nvSpPr>
        <p:spPr>
          <a:xfrm>
            <a:off x="625128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extem">
  <p:cSld name="Obrázek s texte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body" idx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>
            <a:spLocks noGrp="1"/>
          </p:cNvSpPr>
          <p:nvPr>
            <p:ph type="pic" idx="2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27"/>
          <p:cNvSpPr txBox="1">
            <a:spLocks noGrp="1"/>
          </p:cNvSpPr>
          <p:nvPr>
            <p:ph type="body" idx="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tři sloupce">
  <p:cSld name="Nadpis, podnadpis a tři sloupc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ewX9jtTi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ckari.cz/pages/files/manual-pro-skolitele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.cz/obory-soc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cmm.cz/projekt/soc_ucitele/o-projekt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sockari.cz/pro-studenty" TargetMode="External"/><Relationship Id="rId4" Type="http://schemas.openxmlformats.org/officeDocument/2006/relationships/hyperlink" Target="https://sockari.cz/pages/files/manual-pro-skolitel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uchazeci/vzdelavani-po-cely-zivo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prostredoskolaky.muni.cz/soc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24" name="Google Shape;124;p1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Středoškolská odborná soutěž - SOČ</a:t>
            </a:r>
            <a:endParaRPr/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36610" y="169682"/>
            <a:ext cx="2823492" cy="167797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  <p:sp>
        <p:nvSpPr>
          <p:cNvPr id="265" name="Google Shape;265;p11"/>
          <p:cNvSpPr txBox="1"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Harmonogram SOČ</a:t>
            </a:r>
            <a:endParaRPr/>
          </a:p>
        </p:txBody>
      </p:sp>
      <p:grpSp>
        <p:nvGrpSpPr>
          <p:cNvPr id="266" name="Google Shape;266;p11"/>
          <p:cNvGrpSpPr/>
          <p:nvPr/>
        </p:nvGrpSpPr>
        <p:grpSpPr>
          <a:xfrm>
            <a:off x="721062" y="1629688"/>
            <a:ext cx="10752138" cy="2898140"/>
            <a:chOff x="0" y="0"/>
            <a:chExt cx="10752138" cy="2898140"/>
          </a:xfrm>
        </p:grpSpPr>
        <p:sp>
          <p:nvSpPr>
            <p:cNvPr id="267" name="Google Shape;267;p11"/>
            <p:cNvSpPr/>
            <p:nvPr/>
          </p:nvSpPr>
          <p:spPr>
            <a:xfrm>
              <a:off x="0" y="1242060"/>
              <a:ext cx="10752138" cy="165608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C8C8F2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643729" y="0"/>
              <a:ext cx="1271771" cy="15316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1"/>
            <p:cNvSpPr txBox="1"/>
            <p:nvPr/>
          </p:nvSpPr>
          <p:spPr>
            <a:xfrm>
              <a:off x="643729" y="0"/>
              <a:ext cx="1271771" cy="15316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cs-CZ" sz="1600" b="1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únor - březen 2024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r>
                <a:rPr lang="cs-CZ" sz="14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školitelé přihlašují svoje témata</a:t>
              </a:r>
              <a:endParaRPr/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891982" y="1704143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1616838" y="0"/>
              <a:ext cx="1371128" cy="2031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1"/>
            <p:cNvSpPr txBox="1"/>
            <p:nvPr/>
          </p:nvSpPr>
          <p:spPr>
            <a:xfrm>
              <a:off x="1616838" y="0"/>
              <a:ext cx="1371128" cy="2031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cs-CZ" sz="16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březen 2024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cs-CZ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studenti se přihlašují k tématům 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ahoma"/>
                <a:buNone/>
              </a:pPr>
              <a:endParaRPr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2203146" y="1670082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7106856" y="170692"/>
              <a:ext cx="2972467" cy="1132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1"/>
            <p:cNvSpPr txBox="1"/>
            <p:nvPr/>
          </p:nvSpPr>
          <p:spPr>
            <a:xfrm>
              <a:off x="7106856" y="170692"/>
              <a:ext cx="2972467" cy="1132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cs-CZ" sz="1600" b="1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červen 2024 – leden 2025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r>
                <a:rPr lang="cs-CZ" sz="14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vypracování témat</a:t>
              </a: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7833838" y="1705605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11"/>
          <p:cNvSpPr/>
          <p:nvPr/>
        </p:nvSpPr>
        <p:spPr>
          <a:xfrm>
            <a:off x="4155492" y="3306702"/>
            <a:ext cx="414020" cy="414020"/>
          </a:xfrm>
          <a:prstGeom prst="ellipse">
            <a:avLst/>
          </a:prstGeom>
          <a:gradFill>
            <a:gsLst>
              <a:gs pos="0">
                <a:srgbClr val="8585FF"/>
              </a:gs>
              <a:gs pos="35000">
                <a:srgbClr val="ABABFF"/>
              </a:gs>
              <a:gs pos="100000">
                <a:srgbClr val="DCDCFF"/>
              </a:gs>
            </a:gsLst>
            <a:lin ang="16200000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8" name="Google Shape;278;p11"/>
          <p:cNvSpPr/>
          <p:nvPr/>
        </p:nvSpPr>
        <p:spPr>
          <a:xfrm>
            <a:off x="5060949" y="3303742"/>
            <a:ext cx="414020" cy="414020"/>
          </a:xfrm>
          <a:prstGeom prst="ellipse">
            <a:avLst/>
          </a:prstGeom>
          <a:gradFill>
            <a:gsLst>
              <a:gs pos="0">
                <a:srgbClr val="8585FF"/>
              </a:gs>
              <a:gs pos="35000">
                <a:srgbClr val="ABABFF"/>
              </a:gs>
              <a:gs pos="100000">
                <a:srgbClr val="DCDCFF"/>
              </a:gs>
            </a:gsLst>
            <a:lin ang="16200000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11"/>
          <p:cNvSpPr txBox="1"/>
          <p:nvPr/>
        </p:nvSpPr>
        <p:spPr>
          <a:xfrm>
            <a:off x="3775073" y="1634657"/>
            <a:ext cx="1285876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2024</a:t>
            </a:r>
            <a:r>
              <a:rPr lang="cs-CZ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školitelé si vybírají studenty ke spolupráci</a:t>
            </a:r>
            <a:endParaRPr/>
          </a:p>
        </p:txBody>
      </p:sp>
      <p:sp>
        <p:nvSpPr>
          <p:cNvPr id="280" name="Google Shape;280;p11"/>
          <p:cNvSpPr txBox="1"/>
          <p:nvPr/>
        </p:nvSpPr>
        <p:spPr>
          <a:xfrm>
            <a:off x="4966386" y="1858906"/>
            <a:ext cx="155858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2024 </a:t>
            </a: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JCMM vyhlašuje podpořená témata</a:t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>
            <a:off x="1368901" y="3699327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2" name="Google Shape;282;p11"/>
          <p:cNvSpPr txBox="1"/>
          <p:nvPr/>
        </p:nvSpPr>
        <p:spPr>
          <a:xfrm>
            <a:off x="1028224" y="4177124"/>
            <a:ext cx="1095374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leden – únor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prací do školního kola</a:t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2476986" y="3690889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4" name="Google Shape;284;p11"/>
          <p:cNvSpPr txBox="1"/>
          <p:nvPr/>
        </p:nvSpPr>
        <p:spPr>
          <a:xfrm>
            <a:off x="2530158" y="4177123"/>
            <a:ext cx="991596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únor-březen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školní přehlídky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1"/>
          <p:cNvSpPr/>
          <p:nvPr/>
        </p:nvSpPr>
        <p:spPr>
          <a:xfrm>
            <a:off x="4602714" y="3699327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6" name="Google Shape;286;p11"/>
          <p:cNvSpPr/>
          <p:nvPr/>
        </p:nvSpPr>
        <p:spPr>
          <a:xfrm>
            <a:off x="6180437" y="3692758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7" name="Google Shape;287;p11"/>
          <p:cNvSpPr txBox="1"/>
          <p:nvPr/>
        </p:nvSpPr>
        <p:spPr>
          <a:xfrm>
            <a:off x="4463236" y="4177123"/>
            <a:ext cx="991596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březen- duben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okresní přehlídky</a:t>
            </a:r>
            <a:endParaRPr/>
          </a:p>
        </p:txBody>
      </p:sp>
      <p:sp>
        <p:nvSpPr>
          <p:cNvPr id="288" name="Google Shape;288;p11"/>
          <p:cNvSpPr txBox="1"/>
          <p:nvPr/>
        </p:nvSpPr>
        <p:spPr>
          <a:xfrm>
            <a:off x="5858219" y="4177123"/>
            <a:ext cx="1333499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– květen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krajské přehlídky  </a:t>
            </a:r>
            <a:endParaRPr/>
          </a:p>
        </p:txBody>
      </p:sp>
      <p:sp>
        <p:nvSpPr>
          <p:cNvPr id="289" name="Google Shape;289;p11"/>
          <p:cNvSpPr/>
          <p:nvPr/>
        </p:nvSpPr>
        <p:spPr>
          <a:xfrm>
            <a:off x="7719993" y="3692758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11"/>
          <p:cNvSpPr txBox="1"/>
          <p:nvPr/>
        </p:nvSpPr>
        <p:spPr>
          <a:xfrm>
            <a:off x="7467263" y="4212649"/>
            <a:ext cx="133349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červen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celostátní přehlídka</a:t>
            </a:r>
            <a:endParaRPr/>
          </a:p>
        </p:txBody>
      </p:sp>
      <p:sp>
        <p:nvSpPr>
          <p:cNvPr id="291" name="Google Shape;291;p11"/>
          <p:cNvSpPr txBox="1"/>
          <p:nvPr/>
        </p:nvSpPr>
        <p:spPr>
          <a:xfrm>
            <a:off x="4136494" y="1133456"/>
            <a:ext cx="3747314" cy="523220"/>
          </a:xfrm>
          <a:prstGeom prst="rect">
            <a:avLst/>
          </a:prstGeom>
          <a:solidFill>
            <a:srgbClr val="C5C5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47. ročník 2024/25</a:t>
            </a:r>
            <a:endParaRPr/>
          </a:p>
        </p:txBody>
      </p:sp>
      <p:sp>
        <p:nvSpPr>
          <p:cNvPr id="292" name="Google Shape;292;p11"/>
          <p:cNvSpPr txBox="1"/>
          <p:nvPr/>
        </p:nvSpPr>
        <p:spPr>
          <a:xfrm>
            <a:off x="4155492" y="5601654"/>
            <a:ext cx="3747315" cy="523220"/>
          </a:xfrm>
          <a:prstGeom prst="rect">
            <a:avLst/>
          </a:prstGeom>
          <a:solidFill>
            <a:srgbClr val="FEC7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46. ročník 2023/24</a:t>
            </a:r>
            <a:endParaRPr/>
          </a:p>
        </p:txBody>
      </p:sp>
      <p:pic>
        <p:nvPicPr>
          <p:cNvPr id="293" name="Google Shape;29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3576" y="5652691"/>
            <a:ext cx="1880323" cy="120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  <p:sp>
        <p:nvSpPr>
          <p:cNvPr id="300" name="Google Shape;300;p1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Průběh financování SOČ</a:t>
            </a:r>
            <a:endParaRPr/>
          </a:p>
        </p:txBody>
      </p:sp>
      <p:grpSp>
        <p:nvGrpSpPr>
          <p:cNvPr id="301" name="Google Shape;301;p12"/>
          <p:cNvGrpSpPr/>
          <p:nvPr/>
        </p:nvGrpSpPr>
        <p:grpSpPr>
          <a:xfrm>
            <a:off x="2184531" y="396288"/>
            <a:ext cx="7948594" cy="5526448"/>
            <a:chOff x="1463806" y="-1118187"/>
            <a:chExt cx="7948594" cy="5526448"/>
          </a:xfrm>
        </p:grpSpPr>
        <p:sp>
          <p:nvSpPr>
            <p:cNvPr id="302" name="Google Shape;302;p12"/>
            <p:cNvSpPr/>
            <p:nvPr/>
          </p:nvSpPr>
          <p:spPr>
            <a:xfrm>
              <a:off x="4567782" y="53518"/>
              <a:ext cx="1541225" cy="12265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2"/>
            <p:cNvSpPr txBox="1"/>
            <p:nvPr/>
          </p:nvSpPr>
          <p:spPr>
            <a:xfrm>
              <a:off x="4627657" y="113393"/>
              <a:ext cx="1421475" cy="110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JCMM v dubnu vybere podpořená témata</a:t>
              </a:r>
              <a:endParaRPr/>
            </a:p>
          </p:txBody>
        </p:sp>
        <p:sp>
          <p:nvSpPr>
            <p:cNvPr id="304" name="Google Shape;304;p12"/>
            <p:cNvSpPr/>
            <p:nvPr/>
          </p:nvSpPr>
          <p:spPr>
            <a:xfrm>
              <a:off x="5014576" y="707792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5522" y="1773"/>
                  </a:moveTo>
                  <a:lnTo>
                    <a:pt x="45522" y="1773"/>
                  </a:lnTo>
                  <a:cubicBezTo>
                    <a:pt x="56353" y="-920"/>
                    <a:pt x="67720" y="-539"/>
                    <a:pt x="78346" y="2874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6560396" y="920732"/>
              <a:ext cx="2852004" cy="13633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2"/>
            <p:cNvSpPr txBox="1"/>
            <p:nvPr/>
          </p:nvSpPr>
          <p:spPr>
            <a:xfrm>
              <a:off x="6626951" y="987287"/>
              <a:ext cx="2718894" cy="12302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školitelé a EO dostanou informace o přidělených částkách, studenti začínají pracovat na SOČ</a:t>
              </a:r>
              <a:endParaRPr/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103869" y="-1025175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3144" y="110015"/>
                  </a:moveTo>
                  <a:cubicBezTo>
                    <a:pt x="89812" y="112223"/>
                    <a:pt x="86267" y="114093"/>
                    <a:pt x="82563" y="115596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6122991" y="2568168"/>
              <a:ext cx="2395534" cy="13227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2"/>
            <p:cNvSpPr txBox="1"/>
            <p:nvPr/>
          </p:nvSpPr>
          <p:spPr>
            <a:xfrm>
              <a:off x="6187562" y="2632739"/>
              <a:ext cx="2266392" cy="11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čerpání přidělených částek probíhá od 1.9. do začátku března </a:t>
              </a:r>
              <a:endParaRPr/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4049452" y="455209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678" y="116324"/>
                  </a:moveTo>
                  <a:cubicBezTo>
                    <a:pt x="70109" y="120204"/>
                    <a:pt x="58662" y="121032"/>
                    <a:pt x="47645" y="118714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2715319" y="2567437"/>
              <a:ext cx="2487900" cy="15603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2"/>
            <p:cNvSpPr txBox="1"/>
            <p:nvPr/>
          </p:nvSpPr>
          <p:spPr>
            <a:xfrm>
              <a:off x="2791488" y="2643606"/>
              <a:ext cx="2335562" cy="1407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v únoru zasílají jednotlivá EO vyúčtování svých SOČ  na EO RMU</a:t>
              </a:r>
              <a:endParaRPr/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1822234" y="-1118187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2132" y="119482"/>
                  </a:moveTo>
                  <a:lnTo>
                    <a:pt x="52132" y="119482"/>
                  </a:lnTo>
                  <a:cubicBezTo>
                    <a:pt x="46139" y="118689"/>
                    <a:pt x="40300" y="116995"/>
                    <a:pt x="34813" y="114458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1463806" y="870473"/>
              <a:ext cx="2701307" cy="144315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2"/>
            <p:cNvSpPr txBox="1"/>
            <p:nvPr/>
          </p:nvSpPr>
          <p:spPr>
            <a:xfrm>
              <a:off x="1534255" y="940922"/>
              <a:ext cx="2560409" cy="1302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EO RMU zajistí kompletní vyúčtování za uběhlý ročník a zasílá jej JCMM</a:t>
              </a:r>
              <a:endParaRPr/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2007595" y="721654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5268" y="1837"/>
                  </a:moveTo>
                  <a:lnTo>
                    <a:pt x="45268" y="1837"/>
                  </a:lnTo>
                  <a:cubicBezTo>
                    <a:pt x="54836" y="-586"/>
                    <a:pt x="64854" y="-612"/>
                    <a:pt x="74434" y="1762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17" name="Google Shape;31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5422" y="5482963"/>
            <a:ext cx="1901514" cy="131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12</a:t>
            </a:fld>
            <a:endParaRPr/>
          </a:p>
        </p:txBody>
      </p:sp>
      <p:sp>
        <p:nvSpPr>
          <p:cNvPr id="324" name="Google Shape;324;p1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Informace školitele</a:t>
            </a:r>
            <a:endParaRPr/>
          </a:p>
        </p:txBody>
      </p:sp>
      <p:sp>
        <p:nvSpPr>
          <p:cNvPr id="325" name="Google Shape;325;p13"/>
          <p:cNvSpPr txBox="1">
            <a:spLocks noGrp="1"/>
          </p:cNvSpPr>
          <p:nvPr>
            <p:ph type="body" idx="1"/>
          </p:nvPr>
        </p:nvSpPr>
        <p:spPr>
          <a:xfrm>
            <a:off x="1048773" y="1944002"/>
            <a:ext cx="10753200" cy="217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1460" lvl="0" indent="-179705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 dirty="0"/>
              <a:t>Termín</a:t>
            </a:r>
            <a:r>
              <a:rPr lang="cs-CZ" dirty="0"/>
              <a:t> pro přihlašování témat pro rok 2024/25:</a:t>
            </a:r>
          </a:p>
          <a:p>
            <a:pPr marL="251460" indent="-179705"/>
            <a:r>
              <a:rPr lang="cs-CZ" dirty="0"/>
              <a:t>Od </a:t>
            </a:r>
            <a:r>
              <a:rPr lang="cs-CZ" b="1" dirty="0"/>
              <a:t>1.2.2024 do 29. 2. 2024</a:t>
            </a:r>
            <a:r>
              <a:rPr lang="cs-CZ" dirty="0"/>
              <a:t> na fakultě skrze Juniorskou akademii MED MUNI</a:t>
            </a:r>
            <a:endParaRPr dirty="0"/>
          </a:p>
          <a:p>
            <a:pPr marL="251460" lvl="0" indent="-1905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dirty="0"/>
          </a:p>
          <a:p>
            <a:pPr marL="251460" lvl="0" indent="-179705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dirty="0"/>
              <a:t>Prostřednictvím </a:t>
            </a:r>
            <a:r>
              <a:rPr lang="cs-CZ" u="sng" dirty="0">
                <a:solidFill>
                  <a:schemeClr val="hlink"/>
                </a:solidFill>
                <a:hlinkClick r:id="rId3"/>
              </a:rPr>
              <a:t>odkazu</a:t>
            </a:r>
            <a:endParaRPr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13</a:t>
            </a:fld>
            <a:endParaRPr/>
          </a:p>
        </p:txBody>
      </p: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Využití finančních prostředků</a:t>
            </a:r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body" idx="1"/>
          </p:nvPr>
        </p:nvSpPr>
        <p:spPr>
          <a:xfrm>
            <a:off x="720000" y="1527048"/>
            <a:ext cx="10753200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Podpořená témata obdrží finanční </a:t>
            </a:r>
            <a:r>
              <a:rPr lang="cs-CZ" sz="2600" b="1" u="sng">
                <a:solidFill>
                  <a:schemeClr val="hlink"/>
                </a:solidFill>
                <a:hlinkClick r:id="rId3"/>
              </a:rPr>
              <a:t>dotace</a:t>
            </a:r>
            <a:r>
              <a:rPr lang="cs-CZ" sz="2600"/>
              <a:t>, které je možné použít na následující položky: spotřební materiál, chemikálie, součástky na sestavení experimentálního zařízení, studentské licence softwaru, např. CAD pro studenta, který bude zpracovávat návrh interiéru. U teoretických prací náklady na kancelářský materiál a kopírování</a:t>
            </a:r>
            <a:endParaRPr sz="2600"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Částky jsou uvedené </a:t>
            </a:r>
            <a:r>
              <a:rPr lang="cs-CZ" sz="2600" b="1"/>
              <a:t>vždy včetně DPH</a:t>
            </a:r>
            <a:endParaRPr sz="2600"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Pokud si nejste jisti, určitě můžete kontaktovat vaše EO, nebo přímo koordinátory z RMU nebo JCMM</a:t>
            </a:r>
            <a:endParaRPr sz="2600"/>
          </a:p>
        </p:txBody>
      </p:sp>
      <p:pic>
        <p:nvPicPr>
          <p:cNvPr id="334" name="Google Shape;334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0007" y="5561814"/>
            <a:ext cx="1920368" cy="1274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33" name="Google Shape;133;p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Koncept SOČ</a:t>
            </a:r>
            <a:endParaRPr/>
          </a:p>
        </p:txBody>
      </p:sp>
      <p:sp>
        <p:nvSpPr>
          <p:cNvPr id="134" name="Google Shape;134;p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Prestižní </a:t>
            </a:r>
            <a:r>
              <a:rPr lang="cs-CZ" b="1"/>
              <a:t>soutěž</a:t>
            </a:r>
            <a:r>
              <a:rPr lang="cs-CZ"/>
              <a:t> středoškoláků v řešení problémů v jednom </a:t>
            </a:r>
            <a:r>
              <a:rPr lang="cs-CZ" b="1"/>
              <a:t>z </a:t>
            </a:r>
            <a:r>
              <a:rPr lang="cs-CZ" b="1" u="sng">
                <a:solidFill>
                  <a:schemeClr val="hlink"/>
                </a:solidFill>
                <a:hlinkClick r:id="rId3"/>
              </a:rPr>
              <a:t>18 vědních oborů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SŠ studenti se přihlašují do soutěže </a:t>
            </a:r>
            <a:r>
              <a:rPr lang="cs-CZ" b="1"/>
              <a:t>výběrem témat</a:t>
            </a:r>
            <a:r>
              <a:rPr lang="cs-CZ"/>
              <a:t>, které budou zpracovávat.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Témata jsou vypsána každý rok vysokými školami, Akademií věd i průmyslovými podniky, které se SOČ spolupracují. </a:t>
            </a:r>
            <a:endParaRPr/>
          </a:p>
        </p:txBody>
      </p:sp>
      <p:pic>
        <p:nvPicPr>
          <p:cNvPr id="135" name="Google Shape;13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9137" y="5832000"/>
            <a:ext cx="1990154" cy="1004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Koncept SOČ</a:t>
            </a:r>
            <a:endParaRPr/>
          </a:p>
        </p:txBody>
      </p:sp>
      <p:sp>
        <p:nvSpPr>
          <p:cNvPr id="143" name="Google Shape;143;p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Na práci spolupracují s </a:t>
            </a:r>
            <a:r>
              <a:rPr lang="cs-CZ" b="1"/>
              <a:t>odborným vědeckým pracovištěm </a:t>
            </a:r>
            <a:r>
              <a:rPr lang="cs-CZ"/>
              <a:t>(formou konzultací)</a:t>
            </a:r>
            <a:endParaRPr/>
          </a:p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Práce SOČ musí splňovat požadavky a náležitosti odborné  vědecké práce. </a:t>
            </a:r>
            <a:endParaRPr/>
          </a:p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Přihlášenou soutěžní práci SOČ </a:t>
            </a:r>
            <a:r>
              <a:rPr lang="cs-CZ" b="1"/>
              <a:t>student obhajuje </a:t>
            </a:r>
            <a:r>
              <a:rPr lang="cs-CZ"/>
              <a:t>(v případě postupu)</a:t>
            </a:r>
            <a:r>
              <a:rPr lang="cs-CZ" b="1"/>
              <a:t> </a:t>
            </a:r>
            <a:r>
              <a:rPr lang="cs-CZ"/>
              <a:t>před odbornou porotou ve </a:t>
            </a:r>
            <a:r>
              <a:rPr lang="cs-CZ" b="1"/>
              <a:t>školním a okresním kole, </a:t>
            </a:r>
            <a:r>
              <a:rPr lang="cs-CZ"/>
              <a:t>případně </a:t>
            </a:r>
            <a:r>
              <a:rPr lang="cs-CZ" b="1"/>
              <a:t>v krajském a celostátním kole</a:t>
            </a:r>
            <a:r>
              <a:rPr lang="cs-CZ"/>
              <a:t>.</a:t>
            </a:r>
            <a:endParaRPr/>
          </a:p>
        </p:txBody>
      </p:sp>
      <p:pic>
        <p:nvPicPr>
          <p:cNvPr id="144" name="Google Shape;14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5994" y="5722070"/>
            <a:ext cx="1712979" cy="11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4"/>
          <p:cNvSpPr txBox="1">
            <a:spLocks noGrp="1"/>
          </p:cNvSpPr>
          <p:nvPr>
            <p:ph type="sldNum" idx="12"/>
          </p:nvPr>
        </p:nvSpPr>
        <p:spPr>
          <a:xfrm>
            <a:off x="1450948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funguje SOČ  </a:t>
            </a:r>
            <a:endParaRPr/>
          </a:p>
        </p:txBody>
      </p:sp>
      <p:sp>
        <p:nvSpPr>
          <p:cNvPr id="152" name="Google Shape;152;p4"/>
          <p:cNvSpPr txBox="1">
            <a:spLocks noGrp="1"/>
          </p:cNvSpPr>
          <p:nvPr>
            <p:ph type="body" idx="1"/>
          </p:nvPr>
        </p:nvSpPr>
        <p:spPr>
          <a:xfrm>
            <a:off x="720000" y="1316736"/>
            <a:ext cx="10753200" cy="451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Informace pro školitele: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získáte finanční odměnu, dotaci na materiál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poradenský servis a téměř nulová administrativa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 u="sng">
                <a:solidFill>
                  <a:schemeClr val="hlink"/>
                </a:solidFill>
                <a:hlinkClick r:id="rId3"/>
              </a:rPr>
              <a:t>O projektu</a:t>
            </a:r>
            <a:r>
              <a:rPr lang="cs-CZ"/>
              <a:t>,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e-</a:t>
            </a:r>
            <a:r>
              <a:rPr lang="cs-CZ" u="sng" err="1">
                <a:solidFill>
                  <a:schemeClr val="hlink"/>
                </a:solidFill>
                <a:hlinkClick r:id="rId4"/>
              </a:rPr>
              <a:t>book</a:t>
            </a:r>
            <a:r>
              <a:rPr lang="cs-CZ" u="sng">
                <a:solidFill>
                  <a:schemeClr val="hlink"/>
                </a:solidFill>
                <a:hlinkClick r:id="rId4"/>
              </a:rPr>
              <a:t> pro školitele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Informace pro studenty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získají kvalitního školitele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hluboký vhled do tématu na odborném pracovišti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body nebo odpuštění přijímacího řízení na VŠ, dotaci na materiál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 u="sng">
                <a:solidFill>
                  <a:schemeClr val="hlink"/>
                </a:solidFill>
                <a:hlinkClick r:id="rId5"/>
              </a:rPr>
              <a:t>O projektu 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51154" y="5561814"/>
            <a:ext cx="1901514" cy="1168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type="ftr" idx="11"/>
          </p:nvPr>
        </p:nvSpPr>
        <p:spPr>
          <a:xfrm>
            <a:off x="720000" y="6139151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a její přínosy pro studenty SŠ</a:t>
            </a:r>
            <a:endParaRPr/>
          </a:p>
        </p:txBody>
      </p:sp>
      <p:grpSp>
        <p:nvGrpSpPr>
          <p:cNvPr id="161" name="Google Shape;161;p5"/>
          <p:cNvGrpSpPr/>
          <p:nvPr/>
        </p:nvGrpSpPr>
        <p:grpSpPr>
          <a:xfrm>
            <a:off x="-3959822" y="974761"/>
            <a:ext cx="15376294" cy="5575228"/>
            <a:chOff x="-4680547" y="-717514"/>
            <a:chExt cx="15376294" cy="5575228"/>
          </a:xfrm>
        </p:grpSpPr>
        <p:sp>
          <p:nvSpPr>
            <p:cNvPr id="162" name="Google Shape;162;p5"/>
            <p:cNvSpPr/>
            <p:nvPr/>
          </p:nvSpPr>
          <p:spPr>
            <a:xfrm>
              <a:off x="-4680547" y="-717514"/>
              <a:ext cx="5575228" cy="5575228"/>
            </a:xfrm>
            <a:prstGeom prst="blockArc">
              <a:avLst>
                <a:gd name="adj1" fmla="val 18900000"/>
                <a:gd name="adj2" fmla="val 2700000"/>
                <a:gd name="adj3" fmla="val 387"/>
              </a:avLst>
            </a:prstGeom>
            <a:noFill/>
            <a:ln w="25400" cap="flat" cmpd="sng">
              <a:solidFill>
                <a:srgbClr val="0000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SOČ je prestižní soutěž s mnohaletou tradicí</a:t>
              </a: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61605" y="163537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Zvýší pravděpodobnost přijetí na VŠ</a:t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20146" y="817275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Usnadní jim výběr oboru a VŠ</a:t>
              </a: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584098" y="1471013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Studenti si mohou vyzkoušet vědeckou práci</a:t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584098" y="2124336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Nahlédnou do univerzitního a výzkumného vědeckého prostředí</a:t>
              </a: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20146" y="2778074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 txBox="1"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Získají zkušenosti nad rámec školních osnov</a:t>
              </a: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61605" y="3431811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81" name="Google Shape;18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5843" y="5853430"/>
            <a:ext cx="1951349" cy="1004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  <p:sp>
        <p:nvSpPr>
          <p:cNvPr id="188" name="Google Shape;188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a její přínosy pro MU</a:t>
            </a:r>
            <a:endParaRPr/>
          </a:p>
        </p:txBody>
      </p:sp>
      <p:grpSp>
        <p:nvGrpSpPr>
          <p:cNvPr id="189" name="Google Shape;189;p6"/>
          <p:cNvGrpSpPr/>
          <p:nvPr/>
        </p:nvGrpSpPr>
        <p:grpSpPr>
          <a:xfrm>
            <a:off x="-3959822" y="974761"/>
            <a:ext cx="15376294" cy="5575228"/>
            <a:chOff x="-4680547" y="-717514"/>
            <a:chExt cx="15376294" cy="5575228"/>
          </a:xfrm>
        </p:grpSpPr>
        <p:sp>
          <p:nvSpPr>
            <p:cNvPr id="190" name="Google Shape;190;p6"/>
            <p:cNvSpPr/>
            <p:nvPr/>
          </p:nvSpPr>
          <p:spPr>
            <a:xfrm>
              <a:off x="-4680547" y="-717514"/>
              <a:ext cx="5575228" cy="5575228"/>
            </a:xfrm>
            <a:prstGeom prst="blockArc">
              <a:avLst>
                <a:gd name="adj1" fmla="val 18900000"/>
                <a:gd name="adj2" fmla="val 2700000"/>
                <a:gd name="adj3" fmla="val 387"/>
              </a:avLst>
            </a:prstGeom>
            <a:noFill/>
            <a:ln w="25400" cap="flat" cmpd="sng">
              <a:solidFill>
                <a:srgbClr val="0000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 txBox="1"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Podchycení talentovaných a motivovaných uchazečů</a:t>
              </a: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61605" y="163537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 txBox="1"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Posílení vztahů se SŠ</a:t>
              </a:r>
              <a:endParaRPr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420146" y="817275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6"/>
            <p:cNvSpPr txBox="1"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Zvýšení informovanosti o možnostech studia na MU mezi studenty SŠ</a:t>
              </a: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584098" y="1471013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 txBox="1"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Menší riziko neúspěchu studentů během studia (včasné zjištění výběru dobrého oboru studia)</a:t>
              </a: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584098" y="2124336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 txBox="1"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Propagace a vnímání značky MU směrem k budoucím uchazečům</a:t>
              </a: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420146" y="2778074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 txBox="1"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Spolupráce s JCMM </a:t>
              </a: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61605" y="3431811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9" name="Google Shape;20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94592" y="5725714"/>
            <a:ext cx="1741260" cy="1132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Role JCMM v SOČ</a:t>
            </a:r>
            <a:endParaRPr/>
          </a:p>
        </p:txBody>
      </p:sp>
      <p:sp>
        <p:nvSpPr>
          <p:cNvPr id="217" name="Google Shape;217;p7"/>
          <p:cNvSpPr txBox="1">
            <a:spLocks noGrp="1"/>
          </p:cNvSpPr>
          <p:nvPr>
            <p:ph type="body" idx="1"/>
          </p:nvPr>
        </p:nvSpPr>
        <p:spPr>
          <a:xfrm>
            <a:off x="705276" y="1300844"/>
            <a:ext cx="10753200" cy="425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JCMM (původně Jihomoravské centrum pro mezinárodní mobilitu) je specializované neziskové zájmové sdružení právnických osob působící v Jihomoravském kraji.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propojuje instituce s aktivními a nadanými studenty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finanční podpora 10 – 30 tis. Kč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podpora přírodovědných a technických oborů včetně humanitních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spolupráce se sítí koordinátorů na SŠ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poradenské služby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218" name="Google Shape;21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14441" y="5552388"/>
            <a:ext cx="1753827" cy="1177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  <p:sp>
        <p:nvSpPr>
          <p:cNvPr id="225" name="Google Shape;225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na muni.cz</a:t>
            </a:r>
            <a:endParaRPr/>
          </a:p>
        </p:txBody>
      </p:sp>
      <p:sp>
        <p:nvSpPr>
          <p:cNvPr id="226" name="Google Shape;226;p8"/>
          <p:cNvSpPr txBox="1">
            <a:spLocks noGrp="1"/>
          </p:cNvSpPr>
          <p:nvPr>
            <p:ph type="body" idx="1"/>
          </p:nvPr>
        </p:nvSpPr>
        <p:spPr>
          <a:xfrm>
            <a:off x="720000" y="1314450"/>
            <a:ext cx="10753200" cy="45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Základní informace o SOČ na webu muni.cz - Chci studovat/Vzdělávání pro celý život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https://www.muni.cz/uchazeci/vzdelavani-po-cely-zivot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Kompletnější přehled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https://prostredoskolaky.muni.cz/soc/</a:t>
            </a:r>
            <a:r>
              <a:rPr lang="cs-CZ"/>
              <a:t> - </a:t>
            </a:r>
            <a:r>
              <a:rPr lang="cs-CZ" b="1"/>
              <a:t>doplněno o zapojené fakulty a pracoviště.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V přípravě je systematické začlenění soutěže v rámci prezentace popularizačních aktivit na webu muni.cz.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227" name="Google Shape;227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54849" y="5684363"/>
            <a:ext cx="1854380" cy="1045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  <p:graphicFrame>
        <p:nvGraphicFramePr>
          <p:cNvPr id="257" name="Google Shape;257;p10"/>
          <p:cNvGraphicFramePr/>
          <p:nvPr>
            <p:extLst>
              <p:ext uri="{D42A27DB-BD31-4B8C-83A1-F6EECF244321}">
                <p14:modId xmlns:p14="http://schemas.microsoft.com/office/powerpoint/2010/main" val="1468829373"/>
              </p:ext>
            </p:extLst>
          </p:nvPr>
        </p:nvGraphicFramePr>
        <p:xfrm>
          <a:off x="414001" y="323640"/>
          <a:ext cx="11345375" cy="6151445"/>
        </p:xfrm>
        <a:graphic>
          <a:graphicData uri="http://schemas.openxmlformats.org/drawingml/2006/table">
            <a:tbl>
              <a:tblPr firstRow="1" bandRow="1">
                <a:noFill/>
                <a:tableStyleId>{ABC7B8B5-3F7D-43E4-92AE-A4A7F5D05566}</a:tableStyleId>
              </a:tblPr>
              <a:tblGrid>
                <a:gridCol w="47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u="none" strike="noStrike" cap="none"/>
                        <a:t>Harmonogram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Harmonogram 46. ročníku 2023/2024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Harmonogram 47. ročníku 2024/2025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Přihlašování témat školiteli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1.2.2024 - 15.3.2024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Přihlašování studentů k tématům, psaní motivačních dopisů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1.3.2024 - 25.3.2024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Školitelé si vybírají studenty, s nimiž chtějí spolupracovat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1.4.2024 - 12.4.2024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Vyhlášení podpořených témat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15.04.2024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JCMM podepisuje smlouvu s institucí školitele (MU)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2.5.2024 - 30.6.2024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Studenti podepisují smlouvu s JCMM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1.6.2024 - 28.6.2024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Vypracování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1.7.2023 - 31.1.2024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Odevzdání práce do školního kola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1.1.2024 - 16.2.2024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Školní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leden – březen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Okresní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březen – duben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Krajské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duben – 13. květen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6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Celostátní přehlídka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21.- 23. června 2024, </a:t>
                      </a:r>
                      <a:br>
                        <a:rPr lang="cs-CZ" sz="1600"/>
                      </a:br>
                      <a:r>
                        <a:rPr lang="cs-CZ" sz="1600"/>
                        <a:t>Střední průmyslová škola elektrotechnická a VOŠ Pardubice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58" name="Google Shape;25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9918" y="5580668"/>
            <a:ext cx="2064911" cy="1271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84def0-d133-445b-933b-b48a763c9017">
      <Terms xmlns="http://schemas.microsoft.com/office/infopath/2007/PartnerControls"/>
    </lcf76f155ced4ddcb4097134ff3c332f>
    <TaxCatchAll xmlns="6a55869b-6b0a-4db3-be28-a123e91fd835" xsi:nil="true"/>
    <SharedWithUsers xmlns="6a55869b-6b0a-4db3-be28-a123e91fd835">
      <UserInfo>
        <DisplayName>Hana Lukášová</DisplayName>
        <AccountId>448</AccountId>
        <AccountType/>
      </UserInfo>
      <UserInfo>
        <DisplayName>Barbora Novotná</DisplayName>
        <AccountId>336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E326161756074994E3F2CCFCF5700A" ma:contentTypeVersion="18" ma:contentTypeDescription="Vytvoří nový dokument" ma:contentTypeScope="" ma:versionID="d2a63239fae61b9d3fe35cd97e8c008a">
  <xsd:schema xmlns:xsd="http://www.w3.org/2001/XMLSchema" xmlns:xs="http://www.w3.org/2001/XMLSchema" xmlns:p="http://schemas.microsoft.com/office/2006/metadata/properties" xmlns:ns2="3584def0-d133-445b-933b-b48a763c9017" xmlns:ns3="6a55869b-6b0a-4db3-be28-a123e91fd835" targetNamespace="http://schemas.microsoft.com/office/2006/metadata/properties" ma:root="true" ma:fieldsID="80db60481ee3fc7fb3d530a603098e3c" ns2:_="" ns3:_="">
    <xsd:import namespace="3584def0-d133-445b-933b-b48a763c9017"/>
    <xsd:import namespace="6a55869b-6b0a-4db3-be28-a123e91fd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4def0-d133-445b-933b-b48a763c9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5869b-6b0a-4db3-be28-a123e91fd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a9de1a-d42c-4665-90bd-15785e8ad423}" ma:internalName="TaxCatchAll" ma:showField="CatchAllData" ma:web="6a55869b-6b0a-4db3-be28-a123e91fd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C75AB-C60F-4E29-B311-18DD88D13DD2}">
  <ds:schemaRefs>
    <ds:schemaRef ds:uri="3584def0-d133-445b-933b-b48a763c9017"/>
    <ds:schemaRef ds:uri="6a55869b-6b0a-4db3-be28-a123e91fd83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DB96EB-0187-45B6-9841-2E6F395E0C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9AE59-7EFE-4E9B-8A2A-832D2D4BAB63}">
  <ds:schemaRefs>
    <ds:schemaRef ds:uri="3584def0-d133-445b-933b-b48a763c9017"/>
    <ds:schemaRef ds:uri="6a55869b-6b0a-4db3-be28-a123e91fd8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Širokoúhlá obrazovka</PresentationFormat>
  <Paragraphs>132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Prezentace_MU_CZ</vt:lpstr>
      <vt:lpstr>Prezentace_MU_CZ</vt:lpstr>
      <vt:lpstr>Středoškolská odborná soutěž - SOČ</vt:lpstr>
      <vt:lpstr>Koncept SOČ</vt:lpstr>
      <vt:lpstr>Koncept SOČ</vt:lpstr>
      <vt:lpstr>Jak funguje SOČ  </vt:lpstr>
      <vt:lpstr>SOČ a její přínosy pro studenty SŠ</vt:lpstr>
      <vt:lpstr>SOČ a její přínosy pro MU</vt:lpstr>
      <vt:lpstr>Role JCMM v SOČ</vt:lpstr>
      <vt:lpstr>SOČ na muni.cz</vt:lpstr>
      <vt:lpstr>Prezentace aplikace PowerPoint</vt:lpstr>
      <vt:lpstr>Harmonogram SOČ</vt:lpstr>
      <vt:lpstr>Průběh financování SOČ</vt:lpstr>
      <vt:lpstr>Informace školitele</vt:lpstr>
      <vt:lpstr>Využití finančních prostředků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Středoškolská odborná soutěž - SOČ</dc:title>
  <dc:creator>Komenda Martin RNDr. Ph.D.</dc:creator>
  <cp:lastModifiedBy>Nikola Kokešová</cp:lastModifiedBy>
  <cp:revision>14</cp:revision>
  <dcterms:created xsi:type="dcterms:W3CDTF">2020-01-23T15:19:33Z</dcterms:created>
  <dcterms:modified xsi:type="dcterms:W3CDTF">2024-02-01T12:43:53Z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0x01010001E326161756074994E3F2CCFCF5700A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