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7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C4B59"/>
    <a:srgbClr val="D9D9D9"/>
    <a:srgbClr val="BEC7CF"/>
    <a:srgbClr val="92D050"/>
    <a:srgbClr val="632523"/>
    <a:srgbClr val="F01928"/>
    <a:srgbClr val="E7E7E7"/>
    <a:srgbClr val="F7F6F6"/>
    <a:srgbClr val="E3132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576" y="-114"/>
      </p:cViewPr>
      <p:guideLst>
        <p:guide orient="horz" pos="2160"/>
        <p:guide pos="79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-380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2DA39-31EE-408B-A71F-A635748EE512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FDD12-5823-4C26-9E48-90FBFDEB57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28859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9A22A-4DB8-4C69-9BF3-AB7AEC7E578E}" type="datetimeFigureOut">
              <a:rPr lang="cs-CZ" smtClean="0"/>
              <a:pPr/>
              <a:t>25.9.2014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6AD14-474B-497B-9137-594DE89AD7D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28766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335239"/>
            <a:ext cx="7772400" cy="118199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55" y="332656"/>
            <a:ext cx="9150507" cy="158417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0664"/>
            <a:ext cx="9143999" cy="288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72000" y="2204864"/>
            <a:ext cx="1800000" cy="1800000"/>
          </a:xfrm>
          <a:prstGeom prst="rect">
            <a:avLst/>
          </a:prstGeom>
        </p:spPr>
      </p:pic>
      <p:pic>
        <p:nvPicPr>
          <p:cNvPr id="14" name="Picture 3" descr="S:\bg\vyzkum\reforma\loga.png"/>
          <p:cNvPicPr>
            <a:picLocks noChangeAspect="1" noChangeArrowheads="1"/>
          </p:cNvPicPr>
          <p:nvPr userDrawn="1"/>
        </p:nvPicPr>
        <p:blipFill>
          <a:blip r:embed="rId5" cstate="print"/>
          <a:stretch>
            <a:fillRect/>
          </a:stretch>
        </p:blipFill>
        <p:spPr bwMode="auto">
          <a:xfrm>
            <a:off x="2412000" y="5991257"/>
            <a:ext cx="4320000" cy="894127"/>
          </a:xfrm>
          <a:prstGeom prst="rect">
            <a:avLst/>
          </a:prstGeom>
          <a:noFill/>
        </p:spPr>
      </p:pic>
      <p:pic>
        <p:nvPicPr>
          <p:cNvPr id="3" name="Obrázek 2"/>
          <p:cNvPicPr>
            <a:picLocks noChangeAspect="1"/>
          </p:cNvPicPr>
          <p:nvPr userDrawn="1"/>
        </p:nvPicPr>
        <p:blipFill rotWithShape="1">
          <a:blip r:embed="rId6" cstate="print"/>
          <a:srcRect l="40145" t="15099" r="25048" b="69516"/>
          <a:stretch/>
        </p:blipFill>
        <p:spPr>
          <a:xfrm>
            <a:off x="1389185" y="352521"/>
            <a:ext cx="6365631" cy="15386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rgbClr val="F7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84785"/>
            <a:ext cx="7704856" cy="46805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0664"/>
            <a:ext cx="9143999" cy="288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55" y="332656"/>
            <a:ext cx="9147255" cy="900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6416" y="476672"/>
            <a:ext cx="648000" cy="64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9703" y="352904"/>
            <a:ext cx="7165444" cy="872047"/>
          </a:xfrm>
        </p:spPr>
        <p:txBody>
          <a:bodyPr>
            <a:noAutofit/>
          </a:bodyPr>
          <a:lstStyle>
            <a:lvl1pPr algn="l">
              <a:defRPr lang="cs-CZ" sz="3600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pic>
        <p:nvPicPr>
          <p:cNvPr id="13" name="Picture 22" descr="titl CZ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933" t="35526" r="85028"/>
          <a:stretch/>
        </p:blipFill>
        <p:spPr bwMode="auto">
          <a:xfrm>
            <a:off x="203261" y="332656"/>
            <a:ext cx="552315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2" descr="titl CZ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933" t="35526" r="85028" b="33359"/>
          <a:stretch/>
        </p:blipFill>
        <p:spPr bwMode="auto">
          <a:xfrm>
            <a:off x="203261" y="4725144"/>
            <a:ext cx="552314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55" y="6567055"/>
            <a:ext cx="9183767" cy="290946"/>
          </a:xfrm>
          <a:prstGeom prst="rect">
            <a:avLst/>
          </a:prstGeom>
        </p:spPr>
      </p:pic>
      <p:sp>
        <p:nvSpPr>
          <p:cNvPr id="22" name="Zástupný symbol pro zápatí 21"/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9144000" cy="32341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OPTIMED - optimalizovaná výuka všeobecného lékařství: http://med.muni.cz/optimed  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0664"/>
            <a:ext cx="9143999" cy="288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55" y="332656"/>
            <a:ext cx="9147255" cy="900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6416" y="476672"/>
            <a:ext cx="648000" cy="64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6956" y="404664"/>
            <a:ext cx="7165444" cy="706618"/>
          </a:xfrm>
        </p:spPr>
        <p:txBody>
          <a:bodyPr>
            <a:noAutofit/>
          </a:bodyPr>
          <a:lstStyle>
            <a:lvl1pPr algn="l">
              <a:defRPr lang="cs-CZ" sz="3600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pic>
        <p:nvPicPr>
          <p:cNvPr id="16" name="Picture 22" descr="titl CZ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933" t="35526" r="85028" b="51344"/>
          <a:stretch/>
        </p:blipFill>
        <p:spPr bwMode="auto">
          <a:xfrm>
            <a:off x="203261" y="332656"/>
            <a:ext cx="552314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55" y="6613321"/>
            <a:ext cx="9183767" cy="244679"/>
          </a:xfrm>
          <a:prstGeom prst="rect">
            <a:avLst/>
          </a:prstGeom>
        </p:spPr>
      </p:pic>
      <p:sp>
        <p:nvSpPr>
          <p:cNvPr id="14" name="Zástupný symbol pro zápatí 21"/>
          <p:cNvSpPr>
            <a:spLocks noGrp="1"/>
          </p:cNvSpPr>
          <p:nvPr>
            <p:ph type="ftr" sz="quarter" idx="11"/>
          </p:nvPr>
        </p:nvSpPr>
        <p:spPr>
          <a:xfrm>
            <a:off x="0" y="6613321"/>
            <a:ext cx="9144000" cy="277148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OPTIMED - optimalizovaná výuka všeobecného lékařství: http://med.muni.cz/optimed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56102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1922909"/>
            <a:ext cx="615496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043607" y="4221088"/>
            <a:ext cx="7451105" cy="792088"/>
          </a:xfrm>
        </p:spPr>
        <p:txBody>
          <a:bodyPr anchor="b">
            <a:normAutofit/>
          </a:bodyPr>
          <a:lstStyle>
            <a:lvl1pPr marL="0" indent="0">
              <a:buNone/>
              <a:defRPr sz="1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Klepnutím lze upravit styl předlohy nadpisů.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0664"/>
            <a:ext cx="9143999" cy="288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55" y="332656"/>
            <a:ext cx="9147255" cy="900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6416" y="476672"/>
            <a:ext cx="648000" cy="648000"/>
          </a:xfrm>
          <a:prstGeom prst="rect">
            <a:avLst/>
          </a:prstGeom>
        </p:spPr>
      </p:pic>
      <p:pic>
        <p:nvPicPr>
          <p:cNvPr id="12" name="Picture 22" descr="titl CZ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933" t="35526" r="85028"/>
          <a:stretch/>
        </p:blipFill>
        <p:spPr bwMode="auto">
          <a:xfrm>
            <a:off x="203261" y="332656"/>
            <a:ext cx="552315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2" descr="titl CZ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933" t="35526" r="85028" b="33359"/>
          <a:stretch/>
        </p:blipFill>
        <p:spPr bwMode="auto">
          <a:xfrm>
            <a:off x="203261" y="4725144"/>
            <a:ext cx="552314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55" y="6613321"/>
            <a:ext cx="9183767" cy="244679"/>
          </a:xfrm>
          <a:prstGeom prst="rect">
            <a:avLst/>
          </a:prstGeom>
        </p:spPr>
      </p:pic>
      <p:sp>
        <p:nvSpPr>
          <p:cNvPr id="1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-3254" y="6525344"/>
            <a:ext cx="9147254" cy="365125"/>
          </a:xfrm>
          <a:noFill/>
          <a:ln>
            <a:noFill/>
          </a:ln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OPTIMED - optimalizovaná výuka všeobecného lékařství: http://med.muni.cz/optimed  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93897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242" t="31526" r="41626" b="40763"/>
          <a:stretch/>
        </p:blipFill>
        <p:spPr>
          <a:xfrm flipH="1">
            <a:off x="-1" y="82538"/>
            <a:ext cx="9144000" cy="6757877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OPTIMED - optimalizovaná výuka všeobecného lékařství: http://med.muni.cz/optimed 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-1"/>
            <a:ext cx="9144000" cy="82800"/>
          </a:xfrm>
          <a:prstGeom prst="rect">
            <a:avLst/>
          </a:prstGeom>
          <a:solidFill>
            <a:srgbClr val="F019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61" r:id="rId5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C00000"/>
                </a:solidFill>
              </a:rPr>
              <a:t>KONFERENCE</a:t>
            </a:r>
            <a:r>
              <a:rPr lang="cs-CZ" b="1" dirty="0">
                <a:solidFill>
                  <a:sysClr val="windowText" lastClr="000000">
                    <a:lumMod val="75000"/>
                    <a:lumOff val="25000"/>
                  </a:sysClr>
                </a:solidFill>
              </a:rPr>
              <a:t> </a:t>
            </a:r>
            <a:r>
              <a:rPr lang="cs-CZ" b="1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</a:rPr>
              <a:t>OPTIMED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43378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2000">
        <p14:prism dir="u"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Program konference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OPTIMED - optimalizovaná výuka všeobecného lékařství: http://opti.med.muni.cz  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169992" y="1577563"/>
            <a:ext cx="3717560" cy="620570"/>
          </a:xfrm>
          <a:prstGeom prst="rect">
            <a:avLst/>
          </a:prstGeom>
          <a:solidFill>
            <a:srgbClr val="D9D9D9"/>
          </a:solidFill>
          <a:ln>
            <a:solidFill>
              <a:srgbClr val="3C4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C00000"/>
                </a:solidFill>
              </a:rPr>
              <a:t>Blok I. </a:t>
            </a:r>
            <a:r>
              <a:rPr lang="cs-CZ" sz="2400" dirty="0" smtClean="0">
                <a:solidFill>
                  <a:srgbClr val="C00000"/>
                </a:solidFill>
              </a:rPr>
              <a:t>1</a:t>
            </a:r>
            <a:r>
              <a:rPr lang="cs-CZ" sz="2400" dirty="0" smtClean="0">
                <a:solidFill>
                  <a:srgbClr val="C00000"/>
                </a:solidFill>
              </a:rPr>
              <a:t>215</a:t>
            </a:r>
            <a:r>
              <a:rPr lang="cs-CZ" sz="2400" dirty="0" smtClean="0">
                <a:solidFill>
                  <a:srgbClr val="C00000"/>
                </a:solidFill>
              </a:rPr>
              <a:t>-14:00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169992" y="2926203"/>
            <a:ext cx="3717560" cy="620570"/>
          </a:xfrm>
          <a:prstGeom prst="rect">
            <a:avLst/>
          </a:prstGeom>
          <a:solidFill>
            <a:srgbClr val="D9D9D9"/>
          </a:solidFill>
          <a:ln>
            <a:solidFill>
              <a:srgbClr val="3C4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C00000"/>
                </a:solidFill>
              </a:rPr>
              <a:t>Blok II. 14:20-15:00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169992" y="4274843"/>
            <a:ext cx="3717560" cy="620570"/>
          </a:xfrm>
          <a:prstGeom prst="rect">
            <a:avLst/>
          </a:prstGeom>
          <a:solidFill>
            <a:srgbClr val="D9D9D9"/>
          </a:solidFill>
          <a:ln>
            <a:solidFill>
              <a:srgbClr val="3C4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C00000"/>
                </a:solidFill>
              </a:rPr>
              <a:t>Blok III. 16:00-16:45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169992" y="5623483"/>
            <a:ext cx="3717560" cy="620570"/>
          </a:xfrm>
          <a:prstGeom prst="rect">
            <a:avLst/>
          </a:prstGeom>
          <a:solidFill>
            <a:srgbClr val="D9D9D9"/>
          </a:solidFill>
          <a:ln>
            <a:solidFill>
              <a:srgbClr val="3C4B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C00000"/>
                </a:solidFill>
              </a:rPr>
              <a:t>Blok IV. 17:00-20:00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932522" y="2433002"/>
            <a:ext cx="3717560" cy="252000"/>
          </a:xfrm>
          <a:prstGeom prst="rect">
            <a:avLst/>
          </a:prstGeom>
          <a:solidFill>
            <a:srgbClr val="3C4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bg1"/>
                </a:solidFill>
              </a:rPr>
              <a:t>p</a:t>
            </a:r>
            <a:r>
              <a:rPr lang="cs-CZ" sz="1600" dirty="0" smtClean="0">
                <a:solidFill>
                  <a:schemeClr val="bg1"/>
                </a:solidFill>
              </a:rPr>
              <a:t>řestávka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932522" y="3795570"/>
            <a:ext cx="3717560" cy="252000"/>
          </a:xfrm>
          <a:prstGeom prst="rect">
            <a:avLst/>
          </a:prstGeom>
          <a:solidFill>
            <a:srgbClr val="3C4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bg1"/>
                </a:solidFill>
              </a:rPr>
              <a:t>o</a:t>
            </a:r>
            <a:r>
              <a:rPr lang="cs-CZ" sz="1600" dirty="0" smtClean="0">
                <a:solidFill>
                  <a:schemeClr val="bg1"/>
                </a:solidFill>
              </a:rPr>
              <a:t>běd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932522" y="5148902"/>
            <a:ext cx="3717560" cy="252000"/>
          </a:xfrm>
          <a:prstGeom prst="rect">
            <a:avLst/>
          </a:prstGeom>
          <a:solidFill>
            <a:srgbClr val="3C4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bg1"/>
                </a:solidFill>
              </a:rPr>
              <a:t>p</a:t>
            </a:r>
            <a:r>
              <a:rPr lang="cs-CZ" sz="1600" dirty="0" smtClean="0">
                <a:solidFill>
                  <a:schemeClr val="bg1"/>
                </a:solidFill>
              </a:rPr>
              <a:t>řestávka</a:t>
            </a:r>
            <a:endParaRPr lang="cs-CZ" sz="1600" dirty="0">
              <a:solidFill>
                <a:schemeClr val="bg1"/>
              </a:solidFill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3909" r="25990" b="-3483"/>
          <a:stretch/>
        </p:blipFill>
        <p:spPr>
          <a:xfrm>
            <a:off x="1227274" y="4376935"/>
            <a:ext cx="532263" cy="473123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536" t="2" r="54939" b="2984"/>
          <a:stretch/>
        </p:blipFill>
        <p:spPr>
          <a:xfrm>
            <a:off x="1215336" y="3030701"/>
            <a:ext cx="464025" cy="443553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9765" b="-2487"/>
          <a:stretch/>
        </p:blipFill>
        <p:spPr>
          <a:xfrm>
            <a:off x="1180078" y="1678262"/>
            <a:ext cx="535816" cy="468573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9765" t="1" b="1990"/>
          <a:stretch/>
        </p:blipFill>
        <p:spPr>
          <a:xfrm>
            <a:off x="1210926" y="5726962"/>
            <a:ext cx="535817" cy="44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5762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3000">
        <p14:prism dir="u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484785"/>
            <a:ext cx="7704856" cy="491918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900" b="1" dirty="0"/>
              <a:t>Uvítání </a:t>
            </a:r>
            <a:r>
              <a:rPr lang="cs-CZ" sz="2900" b="1" dirty="0" smtClean="0"/>
              <a:t>přítomných</a:t>
            </a:r>
          </a:p>
          <a:p>
            <a:pPr marL="457200" lvl="1" indent="0">
              <a:buNone/>
            </a:pPr>
            <a:r>
              <a:rPr lang="cs-CZ" dirty="0" smtClean="0"/>
              <a:t>prof. MUDr. Jaroslav Štěrba, Ph.D.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2900" b="1" dirty="0"/>
              <a:t>Slovo děkana</a:t>
            </a:r>
          </a:p>
          <a:p>
            <a:pPr marL="457200" lvl="1" indent="0">
              <a:buNone/>
            </a:pPr>
            <a:r>
              <a:rPr lang="cs-CZ" dirty="0" smtClean="0"/>
              <a:t>prof</a:t>
            </a:r>
            <a:r>
              <a:rPr lang="cs-CZ" dirty="0"/>
              <a:t>. MUDr. Jiří Mayer, CSc.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900" b="1" dirty="0"/>
              <a:t>Analýza obsahu datového skladu, základní sumární statistiky</a:t>
            </a:r>
          </a:p>
          <a:p>
            <a:pPr marL="457200" lvl="1" indent="0">
              <a:buNone/>
            </a:pPr>
            <a:r>
              <a:rPr lang="cs-CZ" dirty="0" smtClean="0"/>
              <a:t>doc</a:t>
            </a:r>
            <a:r>
              <a:rPr lang="cs-CZ" dirty="0"/>
              <a:t>. RNDr. Ladislav Dušek, Ph.D</a:t>
            </a:r>
            <a:r>
              <a:rPr lang="cs-CZ" dirty="0" smtClean="0"/>
              <a:t>.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900" b="1" dirty="0"/>
              <a:t>Co lze vidět nad projektem </a:t>
            </a:r>
            <a:r>
              <a:rPr lang="cs-CZ" sz="2900" b="1" dirty="0" smtClean="0"/>
              <a:t>OPTIMED - </a:t>
            </a:r>
            <a:r>
              <a:rPr lang="cs-CZ" sz="2900" b="1" dirty="0"/>
              <a:t>Validační analýza</a:t>
            </a:r>
          </a:p>
          <a:p>
            <a:pPr marL="457200" lvl="1" indent="0">
              <a:buNone/>
            </a:pPr>
            <a:r>
              <a:rPr lang="cs-CZ" dirty="0"/>
              <a:t>RNDr. Martin Komenda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Blok </a:t>
            </a:r>
            <a:r>
              <a:rPr lang="cs-CZ" dirty="0"/>
              <a:t>I. </a:t>
            </a:r>
            <a:r>
              <a:rPr lang="cs-CZ" sz="2800" dirty="0" smtClean="0">
                <a:solidFill>
                  <a:srgbClr val="C00000"/>
                </a:solidFill>
              </a:rPr>
              <a:t>12:15-14:00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OPTIMED - optimalizovaná výuka všeobecného lékařství: http://med.muni.cz/optimed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54801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5000">
        <p14:prism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484785"/>
            <a:ext cx="7704856" cy="505092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Představení metodického auditu výukových jednotek a výstupů z </a:t>
            </a:r>
            <a:r>
              <a:rPr lang="cs-CZ" b="1" dirty="0" smtClean="0"/>
              <a:t>učení</a:t>
            </a:r>
          </a:p>
          <a:p>
            <a:pPr marL="457200" lvl="1" indent="0">
              <a:buNone/>
            </a:pPr>
            <a:r>
              <a:rPr lang="cs-CZ" dirty="0" smtClean="0"/>
              <a:t>Mgr</a:t>
            </a:r>
            <a:r>
              <a:rPr lang="cs-CZ" dirty="0"/>
              <a:t>. Beáta Holá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Použitelnost </a:t>
            </a:r>
            <a:r>
              <a:rPr lang="cs-CZ" b="1" dirty="0"/>
              <a:t>a výhody </a:t>
            </a:r>
            <a:r>
              <a:rPr lang="cs-CZ" b="1" dirty="0" err="1" smtClean="0"/>
              <a:t>OPTIMEDu</a:t>
            </a:r>
            <a:r>
              <a:rPr lang="cs-CZ" b="1" dirty="0" smtClean="0"/>
              <a:t> </a:t>
            </a:r>
            <a:r>
              <a:rPr lang="cs-CZ" b="1" dirty="0"/>
              <a:t>pro studenta preklinické a teoretické části </a:t>
            </a:r>
            <a:r>
              <a:rPr lang="cs-CZ" b="1" dirty="0" smtClean="0"/>
              <a:t>studia</a:t>
            </a:r>
          </a:p>
          <a:p>
            <a:pPr marL="457200" lvl="1" indent="0">
              <a:buNone/>
            </a:pPr>
            <a:r>
              <a:rPr lang="cs-CZ" dirty="0" smtClean="0"/>
              <a:t>prof</a:t>
            </a:r>
            <a:r>
              <a:rPr lang="cs-CZ" dirty="0"/>
              <a:t>. MUDr. Anna Vašků, CSc.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Použitelnost </a:t>
            </a:r>
            <a:r>
              <a:rPr lang="cs-CZ" b="1" dirty="0"/>
              <a:t>a výhody </a:t>
            </a:r>
            <a:r>
              <a:rPr lang="cs-CZ" b="1" dirty="0" err="1"/>
              <a:t>OPTIMEDu</a:t>
            </a:r>
            <a:r>
              <a:rPr lang="cs-CZ" b="1" dirty="0"/>
              <a:t> </a:t>
            </a:r>
            <a:r>
              <a:rPr lang="cs-CZ" b="1" dirty="0" smtClean="0"/>
              <a:t>pro </a:t>
            </a:r>
            <a:r>
              <a:rPr lang="cs-CZ" b="1" dirty="0"/>
              <a:t>studenta klinické části </a:t>
            </a:r>
            <a:r>
              <a:rPr lang="cs-CZ" b="1" dirty="0" smtClean="0"/>
              <a:t>studia</a:t>
            </a:r>
          </a:p>
          <a:p>
            <a:pPr marL="457200" lvl="1" indent="0">
              <a:buNone/>
            </a:pPr>
            <a:r>
              <a:rPr lang="cs-CZ" dirty="0" smtClean="0"/>
              <a:t>prof</a:t>
            </a:r>
            <a:r>
              <a:rPr lang="cs-CZ" dirty="0"/>
              <a:t>. MUDr. Ladislav Plánka, Ph.D.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Použitelnost </a:t>
            </a:r>
            <a:r>
              <a:rPr lang="cs-CZ" b="1" dirty="0"/>
              <a:t>a výhody </a:t>
            </a:r>
            <a:r>
              <a:rPr lang="cs-CZ" b="1" dirty="0" err="1"/>
              <a:t>OPTIMEDu</a:t>
            </a:r>
            <a:r>
              <a:rPr lang="cs-CZ" b="1" dirty="0"/>
              <a:t> </a:t>
            </a:r>
            <a:r>
              <a:rPr lang="cs-CZ" b="1" dirty="0" smtClean="0"/>
              <a:t>pro pedagoga</a:t>
            </a:r>
          </a:p>
          <a:p>
            <a:pPr marL="457200" lvl="1" indent="0">
              <a:buNone/>
            </a:pPr>
            <a:r>
              <a:rPr lang="cs-CZ" dirty="0" smtClean="0"/>
              <a:t>doc</a:t>
            </a:r>
            <a:r>
              <a:rPr lang="cs-CZ" dirty="0"/>
              <a:t>. MUDr. Julie Bienertová Vašků, Ph.D.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Blok II. </a:t>
            </a:r>
            <a:r>
              <a:rPr lang="cs-CZ" sz="2800" dirty="0" smtClean="0">
                <a:solidFill>
                  <a:srgbClr val="C00000"/>
                </a:solidFill>
              </a:rPr>
              <a:t>14:20-15:00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OPTIMED - optimalizovaná výuka všeobecného lékařství: http://med.muni.cz/optimed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02430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5000">
        <p14:prism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/>
              <a:t>Studentské </a:t>
            </a:r>
            <a:r>
              <a:rPr lang="cs-CZ" sz="2500" b="1" dirty="0" smtClean="0"/>
              <a:t>příspěvky</a:t>
            </a:r>
          </a:p>
          <a:p>
            <a:pPr marL="457200" lvl="1" indent="0">
              <a:buNone/>
            </a:pPr>
            <a:r>
              <a:rPr lang="cs-CZ" sz="2200" dirty="0"/>
              <a:t>V</a:t>
            </a:r>
            <a:r>
              <a:rPr lang="cs-CZ" sz="2200" dirty="0" smtClean="0"/>
              <a:t>ýstupy </a:t>
            </a:r>
            <a:r>
              <a:rPr lang="cs-CZ" sz="2200" dirty="0"/>
              <a:t>z programu zahraničních stáží</a:t>
            </a:r>
          </a:p>
          <a:p>
            <a:pPr lvl="2"/>
            <a:r>
              <a:rPr lang="cs-CZ" sz="1900" dirty="0"/>
              <a:t>Jan Novák, Nikola </a:t>
            </a:r>
            <a:r>
              <a:rPr lang="cs-CZ" sz="1900" dirty="0" smtClean="0"/>
              <a:t>Tkáčová - </a:t>
            </a:r>
            <a:r>
              <a:rPr lang="cs-CZ" sz="1900" dirty="0" err="1" smtClean="0"/>
              <a:t>Prekliniky</a:t>
            </a:r>
            <a:r>
              <a:rPr lang="cs-CZ" sz="1900" dirty="0" smtClean="0"/>
              <a:t> </a:t>
            </a:r>
            <a:r>
              <a:rPr lang="cs-CZ" sz="1900" dirty="0"/>
              <a:t>Lublaň</a:t>
            </a:r>
          </a:p>
          <a:p>
            <a:pPr lvl="2"/>
            <a:r>
              <a:rPr lang="cs-CZ" sz="1900" dirty="0"/>
              <a:t>Alexandra </a:t>
            </a:r>
            <a:r>
              <a:rPr lang="cs-CZ" sz="1900" dirty="0" smtClean="0"/>
              <a:t>Grusová - Patologická </a:t>
            </a:r>
            <a:r>
              <a:rPr lang="cs-CZ" sz="1900" dirty="0"/>
              <a:t>anatomie Brusel</a:t>
            </a:r>
          </a:p>
          <a:p>
            <a:pPr lvl="2"/>
            <a:r>
              <a:rPr lang="cs-CZ" sz="1900" dirty="0"/>
              <a:t>Ivo </a:t>
            </a:r>
            <a:r>
              <a:rPr lang="cs-CZ" sz="1900" dirty="0" err="1"/>
              <a:t>Nečesánek</a:t>
            </a:r>
            <a:r>
              <a:rPr lang="cs-CZ" sz="1900" dirty="0"/>
              <a:t>, Lucia Macková, Martina </a:t>
            </a:r>
            <a:r>
              <a:rPr lang="cs-CZ" sz="1900" dirty="0" smtClean="0"/>
              <a:t>Žižlavská - Kliniky </a:t>
            </a:r>
            <a:r>
              <a:rPr lang="cs-CZ" sz="1900" dirty="0"/>
              <a:t>Lublaň</a:t>
            </a:r>
          </a:p>
          <a:p>
            <a:pPr lvl="2"/>
            <a:r>
              <a:rPr lang="cs-CZ" sz="1900" dirty="0"/>
              <a:t>Tereza Fialová, Jiří </a:t>
            </a:r>
            <a:r>
              <a:rPr lang="cs-CZ" sz="1900" dirty="0" smtClean="0"/>
              <a:t>Nečas - Kliniky </a:t>
            </a:r>
            <a:r>
              <a:rPr lang="cs-CZ" sz="1900" dirty="0"/>
              <a:t>Innsbruck</a:t>
            </a:r>
          </a:p>
          <a:p>
            <a:pPr lvl="2"/>
            <a:r>
              <a:rPr lang="cs-CZ" sz="1900" dirty="0"/>
              <a:t>Anna Kutíková, Jana Petrášeková, Kateřina Tomanová, Petr </a:t>
            </a:r>
            <a:r>
              <a:rPr lang="cs-CZ" sz="1900" dirty="0" smtClean="0"/>
              <a:t>Vaněk - Kliniky </a:t>
            </a:r>
            <a:r>
              <a:rPr lang="cs-CZ" sz="1900" dirty="0"/>
              <a:t>Vídeň</a:t>
            </a:r>
          </a:p>
          <a:p>
            <a:pPr lvl="2"/>
            <a:r>
              <a:rPr lang="cs-CZ" sz="1900" dirty="0"/>
              <a:t>Kamila </a:t>
            </a:r>
            <a:r>
              <a:rPr lang="cs-CZ" sz="1900" dirty="0" err="1"/>
              <a:t>Huvarová</a:t>
            </a:r>
            <a:r>
              <a:rPr lang="cs-CZ" sz="1900" dirty="0"/>
              <a:t>, Nikola </a:t>
            </a:r>
            <a:r>
              <a:rPr lang="cs-CZ" sz="1900" dirty="0" err="1" smtClean="0"/>
              <a:t>Jendruščáková</a:t>
            </a:r>
            <a:r>
              <a:rPr lang="cs-CZ" sz="1900" dirty="0" smtClean="0"/>
              <a:t> - Kliniky </a:t>
            </a:r>
            <a:r>
              <a:rPr lang="cs-CZ" sz="1900" dirty="0"/>
              <a:t>Drážďany</a:t>
            </a:r>
          </a:p>
          <a:p>
            <a:pPr lvl="2"/>
            <a:r>
              <a:rPr lang="cs-CZ" sz="1900" dirty="0"/>
              <a:t>Zdenko </a:t>
            </a:r>
            <a:r>
              <a:rPr lang="cs-CZ" sz="1900" dirty="0" err="1"/>
              <a:t>Kasáč</a:t>
            </a:r>
            <a:r>
              <a:rPr lang="cs-CZ" sz="1900" dirty="0"/>
              <a:t>, Dana </a:t>
            </a:r>
            <a:r>
              <a:rPr lang="cs-CZ" sz="1900" dirty="0" smtClean="0"/>
              <a:t>Sochorová - Letní </a:t>
            </a:r>
            <a:r>
              <a:rPr lang="cs-CZ" sz="1900" dirty="0"/>
              <a:t>škola Kodaň</a:t>
            </a:r>
          </a:p>
          <a:p>
            <a:pPr lvl="2"/>
            <a:r>
              <a:rPr lang="cs-CZ" sz="1900" dirty="0"/>
              <a:t>Vladimír Rak, Lenka </a:t>
            </a:r>
            <a:r>
              <a:rPr lang="cs-CZ" sz="1900" dirty="0" smtClean="0"/>
              <a:t>Skřivánková - Kliniky </a:t>
            </a:r>
            <a:r>
              <a:rPr lang="cs-CZ" sz="1900" dirty="0"/>
              <a:t>Oslo</a:t>
            </a:r>
          </a:p>
          <a:p>
            <a:pPr lvl="2"/>
            <a:r>
              <a:rPr lang="cs-CZ" sz="1900" dirty="0"/>
              <a:t>Tomáš </a:t>
            </a:r>
            <a:r>
              <a:rPr lang="cs-CZ" sz="1900" dirty="0" err="1" smtClean="0"/>
              <a:t>Juřenčák</a:t>
            </a:r>
            <a:r>
              <a:rPr lang="cs-CZ" sz="1900" dirty="0" smtClean="0"/>
              <a:t> - Kliniky </a:t>
            </a:r>
            <a:r>
              <a:rPr lang="cs-CZ" sz="1900" dirty="0"/>
              <a:t>Londýn</a:t>
            </a:r>
          </a:p>
          <a:p>
            <a:pPr lvl="2"/>
            <a:r>
              <a:rPr lang="cs-CZ" sz="1900" dirty="0"/>
              <a:t>Marek </a:t>
            </a:r>
            <a:r>
              <a:rPr lang="cs-CZ" sz="1900" dirty="0" err="1" smtClean="0"/>
              <a:t>Čierny</a:t>
            </a:r>
            <a:r>
              <a:rPr lang="cs-CZ" sz="1900" dirty="0" smtClean="0"/>
              <a:t> - MAYO </a:t>
            </a:r>
            <a:r>
              <a:rPr lang="cs-CZ" sz="1900" dirty="0" err="1"/>
              <a:t>Clinic</a:t>
            </a:r>
            <a:r>
              <a:rPr lang="cs-CZ" sz="1900" dirty="0"/>
              <a:t> Rochester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Blok III. </a:t>
            </a:r>
            <a:r>
              <a:rPr lang="cs-CZ" sz="2800" dirty="0" smtClean="0">
                <a:solidFill>
                  <a:srgbClr val="C00000"/>
                </a:solidFill>
              </a:rPr>
              <a:t>16:00-16:45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OPTIMED - optimalizovaná výuka všeobecného lékařství: http://med.muni.cz/optimed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79215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500" b="1" dirty="0" smtClean="0"/>
              <a:t>Diskuze</a:t>
            </a:r>
            <a:r>
              <a:rPr lang="cs-CZ" sz="2500" b="1" dirty="0"/>
              <a:t>: Budoucnost </a:t>
            </a:r>
            <a:r>
              <a:rPr lang="cs-CZ" sz="2500" b="1" dirty="0" err="1"/>
              <a:t>OPTIMEDu</a:t>
            </a:r>
            <a:r>
              <a:rPr lang="cs-CZ" sz="2500" b="1" dirty="0"/>
              <a:t> - </a:t>
            </a:r>
            <a:r>
              <a:rPr lang="cs-CZ" sz="2500" b="1" dirty="0" smtClean="0"/>
              <a:t>„OPTIMED FUTURE</a:t>
            </a:r>
            <a:r>
              <a:rPr lang="cs-CZ" sz="2500" b="1" dirty="0"/>
              <a:t>" a udržitelnost </a:t>
            </a:r>
            <a:r>
              <a:rPr lang="cs-CZ" sz="2500" b="1" dirty="0" smtClean="0"/>
              <a:t>projektu</a:t>
            </a:r>
          </a:p>
          <a:p>
            <a:pPr marL="457200" lvl="1" indent="0">
              <a:buNone/>
            </a:pPr>
            <a:r>
              <a:rPr lang="cs-CZ" sz="2200" dirty="0" smtClean="0"/>
              <a:t>prof</a:t>
            </a:r>
            <a:r>
              <a:rPr lang="cs-CZ" sz="2200" dirty="0"/>
              <a:t>. MUDr. Jaroslav Štěrba, </a:t>
            </a:r>
            <a:r>
              <a:rPr lang="cs-CZ" sz="2200" dirty="0" smtClean="0"/>
              <a:t>Ph.D.</a:t>
            </a:r>
          </a:p>
          <a:p>
            <a:pPr marL="457200" lvl="1" indent="0">
              <a:buNone/>
            </a:pPr>
            <a:r>
              <a:rPr lang="cs-CZ" sz="2200" dirty="0" smtClean="0"/>
              <a:t>prof</a:t>
            </a:r>
            <a:r>
              <a:rPr lang="cs-CZ" sz="2200" dirty="0"/>
              <a:t>. MUDr. Jiří Mayer, CSc.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500" b="1" dirty="0"/>
              <a:t>Interaktivní seminář o výuce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Blok IV. </a:t>
            </a:r>
            <a:r>
              <a:rPr lang="cs-CZ" sz="2800" dirty="0">
                <a:solidFill>
                  <a:srgbClr val="C00000"/>
                </a:solidFill>
              </a:rPr>
              <a:t>17:00-20:00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OPTIMED - optimalizovaná výuka všeobecného lékařství: http://med.muni.cz/optimed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16717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3000">
        <p14:prism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1911</TotalTime>
  <Words>332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Motiv sady Office</vt:lpstr>
      <vt:lpstr>KONFERENCE OPTIMED</vt:lpstr>
      <vt:lpstr>Program konference</vt:lpstr>
      <vt:lpstr>Blok I. 12:15-14:00</vt:lpstr>
      <vt:lpstr>Blok II. 14:20-15:00</vt:lpstr>
      <vt:lpstr>Blok III. 16:00-16:45</vt:lpstr>
      <vt:lpstr>Blok IV. 17:00-20:00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komenda</dc:creator>
  <cp:lastModifiedBy>Hotel</cp:lastModifiedBy>
  <cp:revision>295</cp:revision>
  <dcterms:modified xsi:type="dcterms:W3CDTF">2014-09-25T10:02:40Z</dcterms:modified>
</cp:coreProperties>
</file>