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sldIdLst>
    <p:sldId id="289" r:id="rId5"/>
    <p:sldId id="343" r:id="rId6"/>
    <p:sldId id="346" r:id="rId7"/>
    <p:sldId id="256" r:id="rId8"/>
    <p:sldId id="257" r:id="rId9"/>
    <p:sldId id="258" r:id="rId10"/>
    <p:sldId id="260" r:id="rId11"/>
    <p:sldId id="261" r:id="rId12"/>
    <p:sldId id="262" r:id="rId13"/>
    <p:sldId id="259" r:id="rId14"/>
    <p:sldId id="341" r:id="rId15"/>
    <p:sldId id="342" r:id="rId16"/>
    <p:sldId id="316" r:id="rId17"/>
    <p:sldId id="338" r:id="rId18"/>
    <p:sldId id="322" r:id="rId19"/>
    <p:sldId id="340" r:id="rId20"/>
    <p:sldId id="332" r:id="rId21"/>
    <p:sldId id="344" r:id="rId22"/>
    <p:sldId id="324" r:id="rId23"/>
    <p:sldId id="327" r:id="rId24"/>
    <p:sldId id="337" r:id="rId25"/>
    <p:sldId id="345" r:id="rId26"/>
    <p:sldId id="347" r:id="rId27"/>
  </p:sldIdLst>
  <p:sldSz cx="12192000" cy="8618538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212"/>
    <a:srgbClr val="F7E8E7"/>
    <a:srgbClr val="D22D0F"/>
    <a:srgbClr val="FFFF99"/>
    <a:srgbClr val="E63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728"/>
    <p:restoredTop sz="94670" autoAdjust="0"/>
  </p:normalViewPr>
  <p:slideViewPr>
    <p:cSldViewPr snapToGrid="0" snapToObjects="1">
      <p:cViewPr varScale="1">
        <p:scale>
          <a:sx n="93" d="100"/>
          <a:sy n="93" d="100"/>
        </p:scale>
        <p:origin x="528" y="78"/>
      </p:cViewPr>
      <p:guideLst>
        <p:guide orient="horz" pos="27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905D3-8170-44C8-B313-73644B260D1C}" type="datetimeFigureOut">
              <a:rPr lang="cs-CZ" smtClean="0"/>
              <a:pPr/>
              <a:t>31.05.2023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1DDF7-B58B-498B-898A-F08CFC4219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58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1DDF7-B58B-498B-898A-F08CFC42190B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18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10488"/>
            <a:ext cx="10363200" cy="3000528"/>
          </a:xfrm>
        </p:spPr>
        <p:txBody>
          <a:bodyPr anchor="b">
            <a:normAutofit/>
          </a:bodyPr>
          <a:lstStyle>
            <a:lvl1pPr algn="l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772B-0ADF-5B4A-8FE2-465686E98CAE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1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18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5548544"/>
            <a:ext cx="10363200" cy="1401486"/>
          </a:xfrm>
        </p:spPr>
        <p:txBody>
          <a:bodyPr anchor="b">
            <a:norm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PŘEDĚLOVÝ snímek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772B-0ADF-5B4A-8FE2-465686E98CAE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4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18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8233" y="420686"/>
            <a:ext cx="10555565" cy="1117601"/>
          </a:xfrm>
        </p:spPr>
        <p:txBody>
          <a:bodyPr anchor="t">
            <a:normAutofit/>
          </a:bodyPr>
          <a:lstStyle>
            <a:lvl1pPr>
              <a:defRPr sz="2800" b="1" cap="all" baseline="0"/>
            </a:lvl1pPr>
          </a:lstStyle>
          <a:p>
            <a:r>
              <a:rPr lang="cs-CZ" dirty="0"/>
              <a:t>Zde napište nadpis </a:t>
            </a:r>
            <a:r>
              <a:rPr lang="cs-CZ" dirty="0" err="1"/>
              <a:t>slidu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772B-0ADF-5B4A-8FE2-465686E98CAE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7988110"/>
            <a:ext cx="2180917" cy="458857"/>
          </a:xfrm>
        </p:spPr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835036"/>
            <a:ext cx="10515600" cy="63908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rgbClr val="E93212"/>
                </a:solidFill>
              </a:defRPr>
            </a:lvl1pPr>
          </a:lstStyle>
          <a:p>
            <a:pPr lvl="0"/>
            <a:r>
              <a:rPr lang="cs-CZ" dirty="0"/>
              <a:t>Zde napište pod nadpis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17" y="7880944"/>
            <a:ext cx="1019483" cy="590434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sz="quarter" idx="14"/>
          </p:nvPr>
        </p:nvSpPr>
        <p:spPr>
          <a:xfrm>
            <a:off x="838201" y="2741104"/>
            <a:ext cx="10515598" cy="5035353"/>
          </a:xfrm>
        </p:spPr>
        <p:txBody>
          <a:bodyPr/>
          <a:lstStyle>
            <a:lvl1pPr>
              <a:buClr>
                <a:srgbClr val="E63212"/>
              </a:buClr>
              <a:defRPr/>
            </a:lvl1pPr>
            <a:lvl2pPr>
              <a:buClr>
                <a:srgbClr val="E63212"/>
              </a:buClr>
              <a:defRPr/>
            </a:lvl2pPr>
            <a:lvl3pPr>
              <a:buClr>
                <a:srgbClr val="E63212"/>
              </a:buClr>
              <a:defRPr/>
            </a:lvl3pPr>
            <a:lvl4pPr>
              <a:buClr>
                <a:srgbClr val="E63212"/>
              </a:buClr>
              <a:defRPr/>
            </a:lvl4pPr>
            <a:lvl5pPr>
              <a:buClr>
                <a:srgbClr val="E6321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650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18220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sz="quarter" idx="14"/>
          </p:nvPr>
        </p:nvSpPr>
        <p:spPr>
          <a:xfrm>
            <a:off x="838201" y="1835036"/>
            <a:ext cx="10515598" cy="5941421"/>
          </a:xfrm>
        </p:spPr>
        <p:txBody>
          <a:bodyPr/>
          <a:lstStyle>
            <a:lvl1pPr>
              <a:buClr>
                <a:srgbClr val="E63212"/>
              </a:buClr>
              <a:defRPr/>
            </a:lvl1pPr>
            <a:lvl2pPr>
              <a:buClr>
                <a:srgbClr val="E63212"/>
              </a:buClr>
              <a:defRPr/>
            </a:lvl2pPr>
            <a:lvl3pPr>
              <a:buClr>
                <a:srgbClr val="E63212"/>
              </a:buClr>
              <a:defRPr/>
            </a:lvl3pPr>
            <a:lvl4pPr>
              <a:buClr>
                <a:srgbClr val="E63212"/>
              </a:buClr>
              <a:defRPr/>
            </a:lvl4pPr>
            <a:lvl5pPr>
              <a:buClr>
                <a:srgbClr val="E6321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8233" y="420686"/>
            <a:ext cx="10555565" cy="1117601"/>
          </a:xfrm>
        </p:spPr>
        <p:txBody>
          <a:bodyPr anchor="t">
            <a:normAutofit/>
          </a:bodyPr>
          <a:lstStyle>
            <a:lvl1pPr>
              <a:defRPr sz="2800" b="1" cap="all" baseline="0"/>
            </a:lvl1pPr>
          </a:lstStyle>
          <a:p>
            <a:r>
              <a:rPr lang="cs-CZ" dirty="0"/>
              <a:t>Zde napište nadpis </a:t>
            </a:r>
            <a:r>
              <a:rPr lang="cs-CZ" dirty="0" err="1"/>
              <a:t>slidu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772B-0ADF-5B4A-8FE2-465686E98CAE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7988110"/>
            <a:ext cx="2180917" cy="458857"/>
          </a:xfrm>
        </p:spPr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17" y="7880944"/>
            <a:ext cx="1019483" cy="5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0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18220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sz="quarter" idx="14"/>
          </p:nvPr>
        </p:nvSpPr>
        <p:spPr>
          <a:xfrm>
            <a:off x="838200" y="1835036"/>
            <a:ext cx="6086383" cy="5941421"/>
          </a:xfrm>
        </p:spPr>
        <p:txBody>
          <a:bodyPr/>
          <a:lstStyle>
            <a:lvl1pPr>
              <a:buClr>
                <a:srgbClr val="E63212"/>
              </a:buClr>
              <a:defRPr/>
            </a:lvl1pPr>
            <a:lvl2pPr>
              <a:buClr>
                <a:srgbClr val="E63212"/>
              </a:buClr>
              <a:defRPr/>
            </a:lvl2pPr>
            <a:lvl3pPr>
              <a:buClr>
                <a:srgbClr val="E63212"/>
              </a:buClr>
              <a:defRPr/>
            </a:lvl3pPr>
            <a:lvl4pPr>
              <a:buClr>
                <a:srgbClr val="E63212"/>
              </a:buClr>
              <a:defRPr/>
            </a:lvl4pPr>
            <a:lvl5pPr>
              <a:buClr>
                <a:srgbClr val="E6321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8233" y="420686"/>
            <a:ext cx="10555565" cy="1117601"/>
          </a:xfrm>
        </p:spPr>
        <p:txBody>
          <a:bodyPr anchor="t">
            <a:normAutofit/>
          </a:bodyPr>
          <a:lstStyle>
            <a:lvl1pPr>
              <a:defRPr sz="2800" b="1" cap="all" baseline="0"/>
            </a:lvl1pPr>
          </a:lstStyle>
          <a:p>
            <a:r>
              <a:rPr lang="cs-CZ" dirty="0"/>
              <a:t>Zde napište nadpis </a:t>
            </a:r>
            <a:r>
              <a:rPr lang="cs-CZ" dirty="0" err="1"/>
              <a:t>slidu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772B-0ADF-5B4A-8FE2-465686E98CAE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7988110"/>
            <a:ext cx="2180917" cy="458857"/>
          </a:xfrm>
        </p:spPr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17" y="7880944"/>
            <a:ext cx="1019483" cy="590434"/>
          </a:xfrm>
          <a:prstGeom prst="rect">
            <a:avLst/>
          </a:prstGeom>
        </p:spPr>
      </p:pic>
      <p:sp>
        <p:nvSpPr>
          <p:cNvPr id="9" name="Zástupný symbol pro obsah 7"/>
          <p:cNvSpPr>
            <a:spLocks noGrp="1"/>
          </p:cNvSpPr>
          <p:nvPr>
            <p:ph sz="quarter" idx="15"/>
          </p:nvPr>
        </p:nvSpPr>
        <p:spPr>
          <a:xfrm>
            <a:off x="7093258" y="1835036"/>
            <a:ext cx="4191725" cy="5941421"/>
          </a:xfrm>
        </p:spPr>
        <p:txBody>
          <a:bodyPr>
            <a:normAutofit/>
          </a:bodyPr>
          <a:lstStyle>
            <a:lvl1pPr>
              <a:buClr>
                <a:srgbClr val="E63212"/>
              </a:buClr>
              <a:defRPr sz="1600"/>
            </a:lvl1pPr>
            <a:lvl2pPr>
              <a:buClr>
                <a:srgbClr val="E63212"/>
              </a:buClr>
              <a:defRPr sz="1400"/>
            </a:lvl2pPr>
            <a:lvl3pPr>
              <a:buClr>
                <a:srgbClr val="E63212"/>
              </a:buClr>
              <a:defRPr sz="1200"/>
            </a:lvl3pPr>
            <a:lvl4pPr>
              <a:buClr>
                <a:srgbClr val="E63212"/>
              </a:buClr>
              <a:defRPr sz="1100"/>
            </a:lvl4pPr>
            <a:lvl5pPr>
              <a:buClr>
                <a:srgbClr val="E63212"/>
              </a:buClr>
              <a:defRPr sz="11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5074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22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28A1383-6A8B-4640-BE56-503B59B0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509-B9A1-4F4B-8008-933D5301F559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982926D-E4CC-4BFA-98BE-67A2C6D5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220394-E85B-4110-B050-B8075A56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53F3-E114-4950-BB21-6CA5C7E0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2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58859"/>
            <a:ext cx="10515600" cy="1665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94287"/>
            <a:ext cx="10515600" cy="5468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988110"/>
            <a:ext cx="2743200" cy="458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8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B0F772B-0ADF-5B4A-8FE2-465686E98CAE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988110"/>
            <a:ext cx="4114800" cy="458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8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988110"/>
            <a:ext cx="2743200" cy="458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8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8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2" r:id="rId3"/>
    <p:sldLayoutId id="2147483676" r:id="rId4"/>
    <p:sldLayoutId id="2147483677" r:id="rId5"/>
    <p:sldLayoutId id="2147483672" r:id="rId6"/>
    <p:sldLayoutId id="2147483679" r:id="rId7"/>
  </p:sldLayoutIdLst>
  <p:txStyles>
    <p:titleStyle>
      <a:lvl1pPr algn="l" defTabSz="1149126" rtl="0" eaLnBrk="1" latinLnBrk="0" hangingPunct="1">
        <a:lnSpc>
          <a:spcPct val="90000"/>
        </a:lnSpc>
        <a:spcBef>
          <a:spcPct val="0"/>
        </a:spcBef>
        <a:buNone/>
        <a:defRPr sz="5529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87282" indent="-287282" algn="l" defTabSz="1149126" rtl="0" eaLnBrk="1" latinLnBrk="0" hangingPunct="1">
        <a:lnSpc>
          <a:spcPct val="90000"/>
        </a:lnSpc>
        <a:spcBef>
          <a:spcPts val="1257"/>
        </a:spcBef>
        <a:buClr>
          <a:srgbClr val="D22D0F"/>
        </a:buClr>
        <a:buFont typeface="Webdings" panose="05030102010509060703" pitchFamily="18" charset="2"/>
        <a:buChar char="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861845" indent="-287282" algn="l" defTabSz="1149126" rtl="0" eaLnBrk="1" latinLnBrk="0" hangingPunct="1">
        <a:lnSpc>
          <a:spcPct val="90000"/>
        </a:lnSpc>
        <a:spcBef>
          <a:spcPts val="628"/>
        </a:spcBef>
        <a:buClr>
          <a:srgbClr val="D22D0F"/>
        </a:buClr>
        <a:buFont typeface="Webdings" panose="05030102010509060703" pitchFamily="18" charset="2"/>
        <a:buChar char="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436408" indent="-287282" algn="l" defTabSz="1149126" rtl="0" eaLnBrk="1" latinLnBrk="0" hangingPunct="1">
        <a:lnSpc>
          <a:spcPct val="90000"/>
        </a:lnSpc>
        <a:spcBef>
          <a:spcPts val="628"/>
        </a:spcBef>
        <a:buClr>
          <a:srgbClr val="D22D0F"/>
        </a:buClr>
        <a:buFont typeface="Webdings" panose="05030102010509060703" pitchFamily="18" charset="2"/>
        <a:buChar char="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2010971" indent="-287282" algn="l" defTabSz="1149126" rtl="0" eaLnBrk="1" latinLnBrk="0" hangingPunct="1">
        <a:lnSpc>
          <a:spcPct val="90000"/>
        </a:lnSpc>
        <a:spcBef>
          <a:spcPts val="628"/>
        </a:spcBef>
        <a:buClr>
          <a:srgbClr val="D22D0F"/>
        </a:buClr>
        <a:buFont typeface="Webdings" panose="05030102010509060703" pitchFamily="18" charset="2"/>
        <a:buChar char="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585535" indent="-287282" algn="l" defTabSz="1149126" rtl="0" eaLnBrk="1" latinLnBrk="0" hangingPunct="1">
        <a:lnSpc>
          <a:spcPct val="90000"/>
        </a:lnSpc>
        <a:spcBef>
          <a:spcPts val="628"/>
        </a:spcBef>
        <a:buClr>
          <a:srgbClr val="D22D0F"/>
        </a:buClr>
        <a:buFont typeface="Webdings" panose="05030102010509060703" pitchFamily="18" charset="2"/>
        <a:buChar char="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160098" indent="-287282" algn="l" defTabSz="1149126" rtl="0" eaLnBrk="1" latinLnBrk="0" hangingPunct="1">
        <a:lnSpc>
          <a:spcPct val="90000"/>
        </a:lnSpc>
        <a:spcBef>
          <a:spcPts val="628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6pPr>
      <a:lvl7pPr marL="3734661" indent="-287282" algn="l" defTabSz="1149126" rtl="0" eaLnBrk="1" latinLnBrk="0" hangingPunct="1">
        <a:lnSpc>
          <a:spcPct val="90000"/>
        </a:lnSpc>
        <a:spcBef>
          <a:spcPts val="628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7pPr>
      <a:lvl8pPr marL="4309224" indent="-287282" algn="l" defTabSz="1149126" rtl="0" eaLnBrk="1" latinLnBrk="0" hangingPunct="1">
        <a:lnSpc>
          <a:spcPct val="90000"/>
        </a:lnSpc>
        <a:spcBef>
          <a:spcPts val="628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8pPr>
      <a:lvl9pPr marL="4883788" indent="-287282" algn="l" defTabSz="1149126" rtl="0" eaLnBrk="1" latinLnBrk="0" hangingPunct="1">
        <a:lnSpc>
          <a:spcPct val="90000"/>
        </a:lnSpc>
        <a:spcBef>
          <a:spcPts val="628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1pPr>
      <a:lvl2pPr marL="574563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2pPr>
      <a:lvl3pPr marL="1149126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3pPr>
      <a:lvl4pPr marL="1723690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4pPr>
      <a:lvl5pPr marL="2298253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5pPr>
      <a:lvl6pPr marL="2872816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6pPr>
      <a:lvl7pPr marL="3447379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7pPr>
      <a:lvl8pPr marL="4021943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8pPr>
      <a:lvl9pPr marL="4596506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lus.vzp.cz/pro-prakticke-lekare-pro-deti-a-dorost-poskytovatele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kreditace.mzcr.cz/akreditace/index" TargetMode="External"/><Relationship Id="rId2" Type="http://schemas.openxmlformats.org/officeDocument/2006/relationships/hyperlink" Target="https://www.mzcr.cz/seznam-akreditovanych-pracovis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zcr.cz/seznam-uspesnych-zadatelu-o-dotaci-na-rezidencni-mista-pro-rok-2023-obory-detska-a-dorostova-psychiatrie-pediatrie-a-detska-neurologie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zp.cz/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vzpc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80656"/>
            <a:ext cx="10363200" cy="1167073"/>
          </a:xfrm>
        </p:spPr>
        <p:txBody>
          <a:bodyPr>
            <a:noAutofit/>
          </a:bodyPr>
          <a:lstStyle/>
          <a:p>
            <a:pPr algn="ctr"/>
            <a:endParaRPr lang="en-US" sz="6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9716" y="718462"/>
            <a:ext cx="10363200" cy="1799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149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cs-CZ" sz="3000" dirty="0"/>
              <a:t>Možnosti </a:t>
            </a:r>
            <a:r>
              <a:rPr lang="cs-CZ" sz="3000" dirty="0" err="1"/>
              <a:t>vzp</a:t>
            </a:r>
            <a:r>
              <a:rPr lang="cs-CZ" sz="3000" dirty="0"/>
              <a:t> </a:t>
            </a:r>
            <a:r>
              <a:rPr lang="cs-CZ" sz="3000" dirty="0" err="1"/>
              <a:t>čr</a:t>
            </a:r>
            <a:r>
              <a:rPr lang="cs-CZ" sz="3000" dirty="0"/>
              <a:t> v podpoře lékařů – absolventů, uvažujících o práci praktického lékaře pro děti a dorost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" y="5791185"/>
            <a:ext cx="10363200" cy="1216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149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defTabSz="457200">
              <a:lnSpc>
                <a:spcPct val="100000"/>
              </a:lnSpc>
              <a:spcBef>
                <a:spcPct val="20000"/>
              </a:spcBef>
              <a:defRPr/>
            </a:pPr>
            <a:r>
              <a:rPr lang="cs-CZ" sz="3200" cap="none" dirty="0">
                <a:solidFill>
                  <a:sysClr val="window" lastClr="FFFFFF"/>
                </a:solidFill>
              </a:rPr>
              <a:t>30. 5. 2023</a:t>
            </a:r>
          </a:p>
          <a:p>
            <a:pPr lvl="0" algn="ctr" defTabSz="457200">
              <a:lnSpc>
                <a:spcPct val="100000"/>
              </a:lnSpc>
              <a:spcBef>
                <a:spcPct val="20000"/>
              </a:spcBef>
              <a:defRPr/>
            </a:pPr>
            <a:r>
              <a:rPr lang="cs-CZ" sz="3200" cap="none" dirty="0">
                <a:solidFill>
                  <a:sysClr val="window" lastClr="FFFFFF"/>
                </a:solidFill>
              </a:rPr>
              <a:t>Brno</a:t>
            </a:r>
            <a:endParaRPr lang="en-US" sz="3200" cap="none" dirty="0">
              <a:solidFill>
                <a:sysClr val="window" lastClr="FFFFFF"/>
              </a:solidFill>
            </a:endParaRPr>
          </a:p>
        </p:txBody>
      </p:sp>
      <p:pic>
        <p:nvPicPr>
          <p:cNvPr id="5" name="Picture 2" descr="show-node-image.jfif">
            <a:extLst>
              <a:ext uri="{FF2B5EF4-FFF2-40B4-BE49-F238E27FC236}">
                <a16:creationId xmlns:a16="http://schemas.microsoft.com/office/drawing/2014/main" id="{EA9963E6-081F-42D7-8920-FF3C0716FD8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01" y="4247729"/>
            <a:ext cx="1393176" cy="13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3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C609600-919E-4844-8D22-55011F6F3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69" y="1615765"/>
            <a:ext cx="10142330" cy="57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47978-B674-40AA-AB3A-7A21D27E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Úhrada v segmentu praktické lékařství pro děti  a dorost (PLDD)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A9136F8-3A7C-4856-9728-861CF2D66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9F21A00-13DD-4501-B940-3DDC214A6F8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500" dirty="0"/>
              <a:t>a) kombinovaná kapitačně výkonová platba (KKVP) + úhrada výkonů nad rámec kapitační platby</a:t>
            </a:r>
          </a:p>
          <a:p>
            <a:pPr marL="0" indent="0">
              <a:buNone/>
            </a:pPr>
            <a:r>
              <a:rPr lang="cs-CZ" sz="1500" dirty="0"/>
              <a:t>b) kombinovaná kapitačně výkonová platba s dorovnáním </a:t>
            </a:r>
            <a:r>
              <a:rPr lang="cs-CZ" sz="1500" dirty="0" err="1"/>
              <a:t>kapitace</a:t>
            </a:r>
            <a:r>
              <a:rPr lang="cs-CZ" sz="1500" dirty="0"/>
              <a:t>, tzv. malé praxe + úhrada výkonů nad rámec kapitační platby</a:t>
            </a:r>
          </a:p>
          <a:p>
            <a:pPr marL="0" indent="0">
              <a:buNone/>
            </a:pPr>
            <a:r>
              <a:rPr lang="cs-CZ" sz="1500" dirty="0"/>
              <a:t>c) úhrada dle seznamu zdravotních výkonů (výkonový způsob úhrady)</a:t>
            </a:r>
          </a:p>
          <a:p>
            <a:pPr marL="0" indent="0">
              <a:buNone/>
            </a:pPr>
            <a:r>
              <a:rPr lang="cs-CZ" sz="1500" dirty="0"/>
              <a:t>Pozn.: ukončení registrace u PLDD v 19ti letech; registrace u všeobecného praktického lékaře od 14ti let </a:t>
            </a:r>
          </a:p>
          <a:p>
            <a:pPr marL="0" indent="0" algn="just">
              <a:buNone/>
            </a:pPr>
            <a:r>
              <a:rPr lang="cs-CZ" sz="1500" dirty="0"/>
              <a:t>základní výše kapitační platby 65 Kč x index věku dítěte, pokud Poskytovatel na tomto pracovišti poskytuje hrazené služby v rozsahu alespoň 30 ordinačních hodin týdně, rozložených do 5 pracovních dnů, přičemž alespoň jeden den v týdnu má ordinační hodiny prodlouženy nejméně do 18 hodin; dále umožňuje pojištěncům objednat se alespoň dva dny v týdnu na pevně stanovenou hodinu</a:t>
            </a:r>
          </a:p>
          <a:p>
            <a:pPr marL="0" indent="0" algn="just">
              <a:buNone/>
            </a:pPr>
            <a:r>
              <a:rPr lang="cs-CZ" sz="1500" dirty="0"/>
              <a:t>v ostatních případech je základní výše kapitační platby 58 Kč</a:t>
            </a:r>
          </a:p>
          <a:p>
            <a:pPr marL="0" indent="0" algn="just">
              <a:buNone/>
            </a:pPr>
            <a:endParaRPr lang="cs-CZ" sz="150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31EC6FE-4172-4B55-8051-645932700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668940"/>
              </p:ext>
            </p:extLst>
          </p:nvPr>
        </p:nvGraphicFramePr>
        <p:xfrm>
          <a:off x="1405276" y="5862532"/>
          <a:ext cx="5529780" cy="218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890">
                  <a:extLst>
                    <a:ext uri="{9D8B030D-6E8A-4147-A177-3AD203B41FA5}">
                      <a16:colId xmlns:a16="http://schemas.microsoft.com/office/drawing/2014/main" val="1562310784"/>
                    </a:ext>
                  </a:extLst>
                </a:gridCol>
                <a:gridCol w="2764890">
                  <a:extLst>
                    <a:ext uri="{9D8B030D-6E8A-4147-A177-3AD203B41FA5}">
                      <a16:colId xmlns:a16="http://schemas.microsoft.com/office/drawing/2014/main" val="1691458640"/>
                    </a:ext>
                  </a:extLst>
                </a:gridCol>
              </a:tblGrid>
              <a:tr h="21861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věková skupina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index věku dítěte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499849"/>
                  </a:ext>
                </a:extLst>
              </a:tr>
              <a:tr h="21861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– 4 roky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333673"/>
                  </a:ext>
                </a:extLst>
              </a:tr>
              <a:tr h="21861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 – 9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648593"/>
                  </a:ext>
                </a:extLst>
              </a:tr>
              <a:tr h="21861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– 14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484898"/>
                  </a:ext>
                </a:extLst>
              </a:tr>
              <a:tr h="21861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 – 19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610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23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C716A-E859-4825-97ED-719EB6F2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Motivační program VZP plus 2023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D69E29-3A09-4ACE-86B8-0B58C30F81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Cíl programu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D415F1A-F0D4-436E-B925-AB2C7076E0E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1500" dirty="0"/>
              <a:t>motivovat ambulantní poskytovatele v segmentu primární péče a ve vybraných odbornostech ambulantní specializované péče ke zlepšování dostupnosti hrazených služeb, ke zvyšování kvality hrazených služeb a organizace péče a zároveň ke zvýšení účasti pojištěnců VZP v programech preventivní péče pro rok 2023; program VZP PLUS je určen pro poskytovatele, kteří splní definovaná kritéria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https://plus.vzp.cz/pro-prakticke-lekare-pro-deti-a-dorost-poskytovatele/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90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500" b="0" dirty="0"/>
              <a:t>Preferovanou oblastí se pro naplnění účelu Programu VZP PLUS rozumí oblast, kterou VZP na základě provedené multikriteriální analýzy inzerovala v tzv. nabídkovém seznamu oblastí, které jsou potenciálně ohroženy zhoršením dostupnosti.</a:t>
            </a:r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Preferované oblasti v rámci odbornosti 002 –</a:t>
            </a:r>
            <a:br>
              <a:rPr lang="cs-CZ" dirty="0"/>
            </a:br>
            <a:r>
              <a:rPr lang="cs-CZ" dirty="0"/>
              <a:t>praktické lékařství pro děti a dorost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C0A7712-7AF6-4A0F-B5F8-CB961E56441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71B0F81-C8C9-4676-A205-7346EE0AE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83546"/>
              </p:ext>
            </p:extLst>
          </p:nvPr>
        </p:nvGraphicFramePr>
        <p:xfrm>
          <a:off x="6924583" y="1368380"/>
          <a:ext cx="4325420" cy="6829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0082">
                  <a:extLst>
                    <a:ext uri="{9D8B030D-6E8A-4147-A177-3AD203B41FA5}">
                      <a16:colId xmlns:a16="http://schemas.microsoft.com/office/drawing/2014/main" val="3426166306"/>
                    </a:ext>
                  </a:extLst>
                </a:gridCol>
                <a:gridCol w="2345338">
                  <a:extLst>
                    <a:ext uri="{9D8B030D-6E8A-4147-A177-3AD203B41FA5}">
                      <a16:colId xmlns:a16="http://schemas.microsoft.com/office/drawing/2014/main" val="1302863586"/>
                    </a:ext>
                  </a:extLst>
                </a:gridCol>
              </a:tblGrid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Středočeský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Sedlčany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020593093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Středočeský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Vlašim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2887677551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Středočeský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Kutná Hora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707451937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Středočeský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Dobříš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3260273586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Středočeský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Rakovník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3831780763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Jihočeský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Třeboň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817566470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Jihočeský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Jindřichův Hradec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3290805871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Plzeňský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Horšovský Týn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4111058399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Plzeňský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Nýřany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639925921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Karlovarský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Karlovy Vary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3082378963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Karlovarský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Cheb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174039040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Karlovarský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Aš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096328420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Ústecký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Žatec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66491693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Ústecký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Kadaň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3972203027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Ústecký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Varnsdorf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933197801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Ústecký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Lovosice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3207519610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Ústecký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Rumburk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257255845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Ústecký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Litvínov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656552483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Ústecký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Most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4067980211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Ústecký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Podbořany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87931517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Ústecký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Bílina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484740202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Ústecký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Chomutov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541070151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Ústecký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Děčín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3518241100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Liberecký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Česká Lípa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724994624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Liberecký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Turnov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3733783009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Liberecký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Tanvald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4016017762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Liberecký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Frýdlant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3027982884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Královéhradecký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Trutnov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535982651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Pardubický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Králíky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2298671706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Kraj Vysočina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Třebíč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2302118608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Kraj Vysočina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Pacov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554199649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Kraj Vysočina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Světlá nad Sázavou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519671041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Kraj Vysočina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Telč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407940572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Kraj Vysočina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Velké Meziříčí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2722335545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Kraj Vysočina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Bystřice nad Pernštejnem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207268960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Kraj Vysočina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Nové Město na Moravě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542925007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Kraj Vysočina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Chotěboř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446874584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Jihomoravský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Tišnov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2374026622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Jihomoravský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Hustopeče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2414564519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Olomoucký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Jeseník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353766174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 dirty="0">
                          <a:effectLst/>
                        </a:rPr>
                        <a:t>Olomoucký kraj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Přerov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772010602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Zlínský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Bystřice pod Hostýnem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084569127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Zlínský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Holešov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32211296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Zlínský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Valašské Meziříčí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983866586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Zlínský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Kroměříž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507895442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Zlínský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Valašské Klobouky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3084308611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Moravskoslezský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Orlová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2218930935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Moravskoslezský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Havířov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074080652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Moravskoslezský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Karviná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357367351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Moravskoslezský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Bohumín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3246672287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Moravskoslezský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Opava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25583501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Moravskoslezský kraj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Ostrava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/>
                </a:tc>
                <a:extLst>
                  <a:ext uri="{0D108BD9-81ED-4DB2-BD59-A6C34878D82A}">
                    <a16:rowId xmlns:a16="http://schemas.microsoft.com/office/drawing/2014/main" val="1458943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09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99031-9F37-4F9F-8251-22397CA1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Preferované oblasti v rámci odbornosti 001 – všeobecné praktické lékařství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2BDB02B-FE27-418D-9B32-84A2E359A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996E89A0-40A9-4D7E-BDE2-6C511D77E09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22119984"/>
              </p:ext>
            </p:extLst>
          </p:nvPr>
        </p:nvGraphicFramePr>
        <p:xfrm>
          <a:off x="3657600" y="1538287"/>
          <a:ext cx="4489807" cy="6824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335">
                  <a:extLst>
                    <a:ext uri="{9D8B030D-6E8A-4147-A177-3AD203B41FA5}">
                      <a16:colId xmlns:a16="http://schemas.microsoft.com/office/drawing/2014/main" val="3873628627"/>
                    </a:ext>
                  </a:extLst>
                </a:gridCol>
                <a:gridCol w="2434472">
                  <a:extLst>
                    <a:ext uri="{9D8B030D-6E8A-4147-A177-3AD203B41FA5}">
                      <a16:colId xmlns:a16="http://schemas.microsoft.com/office/drawing/2014/main" val="3716273038"/>
                    </a:ext>
                  </a:extLst>
                </a:gridCol>
              </a:tblGrid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Jihočeský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Jindřichův Hradec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3784819876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Plzeňský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Horšovský Týn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3162140511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Plzeňský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Nýřany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298729273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Karlovarský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Karlovy Vary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2568420873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Karlovarský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Cheb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4076210606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Karlovarský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Aš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1060695405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Ústecký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Žatec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2846069557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Ústecký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Kadaň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1051686649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Ústecký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Varnsdorf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3777468686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Ústecký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Lovosice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2119616761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Ústecký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Rumburk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2808214654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Ústecký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Litvínov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2853365461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Ústecký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Most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2938883969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Ústecký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Podbořany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3098214566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Ústecký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Bílina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896965711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Ústecký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Chomutov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3099252613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Ústecký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Děčín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3625897216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Liberecký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Česká Lípa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1030994652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Liberecký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Turnov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2699476274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Liberecký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Tanvald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3932640505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Liberecký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Frýdlant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1280273052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Královéhradecký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Trutnov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3752419134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Pardubický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Králíky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3676944404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Kraj Vysočina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Třebíč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3764228797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</a:rPr>
                        <a:t>Kraj Vysočina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Pacov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1881484233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Kraj Vysočina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Světlá nad Sázavou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2448326651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Kraj Vysočina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Telč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3483166525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Kraj Vysočina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Velké Meziříčí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3972918205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Kraj Vysočina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Bystřice nad Pernštejnem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3769954114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Kraj Vysočina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Nové Město na Moravě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1482080000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Kraj Vysočina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Chotěboř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791691782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Jihomoravský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Tišnov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3109186849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Jihomoravský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Hustopeče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606848916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Olomoucký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Jeseník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710943255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Olomoucký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Přerov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2030394055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Zlínský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Bystřice pod Hostýnem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4263098209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Zlínský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Holešov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2723825965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Zlínský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Valašské Meziříčí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237964660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Zlínský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Kroměříž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2343807631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Zlínský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Valašské Klobouky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2795440795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Moravskoslezský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Orlová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2150942255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Moravskoslezský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Havířov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2850906740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Moravskoslezský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Karviná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1766368204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Moravskoslezský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Bohumín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3269965444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Moravskoslezský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Opava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599617275"/>
                  </a:ext>
                </a:extLst>
              </a:tr>
              <a:tr h="1483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Moravskoslezský kraj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Ostrava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9" marR="6439" marT="6439" marB="0" anchor="b"/>
                </a:tc>
                <a:extLst>
                  <a:ext uri="{0D108BD9-81ED-4DB2-BD59-A6C34878D82A}">
                    <a16:rowId xmlns:a16="http://schemas.microsoft.com/office/drawing/2014/main" val="4001793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90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Preferované oblasti v rámci odbornosti 014 –</a:t>
            </a:r>
            <a:br>
              <a:rPr lang="cs-CZ" dirty="0"/>
            </a:br>
            <a:r>
              <a:rPr lang="cs-CZ" dirty="0"/>
              <a:t>zubní lékařství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98233" y="1079239"/>
            <a:ext cx="10515600" cy="6390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98232" y="1786273"/>
            <a:ext cx="10637275" cy="6178921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endParaRPr lang="cs-CZ" sz="2000" dirty="0"/>
          </a:p>
          <a:p>
            <a:pPr lvl="0" algn="just">
              <a:lnSpc>
                <a:spcPct val="170000"/>
              </a:lnSpc>
            </a:pPr>
            <a:endParaRPr lang="cs-CZ" sz="200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7160100-BEB2-4CF5-89D1-17A3AF4AB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454463"/>
              </p:ext>
            </p:extLst>
          </p:nvPr>
        </p:nvGraphicFramePr>
        <p:xfrm>
          <a:off x="3883631" y="1574800"/>
          <a:ext cx="4859677" cy="6942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4652">
                  <a:extLst>
                    <a:ext uri="{9D8B030D-6E8A-4147-A177-3AD203B41FA5}">
                      <a16:colId xmlns:a16="http://schemas.microsoft.com/office/drawing/2014/main" val="3335945402"/>
                    </a:ext>
                  </a:extLst>
                </a:gridCol>
                <a:gridCol w="2635025">
                  <a:extLst>
                    <a:ext uri="{9D8B030D-6E8A-4147-A177-3AD203B41FA5}">
                      <a16:colId xmlns:a16="http://schemas.microsoft.com/office/drawing/2014/main" val="106480203"/>
                    </a:ext>
                  </a:extLst>
                </a:gridCol>
              </a:tblGrid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Středočeský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Votice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372594597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Středočeský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Dobříš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023147831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Středočeský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Sedlčany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008508880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Středočeský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Nymburk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718095670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Středočeský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Čáslav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4231761340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Středočeský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Rakovník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849885680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Středočeský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Kutná Hora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28056209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Jihočeský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Kaplice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572594140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Jihočeský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Trhové Sviny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211635195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Jihočeský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Milevsko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227405575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Jihočeský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Blatná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953104926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Jihočeský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Strakonice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4247212133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Jihočeský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Soběslav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411547292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Jihočeský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Tábor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4028106641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Jihočeský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Vodňany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403504607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Plzeňský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Stříbro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20654926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Plzeňský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Nepomuk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3705895026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Karlovarský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Kraslice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858522651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Karlovarský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Mariánské Lázně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321323128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 dirty="0">
                          <a:effectLst/>
                        </a:rPr>
                        <a:t>Karlovarský kraj</a:t>
                      </a:r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Sokolov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063246344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Ústecký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Varnsdorf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156534653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Ústecký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Rumburk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469652361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Ústecký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Bílina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4213591350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Ústecký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Kadaň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923806262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Ústecký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Žatec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907728779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Ústecký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Děčín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475253853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Ústecký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Louny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357446348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Ústecký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Roudnice nad Labem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633411382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Liberecký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Česká Lípa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2531386180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Liberecký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Frýdlant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104072512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Liberecký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Tanvald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802950664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Liberecký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Nový Bor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424446514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Liberecký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Liberec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656599547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Královéhradecký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Broumov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089080980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Královéhradecký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Kostelec nad Orlicí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360001095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Královéhradecký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Nové Město nad Metují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588604149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Královéhradecký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Nová Paka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873642376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Pardubický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Králíky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565410144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Pardubický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Hlinsko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054545753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Pardubický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Ústí nad Orlicí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482738198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 dirty="0">
                          <a:effectLst/>
                        </a:rPr>
                        <a:t>Pardubický kraj</a:t>
                      </a:r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Moravská Třebová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337781570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Pardubický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Chrudim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481590161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Pardubický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Svitavy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88141652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Pardubický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Holice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2005892992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Kraj Vysočina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Telč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959522099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Kraj Vysočina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Pacov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877846153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Jihomoravský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Židlochovice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316442394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Jihomoravský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Slavkov u Brna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480522683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Moravskoslezský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Bohumín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467679440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Moravskoslezský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Rýmařov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050991154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Moravskoslezský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Karviná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963254292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Moravskoslezský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Krnov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091092760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Moravskoslezský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Nový Jičín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378725475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Moravskoslezský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Bruntál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85622858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Moravskoslezský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Třinec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3080598289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Moravskoslezský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Odry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720831289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Moravskoslezský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Havířov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239285810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Moravskoslezský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Orlová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381810239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Moravskoslezský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Kopřivnice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825766371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Moravskoslezský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Frenštát pod Radhoštěm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619163790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Moravskoslezský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Ostrava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4176787454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Moravskoslezský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Frýdek-Místek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2777515325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Moravskoslezský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Jablunkov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163462830"/>
                  </a:ext>
                </a:extLst>
              </a:tr>
              <a:tr h="1084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Moravskoslezský kraj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 dirty="0">
                          <a:effectLst/>
                        </a:rPr>
                        <a:t>Bílovec</a:t>
                      </a:r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109320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11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58E41-C319-4A75-9CE5-9C5E2A16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Modelace průměrné úhrady poskytovatele zdravotních služeb PLDD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C53B34B-EDF3-4826-B440-FE06A6FB1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213564A5-D0C3-4F34-A036-0D6C9C4319F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39939922"/>
              </p:ext>
            </p:extLst>
          </p:nvPr>
        </p:nvGraphicFramePr>
        <p:xfrm>
          <a:off x="798233" y="1446835"/>
          <a:ext cx="11077391" cy="7014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1501">
                  <a:extLst>
                    <a:ext uri="{9D8B030D-6E8A-4147-A177-3AD203B41FA5}">
                      <a16:colId xmlns:a16="http://schemas.microsoft.com/office/drawing/2014/main" val="3302850672"/>
                    </a:ext>
                  </a:extLst>
                </a:gridCol>
                <a:gridCol w="5615890">
                  <a:extLst>
                    <a:ext uri="{9D8B030D-6E8A-4147-A177-3AD203B41FA5}">
                      <a16:colId xmlns:a16="http://schemas.microsoft.com/office/drawing/2014/main" val="350044768"/>
                    </a:ext>
                  </a:extLst>
                </a:gridCol>
              </a:tblGrid>
              <a:tr h="21320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3598187014"/>
                  </a:ext>
                </a:extLst>
              </a:tr>
              <a:tr h="2132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sng" strike="noStrike">
                          <a:effectLst/>
                        </a:rPr>
                        <a:t>Průměrná úhrada ambulance KKVP odbornosti 002 - bez bonusového programu:</a:t>
                      </a:r>
                      <a:endParaRPr lang="cs-CZ" sz="9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540285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1548398726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Počet registrovaných pojištěnců: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1 063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3785632236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Počet přepočtených jednicových pojištěnců: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2 340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627497101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741321550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Úhrada kapitační platby včetně standardních navýšení: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1 910 004,00 Kč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593398056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Úhrada mimokapitačních výkonů (včetně dopravy):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2 762 616,00 Kč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469585128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Úhrada ZUM + ZULP: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935 364,00 Kč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2497042993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1559155893"/>
                  </a:ext>
                </a:extLst>
              </a:tr>
              <a:tr h="2238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Úhrada celkem: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5 607 984,00 Kč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1425068299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3468974513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159976540"/>
                  </a:ext>
                </a:extLst>
              </a:tr>
              <a:tr h="2132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sng" strike="noStrike">
                          <a:effectLst/>
                        </a:rPr>
                        <a:t>Modelová úhrada max. možné bonifikace ambulance KKVP odbornosti 002 - program VZP PLUS</a:t>
                      </a:r>
                      <a:endParaRPr lang="cs-CZ" sz="9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165309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1160939104"/>
                  </a:ext>
                </a:extLst>
              </a:tr>
              <a:tr h="2132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Pro účely modelace bonifikace programu VZP PLUS je vybrána "definovaná" preferovaná oblast programu.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755946"/>
                  </a:ext>
                </a:extLst>
              </a:tr>
              <a:tr h="2132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V modelaci bonifikace nejsou zahrnuty všechny bonifikační položky programu (nezahrnuta modelace bonifikace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46243"/>
                  </a:ext>
                </a:extLst>
              </a:tr>
              <a:tr h="2132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sledování rizikovosti kmene pojištěnců a dispenzarizace chronických onemocnění pacientů).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674828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206874483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Počet registrovaných pojištěnců: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1 063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2315831243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Počet přepočtených jednicových pojištěnců: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2 340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1915300217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3071380189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Bonifikace za otevření nové ambulance/pracoviště: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639 200,00 Kč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2694569847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Navýšení úhrady mimokapitačních výkonů: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158 128,00 Kč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2426794333"/>
                  </a:ext>
                </a:extLst>
              </a:tr>
              <a:tr h="38349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Bonifikace za nově registrované pojištěnce (60 pojištěnců):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78 000,00 Kč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1072131466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Navýšení základní kapitační platby (ZKP):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112 320,00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2846704142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Navýšení ZKP za rozšíření OH (zvýšení o 5 hodin týdně):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140 400,00 Kč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3716246114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Bonifikace za nepřekročení nákladů na pojištěnce: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132 875,00 Kč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1146046762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Bonifikace za racionální preskripci antibiotik: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106 300,00 Kč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2982499799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Bonifikace za nepovinné očkování: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106 300,00 Kč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2090094798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2519535243"/>
                  </a:ext>
                </a:extLst>
              </a:tr>
              <a:tr h="22386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Bonifikace celkem: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1 473 523,00 Kč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4" marR="7844" marT="7844" marB="0" anchor="b"/>
                </a:tc>
                <a:extLst>
                  <a:ext uri="{0D108BD9-81ED-4DB2-BD59-A6C34878D82A}">
                    <a16:rowId xmlns:a16="http://schemas.microsoft.com/office/drawing/2014/main" val="3398304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23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Průměrný věk lékařů v odbornostech primární péče</a:t>
            </a:r>
            <a:br>
              <a:rPr lang="cs-CZ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98232" y="1011936"/>
            <a:ext cx="10637275" cy="633984"/>
          </a:xfrm>
        </p:spPr>
        <p:txBody>
          <a:bodyPr>
            <a:normAutofit/>
          </a:bodyPr>
          <a:lstStyle/>
          <a:p>
            <a:pPr marL="0" lvl="0" indent="0">
              <a:lnSpc>
                <a:spcPct val="170000"/>
              </a:lnSpc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2F39A7FD-E56C-4668-BBEC-AC409681AF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7875" y="2214563"/>
            <a:ext cx="9664699" cy="2287588"/>
            <a:chOff x="490" y="1395"/>
            <a:chExt cx="6088" cy="1441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561FD4A-6691-4D37-BAD8-393ED89AAD4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3" y="1409"/>
              <a:ext cx="6061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470579-F2BF-48C1-B601-7169260B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1409"/>
              <a:ext cx="6061" cy="57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E4AD9B39-324F-49BE-A0E9-B3B04DF28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1966"/>
              <a:ext cx="6061" cy="286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EB823359-52E2-4E43-A62D-B1234BD51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2238"/>
              <a:ext cx="6061" cy="285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16F62E39-A3A8-4312-BDE4-9AA9388BC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2510"/>
              <a:ext cx="6061" cy="299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C683FC7C-ADFC-4D7E-AA49-24DC60094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1722"/>
              <a:ext cx="52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2020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16FB1CC0-B417-486B-9207-FAAE4CCA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1722"/>
              <a:ext cx="52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11AECCDC-05A8-4E26-B9C1-F886DE83A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1722"/>
              <a:ext cx="52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2022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87BF1D92-F2AE-4F7B-BF6F-92EF08C26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722"/>
              <a:ext cx="52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2020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0A187069-37E8-449A-8A09-13607C8E3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" y="1722"/>
              <a:ext cx="52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7B5DCB94-63AE-4626-9184-CD29B5D06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" y="1722"/>
              <a:ext cx="52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2022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84746FC3-43A8-48A6-9AEE-782384AE3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" y="1993"/>
              <a:ext cx="337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KV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E0F9FB68-0536-4EF7-9CB1-24236DC45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1993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55,5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1FFC68AE-B70A-40DC-89CC-4BE8ED39C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1993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54,9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91F49713-2B63-4C0D-B896-DA1CB9520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" y="1993"/>
              <a:ext cx="31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55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3E9D5A6F-20F5-42C2-A3D2-EA297A129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1993"/>
              <a:ext cx="31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59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C8AAB9B9-3694-47BF-953F-1C8E2764B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3" y="1993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59,9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F8E1CC96-D470-4BE2-8CE3-31B9433BB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" y="1993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57,8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E683FDAB-4D26-4DCA-A986-91CD7062A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" y="2265"/>
              <a:ext cx="45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JMK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545112BF-32CD-44CB-9CF4-E427F2383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8" y="2265"/>
              <a:ext cx="2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55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B0574747-B092-4B87-94B0-2DAFED299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2265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54,8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582BD692-5DBF-4BF6-A790-45E925FDD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2265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57,5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8B6DC093-E800-4541-9B45-A0FCFB071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2265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57,4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81F94B12-03F8-41D6-A318-1A1292645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4" y="2265"/>
              <a:ext cx="31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57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821306B-A2C6-4871-A6A8-A206A23E1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" y="2265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57,5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FF089ABD-4816-44C1-A311-DA02CEFAD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2537"/>
              <a:ext cx="78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CELKEM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D3A3FDD4-A60E-4C44-8C3C-EF84214FF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2537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55,1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319D8AF6-5B88-444D-8FD2-4BD7468E6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2537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54,9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BE164524-0B69-44E5-93BA-231EC817C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2537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55,1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60485837-BE1A-4AE7-A471-8287EE658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2537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57,9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A49FEA64-6A5B-4730-A808-0435713F6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3" y="2537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57,8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B0D10A6A-6684-4EB0-BE8C-00965484B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" y="2537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57,8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6">
              <a:extLst>
                <a:ext uri="{FF2B5EF4-FFF2-40B4-BE49-F238E27FC236}">
                  <a16:creationId xmlns:a16="http://schemas.microsoft.com/office/drawing/2014/main" id="{13048CA8-3583-44A0-9BE5-171E7322E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1436"/>
              <a:ext cx="7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2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O</a:t>
              </a:r>
              <a:r>
                <a:rPr kumimoji="0" lang="cs-CZ" altLang="cs-CZ" sz="2600" b="1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db</a:t>
              </a:r>
              <a:r>
                <a:rPr kumimoji="0" lang="cs-CZ" altLang="cs-CZ" sz="2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. 001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44FED9CC-20AE-43BF-BB85-CA7C88036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7" y="1436"/>
              <a:ext cx="7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2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O</a:t>
              </a:r>
              <a:r>
                <a:rPr kumimoji="0" lang="cs-CZ" altLang="cs-CZ" sz="2600" b="1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db</a:t>
              </a:r>
              <a:r>
                <a:rPr kumimoji="0" lang="cs-CZ" altLang="cs-CZ" sz="2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. 002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2908A6FE-70B6-4213-90F3-04D690A2E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1602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2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Kraj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51DF800F-6010-46D3-9DF1-D06B0FED5D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" y="14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Rectangle 40">
              <a:extLst>
                <a:ext uri="{FF2B5EF4-FFF2-40B4-BE49-F238E27FC236}">
                  <a16:creationId xmlns:a16="http://schemas.microsoft.com/office/drawing/2014/main" id="{CE49DED2-9348-4412-A6DA-7A8E66EC0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1395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56403419-A363-4742-91FA-AB6C992A7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7" y="14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76F87648-2CBD-4F08-8544-4313231EF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1395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BECFDA3B-3FD6-48FC-8B87-8109B5BC3D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9" y="14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Rectangle 44">
              <a:extLst>
                <a:ext uri="{FF2B5EF4-FFF2-40B4-BE49-F238E27FC236}">
                  <a16:creationId xmlns:a16="http://schemas.microsoft.com/office/drawing/2014/main" id="{7533D66B-A0F6-4943-A1D0-B94AD7581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1395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Rectangle 45">
              <a:extLst>
                <a:ext uri="{FF2B5EF4-FFF2-40B4-BE49-F238E27FC236}">
                  <a16:creationId xmlns:a16="http://schemas.microsoft.com/office/drawing/2014/main" id="{22B6DB86-57BC-4221-870C-788D7D94A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" y="1395"/>
              <a:ext cx="6048" cy="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537244F1-EA71-4CA1-A953-E4B121171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1" y="14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Rectangle 47">
              <a:extLst>
                <a:ext uri="{FF2B5EF4-FFF2-40B4-BE49-F238E27FC236}">
                  <a16:creationId xmlns:a16="http://schemas.microsoft.com/office/drawing/2014/main" id="{21B0380F-0A71-465B-BEEE-6A8C39B19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" y="1395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E9B21EC4-019C-4C31-9686-EAF7FAA3B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1" y="14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D3761B66-2410-45F4-A294-91A51B444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1" y="1395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A4A6686C-F286-43BD-AC22-E7003D3AC5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5" y="14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C8999E1E-2BF3-413C-B43B-D681A0954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1395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3DF932D9-D07D-4286-8F93-37ECBE200B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3" y="14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A844811F-7AC3-4055-8FE9-EF086149F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3" y="1395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89253828-17B5-4DD8-B971-089C78431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87" y="14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D3ACF46F-AEBA-4912-A17C-649C5D7F7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7" y="1395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Rectangle 56">
              <a:extLst>
                <a:ext uri="{FF2B5EF4-FFF2-40B4-BE49-F238E27FC236}">
                  <a16:creationId xmlns:a16="http://schemas.microsoft.com/office/drawing/2014/main" id="{51FC7E2E-E7AA-4AE8-9049-292338A4D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1681"/>
              <a:ext cx="5184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30312F6D-B6AA-4621-A676-69241977A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" y="1395"/>
              <a:ext cx="26" cy="14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74DA5043-EE0D-47E3-B77D-017C989D6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" y="1423"/>
              <a:ext cx="27" cy="1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01BBF3EA-2DAC-43F9-B522-0DDBEF0B5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1708"/>
              <a:ext cx="27" cy="11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F3991E2C-B88F-455D-B103-F79058696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1708"/>
              <a:ext cx="27" cy="11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64EFC8F0-8D55-4C56-9F60-55182E990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" y="1423"/>
              <a:ext cx="27" cy="1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id="{5B26A1C0-83E9-4791-A72D-C0DEF514A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9" y="1708"/>
              <a:ext cx="27" cy="11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F42CAF9C-40D7-41F3-879B-6959CAEC4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" y="1708"/>
              <a:ext cx="27" cy="11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01FA2ADD-A7CC-481F-BFE1-D916E88B7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" y="2782"/>
              <a:ext cx="6048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A243C4D6-9327-4064-9868-4C42F5639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" y="1423"/>
              <a:ext cx="27" cy="1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Line 66">
              <a:extLst>
                <a:ext uri="{FF2B5EF4-FFF2-40B4-BE49-F238E27FC236}">
                  <a16:creationId xmlns:a16="http://schemas.microsoft.com/office/drawing/2014/main" id="{6E73BAAD-0242-4538-90BE-C72F1B5DA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" y="28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ACBFDB78-61D5-4407-9D16-634A9800B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2809"/>
              <a:ext cx="13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Line 68">
              <a:extLst>
                <a:ext uri="{FF2B5EF4-FFF2-40B4-BE49-F238E27FC236}">
                  <a16:creationId xmlns:a16="http://schemas.microsoft.com/office/drawing/2014/main" id="{D43BF70B-0A8D-47F6-B98A-92A8485BF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28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826738D1-06F5-44D5-994F-CD0E725F7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2809"/>
              <a:ext cx="13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Line 70">
              <a:extLst>
                <a:ext uri="{FF2B5EF4-FFF2-40B4-BE49-F238E27FC236}">
                  <a16:creationId xmlns:a16="http://schemas.microsoft.com/office/drawing/2014/main" id="{C51C350A-6E45-4D07-9E8E-8EA909979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1" y="28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Rectangle 71">
              <a:extLst>
                <a:ext uri="{FF2B5EF4-FFF2-40B4-BE49-F238E27FC236}">
                  <a16:creationId xmlns:a16="http://schemas.microsoft.com/office/drawing/2014/main" id="{28750BC8-253F-418D-BABC-388A54774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1" y="2809"/>
              <a:ext cx="13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Line 72">
              <a:extLst>
                <a:ext uri="{FF2B5EF4-FFF2-40B4-BE49-F238E27FC236}">
                  <a16:creationId xmlns:a16="http://schemas.microsoft.com/office/drawing/2014/main" id="{BA38E8D4-C180-46C5-B4F9-C3AFC8AB7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5" y="28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1A6E4C7E-2174-48F4-B87A-AAAF81E71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2809"/>
              <a:ext cx="13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0D104CB1-3ECF-45C0-A608-1DCEC1732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9" y="28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AE1CB8A9-8BE5-4922-A59F-BD490F236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2809"/>
              <a:ext cx="13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C8B179EA-CE25-4425-A7B3-CF4D4A956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3" y="28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4DE9166B-25F3-40C8-8CFF-08FEEBD81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3" y="2809"/>
              <a:ext cx="13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BA47988A-84A8-4771-A0ED-FB624F889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7" y="28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A00802F3-5ACE-4920-8284-5E59E497E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7" y="2809"/>
              <a:ext cx="13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3724F0EB-75FE-4EB1-9397-28CF4B209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1" y="28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78975FC3-E40E-4F2A-A0FF-4BCD888F1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" y="2809"/>
              <a:ext cx="13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627BF421-1556-4A75-9301-0EC6AB0FC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" y="14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BEBF7367-1D43-4A42-AB0E-8A9CB77E5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" y="1409"/>
              <a:ext cx="14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E667C11B-65EB-486B-A4BA-9163126DB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" y="169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Rectangle 85">
              <a:extLst>
                <a:ext uri="{FF2B5EF4-FFF2-40B4-BE49-F238E27FC236}">
                  <a16:creationId xmlns:a16="http://schemas.microsoft.com/office/drawing/2014/main" id="{1E1B0C15-DF64-41F7-ACA0-822859A64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" y="1694"/>
              <a:ext cx="14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Line 86">
              <a:extLst>
                <a:ext uri="{FF2B5EF4-FFF2-40B4-BE49-F238E27FC236}">
                  <a16:creationId xmlns:a16="http://schemas.microsoft.com/office/drawing/2014/main" id="{F4A9279A-1C10-4387-ABBC-3612708CD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" y="196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Rectangle 87">
              <a:extLst>
                <a:ext uri="{FF2B5EF4-FFF2-40B4-BE49-F238E27FC236}">
                  <a16:creationId xmlns:a16="http://schemas.microsoft.com/office/drawing/2014/main" id="{D77CC41C-C371-47B6-A23E-B18C2D7D6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" y="1966"/>
              <a:ext cx="14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Line 88">
              <a:extLst>
                <a:ext uri="{FF2B5EF4-FFF2-40B4-BE49-F238E27FC236}">
                  <a16:creationId xmlns:a16="http://schemas.microsoft.com/office/drawing/2014/main" id="{A86DA703-AA56-436F-98D9-7D0800B5C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" y="223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C64CD0D6-6394-410D-BB4B-8DF08E5CC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" y="2238"/>
              <a:ext cx="14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Line 90">
              <a:extLst>
                <a:ext uri="{FF2B5EF4-FFF2-40B4-BE49-F238E27FC236}">
                  <a16:creationId xmlns:a16="http://schemas.microsoft.com/office/drawing/2014/main" id="{58B36960-255D-4E7D-837E-506D2961B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" y="251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Rectangle 91">
              <a:extLst>
                <a:ext uri="{FF2B5EF4-FFF2-40B4-BE49-F238E27FC236}">
                  <a16:creationId xmlns:a16="http://schemas.microsoft.com/office/drawing/2014/main" id="{E1424C2E-5B28-4676-AD46-9D4817502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" y="2510"/>
              <a:ext cx="14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Line 92">
              <a:extLst>
                <a:ext uri="{FF2B5EF4-FFF2-40B4-BE49-F238E27FC236}">
                  <a16:creationId xmlns:a16="http://schemas.microsoft.com/office/drawing/2014/main" id="{D8437510-BC17-4A6B-BC7C-E6D3B6A3E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" y="279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Rectangle 93">
              <a:extLst>
                <a:ext uri="{FF2B5EF4-FFF2-40B4-BE49-F238E27FC236}">
                  <a16:creationId xmlns:a16="http://schemas.microsoft.com/office/drawing/2014/main" id="{92CF4D01-C1F8-4D4C-8676-CDD8F6F02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" y="2795"/>
              <a:ext cx="14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015C99D-1A3B-4E58-8A2A-AA6B1AF570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7875" y="4797426"/>
            <a:ext cx="9664699" cy="2351088"/>
            <a:chOff x="490" y="3022"/>
            <a:chExt cx="6088" cy="1481"/>
          </a:xfrm>
        </p:grpSpPr>
        <p:sp>
          <p:nvSpPr>
            <p:cNvPr id="98" name="AutoShape 95">
              <a:extLst>
                <a:ext uri="{FF2B5EF4-FFF2-40B4-BE49-F238E27FC236}">
                  <a16:creationId xmlns:a16="http://schemas.microsoft.com/office/drawing/2014/main" id="{314B9822-2A87-4942-A29A-DD6C8DD964A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3" y="3036"/>
              <a:ext cx="6061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Rectangle 97">
              <a:extLst>
                <a:ext uri="{FF2B5EF4-FFF2-40B4-BE49-F238E27FC236}">
                  <a16:creationId xmlns:a16="http://schemas.microsoft.com/office/drawing/2014/main" id="{ACD5CCFE-B375-4FCE-BBF8-9B3566677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3036"/>
              <a:ext cx="6061" cy="5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Rectangle 98">
              <a:extLst>
                <a:ext uri="{FF2B5EF4-FFF2-40B4-BE49-F238E27FC236}">
                  <a16:creationId xmlns:a16="http://schemas.microsoft.com/office/drawing/2014/main" id="{17AE29BA-70BD-41E6-AB1A-6AB806DA9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3607"/>
              <a:ext cx="6061" cy="298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Rectangle 99">
              <a:extLst>
                <a:ext uri="{FF2B5EF4-FFF2-40B4-BE49-F238E27FC236}">
                  <a16:creationId xmlns:a16="http://schemas.microsoft.com/office/drawing/2014/main" id="{F07BA98E-3323-4BF7-86F0-5597E2A8C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3892"/>
              <a:ext cx="6061" cy="29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Rectangle 100">
              <a:extLst>
                <a:ext uri="{FF2B5EF4-FFF2-40B4-BE49-F238E27FC236}">
                  <a16:creationId xmlns:a16="http://schemas.microsoft.com/office/drawing/2014/main" id="{A9A698BB-20AF-4B5F-B528-FF63610EB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4177"/>
              <a:ext cx="6061" cy="299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Rectangle 101">
              <a:extLst>
                <a:ext uri="{FF2B5EF4-FFF2-40B4-BE49-F238E27FC236}">
                  <a16:creationId xmlns:a16="http://schemas.microsoft.com/office/drawing/2014/main" id="{C2787B78-CE25-4391-A52E-956D4BC90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3348"/>
              <a:ext cx="52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2020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2">
              <a:extLst>
                <a:ext uri="{FF2B5EF4-FFF2-40B4-BE49-F238E27FC236}">
                  <a16:creationId xmlns:a16="http://schemas.microsoft.com/office/drawing/2014/main" id="{17CF0AF2-3AD2-4794-BBCE-84AF20C98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3348"/>
              <a:ext cx="52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3">
              <a:extLst>
                <a:ext uri="{FF2B5EF4-FFF2-40B4-BE49-F238E27FC236}">
                  <a16:creationId xmlns:a16="http://schemas.microsoft.com/office/drawing/2014/main" id="{65B041D4-11F7-454A-A9D8-1BB2975FE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3348"/>
              <a:ext cx="52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2022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4">
              <a:extLst>
                <a:ext uri="{FF2B5EF4-FFF2-40B4-BE49-F238E27FC236}">
                  <a16:creationId xmlns:a16="http://schemas.microsoft.com/office/drawing/2014/main" id="{D56CBD7E-05F8-468D-AC29-8D0D3A950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3348"/>
              <a:ext cx="52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2020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5">
              <a:extLst>
                <a:ext uri="{FF2B5EF4-FFF2-40B4-BE49-F238E27FC236}">
                  <a16:creationId xmlns:a16="http://schemas.microsoft.com/office/drawing/2014/main" id="{F0E714C3-0F94-42AA-8E79-22A045B0C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" y="3348"/>
              <a:ext cx="52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6">
              <a:extLst>
                <a:ext uri="{FF2B5EF4-FFF2-40B4-BE49-F238E27FC236}">
                  <a16:creationId xmlns:a16="http://schemas.microsoft.com/office/drawing/2014/main" id="{764F01F7-7578-47F7-A55B-075063816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" y="3348"/>
              <a:ext cx="52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2022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7">
              <a:extLst>
                <a:ext uri="{FF2B5EF4-FFF2-40B4-BE49-F238E27FC236}">
                  <a16:creationId xmlns:a16="http://schemas.microsoft.com/office/drawing/2014/main" id="{3CED8226-3EA7-409F-A068-CF2D4780F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" y="3634"/>
              <a:ext cx="337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KV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8">
              <a:extLst>
                <a:ext uri="{FF2B5EF4-FFF2-40B4-BE49-F238E27FC236}">
                  <a16:creationId xmlns:a16="http://schemas.microsoft.com/office/drawing/2014/main" id="{E23C93FC-6855-4FC7-946F-E736C3B0B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3634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49,1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9">
              <a:extLst>
                <a:ext uri="{FF2B5EF4-FFF2-40B4-BE49-F238E27FC236}">
                  <a16:creationId xmlns:a16="http://schemas.microsoft.com/office/drawing/2014/main" id="{D0590A1A-F993-4DAC-A436-F86A82160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3634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48,9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10">
              <a:extLst>
                <a:ext uri="{FF2B5EF4-FFF2-40B4-BE49-F238E27FC236}">
                  <a16:creationId xmlns:a16="http://schemas.microsoft.com/office/drawing/2014/main" id="{CDB08E5F-B0C4-4301-A45E-8906EB334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3634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46,1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11">
              <a:extLst>
                <a:ext uri="{FF2B5EF4-FFF2-40B4-BE49-F238E27FC236}">
                  <a16:creationId xmlns:a16="http://schemas.microsoft.com/office/drawing/2014/main" id="{B957283D-E9A3-42D8-946D-3657C3304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3634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53,7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2">
              <a:extLst>
                <a:ext uri="{FF2B5EF4-FFF2-40B4-BE49-F238E27FC236}">
                  <a16:creationId xmlns:a16="http://schemas.microsoft.com/office/drawing/2014/main" id="{A734789A-1B6B-41DE-AFD2-6695EDBE1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3" y="3634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53,6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3">
              <a:extLst>
                <a:ext uri="{FF2B5EF4-FFF2-40B4-BE49-F238E27FC236}">
                  <a16:creationId xmlns:a16="http://schemas.microsoft.com/office/drawing/2014/main" id="{0DEE74D2-7BFF-47EC-8443-6CF23FF1C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" y="3634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55,3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4">
              <a:extLst>
                <a:ext uri="{FF2B5EF4-FFF2-40B4-BE49-F238E27FC236}">
                  <a16:creationId xmlns:a16="http://schemas.microsoft.com/office/drawing/2014/main" id="{8CBB9198-E35B-47E4-97C7-02FACB74C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" y="3919"/>
              <a:ext cx="45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JMK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5">
              <a:extLst>
                <a:ext uri="{FF2B5EF4-FFF2-40B4-BE49-F238E27FC236}">
                  <a16:creationId xmlns:a16="http://schemas.microsoft.com/office/drawing/2014/main" id="{441E2C23-E438-409B-A028-5B2C3E55F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3919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46,1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6">
              <a:extLst>
                <a:ext uri="{FF2B5EF4-FFF2-40B4-BE49-F238E27FC236}">
                  <a16:creationId xmlns:a16="http://schemas.microsoft.com/office/drawing/2014/main" id="{9AA8EF1A-03A9-4FD3-9FCE-DE5C6A2D2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3919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45,7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7">
              <a:extLst>
                <a:ext uri="{FF2B5EF4-FFF2-40B4-BE49-F238E27FC236}">
                  <a16:creationId xmlns:a16="http://schemas.microsoft.com/office/drawing/2014/main" id="{E5837535-E8FD-4D39-9870-BC75E1C53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3919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45,1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8">
              <a:extLst>
                <a:ext uri="{FF2B5EF4-FFF2-40B4-BE49-F238E27FC236}">
                  <a16:creationId xmlns:a16="http://schemas.microsoft.com/office/drawing/2014/main" id="{6329CB55-E3BE-4CF1-A75E-3B093FD5F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3919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52,8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9">
              <a:extLst>
                <a:ext uri="{FF2B5EF4-FFF2-40B4-BE49-F238E27FC236}">
                  <a16:creationId xmlns:a16="http://schemas.microsoft.com/office/drawing/2014/main" id="{55678790-CB5E-42DE-9BA6-3F8DB5258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3" y="3919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53,5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20">
              <a:extLst>
                <a:ext uri="{FF2B5EF4-FFF2-40B4-BE49-F238E27FC236}">
                  <a16:creationId xmlns:a16="http://schemas.microsoft.com/office/drawing/2014/main" id="{8E8D1253-A40A-471A-805B-1AD976709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" y="3919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55,7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21">
              <a:extLst>
                <a:ext uri="{FF2B5EF4-FFF2-40B4-BE49-F238E27FC236}">
                  <a16:creationId xmlns:a16="http://schemas.microsoft.com/office/drawing/2014/main" id="{48421CA4-7B5C-4600-AADB-CD162D943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4204"/>
              <a:ext cx="78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CELKEM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22">
              <a:extLst>
                <a:ext uri="{FF2B5EF4-FFF2-40B4-BE49-F238E27FC236}">
                  <a16:creationId xmlns:a16="http://schemas.microsoft.com/office/drawing/2014/main" id="{D5F547ED-80D8-4597-BFDC-95AD0FA94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4204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46,8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23">
              <a:extLst>
                <a:ext uri="{FF2B5EF4-FFF2-40B4-BE49-F238E27FC236}">
                  <a16:creationId xmlns:a16="http://schemas.microsoft.com/office/drawing/2014/main" id="{9E75FFA7-6F40-48FC-BB9E-E818B8966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4204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46,4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24">
              <a:extLst>
                <a:ext uri="{FF2B5EF4-FFF2-40B4-BE49-F238E27FC236}">
                  <a16:creationId xmlns:a16="http://schemas.microsoft.com/office/drawing/2014/main" id="{1BDCABB1-3830-459D-8740-3AFA81F38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4204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46,1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25">
              <a:extLst>
                <a:ext uri="{FF2B5EF4-FFF2-40B4-BE49-F238E27FC236}">
                  <a16:creationId xmlns:a16="http://schemas.microsoft.com/office/drawing/2014/main" id="{6151BA57-F9E8-4EE2-827B-2AD8F418C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4204"/>
              <a:ext cx="31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53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26">
              <a:extLst>
                <a:ext uri="{FF2B5EF4-FFF2-40B4-BE49-F238E27FC236}">
                  <a16:creationId xmlns:a16="http://schemas.microsoft.com/office/drawing/2014/main" id="{EF78153A-F4E9-4099-A55D-7039DE38F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3" y="4204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53,5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27">
              <a:extLst>
                <a:ext uri="{FF2B5EF4-FFF2-40B4-BE49-F238E27FC236}">
                  <a16:creationId xmlns:a16="http://schemas.microsoft.com/office/drawing/2014/main" id="{40349085-5C15-4B60-A159-2B60DEAC7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" y="4204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55,6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28">
              <a:extLst>
                <a:ext uri="{FF2B5EF4-FFF2-40B4-BE49-F238E27FC236}">
                  <a16:creationId xmlns:a16="http://schemas.microsoft.com/office/drawing/2014/main" id="{B0E2A1E4-3617-4967-8B19-BE3EC3077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3063"/>
              <a:ext cx="7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600" b="1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Odb</a:t>
              </a:r>
              <a:r>
                <a:rPr kumimoji="0" lang="cs-CZ" altLang="cs-CZ" sz="2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. 014</a:t>
              </a:r>
              <a:endPara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29">
              <a:extLst>
                <a:ext uri="{FF2B5EF4-FFF2-40B4-BE49-F238E27FC236}">
                  <a16:creationId xmlns:a16="http://schemas.microsoft.com/office/drawing/2014/main" id="{8295D776-A5F1-45ED-9B5E-C265CB1B2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7" y="3063"/>
              <a:ext cx="7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2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O</a:t>
              </a:r>
              <a:r>
                <a:rPr kumimoji="0" lang="cs-CZ" altLang="cs-CZ" sz="2600" b="1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db</a:t>
              </a:r>
              <a:r>
                <a:rPr kumimoji="0" lang="cs-CZ" altLang="cs-CZ" sz="2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. 603</a:t>
              </a:r>
              <a:endPara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30">
              <a:extLst>
                <a:ext uri="{FF2B5EF4-FFF2-40B4-BE49-F238E27FC236}">
                  <a16:creationId xmlns:a16="http://schemas.microsoft.com/office/drawing/2014/main" id="{4F1942B3-570C-4DCD-9D11-2BDED8384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3233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2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Kraj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Line 131">
              <a:extLst>
                <a:ext uri="{FF2B5EF4-FFF2-40B4-BE49-F238E27FC236}">
                  <a16:creationId xmlns:a16="http://schemas.microsoft.com/office/drawing/2014/main" id="{355DB971-24ED-4BE9-8BB6-7361684EA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" y="303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Rectangle 132">
              <a:extLst>
                <a:ext uri="{FF2B5EF4-FFF2-40B4-BE49-F238E27FC236}">
                  <a16:creationId xmlns:a16="http://schemas.microsoft.com/office/drawing/2014/main" id="{285DAA10-9F52-48E7-BC51-A01FCC818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3022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Line 133">
              <a:extLst>
                <a:ext uri="{FF2B5EF4-FFF2-40B4-BE49-F238E27FC236}">
                  <a16:creationId xmlns:a16="http://schemas.microsoft.com/office/drawing/2014/main" id="{1616A2E8-871E-4708-879C-CA2E40E56A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7" y="303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Rectangle 134">
              <a:extLst>
                <a:ext uri="{FF2B5EF4-FFF2-40B4-BE49-F238E27FC236}">
                  <a16:creationId xmlns:a16="http://schemas.microsoft.com/office/drawing/2014/main" id="{5D803CB4-570D-4F11-8FB5-806E67A01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3022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Line 135">
              <a:extLst>
                <a:ext uri="{FF2B5EF4-FFF2-40B4-BE49-F238E27FC236}">
                  <a16:creationId xmlns:a16="http://schemas.microsoft.com/office/drawing/2014/main" id="{BA177AD7-7254-4E03-91D7-2F5E34E692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9" y="303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Rectangle 136">
              <a:extLst>
                <a:ext uri="{FF2B5EF4-FFF2-40B4-BE49-F238E27FC236}">
                  <a16:creationId xmlns:a16="http://schemas.microsoft.com/office/drawing/2014/main" id="{098192B3-7858-4F55-A7CA-BA53863F0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3022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Rectangle 137">
              <a:extLst>
                <a:ext uri="{FF2B5EF4-FFF2-40B4-BE49-F238E27FC236}">
                  <a16:creationId xmlns:a16="http://schemas.microsoft.com/office/drawing/2014/main" id="{5FD74B21-FBBE-4546-930F-8F1753EC1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" y="3022"/>
              <a:ext cx="6048" cy="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Line 138">
              <a:extLst>
                <a:ext uri="{FF2B5EF4-FFF2-40B4-BE49-F238E27FC236}">
                  <a16:creationId xmlns:a16="http://schemas.microsoft.com/office/drawing/2014/main" id="{4BE19C48-F303-4F0A-ABFD-77EE4CBBCC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1" y="303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Rectangle 139">
              <a:extLst>
                <a:ext uri="{FF2B5EF4-FFF2-40B4-BE49-F238E27FC236}">
                  <a16:creationId xmlns:a16="http://schemas.microsoft.com/office/drawing/2014/main" id="{4D1FE9A1-D08C-4253-9238-C5909ADA5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" y="3022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Line 140">
              <a:extLst>
                <a:ext uri="{FF2B5EF4-FFF2-40B4-BE49-F238E27FC236}">
                  <a16:creationId xmlns:a16="http://schemas.microsoft.com/office/drawing/2014/main" id="{CFD99A37-89F1-4E38-81A1-97F390074C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1" y="303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Rectangle 141">
              <a:extLst>
                <a:ext uri="{FF2B5EF4-FFF2-40B4-BE49-F238E27FC236}">
                  <a16:creationId xmlns:a16="http://schemas.microsoft.com/office/drawing/2014/main" id="{12B8D824-E060-4646-83CA-ABC4BD8E2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1" y="3022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Line 142">
              <a:extLst>
                <a:ext uri="{FF2B5EF4-FFF2-40B4-BE49-F238E27FC236}">
                  <a16:creationId xmlns:a16="http://schemas.microsoft.com/office/drawing/2014/main" id="{0FCEF4C1-B2F9-4692-A317-D8BACD6806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5" y="303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Rectangle 143">
              <a:extLst>
                <a:ext uri="{FF2B5EF4-FFF2-40B4-BE49-F238E27FC236}">
                  <a16:creationId xmlns:a16="http://schemas.microsoft.com/office/drawing/2014/main" id="{10E62628-22CA-4848-A44A-15F92A88C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3022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Line 144">
              <a:extLst>
                <a:ext uri="{FF2B5EF4-FFF2-40B4-BE49-F238E27FC236}">
                  <a16:creationId xmlns:a16="http://schemas.microsoft.com/office/drawing/2014/main" id="{1B6489BF-1FBB-4D94-A695-D6DA50841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3" y="303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Rectangle 145">
              <a:extLst>
                <a:ext uri="{FF2B5EF4-FFF2-40B4-BE49-F238E27FC236}">
                  <a16:creationId xmlns:a16="http://schemas.microsoft.com/office/drawing/2014/main" id="{14499D16-E3D8-47A9-A7EA-2C9CB67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3" y="3022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Line 146">
              <a:extLst>
                <a:ext uri="{FF2B5EF4-FFF2-40B4-BE49-F238E27FC236}">
                  <a16:creationId xmlns:a16="http://schemas.microsoft.com/office/drawing/2014/main" id="{0B19E5EA-E524-468F-BDAE-03E82DCA57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87" y="303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Rectangle 147">
              <a:extLst>
                <a:ext uri="{FF2B5EF4-FFF2-40B4-BE49-F238E27FC236}">
                  <a16:creationId xmlns:a16="http://schemas.microsoft.com/office/drawing/2014/main" id="{DD48DC5D-1146-42CA-8A65-A63B0701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7" y="3022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Rectangle 148">
              <a:extLst>
                <a:ext uri="{FF2B5EF4-FFF2-40B4-BE49-F238E27FC236}">
                  <a16:creationId xmlns:a16="http://schemas.microsoft.com/office/drawing/2014/main" id="{63434DF7-7841-49D5-B759-0AF35BFD9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3308"/>
              <a:ext cx="5184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Rectangle 149">
              <a:extLst>
                <a:ext uri="{FF2B5EF4-FFF2-40B4-BE49-F238E27FC236}">
                  <a16:creationId xmlns:a16="http://schemas.microsoft.com/office/drawing/2014/main" id="{A33B83A7-9CA2-4FDE-B9B3-5D6C2AD67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" y="3593"/>
              <a:ext cx="6048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Rectangle 150">
              <a:extLst>
                <a:ext uri="{FF2B5EF4-FFF2-40B4-BE49-F238E27FC236}">
                  <a16:creationId xmlns:a16="http://schemas.microsoft.com/office/drawing/2014/main" id="{964A3F84-FE07-4CED-8C69-82A8DF016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" y="3878"/>
              <a:ext cx="6048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Rectangle 151">
              <a:extLst>
                <a:ext uri="{FF2B5EF4-FFF2-40B4-BE49-F238E27FC236}">
                  <a16:creationId xmlns:a16="http://schemas.microsoft.com/office/drawing/2014/main" id="{4D4D355F-9E42-4F89-A0C0-47ED7D13F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" y="4164"/>
              <a:ext cx="6048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Rectangle 152">
              <a:extLst>
                <a:ext uri="{FF2B5EF4-FFF2-40B4-BE49-F238E27FC236}">
                  <a16:creationId xmlns:a16="http://schemas.microsoft.com/office/drawing/2014/main" id="{D2209E88-EC7F-4FCC-BA69-DE357A219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" y="3022"/>
              <a:ext cx="26" cy="14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Rectangle 153">
              <a:extLst>
                <a:ext uri="{FF2B5EF4-FFF2-40B4-BE49-F238E27FC236}">
                  <a16:creationId xmlns:a16="http://schemas.microsoft.com/office/drawing/2014/main" id="{3C73EEC1-B0D5-4334-B759-C3B87C8A1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" y="3050"/>
              <a:ext cx="27" cy="14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6" name="Rectangle 154">
              <a:extLst>
                <a:ext uri="{FF2B5EF4-FFF2-40B4-BE49-F238E27FC236}">
                  <a16:creationId xmlns:a16="http://schemas.microsoft.com/office/drawing/2014/main" id="{3C42AD88-7DBE-495F-805D-3F459EC0C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3335"/>
              <a:ext cx="27" cy="11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Rectangle 155">
              <a:extLst>
                <a:ext uri="{FF2B5EF4-FFF2-40B4-BE49-F238E27FC236}">
                  <a16:creationId xmlns:a16="http://schemas.microsoft.com/office/drawing/2014/main" id="{0B513CF5-43E9-406B-A503-4C5A7194F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3335"/>
              <a:ext cx="27" cy="11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8" name="Rectangle 156">
              <a:extLst>
                <a:ext uri="{FF2B5EF4-FFF2-40B4-BE49-F238E27FC236}">
                  <a16:creationId xmlns:a16="http://schemas.microsoft.com/office/drawing/2014/main" id="{D9151CAD-F649-4D72-AD9B-77C358CF2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" y="3050"/>
              <a:ext cx="27" cy="14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Rectangle 157">
              <a:extLst>
                <a:ext uri="{FF2B5EF4-FFF2-40B4-BE49-F238E27FC236}">
                  <a16:creationId xmlns:a16="http://schemas.microsoft.com/office/drawing/2014/main" id="{C6902E33-0505-45C2-BD65-34B0DCC9C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9" y="3335"/>
              <a:ext cx="27" cy="11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Rectangle 158">
              <a:extLst>
                <a:ext uri="{FF2B5EF4-FFF2-40B4-BE49-F238E27FC236}">
                  <a16:creationId xmlns:a16="http://schemas.microsoft.com/office/drawing/2014/main" id="{39736765-ADAE-4B45-8E93-7C87B1FDC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" y="3335"/>
              <a:ext cx="27" cy="11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Rectangle 159">
              <a:extLst>
                <a:ext uri="{FF2B5EF4-FFF2-40B4-BE49-F238E27FC236}">
                  <a16:creationId xmlns:a16="http://schemas.microsoft.com/office/drawing/2014/main" id="{2D5872D3-AB91-4478-A32B-14D349469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" y="4449"/>
              <a:ext cx="6048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Rectangle 160">
              <a:extLst>
                <a:ext uri="{FF2B5EF4-FFF2-40B4-BE49-F238E27FC236}">
                  <a16:creationId xmlns:a16="http://schemas.microsoft.com/office/drawing/2014/main" id="{BDC869B4-B8BB-46AF-9624-0A3FAB8B2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" y="3050"/>
              <a:ext cx="27" cy="14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Line 161">
              <a:extLst>
                <a:ext uri="{FF2B5EF4-FFF2-40B4-BE49-F238E27FC236}">
                  <a16:creationId xmlns:a16="http://schemas.microsoft.com/office/drawing/2014/main" id="{A22C6B3A-28AE-4FDE-AAD3-67384FB79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" y="447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Rectangle 162">
              <a:extLst>
                <a:ext uri="{FF2B5EF4-FFF2-40B4-BE49-F238E27FC236}">
                  <a16:creationId xmlns:a16="http://schemas.microsoft.com/office/drawing/2014/main" id="{EEBBE241-C364-4BE7-ACA9-AF9AEB1EC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4476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5" name="Line 163">
              <a:extLst>
                <a:ext uri="{FF2B5EF4-FFF2-40B4-BE49-F238E27FC236}">
                  <a16:creationId xmlns:a16="http://schemas.microsoft.com/office/drawing/2014/main" id="{6AEE95D7-7619-4D05-A110-EA8240C99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447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6" name="Rectangle 164">
              <a:extLst>
                <a:ext uri="{FF2B5EF4-FFF2-40B4-BE49-F238E27FC236}">
                  <a16:creationId xmlns:a16="http://schemas.microsoft.com/office/drawing/2014/main" id="{694A003B-B76C-4451-AD67-51AFBC913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4476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7" name="Line 165">
              <a:extLst>
                <a:ext uri="{FF2B5EF4-FFF2-40B4-BE49-F238E27FC236}">
                  <a16:creationId xmlns:a16="http://schemas.microsoft.com/office/drawing/2014/main" id="{02A3E8F2-830A-4D2F-A6B7-40831508A6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1" y="447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8" name="Rectangle 166">
              <a:extLst>
                <a:ext uri="{FF2B5EF4-FFF2-40B4-BE49-F238E27FC236}">
                  <a16:creationId xmlns:a16="http://schemas.microsoft.com/office/drawing/2014/main" id="{289450C9-977C-4380-A013-BE24B1379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1" y="4476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9" name="Line 167">
              <a:extLst>
                <a:ext uri="{FF2B5EF4-FFF2-40B4-BE49-F238E27FC236}">
                  <a16:creationId xmlns:a16="http://schemas.microsoft.com/office/drawing/2014/main" id="{6CC03DD8-5B22-4163-80A8-AC5C57995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5" y="447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0" name="Rectangle 168">
              <a:extLst>
                <a:ext uri="{FF2B5EF4-FFF2-40B4-BE49-F238E27FC236}">
                  <a16:creationId xmlns:a16="http://schemas.microsoft.com/office/drawing/2014/main" id="{E262DB56-7204-49B1-8F06-DC305839D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4476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1" name="Line 169">
              <a:extLst>
                <a:ext uri="{FF2B5EF4-FFF2-40B4-BE49-F238E27FC236}">
                  <a16:creationId xmlns:a16="http://schemas.microsoft.com/office/drawing/2014/main" id="{62BA3064-02F1-4433-82AD-0EB41C6C4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9" y="447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2" name="Rectangle 170">
              <a:extLst>
                <a:ext uri="{FF2B5EF4-FFF2-40B4-BE49-F238E27FC236}">
                  <a16:creationId xmlns:a16="http://schemas.microsoft.com/office/drawing/2014/main" id="{377C8A52-DC2E-4B59-83C7-FCE78B045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4476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3" name="Line 171">
              <a:extLst>
                <a:ext uri="{FF2B5EF4-FFF2-40B4-BE49-F238E27FC236}">
                  <a16:creationId xmlns:a16="http://schemas.microsoft.com/office/drawing/2014/main" id="{CC585939-F11E-4853-9A38-38B0FCBA5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3" y="447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4" name="Rectangle 172">
              <a:extLst>
                <a:ext uri="{FF2B5EF4-FFF2-40B4-BE49-F238E27FC236}">
                  <a16:creationId xmlns:a16="http://schemas.microsoft.com/office/drawing/2014/main" id="{CBC5DAD4-FE95-4CC3-A3CE-94BE99637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3" y="4476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5" name="Line 173">
              <a:extLst>
                <a:ext uri="{FF2B5EF4-FFF2-40B4-BE49-F238E27FC236}">
                  <a16:creationId xmlns:a16="http://schemas.microsoft.com/office/drawing/2014/main" id="{D427ED47-4773-4F5C-ABF1-A60545B8B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7" y="447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6" name="Rectangle 174">
              <a:extLst>
                <a:ext uri="{FF2B5EF4-FFF2-40B4-BE49-F238E27FC236}">
                  <a16:creationId xmlns:a16="http://schemas.microsoft.com/office/drawing/2014/main" id="{199829D0-B9B5-4368-88AE-C0122ED6C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7" y="4476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7" name="Line 175">
              <a:extLst>
                <a:ext uri="{FF2B5EF4-FFF2-40B4-BE49-F238E27FC236}">
                  <a16:creationId xmlns:a16="http://schemas.microsoft.com/office/drawing/2014/main" id="{396AB2BC-30C9-4E4E-8F1A-A0ECE9238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1" y="447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8" name="Rectangle 176">
              <a:extLst>
                <a:ext uri="{FF2B5EF4-FFF2-40B4-BE49-F238E27FC236}">
                  <a16:creationId xmlns:a16="http://schemas.microsoft.com/office/drawing/2014/main" id="{9F10C7F1-4FF0-4294-AD5B-5C84D4D63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" y="4476"/>
              <a:ext cx="13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9" name="Line 177">
              <a:extLst>
                <a:ext uri="{FF2B5EF4-FFF2-40B4-BE49-F238E27FC236}">
                  <a16:creationId xmlns:a16="http://schemas.microsoft.com/office/drawing/2014/main" id="{A59BF0E1-D0D2-4426-9870-6F68C652F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" y="303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0" name="Rectangle 178">
              <a:extLst>
                <a:ext uri="{FF2B5EF4-FFF2-40B4-BE49-F238E27FC236}">
                  <a16:creationId xmlns:a16="http://schemas.microsoft.com/office/drawing/2014/main" id="{D72EC7F5-9CC2-4E47-9DE0-8C1ECEEED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" y="3036"/>
              <a:ext cx="14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1" name="Line 179">
              <a:extLst>
                <a:ext uri="{FF2B5EF4-FFF2-40B4-BE49-F238E27FC236}">
                  <a16:creationId xmlns:a16="http://schemas.microsoft.com/office/drawing/2014/main" id="{9C49CE46-488C-41A0-B733-94DA6CD58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" y="33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2" name="Rectangle 180">
              <a:extLst>
                <a:ext uri="{FF2B5EF4-FFF2-40B4-BE49-F238E27FC236}">
                  <a16:creationId xmlns:a16="http://schemas.microsoft.com/office/drawing/2014/main" id="{50194E44-AB55-43CE-97BD-7186B887E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" y="3321"/>
              <a:ext cx="14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3" name="Line 181">
              <a:extLst>
                <a:ext uri="{FF2B5EF4-FFF2-40B4-BE49-F238E27FC236}">
                  <a16:creationId xmlns:a16="http://schemas.microsoft.com/office/drawing/2014/main" id="{8BD2C741-61E6-492B-B370-F07609162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" y="360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4" name="Rectangle 182">
              <a:extLst>
                <a:ext uri="{FF2B5EF4-FFF2-40B4-BE49-F238E27FC236}">
                  <a16:creationId xmlns:a16="http://schemas.microsoft.com/office/drawing/2014/main" id="{1ACBC321-14D7-4AFB-ADE6-357F41EB4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" y="3607"/>
              <a:ext cx="14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5" name="Line 183">
              <a:extLst>
                <a:ext uri="{FF2B5EF4-FFF2-40B4-BE49-F238E27FC236}">
                  <a16:creationId xmlns:a16="http://schemas.microsoft.com/office/drawing/2014/main" id="{6D6E8411-BAB5-42C0-80B5-FA9A07C09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" y="389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6" name="Rectangle 184">
              <a:extLst>
                <a:ext uri="{FF2B5EF4-FFF2-40B4-BE49-F238E27FC236}">
                  <a16:creationId xmlns:a16="http://schemas.microsoft.com/office/drawing/2014/main" id="{FCACFB04-F9BD-4D75-A8A6-D42C84463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" y="3892"/>
              <a:ext cx="14" cy="1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7" name="Line 185">
              <a:extLst>
                <a:ext uri="{FF2B5EF4-FFF2-40B4-BE49-F238E27FC236}">
                  <a16:creationId xmlns:a16="http://schemas.microsoft.com/office/drawing/2014/main" id="{2D57C5C4-BE63-4C07-98D7-975EA6FA7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" y="417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8" name="Rectangle 186">
              <a:extLst>
                <a:ext uri="{FF2B5EF4-FFF2-40B4-BE49-F238E27FC236}">
                  <a16:creationId xmlns:a16="http://schemas.microsoft.com/office/drawing/2014/main" id="{6EAEA897-CE42-44FB-812D-63D1AC571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" y="4177"/>
              <a:ext cx="14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9" name="Line 187">
              <a:extLst>
                <a:ext uri="{FF2B5EF4-FFF2-40B4-BE49-F238E27FC236}">
                  <a16:creationId xmlns:a16="http://schemas.microsoft.com/office/drawing/2014/main" id="{D4AA2CEB-2DD0-4777-8F64-D29FAF309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" y="446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0" name="Rectangle 188">
              <a:extLst>
                <a:ext uri="{FF2B5EF4-FFF2-40B4-BE49-F238E27FC236}">
                  <a16:creationId xmlns:a16="http://schemas.microsoft.com/office/drawing/2014/main" id="{3A88811B-A71B-4115-8205-1F73CFEC8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" y="4462"/>
              <a:ext cx="14" cy="1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40047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B5EED-27AB-4093-99BE-61E57ED3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editorialu</a:t>
            </a:r>
            <a:r>
              <a:rPr lang="cs-CZ" dirty="0"/>
              <a:t> </a:t>
            </a:r>
            <a:r>
              <a:rPr lang="cs-CZ" dirty="0" err="1"/>
              <a:t>Mudr.</a:t>
            </a:r>
            <a:r>
              <a:rPr lang="cs-CZ" dirty="0"/>
              <a:t> Evy Matouškové, regionální zástupkyně PLDD pro kraj Vysočina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D3C8355-1F28-4701-8E5E-DF2E95A029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031846B-AF1F-47C4-8B54-FEB244F32ED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600" dirty="0"/>
              <a:t>… </a:t>
            </a:r>
            <a:r>
              <a:rPr lang="cs-CZ" sz="1600" i="1" dirty="0"/>
              <a:t>tu autoritu a zároveň laskavost mého dětského pana doktora nikdy nezapomenu a zcela jistě to byl i on, kdo předurčil mou volbu profese. Je škoda, že není větší zájem o tak krásnou profesi. Děti rostou, vyvíjejí se, mění se nám před očima, máme možnost je sledovat od nemluvněte až po dospělého mladého člověka, až na výjimky nesimulují, z nemocí se uzdravují … A když se nám podaří navázat, ten každému z nás dobře známý, až důvěrný</a:t>
            </a:r>
            <a:br>
              <a:rPr lang="cs-CZ" sz="1600" i="1" dirty="0"/>
            </a:br>
            <a:r>
              <a:rPr lang="cs-CZ" sz="1600" i="1" dirty="0"/>
              <a:t>vztah s rodinou, prožíváme s nimi i události, které s medicínou souvisejí jen okrajově. Mladým kolegům, kteří u mě stážují, se snažím ukázat tu pestrost práce, ten široký ale velmi zajímavý záběr našeho oboru, prolínání různých odvětví medicíny, provázanost kurativy a prevence, ty stále se rozšiřující možnosti diagnostiky, které nám dovolí většinu onemocnění vyřešit přímo v ordinaci. A pocit, když se bývalí pacienti vracejí a s důvěrou mi svěřují do péče své děti…   </a:t>
            </a:r>
          </a:p>
        </p:txBody>
      </p:sp>
    </p:spTree>
    <p:extLst>
      <p:ext uri="{BB962C8B-B14F-4D97-AF65-F5344CB8AC3E}">
        <p14:creationId xmlns:p14="http://schemas.microsoft.com/office/powerpoint/2010/main" val="2710640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ještě můžeme nabídnout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98232" y="1267969"/>
            <a:ext cx="10637275" cy="66972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informační servis před uzavřením smluvního vztahu – výběrové řízení, doložení smluvních dokumentů</a:t>
            </a:r>
          </a:p>
          <a:p>
            <a:pPr marL="0" indent="0" algn="just">
              <a:buNone/>
            </a:pPr>
            <a:r>
              <a:rPr lang="cs-CZ" dirty="0"/>
              <a:t>pro již smluvní poskytovatele nabízíme pomoc při orientaci v pravidlech při vykazování péče – ať už Seznam zdravotních výkonů s bodovými hodnotami, Metodika pro pořizování a předávání dokladů (kterou se řídí i ostatní zdravotní pojišťovny), pro pravidla vykazování očkování má VZP svůj Metodický postup </a:t>
            </a:r>
          </a:p>
          <a:p>
            <a:pPr marL="0" indent="0" algn="just">
              <a:buNone/>
            </a:pPr>
            <a:r>
              <a:rPr lang="cs-CZ" dirty="0"/>
              <a:t>na VZP pracují revizní lékaři s dlouholetou praxí v oboru, takže mají zkušenosti a ví, jak souvisí praxe s nutností mít vše „papírově“ v pořádku – záznamy v dokumentaci atd. </a:t>
            </a:r>
          </a:p>
          <a:p>
            <a:pPr marL="0" indent="0" algn="just">
              <a:buNone/>
            </a:pPr>
            <a:r>
              <a:rPr lang="cs-CZ" dirty="0"/>
              <a:t>často nás oslovují dětští lékaři s dotazy na očkování, jak vykazovat zdravotní výkony, nebo pokud přebrali pacienta a z výpisu dokumentace </a:t>
            </a:r>
            <a:br>
              <a:rPr lang="cs-CZ" dirty="0"/>
            </a:br>
            <a:r>
              <a:rPr lang="cs-CZ" dirty="0"/>
              <a:t>od předchozího lékaře nelze vše dostatečně vyčíst, obrací se s žádostí </a:t>
            </a:r>
            <a:br>
              <a:rPr lang="cs-CZ" dirty="0"/>
            </a:br>
            <a:r>
              <a:rPr lang="cs-CZ" dirty="0"/>
              <a:t>o informaci, kdy a na co byly děti očkovány, aby mohli zajistit doočkování</a:t>
            </a:r>
          </a:p>
          <a:p>
            <a:pPr marL="0" indent="0">
              <a:buNone/>
            </a:pPr>
            <a:endParaRPr lang="cs-CZ" dirty="0"/>
          </a:p>
          <a:p>
            <a:pPr lvl="0" algn="just">
              <a:lnSpc>
                <a:spcPct val="170000"/>
              </a:lnSpc>
            </a:pPr>
            <a:endParaRPr lang="cs-CZ" sz="4200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1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8F35F-B681-497C-9F1D-2F2C5A64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</a:t>
            </a:r>
            <a:r>
              <a:rPr lang="cs-CZ" dirty="0" err="1"/>
              <a:t>vzp</a:t>
            </a:r>
            <a:r>
              <a:rPr lang="cs-CZ" dirty="0"/>
              <a:t> ČR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3DA4D5E-BB64-4381-8CEC-35BDEEB1DD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1417984"/>
            <a:ext cx="10515598" cy="6358474"/>
          </a:xfrm>
        </p:spPr>
        <p:txBody>
          <a:bodyPr>
            <a:normAutofit/>
          </a:bodyPr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Hlavní úkol, VZP ČR stejně tak i ostatních zdravotních pojišťoven, je vybírat pojistné na zdravotní pojištění na straně jedné - příjmové a na straně druhé - výdajové hradit zdravotní služby (efektivita výběru pojistného - do 100 % chybí 2-2,5 %; poskytovatelům již řadu let platíme ve lhůtě splatnosti).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Na současném trhu je 7 zdravotních pojišťoven.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VZP ČR má necelých 6 mil. klientů, zastoupení v rámci ČR více než 50 % (zbývajících 6 zdravotních pojišťoven má cca 50 %)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Naši pojištěnci mohou vybírat z nejširší sítě poskytovatelů zdravotních služeb; více než 41 tisíc zdravotnických zařízení je ve smluvním vztahu s VZP ČR.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V některých lokalitách Kraje Vysočina a Jihomoravského kraje máme </a:t>
            </a:r>
            <a:r>
              <a:rPr lang="cs-CZ" sz="2000" dirty="0" err="1"/>
              <a:t>propojištěnost</a:t>
            </a:r>
            <a:r>
              <a:rPr lang="cs-CZ" sz="2000" dirty="0"/>
              <a:t> až 80 %.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Léčba našich klientů v roce 2022 stála více než 260 miliard Kč (v roce 2021 to bylo 232 miliard); předpoklad pro letošní rok je 270 miliard Kč.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V nejzávažnějších případech se úhrada za jednotlivé pojištěnce pohybuje řádově i v desítkách milionů Kč ročně.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507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Postgraduální vzdělávání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98232" y="1316736"/>
            <a:ext cx="10637275" cy="68811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cs-CZ" u="sng" dirty="0">
                <a:hlinkClick r:id="rId2"/>
              </a:rPr>
              <a:t>https://www.mzcr.cz/seznam-akreditovanych-pracovist/</a:t>
            </a:r>
            <a:endParaRPr lang="cs-CZ" u="sng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cs-CZ" u="sng" dirty="0">
                <a:hlinkClick r:id="rId3"/>
              </a:rPr>
              <a:t>Katalog akreditací lékařských i nelékařských povolání (mzcr.cz)</a:t>
            </a:r>
            <a:endParaRPr lang="cs-CZ" u="sng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cs-CZ" dirty="0">
                <a:hlinkClick r:id="rId4"/>
              </a:rPr>
              <a:t>https://www.mzcr.cz/seznam-uspesnych-zadatelu-o-dotaci-na-rezidencni-mista-pro-rok-2023-obory-detska-a-dorostova-psychiatrie-pediatrie-a-detska-neurologie/</a:t>
            </a:r>
            <a:endParaRPr lang="cs-CZ" dirty="0"/>
          </a:p>
          <a:p>
            <a:pPr marL="0" indent="0" algn="just">
              <a:lnSpc>
                <a:spcPct val="170000"/>
              </a:lnSpc>
              <a:buNone/>
            </a:pPr>
            <a:endParaRPr lang="cs-CZ" dirty="0"/>
          </a:p>
          <a:p>
            <a:pPr marL="0" indent="0" algn="just">
              <a:lnSpc>
                <a:spcPct val="170000"/>
              </a:lnSpc>
              <a:buNone/>
            </a:pPr>
            <a:endParaRPr lang="cs-CZ" dirty="0"/>
          </a:p>
          <a:p>
            <a:pPr marL="0" indent="0" algn="just">
              <a:lnSpc>
                <a:spcPct val="170000"/>
              </a:lnSpc>
              <a:buNone/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318172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98ABD-54C5-4A7D-9C96-2FD0F901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Obory vzdělávání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6B4F737-A4ED-471E-BA4F-753C6FDAE1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835036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B992748-9122-42E6-83FE-FFB567BC1F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2177504"/>
            <a:ext cx="10515598" cy="5598953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cs-CZ" dirty="0"/>
              <a:t>lékař se specializací podle zákona č. 95/2004 o podmínkách získávání a uznávání odborné způsobilosti a specializované způsobilosti k výkonu zdravotnického povolání lékaře, zubního lékaře a farmaceuta a vyhlášky č. 185/2009 Sb.  na základě doloženého diplomu MZ ČR o specializované způsobilosti k výkonu povolání lékaře v oboru </a:t>
            </a:r>
            <a:r>
              <a:rPr lang="cs-CZ" b="1" dirty="0"/>
              <a:t>PRAKTICKÝ LÉKAŘ PRO DĚTI A DOROST;  </a:t>
            </a:r>
            <a:r>
              <a:rPr lang="cs-CZ" dirty="0"/>
              <a:t>event. Rozhodnutí MZ ČR dle § 44 odst. 2 věta druhá zákona č. 95/2004 Sb. jako specializovaná způsobilost k výkonu povolání lékaře v oboru praktické lékařství pro děti a dorost  </a:t>
            </a:r>
          </a:p>
          <a:p>
            <a:pPr lvl="0" algn="just"/>
            <a:r>
              <a:rPr lang="cs-CZ" dirty="0"/>
              <a:t>lékař se specializovanou způsobilostí v oboru </a:t>
            </a:r>
            <a:r>
              <a:rPr lang="cs-CZ" b="1" dirty="0"/>
              <a:t>DĚTSKÉ LÉKAŘSTVÍ </a:t>
            </a:r>
            <a:r>
              <a:rPr lang="cs-CZ" dirty="0"/>
              <a:t>(ukončené vykonáním atestační zkoušky ukončené specializační vzdělání podle zákona č. 95/2004 Sb. a vyhlášky č. 185/2009 Sb. a doložené diplomem o specializaci jako specializovaná způsobilost k výkonu povolání lékaře v oboru dětské lékařství; event. ukončené doložením Rozhodnutí MZ ČR dle § 44 odst. 1 věta šestá zákona č. 95/2004 Sb. jako specializovaná způsobilost k výkonu povolání lékaře v oboru dětské lékařství) podle přechodných ustanovení Čl. II zákona č. 67/2017 S., odst. 6, kterým se mění zákon č. 95/2004 o podmínkách získávání a uznávání odborné způsobilosti a specializované způsobilosti k výkonu zdravotnického povolání lékaře, zubního lékaře a farmaceuta nebo byli zařazeni podle zákona č. 95/2004 Sb., ve znění účinném přede dnem nabytí účinnosti tohoto zákona, do vzdělávání v oboru DĚTSKÉ LÉKAŘSTVÍ a toto vzdělání úspěšně dokončí, považují se pro účely poskytování ambulantní péče za lékaře se specializací v oboru </a:t>
            </a:r>
            <a:r>
              <a:rPr lang="cs-CZ" b="1" dirty="0"/>
              <a:t>PRAKTICKÉ LÉKAŘSTVÍ PRO DĚTI A DOROST</a:t>
            </a:r>
            <a:r>
              <a:rPr lang="cs-CZ" dirty="0"/>
              <a:t>, pokud úspěšně dokončí kvalifikační kurz </a:t>
            </a:r>
          </a:p>
          <a:p>
            <a:pPr lvl="0" algn="just"/>
            <a:r>
              <a:rPr lang="cs-CZ" dirty="0"/>
              <a:t>lékař se specializací získanou dle novely zákona 95/2004 Sb. účinné od 1. 7. 2017 získává specializovanou způsobilost v oboru </a:t>
            </a:r>
            <a:r>
              <a:rPr lang="cs-CZ" b="1" dirty="0"/>
              <a:t>PEDIATRIE</a:t>
            </a:r>
            <a:r>
              <a:rPr lang="cs-CZ" dirty="0"/>
              <a:t> (sloučení DĚTSKÉ LÉKAŘSTVÍ a PRAKTICKÉ LÉKAŘSTVÍ PRO DĚTI A DOROST); dříve udělovala ČLK Osvědčení k výkonu soukromé praxe ve specializačním oboru (nástavbě) pediatrie; event. Osvědčení k výkonu lékařské praxe pro obor pediatrie;  event. doložení Diplomu vydaného IPVZ o specializaci pediatrie I. stupně 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720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C4B85-7DA1-4279-B315-E9A3765F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8D16270-27DC-486B-B22D-8065D6437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D86C6C4-B4BD-4B8E-A4C3-4F440193A18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Děkujeme za pozornost a těšíme se na setkání při výběrovém řízení</a:t>
            </a:r>
          </a:p>
          <a:p>
            <a:pPr marL="0" indent="0" algn="ctr">
              <a:buNone/>
            </a:pP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na poskytování zdravotních služeb v oboru praktické lékařství pro děti</a:t>
            </a:r>
          </a:p>
          <a:p>
            <a:pPr marL="0" indent="0" algn="ctr">
              <a:buNone/>
            </a:pP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a dorost/pediatrie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42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FB21D-E9CA-4D56-8C26-82D644F7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25F361B-115F-470D-9A44-E97A90A8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68851F6-4662-4BAF-BCC9-81D59548355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09849" y="2659419"/>
            <a:ext cx="6073452" cy="412408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6838D7A-10D2-403F-8F50-79F1017AFFFA}"/>
              </a:ext>
            </a:extLst>
          </p:cNvPr>
          <p:cNvSpPr/>
          <p:nvPr/>
        </p:nvSpPr>
        <p:spPr>
          <a:xfrm>
            <a:off x="5811748" y="3250869"/>
            <a:ext cx="6096000" cy="1883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b="1" dirty="0"/>
              <a:t>Mgr. Lenka Smutná, MBA</a:t>
            </a:r>
            <a:endParaRPr lang="cs-CZ" sz="1400" dirty="0"/>
          </a:p>
          <a:p>
            <a:r>
              <a:rPr lang="cs-CZ" sz="1400" dirty="0"/>
              <a:t>vedoucí referátu kontroly a revize zdravotní péče Jihlava</a:t>
            </a:r>
          </a:p>
          <a:p>
            <a:r>
              <a:rPr lang="cs-CZ" sz="1400" dirty="0"/>
              <a:t>pověřena vedením referátu správy smluv Jihlava</a:t>
            </a:r>
          </a:p>
          <a:p>
            <a:r>
              <a:rPr lang="en-US" sz="1400" b="1" dirty="0"/>
              <a:t>t </a:t>
            </a:r>
            <a:r>
              <a:rPr lang="cs-CZ" sz="1400" dirty="0"/>
              <a:t>(+420) 952 235 278, m (+420) 734 366 862</a:t>
            </a:r>
          </a:p>
          <a:p>
            <a:r>
              <a:rPr lang="cs-CZ" sz="1400" dirty="0"/>
              <a:t> </a:t>
            </a:r>
          </a:p>
          <a:p>
            <a:r>
              <a:rPr lang="cs-CZ" sz="1400" b="1" dirty="0"/>
              <a:t>VŠEOBECNÁ ZDRAVOTNÍ POJIŠŤOVNA ČR</a:t>
            </a:r>
            <a:endParaRPr lang="cs-CZ" sz="1400" dirty="0"/>
          </a:p>
          <a:p>
            <a:r>
              <a:rPr lang="cs-CZ" sz="1400" b="1" u="sng" dirty="0">
                <a:hlinkClick r:id="rId3"/>
              </a:rPr>
              <a:t>www.vzp.cz</a:t>
            </a:r>
            <a:r>
              <a:rPr lang="cs-CZ" sz="1400" b="1" dirty="0"/>
              <a:t> </a:t>
            </a:r>
            <a:r>
              <a:rPr lang="en-US" sz="1400" dirty="0"/>
              <a:t>| </a:t>
            </a:r>
            <a:r>
              <a:rPr lang="cs-CZ" sz="1400" dirty="0"/>
              <a:t>Sledujte nás na </a:t>
            </a:r>
            <a:r>
              <a:rPr lang="cs-CZ" sz="1400" b="1" u="sng" dirty="0">
                <a:hlinkClick r:id="rId4"/>
              </a:rPr>
              <a:t>facebook.com/</a:t>
            </a:r>
            <a:r>
              <a:rPr lang="cs-CZ" sz="1400" b="1" u="sng" dirty="0" err="1">
                <a:hlinkClick r:id="rId4"/>
              </a:rPr>
              <a:t>vzpcr</a:t>
            </a:r>
            <a:r>
              <a:rPr lang="cs-CZ" sz="14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4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A19FA-9E64-416D-B46F-678E6EFC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Povinnost zdravotní pojišťovny zajistit místní a časovou dostupnost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F366911-F599-43E1-99F4-2A106FF490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1643270"/>
            <a:ext cx="10515598" cy="6133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Zdravotním pojišťovnám stanoví </a:t>
            </a:r>
            <a:r>
              <a:rPr lang="cs-CZ" sz="2000" b="1" dirty="0"/>
              <a:t>povinnost zajistit </a:t>
            </a:r>
            <a:r>
              <a:rPr lang="cs-CZ" sz="2000" dirty="0"/>
              <a:t>svým pojištěncům </a:t>
            </a:r>
            <a:r>
              <a:rPr lang="cs-CZ" sz="2000" b="1" dirty="0"/>
              <a:t>místní a časovou dostupnost zdravotních služeb </a:t>
            </a:r>
            <a:r>
              <a:rPr lang="cs-CZ" sz="2000" dirty="0"/>
              <a:t>prostřednictvím poskytovatelů zdravotních služeb, s nimiž má uzavřené smluvní vztahy § 40 zákona č. 48/1997 Sb., o veřejném zdravotním pojištění. </a:t>
            </a:r>
          </a:p>
          <a:p>
            <a:pPr marL="0" indent="0">
              <a:buNone/>
            </a:pPr>
            <a:r>
              <a:rPr lang="cs-CZ" sz="2000" dirty="0"/>
              <a:t>Konkrétní lhůty vyjadřující místní a časovou dostupnost zdravotních služeb jsou stanoveny nařízením vlády č. 307/2012 Sb., o místní a časové dostupnosti zdravotních služeb.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Pokud pojištěnec nemůže sehnat lékaře, měl by se obrátit na zdravotní pojišťovnu, která je povinna mu předat seznam smluvních poskytovatelů zdravotních služeb v okolí jeho bydliště, kteří přijímají nové pacienty.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97501F7-B346-4244-88AD-D07B5D9B2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1" t="46295" r="13423" b="11579"/>
          <a:stretch/>
        </p:blipFill>
        <p:spPr>
          <a:xfrm>
            <a:off x="940904" y="3327791"/>
            <a:ext cx="8314899" cy="337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3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598D03A-B44A-499C-A773-5F54ACDE3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32" y="1436861"/>
            <a:ext cx="10803835" cy="607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5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FDDB779-C9DD-46E3-9450-ACD24C3B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8" t="10000" r="20272" b="6087"/>
          <a:stretch/>
        </p:blipFill>
        <p:spPr>
          <a:xfrm>
            <a:off x="2373796" y="1585948"/>
            <a:ext cx="7444409" cy="57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2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CEB5157-731D-4DB2-9417-431777B9D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70" y="1735034"/>
            <a:ext cx="9657522" cy="54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6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DEBBF26-DBC4-495B-9667-B34CB8EC0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65" y="1615764"/>
            <a:ext cx="103632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0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D7D48B7-78B3-41BB-8BD9-83405B355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3" y="1725095"/>
            <a:ext cx="9727096" cy="54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4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B370E7D-D00C-447A-8E52-98D867519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8" y="1695279"/>
            <a:ext cx="10018644" cy="5635487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8E4378CA-CA69-4C53-98E9-26645727C26C}"/>
              </a:ext>
            </a:extLst>
          </p:cNvPr>
          <p:cNvSpPr/>
          <p:nvPr/>
        </p:nvSpPr>
        <p:spPr>
          <a:xfrm>
            <a:off x="7636566" y="5164034"/>
            <a:ext cx="3468757" cy="8945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48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ZP sty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22D0F"/>
      </a:accent1>
      <a:accent2>
        <a:srgbClr val="F06437"/>
      </a:accent2>
      <a:accent3>
        <a:srgbClr val="F58C64"/>
      </a:accent3>
      <a:accent4>
        <a:srgbClr val="FAB496"/>
      </a:accent4>
      <a:accent5>
        <a:srgbClr val="FCCEBA"/>
      </a:accent5>
      <a:accent6>
        <a:srgbClr val="FDE6DB"/>
      </a:accent6>
      <a:hlink>
        <a:srgbClr val="92D050"/>
      </a:hlink>
      <a:folHlink>
        <a:srgbClr val="0070C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EC44D903077044B1CF4FD72DDBBC08" ma:contentTypeVersion="1" ma:contentTypeDescription="Vytvoří nový dokument" ma:contentTypeScope="" ma:versionID="5f0ea1e386b3ed5560fb38d35e341f0d">
  <xsd:schema xmlns:xsd="http://www.w3.org/2001/XMLSchema" xmlns:xs="http://www.w3.org/2001/XMLSchema" xmlns:p="http://schemas.microsoft.com/office/2006/metadata/properties" xmlns:ns2="489187f4-2b09-488b-bd02-e1eeb3d80b95" targetNamespace="http://schemas.microsoft.com/office/2006/metadata/properties" ma:root="true" ma:fieldsID="a53fa01da2386ccefc0b26732403eebe" ns2:_="">
    <xsd:import namespace="489187f4-2b09-488b-bd02-e1eeb3d80b9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187f4-2b09-488b-bd02-e1eeb3d80b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336D85-5BA6-4376-8F38-272BFC6300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9187f4-2b09-488b-bd02-e1eeb3d80b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A78D42-9EBD-4A5B-960A-F435EC3E0B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3362AA-A5B5-4971-920B-BB77D3BB55B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89187f4-2b09-488b-bd02-e1eeb3d80b95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3856</TotalTime>
  <Words>1603</Words>
  <Application>Microsoft Office PowerPoint</Application>
  <PresentationFormat>Vlastní</PresentationFormat>
  <Paragraphs>504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Webdings</vt:lpstr>
      <vt:lpstr>Wingdings</vt:lpstr>
      <vt:lpstr>Office Theme</vt:lpstr>
      <vt:lpstr>Prezentace aplikace PowerPoint</vt:lpstr>
      <vt:lpstr>O vzp ČR</vt:lpstr>
      <vt:lpstr>Povinnost zdravotní pojišťovny zajistit místní a časovou dostupnost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Úhrada v segmentu praktické lékařství pro děti  a dorost (PLDD)</vt:lpstr>
      <vt:lpstr>Motivační program VZP plus 2023</vt:lpstr>
      <vt:lpstr>Preferované oblasti v rámci odbornosti 002 – praktické lékařství pro děti a dorost</vt:lpstr>
      <vt:lpstr>Preferované oblasti v rámci odbornosti 001 – všeobecné praktické lékařství </vt:lpstr>
      <vt:lpstr>Preferované oblasti v rámci odbornosti 014 – zubní lékařství</vt:lpstr>
      <vt:lpstr>Modelace průměrné úhrady poskytovatele zdravotních služeb PLDD</vt:lpstr>
      <vt:lpstr>Průměrný věk lékařů v odbornostech primární péče </vt:lpstr>
      <vt:lpstr>Z editorialu Mudr. Evy Matouškové, regionální zástupkyně PLDD pro kraj Vysočina </vt:lpstr>
      <vt:lpstr>Co ještě můžeme nabídnout</vt:lpstr>
      <vt:lpstr>Postgraduální vzdělávání</vt:lpstr>
      <vt:lpstr>Obory vzdělávání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Hasić</dc:creator>
  <cp:lastModifiedBy>Smutná Lenka Mgr. MBA (VZP ČR Regionální pobočka Brno)</cp:lastModifiedBy>
  <cp:revision>366</cp:revision>
  <cp:lastPrinted>2022-12-14T05:43:35Z</cp:lastPrinted>
  <dcterms:created xsi:type="dcterms:W3CDTF">2018-02-19T14:51:17Z</dcterms:created>
  <dcterms:modified xsi:type="dcterms:W3CDTF">2023-05-31T07:36:16Z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0x0101003CEC44D903077044B1CF4FD72DDBBC08</vt:lpwstr>
  </property>
</Properties>
</file>