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36"/>
  </p:notesMasterIdLst>
  <p:handoutMasterIdLst>
    <p:handoutMasterId r:id="rId37"/>
  </p:handoutMasterIdLst>
  <p:sldIdLst>
    <p:sldId id="256" r:id="rId5"/>
    <p:sldId id="299" r:id="rId6"/>
    <p:sldId id="305" r:id="rId7"/>
    <p:sldId id="258" r:id="rId8"/>
    <p:sldId id="264" r:id="rId9"/>
    <p:sldId id="307" r:id="rId10"/>
    <p:sldId id="257" r:id="rId11"/>
    <p:sldId id="284" r:id="rId12"/>
    <p:sldId id="308" r:id="rId13"/>
    <p:sldId id="285" r:id="rId14"/>
    <p:sldId id="315" r:id="rId15"/>
    <p:sldId id="287" r:id="rId16"/>
    <p:sldId id="317" r:id="rId17"/>
    <p:sldId id="301" r:id="rId18"/>
    <p:sldId id="309" r:id="rId19"/>
    <p:sldId id="291" r:id="rId20"/>
    <p:sldId id="322" r:id="rId21"/>
    <p:sldId id="318" r:id="rId22"/>
    <p:sldId id="302" r:id="rId23"/>
    <p:sldId id="326" r:id="rId24"/>
    <p:sldId id="323" r:id="rId25"/>
    <p:sldId id="324" r:id="rId26"/>
    <p:sldId id="325" r:id="rId27"/>
    <p:sldId id="295" r:id="rId28"/>
    <p:sldId id="312" r:id="rId29"/>
    <p:sldId id="313" r:id="rId30"/>
    <p:sldId id="314" r:id="rId31"/>
    <p:sldId id="300" r:id="rId32"/>
    <p:sldId id="316" r:id="rId33"/>
    <p:sldId id="303" r:id="rId34"/>
    <p:sldId id="296" r:id="rId35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Boudná" initials="PB" lastIdx="1" clrIdx="0">
    <p:extLst>
      <p:ext uri="{19B8F6BF-5375-455C-9EA6-DF929625EA0E}">
        <p15:presenceInfo xmlns:p15="http://schemas.microsoft.com/office/powerpoint/2012/main" userId="Petra Boudn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2" autoAdjust="0"/>
    <p:restoredTop sz="95768" autoAdjust="0"/>
  </p:normalViewPr>
  <p:slideViewPr>
    <p:cSldViewPr snapToGrid="0">
      <p:cViewPr varScale="1">
        <p:scale>
          <a:sx n="121" d="100"/>
          <a:sy n="121" d="100"/>
        </p:scale>
        <p:origin x="102" y="23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CREATIC: Teaming for Excellence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acr.cz/wp-content/uploads/2022/02/soubehy_projektu_2023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0uAKLuj_HA" TargetMode="External"/><Relationship Id="rId7" Type="http://schemas.openxmlformats.org/officeDocument/2006/relationships/hyperlink" Target="https://www.youtube.com/watch?v=bM5FOmoz9s0" TargetMode="External"/><Relationship Id="rId2" Type="http://schemas.openxmlformats.org/officeDocument/2006/relationships/hyperlink" Target="https://cas.gris.cz/cas/login?service=https%3A%2F%2Fwww.gris.cz%2Fapex%2Ff%3Fp%3D1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uAbpAry2gY" TargetMode="External"/><Relationship Id="rId5" Type="http://schemas.openxmlformats.org/officeDocument/2006/relationships/hyperlink" Target="https://www.youtube.com/watch?v=BqVwoJtRGks" TargetMode="External"/><Relationship Id="rId4" Type="http://schemas.openxmlformats.org/officeDocument/2006/relationships/hyperlink" Target="https://www.youtube.com/watch?v=mCJerxGTst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osoba/235266?lang=cs;setlang=cs?lang=e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gacr.cz/vyhlaseni-verejne-souteze-PIF-incoming-2023/" TargetMode="External"/><Relationship Id="rId2" Type="http://schemas.openxmlformats.org/officeDocument/2006/relationships/hyperlink" Target="https://gacr.cz/aktualni-vyzvy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.muni.cz/o-fakulte/zamestnanci/245717-radomira-gromesova" TargetMode="External"/><Relationship Id="rId2" Type="http://schemas.openxmlformats.org/officeDocument/2006/relationships/hyperlink" Target="https://is.muni.cz/auth/osoba/235266?lang=cs;setlang=cs?lang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ed.muni.cz/veda-a-vyzkum/projektova-podpora/gacr" TargetMode="External"/><Relationship Id="rId4" Type="http://schemas.openxmlformats.org/officeDocument/2006/relationships/hyperlink" Target="https://www.med.muni.cz/o-fakulte/zamestnanci/133072-alena-krejcirikov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ronika.weissova@med.muni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vanhar@med.muni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 ČR výzvy 2023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Oddělení projektové podpory LF MU, 2. 3.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7BF98ABD-677C-4BFA-9AF6-7C624974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počtu návrhů projektů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74BD48-B8CA-44A7-A709-C43EFC370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5313"/>
            <a:ext cx="10753200" cy="45182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b="1" i="0" dirty="0">
                <a:effectLst/>
                <a:latin typeface="Arial" panose="020B0604020202020204" pitchFamily="34" charset="0"/>
              </a:rPr>
              <a:t>Jedna osoba 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si může v rámci všech soutěží podat </a:t>
            </a:r>
            <a:r>
              <a:rPr lang="cs-CZ" sz="2000" b="1" i="0" dirty="0">
                <a:effectLst/>
                <a:latin typeface="Arial" panose="020B0604020202020204" pitchFamily="34" charset="0"/>
              </a:rPr>
              <a:t>NEJVÝŠE 3 NÁVRHY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 (kompletní soupis kombinací podání </a:t>
            </a:r>
            <a:r>
              <a:rPr lang="cs-CZ" sz="20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Arial" panose="020B0604020202020204" pitchFamily="34" charset="0"/>
              </a:rPr>
              <a:t>Jeden projekt jako</a:t>
            </a:r>
          </a:p>
          <a:p>
            <a:pPr lvl="1">
              <a:lnSpc>
                <a:spcPct val="150000"/>
              </a:lnSpc>
            </a:pPr>
            <a:r>
              <a:rPr lang="cs-CZ" sz="1800" b="0" i="0" dirty="0">
                <a:effectLst/>
                <a:latin typeface="Arial" panose="020B0604020202020204" pitchFamily="34" charset="0"/>
              </a:rPr>
              <a:t>navrhovatel POSTDOC INDIVIDUAL FELLOWSHIP, </a:t>
            </a:r>
            <a:r>
              <a:rPr lang="cs-CZ" sz="1800" b="1" i="0" dirty="0">
                <a:effectLst/>
                <a:latin typeface="Arial" panose="020B0604020202020204" pitchFamily="34" charset="0"/>
              </a:rPr>
              <a:t>NEBO</a:t>
            </a:r>
            <a:r>
              <a:rPr lang="cs-CZ" sz="1800" b="0" i="0" dirty="0">
                <a:effectLst/>
                <a:latin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cs-CZ" sz="1800" b="0" i="0" dirty="0">
                <a:effectLst/>
                <a:latin typeface="Arial" panose="020B0604020202020204" pitchFamily="34" charset="0"/>
              </a:rPr>
              <a:t>navrhovatel JUNIOR STAR, </a:t>
            </a:r>
            <a:r>
              <a:rPr lang="cs-CZ" sz="1800" b="1" i="0" dirty="0">
                <a:effectLst/>
                <a:latin typeface="Arial" panose="020B0604020202020204" pitchFamily="34" charset="0"/>
              </a:rPr>
              <a:t>NEBO</a:t>
            </a:r>
          </a:p>
          <a:p>
            <a:pPr lvl="1">
              <a:lnSpc>
                <a:spcPct val="150000"/>
              </a:lnSpc>
            </a:pPr>
            <a:r>
              <a:rPr lang="cs-CZ" sz="1800" b="0" i="0" dirty="0">
                <a:effectLst/>
                <a:latin typeface="Arial" panose="020B0604020202020204" pitchFamily="34" charset="0"/>
              </a:rPr>
              <a:t>navrhovatel/spolunavrhovatel EXPRO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Arial" panose="020B0604020202020204" pitchFamily="34" charset="0"/>
              </a:rPr>
              <a:t>Jeden projekt jako navrhovatel v rámci všech ostatních výzev</a:t>
            </a:r>
          </a:p>
          <a:p>
            <a:pPr lvl="1">
              <a:lnSpc>
                <a:spcPct val="150000"/>
              </a:lnSpc>
            </a:pPr>
            <a:r>
              <a:rPr lang="cs-CZ" sz="1200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sz="1800" b="0" i="0" dirty="0">
                <a:effectLst/>
                <a:latin typeface="Arial" panose="020B0604020202020204" pitchFamily="34" charset="0"/>
              </a:rPr>
              <a:t>standardní projekty, mezinárodní projekty, LA granty</a:t>
            </a:r>
            <a:endParaRPr lang="cs-CZ" sz="1800" dirty="0">
              <a:latin typeface="Arial" panose="020B0604020202020204" pitchFamily="34" charset="0"/>
            </a:endParaRPr>
          </a:p>
          <a:p>
            <a:pPr marL="252000" lvl="1">
              <a:lnSpc>
                <a:spcPct val="150000"/>
              </a:lnSpc>
            </a:pPr>
            <a:r>
              <a:rPr lang="cs-CZ" dirty="0">
                <a:latin typeface="Arial" panose="020B0604020202020204" pitchFamily="34" charset="0"/>
                <a:ea typeface="+mn-ea"/>
                <a:cs typeface="+mn-cs"/>
              </a:rPr>
              <a:t>Jeden projekt jako spolunavrhovatel v rámci všech ostatních výzev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latin typeface="Arial" panose="020B0604020202020204" pitchFamily="34" charset="0"/>
              </a:rPr>
              <a:t> standardní projekty, mezinárodní projekty, LA granty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7AF1D2-F697-47DF-9E5E-1632FDC79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30195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7BF98ABD-677C-4BFA-9AF6-7C624974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počtu řešených projektů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74BD48-B8CA-44A7-A709-C43EFC370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1172"/>
            <a:ext cx="10753200" cy="45182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i="0" dirty="0">
                <a:effectLst/>
                <a:latin typeface="Arial" panose="020B0604020202020204" pitchFamily="34" charset="0"/>
              </a:rPr>
              <a:t>V případě úspěchu ve všech výzvách, jedna osoba může přijmout pouze</a:t>
            </a:r>
          </a:p>
          <a:p>
            <a:pPr marL="538163" indent="-179388">
              <a:lnSpc>
                <a:spcPct val="150000"/>
              </a:lnSpc>
            </a:pPr>
            <a:r>
              <a:rPr lang="cs-CZ" sz="2000" b="1" i="0" dirty="0">
                <a:effectLst/>
                <a:latin typeface="Arial" panose="020B0604020202020204" pitchFamily="34" charset="0"/>
              </a:rPr>
              <a:t>Jeden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 projekt jako</a:t>
            </a:r>
          </a:p>
          <a:p>
            <a:pPr marL="806450" lvl="1" indent="-179388">
              <a:lnSpc>
                <a:spcPct val="150000"/>
              </a:lnSpc>
            </a:pPr>
            <a:r>
              <a:rPr lang="cs-CZ" sz="1800" dirty="0">
                <a:latin typeface="Arial" panose="020B0604020202020204" pitchFamily="34" charset="0"/>
              </a:rPr>
              <a:t>řešitel POSTDOC INDIVIDUAL FELLOWSHIP, </a:t>
            </a:r>
            <a:r>
              <a:rPr lang="cs-CZ" sz="1800" b="1" dirty="0">
                <a:latin typeface="Arial" panose="020B0604020202020204" pitchFamily="34" charset="0"/>
              </a:rPr>
              <a:t>NEBO </a:t>
            </a:r>
          </a:p>
          <a:p>
            <a:pPr marL="806450" lvl="1" indent="-179388">
              <a:lnSpc>
                <a:spcPct val="150000"/>
              </a:lnSpc>
            </a:pPr>
            <a:r>
              <a:rPr lang="cs-CZ" sz="1800" dirty="0">
                <a:latin typeface="Arial" panose="020B0604020202020204" pitchFamily="34" charset="0"/>
              </a:rPr>
              <a:t>řešitel JUNIOR STAR, </a:t>
            </a:r>
            <a:r>
              <a:rPr lang="cs-CZ" sz="1800" b="1" dirty="0">
                <a:latin typeface="Arial" panose="020B0604020202020204" pitchFamily="34" charset="0"/>
              </a:rPr>
              <a:t>NEBO</a:t>
            </a:r>
          </a:p>
          <a:p>
            <a:pPr marL="806450" lvl="1" indent="-179388">
              <a:lnSpc>
                <a:spcPct val="150000"/>
              </a:lnSpc>
              <a:tabLst>
                <a:tab pos="268288" algn="l"/>
              </a:tabLst>
            </a:pPr>
            <a:r>
              <a:rPr lang="cs-CZ" sz="1800" dirty="0">
                <a:latin typeface="Arial" panose="020B0604020202020204" pitchFamily="34" charset="0"/>
              </a:rPr>
              <a:t>řešitel/spoluřešitel EXPRO</a:t>
            </a:r>
          </a:p>
          <a:p>
            <a:pPr marL="625475" lvl="1" indent="-357188">
              <a:lnSpc>
                <a:spcPct val="150000"/>
              </a:lnSpc>
              <a:buNone/>
              <a:tabLst>
                <a:tab pos="268288" algn="l"/>
              </a:tabLst>
            </a:pPr>
            <a:r>
              <a:rPr lang="cs-CZ" sz="1800" b="1" dirty="0">
                <a:latin typeface="Arial" panose="020B0604020202020204" pitchFamily="34" charset="0"/>
              </a:rPr>
              <a:t>NEBO</a:t>
            </a:r>
            <a:endParaRPr lang="cs-CZ" sz="1800" b="1" dirty="0">
              <a:effectLst/>
              <a:latin typeface="Arial" panose="020B0604020202020204" pitchFamily="34" charset="0"/>
            </a:endParaRPr>
          </a:p>
          <a:p>
            <a:pPr marL="538163" indent="-179388">
              <a:lnSpc>
                <a:spcPct val="150000"/>
              </a:lnSpc>
            </a:pPr>
            <a:r>
              <a:rPr lang="cs-CZ" sz="2000" b="1" dirty="0">
                <a:latin typeface="Arial" panose="020B0604020202020204" pitchFamily="34" charset="0"/>
              </a:rPr>
              <a:t>Dva </a:t>
            </a:r>
            <a:r>
              <a:rPr lang="cs-CZ" sz="2000" dirty="0">
                <a:latin typeface="Arial" panose="020B0604020202020204" pitchFamily="34" charset="0"/>
              </a:rPr>
              <a:t>projekty</a:t>
            </a:r>
            <a:r>
              <a:rPr lang="cs-CZ" sz="2000" b="1" dirty="0">
                <a:latin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</a:rPr>
              <a:t>(jeden jako řešitel, jeden jako spoluřešitel) v rámci všech ostatních výzev</a:t>
            </a:r>
          </a:p>
          <a:p>
            <a:pPr marL="806450" lvl="1" indent="-179388">
              <a:lnSpc>
                <a:spcPct val="150000"/>
              </a:lnSpc>
            </a:pPr>
            <a:r>
              <a:rPr lang="cs-CZ" sz="1800" dirty="0">
                <a:latin typeface="Arial" panose="020B0604020202020204" pitchFamily="34" charset="0"/>
              </a:rPr>
              <a:t> standardní projekty, mezinárodní projekty, LA granty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7AF1D2-F697-47DF-9E5E-1632FDC79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665995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1BE5C3-4EAD-4778-962B-F8CE05989A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80CAA626-E842-4447-9680-C3072CAEE9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Standardní projekty, Mezinárodní projekty, LA granty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EEF077B-ECC9-4A92-81C1-F88504DCF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Způsobilé náklady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082F41-AAF6-40F5-ABF7-20E22F3B9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1" i="0" dirty="0">
                <a:effectLst/>
              </a:rPr>
              <a:t>Osobní náklady</a:t>
            </a:r>
            <a:endParaRPr lang="cs-CZ" sz="1800" b="0" i="0" dirty="0">
              <a:effectLst/>
            </a:endParaRPr>
          </a:p>
          <a:p>
            <a:pPr lvl="1" algn="just">
              <a:buFont typeface="Arial" panose="020B0604020202020204" pitchFamily="34" charset="0"/>
              <a:buChar char="‒"/>
            </a:pPr>
            <a:r>
              <a:rPr lang="cs-CZ" sz="1600" dirty="0"/>
              <a:t>h</a:t>
            </a:r>
            <a:r>
              <a:rPr lang="cs-CZ" sz="1600" b="0" i="0" dirty="0">
                <a:effectLst/>
              </a:rPr>
              <a:t>rubá mzda zaměstnance do výše 60 tis. Kč/měsíc/1FTE</a:t>
            </a:r>
          </a:p>
          <a:p>
            <a:pPr lvl="1" algn="just">
              <a:buFont typeface="Arial" panose="020B0604020202020204" pitchFamily="34" charset="0"/>
              <a:buChar char="‒"/>
            </a:pPr>
            <a:r>
              <a:rPr lang="cs-CZ" sz="1600" dirty="0"/>
              <a:t>d</a:t>
            </a:r>
            <a:r>
              <a:rPr lang="cs-CZ" sz="1600" b="0" i="0" dirty="0">
                <a:effectLst/>
              </a:rPr>
              <a:t>ohody max. 400 Kč/h</a:t>
            </a:r>
          </a:p>
          <a:p>
            <a:pPr lvl="1" algn="just">
              <a:buFont typeface="Arial" panose="020B0604020202020204" pitchFamily="34" charset="0"/>
              <a:buChar char="‒"/>
            </a:pPr>
            <a:r>
              <a:rPr lang="cs-CZ" sz="1600" dirty="0"/>
              <a:t>d</a:t>
            </a:r>
            <a:r>
              <a:rPr lang="cs-CZ" sz="1600" b="0" i="0" dirty="0">
                <a:effectLst/>
              </a:rPr>
              <a:t>oporučený úvazek (0,2 FTE navrhovatel; 0,1 spolunavrhovatel)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‒"/>
            </a:pPr>
            <a:endParaRPr lang="cs-CZ" sz="1000" b="1" dirty="0"/>
          </a:p>
          <a:p>
            <a:pPr algn="just">
              <a:lnSpc>
                <a:spcPct val="100000"/>
              </a:lnSpc>
            </a:pPr>
            <a:r>
              <a:rPr lang="cs-CZ" sz="1800" b="1" dirty="0"/>
              <a:t>Věcné náklady</a:t>
            </a:r>
          </a:p>
          <a:p>
            <a:pPr lvl="1" algn="just">
              <a:buFont typeface="Arial" panose="020B0604020202020204" pitchFamily="34" charset="0"/>
              <a:buChar char="‒"/>
            </a:pPr>
            <a:r>
              <a:rPr lang="cs-CZ" sz="1600" dirty="0"/>
              <a:t>materiální náklady, cestovné, ostatní služby, patentové a licenční platby, náklady na publikování výsledků formou Open Access, náklady na správu výzkumných dat a vytvoření Data Management </a:t>
            </a:r>
            <a:r>
              <a:rPr lang="cs-CZ" sz="1600" dirty="0" err="1"/>
              <a:t>Plan</a:t>
            </a:r>
            <a:endParaRPr lang="cs-CZ" sz="1600" dirty="0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‒"/>
            </a:pPr>
            <a:endParaRPr lang="cs-CZ" sz="1000" b="1" i="0" dirty="0">
              <a:effectLst/>
            </a:endParaRPr>
          </a:p>
          <a:p>
            <a:pPr algn="just">
              <a:lnSpc>
                <a:spcPct val="100000"/>
              </a:lnSpc>
            </a:pPr>
            <a:r>
              <a:rPr lang="cs-CZ" sz="1800" b="1" dirty="0"/>
              <a:t>Investice</a:t>
            </a:r>
          </a:p>
          <a:p>
            <a:pPr lvl="1" algn="just">
              <a:buFont typeface="Arial" panose="020B0604020202020204" pitchFamily="34" charset="0"/>
              <a:buChar char="‒"/>
            </a:pPr>
            <a:r>
              <a:rPr lang="cs-CZ" sz="1600" dirty="0"/>
              <a:t>pořízení dlouhodobého hmotného majetku (vyšší než 80 tis. Kč, provozně-technická funkce delší než 1 rok)</a:t>
            </a:r>
          </a:p>
          <a:p>
            <a:pPr lvl="1" algn="just">
              <a:buFont typeface="Arial" panose="020B0604020202020204" pitchFamily="34" charset="0"/>
              <a:buChar char="‒"/>
            </a:pPr>
            <a:r>
              <a:rPr lang="cs-CZ" sz="1600" dirty="0"/>
              <a:t>max. 10 % z osobních nákladů a věcných nákladů (bez režií)</a:t>
            </a:r>
          </a:p>
          <a:p>
            <a:pPr lvl="1" algn="just">
              <a:buFont typeface="Arial" panose="020B0604020202020204" pitchFamily="34" charset="0"/>
              <a:buChar char="‒"/>
            </a:pPr>
            <a:r>
              <a:rPr lang="cs-CZ" sz="1600" dirty="0"/>
              <a:t>l</a:t>
            </a:r>
            <a:r>
              <a:rPr lang="cs-CZ" sz="1600"/>
              <a:t>ze </a:t>
            </a:r>
            <a:r>
              <a:rPr lang="cs-CZ" sz="1600" dirty="0"/>
              <a:t>plánovat pouze po schválení vedením LF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‒"/>
            </a:pPr>
            <a:endParaRPr lang="cs-CZ" sz="1000" b="1" i="0" dirty="0">
              <a:effectLst/>
            </a:endParaRPr>
          </a:p>
          <a:p>
            <a:pPr algn="just">
              <a:lnSpc>
                <a:spcPct val="100000"/>
              </a:lnSpc>
            </a:pPr>
            <a:r>
              <a:rPr lang="cs-CZ" sz="1800" b="1" dirty="0"/>
              <a:t>Režie </a:t>
            </a:r>
            <a:r>
              <a:rPr lang="cs-CZ" sz="1800" dirty="0"/>
              <a:t>20 %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4532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FFC4EDD-6EE9-4165-9AE2-1C2D24C395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CE05418A-103B-4E28-A3D9-61F08B27AD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Postdoc</a:t>
            </a:r>
            <a:r>
              <a:rPr lang="cs-CZ" dirty="0"/>
              <a:t> IF, </a:t>
            </a:r>
            <a:r>
              <a:rPr lang="en-US" dirty="0"/>
              <a:t>JUNIOR STAR, EXPRO</a:t>
            </a:r>
            <a:r>
              <a:rPr lang="cs-CZ" dirty="0"/>
              <a:t> - Osobní náklady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709C2B8-2F4C-4C9B-BDF1-51134F15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Způsobilé náklady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8D469DE6-5F76-451A-8D3D-FF262E0034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523252"/>
              </p:ext>
            </p:extLst>
          </p:nvPr>
        </p:nvGraphicFramePr>
        <p:xfrm>
          <a:off x="161998" y="1692002"/>
          <a:ext cx="11832777" cy="49867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838">
                  <a:extLst>
                    <a:ext uri="{9D8B030D-6E8A-4147-A177-3AD203B41FA5}">
                      <a16:colId xmlns:a16="http://schemas.microsoft.com/office/drawing/2014/main" val="10264205"/>
                    </a:ext>
                  </a:extLst>
                </a:gridCol>
                <a:gridCol w="2436006">
                  <a:extLst>
                    <a:ext uri="{9D8B030D-6E8A-4147-A177-3AD203B41FA5}">
                      <a16:colId xmlns:a16="http://schemas.microsoft.com/office/drawing/2014/main" val="1883585614"/>
                    </a:ext>
                  </a:extLst>
                </a:gridCol>
                <a:gridCol w="2542922">
                  <a:extLst>
                    <a:ext uri="{9D8B030D-6E8A-4147-A177-3AD203B41FA5}">
                      <a16:colId xmlns:a16="http://schemas.microsoft.com/office/drawing/2014/main" val="3675295650"/>
                    </a:ext>
                  </a:extLst>
                </a:gridCol>
                <a:gridCol w="2408797">
                  <a:extLst>
                    <a:ext uri="{9D8B030D-6E8A-4147-A177-3AD203B41FA5}">
                      <a16:colId xmlns:a16="http://schemas.microsoft.com/office/drawing/2014/main" val="1936380058"/>
                    </a:ext>
                  </a:extLst>
                </a:gridCol>
                <a:gridCol w="2463214">
                  <a:extLst>
                    <a:ext uri="{9D8B030D-6E8A-4147-A177-3AD203B41FA5}">
                      <a16:colId xmlns:a16="http://schemas.microsoft.com/office/drawing/2014/main" val="3671645710"/>
                    </a:ext>
                  </a:extLst>
                </a:gridCol>
              </a:tblGrid>
              <a:tr h="278061"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ON/ schéma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PIF Incoming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PIF </a:t>
                      </a:r>
                      <a:r>
                        <a:rPr lang="cs-CZ" sz="1200" dirty="0" err="1"/>
                        <a:t>Outgoing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JUNIOR 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EXPRO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120986"/>
                  </a:ext>
                </a:extLst>
              </a:tr>
              <a:tr h="1019555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Navrhovatel (úvazek)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Min. 0,7 FTE (max. výše hrubé mzdy 60 tis. Kč/ měsíc/1 FTE)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Min. 0,7 FTE (max. výše hrubé mzdy 60 tis. Kč/měsíc/1 FTE, max. výše hrubé mzdy 25 tis. Kč/měsíc/1 FTE po dobu trvání stáže)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Min. 0,5 FTE (limit pro výši hrubé mzdy navrhovatele není stanoven)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Min. 0,5 FTE (limit pro výši hrubé mzdy navrhovatele není stanoven)</a:t>
                      </a:r>
                    </a:p>
                    <a:p>
                      <a:pPr algn="l"/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383075"/>
                  </a:ext>
                </a:extLst>
              </a:tr>
              <a:tr h="1093857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Odborní a další spolupracovníci </a:t>
                      </a:r>
                      <a:r>
                        <a:rPr lang="cs-CZ" sz="1200" dirty="0"/>
                        <a:t>(vyjma technických a administrativních studentů Bc. a Mgr. Studia)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Nesmí být v projektu zapojeni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Nesmí být v projektu zapojeni</a:t>
                      </a:r>
                    </a:p>
                    <a:p>
                      <a:pPr algn="l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Min. 0,5 FTE (limit pro výši hrubé mzdy odborných a dalších spolupracovníků není stanoven)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Min. 0,5 FTE (limit pro výši hrubé mzdy odborných a dalších spolupracovníků není stanoven)</a:t>
                      </a:r>
                    </a:p>
                    <a:p>
                      <a:pPr algn="l"/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57421"/>
                  </a:ext>
                </a:extLst>
              </a:tr>
              <a:tr h="157567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Techničtí, administrativní pracovníci, studenti Bc. a Mgr. studia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Mohou být v projektu zapojeni (povinná výše úvazku není stanovena, max. výše hrubé mzdy 35 tis. Kč/měsíc/1 FTE), souhrnný úvazek všech těchto pracovníků max. 1 FTE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Mohou být v projektu zapojeni pouze v době působení navrhovatele na pracovišti v ČR (povinná výše úvazku není stanovena, max. výše hrubé mzdy 35 tis. Kč/měsíc/1 FTE), souhrnný úvazek všech těchto pracovníků max. 1 FTE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Mohou být v projektu zapojeni (povinná výše úvazku ani limit pro výši hrubé mzdy není stanoven)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Mohou být v projektu zapojeni (povinná výše úvazku ani limit pro výši hrubé mzdy není stanoven)</a:t>
                      </a:r>
                    </a:p>
                    <a:p>
                      <a:pPr algn="l"/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161610"/>
                  </a:ext>
                </a:extLst>
              </a:tr>
              <a:tr h="1019555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Ostatní osobní náklady </a:t>
                      </a:r>
                      <a:r>
                        <a:rPr lang="cs-CZ" sz="1200" dirty="0"/>
                        <a:t>(DPP, DPČ)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Max. 400 Kč/ 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Max. 400 Kč/ hod</a:t>
                      </a:r>
                    </a:p>
                    <a:p>
                      <a:pPr algn="l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Výše dotace na ostatní osobní náklady může činit max. 7 % celkové dotace na osobní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Výše dotace na ostatní osobní náklady může činit max. 7 % celkové dotace na osobní náklady</a:t>
                      </a:r>
                    </a:p>
                    <a:p>
                      <a:pPr algn="l"/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172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625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FFC4EDD-6EE9-4165-9AE2-1C2D24C395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CE05418A-103B-4E28-A3D9-61F08B27AD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296001"/>
            <a:ext cx="10752138" cy="271576"/>
          </a:xfrm>
        </p:spPr>
        <p:txBody>
          <a:bodyPr/>
          <a:lstStyle/>
          <a:p>
            <a:r>
              <a:rPr lang="cs-CZ" dirty="0" err="1"/>
              <a:t>Postdoc</a:t>
            </a:r>
            <a:r>
              <a:rPr lang="cs-CZ" dirty="0"/>
              <a:t> IF, </a:t>
            </a:r>
            <a:r>
              <a:rPr lang="en-US" dirty="0"/>
              <a:t>JUNIOR STAR, EXPR</a:t>
            </a:r>
            <a:r>
              <a:rPr lang="cs-CZ" dirty="0"/>
              <a:t>O – ostatní náklady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709C2B8-2F4C-4C9B-BDF1-51134F15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69" y="720000"/>
            <a:ext cx="10753200" cy="451576"/>
          </a:xfrm>
        </p:spPr>
        <p:txBody>
          <a:bodyPr/>
          <a:lstStyle/>
          <a:p>
            <a:r>
              <a:rPr lang="cs-CZ" dirty="0"/>
              <a:t>Způsobilé náklady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59A4D6-46D6-42EA-932E-D7240211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>
                <a:latin typeface="Arial" panose="020B0604020202020204" pitchFamily="34" charset="0"/>
              </a:rPr>
              <a:t>Věcné náklady</a:t>
            </a:r>
            <a:endParaRPr lang="cs-CZ" sz="2000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materiální náklady, cestovné (u projektů PIF je způsobilé cestovné pouze pro osobu řešitele), ostatní služby, patentové a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lcenční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platby; publikování Open Access, správa výzkumných dat a vytvoření Data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Mainagement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Plan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</a:pPr>
            <a:endParaRPr lang="cs-CZ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Investice 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u projektů JUNIOR STAR, EXPRO max. 20 % z ON a věcných nákladů (bez režií)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NELZE pořizovat u projektů POSTDOC INDIVIDUAL FELLOWSHIP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Režie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20 %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počítá se z osobních nákladů a věcných nákladů, bez režií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PIF OUTGOING – počítá se z ON a věcných nákladů bez nákladů na zvýšení životních nákladů řešitele a režií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741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3F9696F-64F2-4979-A445-32659C2297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E826857-4E4A-4129-B16E-3F741247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a podání návrhu projektu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619EC5E6-AE01-478C-AD86-6F3EA6DCD4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584D72BE-FD5E-4BB2-A2F5-B10BA4AFF00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362690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DD94117-2857-4FD5-AE90-C0BC566580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3BF65C8-B812-4F56-A561-0B787E78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návrhů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82FD74-BD86-4D64-92A0-726874515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3080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Návrh projektu musí být podán GA ČR přes aplikaci </a:t>
            </a:r>
            <a:r>
              <a:rPr lang="cs-CZ" sz="20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GRIS</a:t>
            </a:r>
            <a:r>
              <a:rPr lang="cs-CZ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pokud není uvedeno jinak, vyplňuje se v angličtině</a:t>
            </a:r>
          </a:p>
          <a:p>
            <a:pPr fontAlgn="base">
              <a:lnSpc>
                <a:spcPct val="150000"/>
              </a:lnSpc>
            </a:pPr>
            <a:r>
              <a:rPr lang="cs-CZ" sz="2000" b="1" dirty="0" err="1">
                <a:effectLst/>
                <a:ea typeface="Times New Roman" panose="02020603050405020304" pitchFamily="18" charset="0"/>
              </a:rPr>
              <a:t>Videonávody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 pro vyplnění návrhu v aplikaci GRIS: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594900" lvl="1" indent="-34290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cs-CZ" dirty="0">
                <a:solidFill>
                  <a:schemeClr val="tx2"/>
                </a:solidFill>
                <a:effectLst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Díl I: Založení projektu, přiřazení navrhovatele a uchazeče</a:t>
            </a:r>
            <a:r>
              <a:rPr lang="cs-CZ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 </a:t>
            </a:r>
          </a:p>
          <a:p>
            <a:pPr marL="594900" lvl="1" indent="-34290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cs-CZ" dirty="0">
                <a:solidFill>
                  <a:schemeClr val="tx2"/>
                </a:solidFill>
                <a:effectLst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Díl II: Vyplnění základních údajů, abstraktu a základních finančních položek</a:t>
            </a:r>
            <a:r>
              <a:rPr lang="cs-CZ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 </a:t>
            </a:r>
          </a:p>
          <a:p>
            <a:pPr marL="594900" lvl="1" indent="-34290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cs-CZ" dirty="0">
                <a:solidFill>
                  <a:schemeClr val="tx2"/>
                </a:solidFill>
                <a:effectLst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Díl III: Osobní a investiční náklady, zdůvodnění finančních položek</a:t>
            </a:r>
            <a:r>
              <a:rPr lang="cs-CZ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 </a:t>
            </a:r>
          </a:p>
          <a:p>
            <a:pPr marL="594900" lvl="1" indent="-34290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cs-CZ" dirty="0">
                <a:solidFill>
                  <a:schemeClr val="tx2"/>
                </a:solidFill>
                <a:effectLst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Díl IV: Bibliografie, vyplnění údajů o dosažených a očekávaných výsledcích</a:t>
            </a:r>
            <a:r>
              <a:rPr lang="cs-CZ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 </a:t>
            </a:r>
            <a:endParaRPr lang="cs-CZ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marL="594900" lvl="1" indent="-34290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cs-CZ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Díl V: Vložení příloh, správa uživatelů, finalizace a odeslání</a:t>
            </a:r>
            <a:endParaRPr lang="cs-CZ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827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E69C2AF-E22D-49CF-9C3F-DE3E73F750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2E6AB59-AE02-40C8-8C92-EAFA1489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návrhů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F7D863-AFCB-4B20-9B11-43AF07E17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41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b="1" i="0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ISEP </a:t>
            </a:r>
          </a:p>
          <a:p>
            <a:pPr marL="538163" indent="-179388">
              <a:lnSpc>
                <a:spcPct val="150000"/>
              </a:lnSpc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r>
              <a:rPr lang="cs-CZ" sz="1800" b="0" i="0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aložení návrhu projektu</a:t>
            </a:r>
          </a:p>
          <a:p>
            <a:pPr>
              <a:lnSpc>
                <a:spcPct val="150000"/>
              </a:lnSpc>
            </a:pPr>
            <a:endParaRPr lang="cs-CZ" sz="1800" b="0" i="0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b="1" i="0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GRIS </a:t>
            </a:r>
          </a:p>
          <a:p>
            <a:pPr marL="538163" indent="-179388">
              <a:lnSpc>
                <a:spcPct val="150000"/>
              </a:lnSpc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Založení návrhu projektu</a:t>
            </a:r>
            <a:endParaRPr lang="cs-CZ" sz="1800" b="0" i="0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38163" indent="-179388">
              <a:lnSpc>
                <a:spcPct val="150000"/>
              </a:lnSpc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cs-CZ" sz="1800" b="0" i="0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řiřazení role administrátora uživateli </a:t>
            </a:r>
            <a:r>
              <a:rPr lang="cs-CZ" sz="1800" b="1" i="0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cs-CZ" sz="1800" b="1" i="0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podporaLFMU</a:t>
            </a:r>
            <a:r>
              <a:rPr lang="cs-CZ" sz="1800" b="1" i="0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</a:p>
          <a:p>
            <a:pPr marL="538163" lvl="1" indent="-179388">
              <a:lnSpc>
                <a:spcPct val="150000"/>
              </a:lnSpc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Finalizace návrhu projektu a vygenerování závěrečného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pdf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, zaslání e-mailem: </a:t>
            </a:r>
            <a:r>
              <a:rPr lang="cs-CZ" sz="18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Veronika Weissová</a:t>
            </a:r>
            <a:endParaRPr lang="cs-CZ" sz="1800" dirty="0">
              <a:solidFill>
                <a:schemeClr val="tx2"/>
              </a:solidFill>
            </a:endParaRPr>
          </a:p>
          <a:p>
            <a:pPr marL="538163" lvl="1" indent="-179388">
              <a:lnSpc>
                <a:spcPct val="150000"/>
              </a:lnSpc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Odeslání finálního návrhu datovou schránkou na GA ČR zajišťuje </a:t>
            </a:r>
            <a:r>
              <a:rPr lang="cs-CZ" sz="18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Veronika Weissová</a:t>
            </a:r>
            <a:endParaRPr lang="cs-CZ" sz="18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062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AE1F447-B877-4BF4-B841-6BC40549BA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699582F-4893-418A-9ADA-D0C060EA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návrhu projektu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6DF70A-1318-4C9C-A941-96C18E0D5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Část A       	Základní identifikační údaje, Abstrakt a vědecký záměr</a:t>
            </a:r>
          </a:p>
          <a:p>
            <a:r>
              <a:rPr lang="cs-CZ" sz="2000" dirty="0"/>
              <a:t>Část B	Finanční prostředky</a:t>
            </a:r>
          </a:p>
          <a:p>
            <a:r>
              <a:rPr lang="cs-CZ" sz="2000" dirty="0"/>
              <a:t>Část C1 	Zdůvodnění návrhu projektu (příloha)</a:t>
            </a:r>
          </a:p>
          <a:p>
            <a:r>
              <a:rPr lang="cs-CZ" sz="2000" dirty="0"/>
              <a:t>Část C2 	Očekávané výsledky projektu</a:t>
            </a:r>
          </a:p>
          <a:p>
            <a:r>
              <a:rPr lang="cs-CZ" sz="2000" dirty="0"/>
              <a:t>Část D1 	Životopis navrhovatele a spolunavrhovatelů (příloha)</a:t>
            </a:r>
          </a:p>
          <a:p>
            <a:r>
              <a:rPr lang="cs-CZ" sz="2000" dirty="0"/>
              <a:t>Část D2 	Bibliografie navrhovatele a spolunavrhovatelů</a:t>
            </a:r>
          </a:p>
          <a:p>
            <a:r>
              <a:rPr lang="cs-CZ" sz="2000" dirty="0"/>
              <a:t>Část E 	Informace o dalších projektech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619081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94FFF01-2CD5-4D4F-AC81-92C0E6F86F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0287472-145F-4D6D-92A7-B97458FB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4847"/>
            <a:ext cx="10753200" cy="451576"/>
          </a:xfrm>
        </p:spPr>
        <p:txBody>
          <a:bodyPr/>
          <a:lstStyle/>
          <a:p>
            <a:r>
              <a:rPr lang="cs-CZ" dirty="0"/>
              <a:t>Přílohy návrhu projektu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57A1A93-185A-409C-A8FE-99D54E92CA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1273637"/>
            <a:ext cx="11354959" cy="4496674"/>
          </a:xfrm>
        </p:spPr>
      </p:pic>
    </p:spTree>
    <p:extLst>
      <p:ext uri="{BB962C8B-B14F-4D97-AF65-F5344CB8AC3E}">
        <p14:creationId xmlns:p14="http://schemas.microsoft.com/office/powerpoint/2010/main" val="376575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28354B8-9BE2-42E1-B7BB-2ACB7F4DC2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1EBA74-4D32-40FD-AE62-95E8A008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C2535B-9534-41BE-87B9-09515FBA9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0825" indent="-179388"/>
            <a:r>
              <a:rPr lang="cs-CZ" dirty="0"/>
              <a:t>Základní informace</a:t>
            </a:r>
          </a:p>
          <a:p>
            <a:r>
              <a:rPr lang="cs-CZ" dirty="0"/>
              <a:t>Podání projektu v rámci LF</a:t>
            </a:r>
          </a:p>
          <a:p>
            <a:r>
              <a:rPr lang="cs-CZ" dirty="0"/>
              <a:t>Podmínky návrhu projektu</a:t>
            </a:r>
          </a:p>
          <a:p>
            <a:r>
              <a:rPr lang="cs-CZ" dirty="0"/>
              <a:t>Zpracování a podání návrhu</a:t>
            </a:r>
          </a:p>
          <a:p>
            <a:r>
              <a:rPr lang="cs-CZ" dirty="0"/>
              <a:t>Důvody pro vyřazení návrhu</a:t>
            </a:r>
          </a:p>
        </p:txBody>
      </p:sp>
    </p:spTree>
    <p:extLst>
      <p:ext uri="{BB962C8B-B14F-4D97-AF65-F5344CB8AC3E}">
        <p14:creationId xmlns:p14="http://schemas.microsoft.com/office/powerpoint/2010/main" val="1561372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94FFF01-2CD5-4D4F-AC81-92C0E6F86F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20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0287472-145F-4D6D-92A7-B97458FB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4847"/>
            <a:ext cx="10753200" cy="451576"/>
          </a:xfrm>
        </p:spPr>
        <p:txBody>
          <a:bodyPr/>
          <a:lstStyle/>
          <a:p>
            <a:r>
              <a:rPr lang="cs-CZ" dirty="0"/>
              <a:t>Přílohy návrhu projektu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3BE5363-040C-4E26-B3F4-9980FF561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2AE43AD-908B-453C-B758-AF326C2B11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776" t="31586" r="4957" b="18552"/>
          <a:stretch/>
        </p:blipFill>
        <p:spPr>
          <a:xfrm>
            <a:off x="414000" y="1283185"/>
            <a:ext cx="11418021" cy="455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386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FFC4EDD-6EE9-4165-9AE2-1C2D24C395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21</a:t>
            </a:fld>
            <a:endParaRPr lang="en-GB" altLang="cs-CZ" noProof="0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CE05418A-103B-4E28-A3D9-61F08B27AD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296001"/>
            <a:ext cx="10752138" cy="27157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cs-CZ" dirty="0"/>
              <a:t>Předepsaná struktura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709C2B8-2F4C-4C9B-BDF1-51134F15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69" y="720000"/>
            <a:ext cx="10753200" cy="451576"/>
          </a:xfrm>
        </p:spPr>
        <p:txBody>
          <a:bodyPr/>
          <a:lstStyle/>
          <a:p>
            <a:r>
              <a:rPr lang="cs-CZ" dirty="0"/>
              <a:t>Část C1 Zdůvodnění návrhu projektu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59A4D6-46D6-42EA-932E-D7240211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Shrnutí současného stavu poznání v dané vědní oblasti a příspěvek navrhovatele k výzkumu v dané problematice</a:t>
            </a:r>
          </a:p>
          <a:p>
            <a:r>
              <a:rPr lang="cs-CZ" sz="1600" dirty="0"/>
              <a:t>Podstata a aktuálnost projektu, jeho cíle a způsob řešení včetně koncepčních a metodických postupů, podrobného časového rozvrhu a etap řešení</a:t>
            </a:r>
          </a:p>
          <a:p>
            <a:pPr lvl="1"/>
            <a:r>
              <a:rPr lang="cs-CZ" sz="1400" dirty="0"/>
              <a:t>Etapy řešení a plnění jednotlivých cílů musí být spojeny s předpokládanými výsledky; v případě, kdy je to relevantní, reflektování možných dopadů na ženy a muže</a:t>
            </a:r>
          </a:p>
          <a:p>
            <a:r>
              <a:rPr lang="cs-CZ" sz="1600" dirty="0"/>
              <a:t>Identifikace rizik dosažení výsledků včetně jejich intenzity, pravděpodobnosti a způsobu minimalizace</a:t>
            </a:r>
          </a:p>
          <a:p>
            <a:r>
              <a:rPr lang="cs-CZ" sz="1600" dirty="0"/>
              <a:t>Spolupráce navrhovatele se zahraničními vědeckými institucemi, pokud je plánována (popis a zdůvodnění potřebnosti a přínosu spolupráce)</a:t>
            </a:r>
          </a:p>
          <a:p>
            <a:r>
              <a:rPr lang="cs-CZ" sz="1600" dirty="0"/>
              <a:t>Zdůvodnění nutnosti účasti případného spoluuchazeče na projektu, jeho přínosu a podrobný popis jeho podílu na řešení (nerelevantní u návrhů JUNIOR STAR a PIF)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054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FFC4EDD-6EE9-4165-9AE2-1C2D24C395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22</a:t>
            </a:fld>
            <a:endParaRPr lang="en-GB" altLang="cs-CZ" noProof="0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CE05418A-103B-4E28-A3D9-61F08B27AD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296001"/>
            <a:ext cx="10752138" cy="27157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cs-CZ" dirty="0"/>
              <a:t>Předepsaná struktura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709C2B8-2F4C-4C9B-BDF1-51134F15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69" y="720000"/>
            <a:ext cx="10753200" cy="451576"/>
          </a:xfrm>
        </p:spPr>
        <p:txBody>
          <a:bodyPr/>
          <a:lstStyle/>
          <a:p>
            <a:r>
              <a:rPr lang="cs-CZ" dirty="0"/>
              <a:t>Část C1 Zdůvodnění návrhu projektu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59A4D6-46D6-42EA-932E-D7240211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Údaje o připravenosti navrhovatele, spolunavrhovatelů a jejich pracovišť, prosazování principů odpovědného výzkumu a inovací, včetně strategických nástrojů rozvoje lidského potenciálu a zlepšování pracovních podmínek</a:t>
            </a:r>
          </a:p>
          <a:p>
            <a:r>
              <a:rPr lang="cs-CZ" sz="1600" dirty="0"/>
              <a:t>Odkaz na plán genderové rovnosti uchazeče</a:t>
            </a:r>
          </a:p>
          <a:p>
            <a:r>
              <a:rPr lang="cs-CZ" sz="1600" dirty="0"/>
              <a:t>Popis týmu: zdůvodnění účasti všech spolunavrhovatelů, odborných, dalších odborných i dalších spolupracovníků, vymezení jejich podílu na řešení problematiky, včetně předpokládané pracovní kapacity jednotlivých pracovníků</a:t>
            </a:r>
          </a:p>
          <a:p>
            <a:r>
              <a:rPr lang="cs-CZ" sz="1600" dirty="0"/>
              <a:t>Odkazy na použitou literaturu</a:t>
            </a:r>
          </a:p>
          <a:p>
            <a:r>
              <a:rPr lang="cs-CZ" sz="1600" dirty="0"/>
              <a:t>Stručný popis dat, která v rámci projektu vzniknou, a způsobů nakládání s nimi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279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FFC4EDD-6EE9-4165-9AE2-1C2D24C395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23</a:t>
            </a:fld>
            <a:endParaRPr lang="en-GB" altLang="cs-CZ" noProof="0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CE05418A-103B-4E28-A3D9-61F08B27AD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296001"/>
            <a:ext cx="10752138" cy="27157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cs-CZ" dirty="0"/>
              <a:t>Předepsaná struktura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709C2B8-2F4C-4C9B-BDF1-51134F15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69" y="720000"/>
            <a:ext cx="10753200" cy="451576"/>
          </a:xfrm>
        </p:spPr>
        <p:txBody>
          <a:bodyPr/>
          <a:lstStyle/>
          <a:p>
            <a:r>
              <a:rPr lang="cs-CZ" dirty="0"/>
              <a:t>Část C1 Zdůvodnění návrhu projektu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59A4D6-46D6-42EA-932E-D7240211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LA granty – přesné zdůvodnění obou částí rozpočtu projektu (českého i zahraničního)</a:t>
            </a:r>
          </a:p>
          <a:p>
            <a:r>
              <a:rPr lang="cs-CZ" sz="1600" dirty="0"/>
              <a:t>Mezinárodní projekty a LA granty – společný projekt musí vykazovat prvky opodstatněné spolupráce mezi oběma týmy, přidanou vědeckou hodnotu společného výzkumu, vědecká práce obou týmů musí být úzce propojena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398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AD27212-B5AC-4949-B4CE-D8F72CB67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24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DF91874-1357-4400-BFDF-CBBD65EA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D1 Životopis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772065-16C3-4E2E-A57A-904200D1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ts val="3600"/>
              </a:lnSpc>
            </a:pPr>
            <a:r>
              <a:rPr lang="cs-CZ" sz="1600" dirty="0">
                <a:ea typeface="+mn-ea"/>
                <a:cs typeface="+mn-cs"/>
              </a:rPr>
              <a:t>Standardní, Mezinárodní, LA granty, EXPRO – stručný strukturovaný odborný životopis a výčet činností za posledních 5 let v oboru, který bude předmětem řešení grantového projektu</a:t>
            </a:r>
          </a:p>
          <a:p>
            <a:pPr marL="252000" lvl="1">
              <a:lnSpc>
                <a:spcPts val="3600"/>
              </a:lnSpc>
            </a:pPr>
            <a:r>
              <a:rPr lang="cs-CZ" sz="1600" dirty="0">
                <a:ea typeface="+mn-ea"/>
                <a:cs typeface="+mn-cs"/>
              </a:rPr>
              <a:t>JUNIOR STAR – výčet činností za poslední 3 roky</a:t>
            </a:r>
          </a:p>
          <a:p>
            <a:pPr marL="252000" lvl="1">
              <a:lnSpc>
                <a:spcPts val="3600"/>
              </a:lnSpc>
            </a:pPr>
            <a:r>
              <a:rPr lang="cs-CZ" sz="1600" dirty="0">
                <a:ea typeface="+mn-ea"/>
                <a:cs typeface="+mn-cs"/>
              </a:rPr>
              <a:t>PIF – výčet činností za celou dobu kariéry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916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AD27212-B5AC-4949-B4CE-D8F72CB67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25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DF91874-1357-4400-BFDF-CBBD65EA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D2 Bibliografie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772065-16C3-4E2E-A57A-904200D1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ts val="3600"/>
              </a:lnSpc>
            </a:pPr>
            <a:r>
              <a:rPr lang="cs-CZ" sz="1600" dirty="0">
                <a:ea typeface="+mn-ea"/>
                <a:cs typeface="+mn-cs"/>
              </a:rPr>
              <a:t>Shrnutí vědecké činnosti za posledních 10 let (plus období přerušení kariéry např. z důvodu mateřské dovolené) s důrazem na její přínos pro současné poznání v daném oboru, track </a:t>
            </a:r>
            <a:r>
              <a:rPr lang="cs-CZ" sz="1600" dirty="0" err="1">
                <a:ea typeface="+mn-ea"/>
                <a:cs typeface="+mn-cs"/>
              </a:rPr>
              <a:t>record</a:t>
            </a:r>
            <a:endParaRPr lang="cs-CZ" sz="1600" dirty="0">
              <a:ea typeface="+mn-ea"/>
              <a:cs typeface="+mn-cs"/>
            </a:endParaRPr>
          </a:p>
          <a:p>
            <a:pPr marL="252000" lvl="1">
              <a:lnSpc>
                <a:spcPts val="3600"/>
              </a:lnSpc>
            </a:pPr>
            <a:r>
              <a:rPr lang="cs-CZ" sz="1600" dirty="0">
                <a:ea typeface="+mn-ea"/>
                <a:cs typeface="+mn-cs"/>
              </a:rPr>
              <a:t>PIF, JUNIOR STAR – shrnutí za celou dobu vědecké kariéry</a:t>
            </a:r>
          </a:p>
          <a:p>
            <a:pPr marL="252000" lvl="1">
              <a:lnSpc>
                <a:spcPts val="3600"/>
              </a:lnSpc>
            </a:pPr>
            <a:r>
              <a:rPr lang="cs-CZ" sz="1600" dirty="0">
                <a:ea typeface="+mn-ea"/>
                <a:cs typeface="+mn-cs"/>
              </a:rPr>
              <a:t>Celkové počty výsledků za posledních 5 let (počítá se od 1. 1. 2022)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431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AD27212-B5AC-4949-B4CE-D8F72CB67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26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DF91874-1357-4400-BFDF-CBBD65EA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E Informace o projektech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772065-16C3-4E2E-A57A-904200D1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ts val="3600"/>
              </a:lnSpc>
            </a:pPr>
            <a:r>
              <a:rPr lang="cs-CZ" dirty="0">
                <a:ea typeface="+mn-ea"/>
                <a:cs typeface="+mn-cs"/>
              </a:rPr>
              <a:t>Navrhovatel/spolunavrhovatel podá informace o:</a:t>
            </a:r>
          </a:p>
          <a:p>
            <a:pPr marL="447675" lvl="1" indent="-179388">
              <a:lnSpc>
                <a:spcPts val="2600"/>
              </a:lnSpc>
            </a:pPr>
            <a:r>
              <a:rPr lang="cs-CZ" sz="1600" dirty="0">
                <a:ea typeface="+mn-ea"/>
                <a:cs typeface="+mn-cs"/>
              </a:rPr>
              <a:t>Všech projektech GA ČR, na jejichž řešení se v době podání návrhu projektu podílí a o žádostech o poskytnutí účelové podpory na projekty, na nichž se bude podílet</a:t>
            </a:r>
          </a:p>
          <a:p>
            <a:pPr marL="447675" lvl="1" indent="-179388">
              <a:lnSpc>
                <a:spcPts val="3600"/>
              </a:lnSpc>
              <a:spcAft>
                <a:spcPts val="600"/>
              </a:spcAft>
            </a:pPr>
            <a:r>
              <a:rPr lang="cs-CZ" sz="1600" dirty="0">
                <a:ea typeface="+mn-ea"/>
                <a:cs typeface="+mn-cs"/>
              </a:rPr>
              <a:t>Všech projektech GA ČR, na nichž se podílel v uplynulých 5 letech</a:t>
            </a:r>
          </a:p>
          <a:p>
            <a:pPr marL="447675" lvl="1" indent="-179388">
              <a:lnSpc>
                <a:spcPts val="2600"/>
              </a:lnSpc>
            </a:pPr>
            <a:r>
              <a:rPr lang="cs-CZ" sz="1600" dirty="0">
                <a:ea typeface="+mn-ea"/>
                <a:cs typeface="+mn-cs"/>
              </a:rPr>
              <a:t>Všech tematicky blízkých projektech s podporou jiných poskytovatelů, na jejichž řešení se v době podání návrhu projektu podílí nebo se v uplynulých 5 letech podílel a o žádostech o poskytnutí účelové podpory na projekty, na nichž se podílet bude</a:t>
            </a:r>
          </a:p>
          <a:p>
            <a:pPr marL="250825" lvl="1" indent="-161925">
              <a:lnSpc>
                <a:spcPts val="3600"/>
              </a:lnSpc>
            </a:pPr>
            <a:r>
              <a:rPr lang="cs-CZ" dirty="0">
                <a:ea typeface="+mn-ea"/>
                <a:cs typeface="+mn-cs"/>
              </a:rPr>
              <a:t>Nesplnění této povinnosti nebo neúplné uvedení údajů je důvodem k vyřazení návrhu z veřejné soutěže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188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4D0618D-13BE-4FEB-96BC-CAF45E3CE4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27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9CFD065-3752-4DEF-9640-955CC287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vyřazení návrhu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01265BF5-8350-4CBB-9638-776A5DA254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8ECE8327-CC88-460D-8BC5-79C631F0A9A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102016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2C03EE3-51ED-4221-B4DE-38B834ED18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28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21B3612-6E05-44E7-82EA-18672CC5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návrhu z veřejné soutěže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820110-2FC6-43CE-9009-4EBE7639E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3761"/>
            <a:ext cx="10753200" cy="4835345"/>
          </a:xfrm>
        </p:spPr>
        <p:txBody>
          <a:bodyPr/>
          <a:lstStyle/>
          <a:p>
            <a:pPr marL="252000" lvl="1">
              <a:lnSpc>
                <a:spcPts val="3200"/>
              </a:lnSpc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Návrh projektu téhož navrhovatele byl v předchozím kalendářním roce zařazen do kategorie nekvalitních projektů</a:t>
            </a:r>
          </a:p>
          <a:p>
            <a:pPr marL="538163" lvl="1" indent="-179388">
              <a:lnSpc>
                <a:spcPts val="2600"/>
              </a:lnSpc>
            </a:pPr>
            <a:r>
              <a:rPr lang="cs-CZ" sz="1600" dirty="0">
                <a:ea typeface="+mn-ea"/>
                <a:cs typeface="+mn-cs"/>
              </a:rPr>
              <a:t>projekt není založen na originální myšlence</a:t>
            </a:r>
          </a:p>
          <a:p>
            <a:pPr marL="538163" lvl="1" indent="-179388">
              <a:lnSpc>
                <a:spcPts val="2600"/>
              </a:lnSpc>
            </a:pPr>
            <a:r>
              <a:rPr lang="cs-CZ" sz="1600" dirty="0">
                <a:ea typeface="+mn-ea"/>
                <a:cs typeface="+mn-cs"/>
              </a:rPr>
              <a:t>nejasně formulovaná hypotéza a způsob jejího ověření</a:t>
            </a:r>
          </a:p>
          <a:p>
            <a:pPr marL="538163" lvl="1" indent="-179388">
              <a:lnSpc>
                <a:spcPts val="2600"/>
              </a:lnSpc>
            </a:pPr>
            <a:r>
              <a:rPr lang="cs-CZ" sz="1600" dirty="0">
                <a:ea typeface="+mn-ea"/>
                <a:cs typeface="+mn-cs"/>
              </a:rPr>
              <a:t>neadekvátní metodika k ověření formulované hypotézy</a:t>
            </a:r>
          </a:p>
          <a:p>
            <a:pPr marL="538163" lvl="1" indent="-179388">
              <a:lnSpc>
                <a:spcPts val="2600"/>
              </a:lnSpc>
            </a:pPr>
            <a:r>
              <a:rPr lang="cs-CZ" sz="1600" dirty="0">
                <a:ea typeface="+mn-ea"/>
                <a:cs typeface="+mn-cs"/>
              </a:rPr>
              <a:t>předpokládaným výzkumem nemůže být dosaženo deklarovaných výsledků či cílů</a:t>
            </a:r>
          </a:p>
          <a:p>
            <a:pPr marL="252000" lvl="1">
              <a:lnSpc>
                <a:spcPts val="3200"/>
              </a:lnSpc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Realizovaný projekt téhož navrhovatele byl v předchozích 3 letech hodnocen jako „nesplněno se sankcí“</a:t>
            </a:r>
          </a:p>
          <a:p>
            <a:pPr marL="252000" lvl="1">
              <a:lnSpc>
                <a:spcPts val="3200"/>
              </a:lnSpc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Duplicitně podaný návrh; název projektu stejného uchazeče nesmí mít totožný název s již řešeným nebo ukončeným projektem</a:t>
            </a:r>
          </a:p>
          <a:p>
            <a:pPr marL="252000" lvl="1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Chybné uvedení RČ u navrhovatele/spolunavrhovatele (u cizinců datum narození)</a:t>
            </a:r>
          </a:p>
          <a:p>
            <a:pPr marL="252000" lvl="1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Neúplně podané informace o souběžných či potenciálně realizovaných projektech</a:t>
            </a:r>
          </a:p>
          <a:p>
            <a:pPr>
              <a:lnSpc>
                <a:spcPct val="100000"/>
              </a:lnSpc>
            </a:pPr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899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4D0618D-13BE-4FEB-96BC-CAF45E3CE4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29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9CFD065-3752-4DEF-9640-955CC287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ukrajinských vědců a studentů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01265BF5-8350-4CBB-9638-776A5DA254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8ECE8327-CC88-460D-8BC5-79C631F0A9A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32231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92C2105-CB34-480F-BB30-C2D4512866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CD8D724-4CF6-4760-81E8-7C2A6EB5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D5DF15DB-98EF-400E-8183-B5291DA9C8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969E523E-9172-4510-B471-B51B87EA806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4598469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C139DC0-257F-4001-9499-1C53E3770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30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E3BC6D-1974-474A-9E8E-A339F24B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ukrajinských vědců a studentů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803538-ECCB-477F-9173-3775A962C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252000" lvl="1">
              <a:lnSpc>
                <a:spcPts val="2800"/>
              </a:lnSpc>
              <a:spcAft>
                <a:spcPts val="1800"/>
              </a:spcAft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GA ČR doporučuje řešitelské týmy realizovaných projektů rozšířit o vědecké pracovníky a studenty z Ukrajiny, lze učinit bez nutnosti schválení předsednictva GA ČR</a:t>
            </a:r>
            <a:endParaRPr lang="cs-CZ" dirty="0"/>
          </a:p>
          <a:p>
            <a:pPr marL="252000" lvl="1">
              <a:lnSpc>
                <a:spcPts val="2800"/>
              </a:lnSpc>
              <a:spcAft>
                <a:spcPts val="1800"/>
              </a:spcAft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GA ČR vyzývá žadatele v letošních veřejných soutěžích, aby zvážili možnost zahrnout ukrajinské studenty a vědce do řešitelských týmů nově navrhovaných projektů</a:t>
            </a:r>
            <a:endParaRPr lang="cs-CZ" dirty="0"/>
          </a:p>
          <a:p>
            <a:pPr marL="268288" lvl="1" indent="-179388">
              <a:lnSpc>
                <a:spcPts val="2800"/>
              </a:lnSpc>
              <a:spcAft>
                <a:spcPts val="600"/>
              </a:spcAft>
            </a:pPr>
            <a:r>
              <a:rPr lang="cs-CZ" dirty="0"/>
              <a:t>GA ČR upozorňuje ukrajinské vědce a jejich týmy na možnost přihlásit návrh projektu do </a:t>
            </a:r>
            <a:r>
              <a:rPr lang="cs-CZ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aktuálně vypsaných soutěží</a:t>
            </a:r>
            <a:r>
              <a:rPr lang="cs-CZ" dirty="0"/>
              <a:t>, obzvláště pak upozorňuje na novou soutěž </a:t>
            </a:r>
            <a:r>
              <a:rPr lang="cs-CZ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POSTDOC INDIVIDUAL FELLOWSHIP INCOMING</a:t>
            </a:r>
            <a:r>
              <a:rPr lang="cs-CZ" dirty="0"/>
              <a:t>, díky které mohou vědci ze zahraničí absolvovat tříletý badatelský pobyt na českých institucích</a:t>
            </a:r>
          </a:p>
          <a:p>
            <a:pPr marL="503238" lvl="1" indent="-179388">
              <a:lnSpc>
                <a:spcPts val="2800"/>
              </a:lnSpc>
            </a:pPr>
            <a:r>
              <a:rPr lang="cs-CZ" sz="1800" dirty="0"/>
              <a:t>V případě zvýšeného zájmu o tuto soutěž je GA ČR připravena navýšit prostředky určené na její financování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232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C020969-224C-4A25-BA07-71DDA17A939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2524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31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7695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4B4D77D-FF07-47F0-9075-5ACB53D1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 ČR výzvy 2023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2EDECF1-FF6D-4BCF-BD8E-67D3FA287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b="1" dirty="0"/>
              <a:t>EXPRO</a:t>
            </a:r>
            <a:r>
              <a:rPr lang="cs-CZ" sz="2000" dirty="0"/>
              <a:t> (5 let)</a:t>
            </a:r>
          </a:p>
          <a:p>
            <a:pPr>
              <a:lnSpc>
                <a:spcPct val="150000"/>
              </a:lnSpc>
            </a:pPr>
            <a:r>
              <a:rPr lang="cs-CZ" sz="2000" b="1" dirty="0"/>
              <a:t>JUNIOR STAR </a:t>
            </a:r>
            <a:r>
              <a:rPr lang="cs-CZ" sz="2000" dirty="0"/>
              <a:t>(5 let)</a:t>
            </a:r>
          </a:p>
          <a:p>
            <a:pPr>
              <a:lnSpc>
                <a:spcPct val="150000"/>
              </a:lnSpc>
            </a:pPr>
            <a:r>
              <a:rPr lang="cs-CZ" sz="2000" b="1" dirty="0"/>
              <a:t>POSTDOC INDIVIDUAL FELLOWSHIP </a:t>
            </a:r>
            <a:r>
              <a:rPr lang="cs-CZ" sz="2000" dirty="0"/>
              <a:t>(3 roky) – Incoming, </a:t>
            </a:r>
            <a:r>
              <a:rPr lang="cs-CZ" sz="2000" dirty="0" err="1"/>
              <a:t>Outgoing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b="1" dirty="0"/>
              <a:t>Standardní projekty </a:t>
            </a:r>
            <a:r>
              <a:rPr lang="cs-CZ" sz="2000" dirty="0"/>
              <a:t>(2-3 roky)</a:t>
            </a:r>
          </a:p>
          <a:p>
            <a:pPr>
              <a:lnSpc>
                <a:spcPct val="150000"/>
              </a:lnSpc>
            </a:pPr>
            <a:r>
              <a:rPr lang="cs-CZ" sz="2000" b="1" dirty="0"/>
              <a:t>Mezinárodní projekty </a:t>
            </a:r>
            <a:r>
              <a:rPr lang="cs-CZ" sz="2000" dirty="0"/>
              <a:t>(Tchaj-wan – 3 roky, Korea – 2 roky, Brazílie – 3 roky)</a:t>
            </a:r>
          </a:p>
          <a:p>
            <a:pPr>
              <a:lnSpc>
                <a:spcPct val="150000"/>
              </a:lnSpc>
            </a:pPr>
            <a:r>
              <a:rPr lang="cs-CZ" sz="2000" b="1" dirty="0"/>
              <a:t>LA granty </a:t>
            </a:r>
            <a:r>
              <a:rPr lang="cs-CZ" sz="2000" dirty="0"/>
              <a:t>(2 – 3 roky) – Lucembursko, Německo, Polsko, Rakousko, Slovinsko, Švýcarsko, USA</a:t>
            </a:r>
          </a:p>
          <a:p>
            <a:pPr marL="32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B65FD7-6C39-45D5-A720-EA4C194FAA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23525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D3A16-CF2B-4086-8305-E9F65AE51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835180-E34F-4EE2-84AC-00AD5B633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396257C9-39D8-441C-879E-E5E188176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Věcná část a administrativa	</a:t>
            </a:r>
            <a:r>
              <a:rPr lang="cs-CZ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Veronika Weissová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/>
              <a:t>Ekonomika				</a:t>
            </a:r>
            <a:r>
              <a:rPr lang="cs-CZ" sz="24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Radomíra Gromešová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/>
              <a:t>Personalistika			</a:t>
            </a:r>
            <a:r>
              <a:rPr lang="cs-CZ" sz="2400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Alena Krejčiříková</a:t>
            </a:r>
            <a:endParaRPr lang="cs-CZ" sz="2400" dirty="0">
              <a:solidFill>
                <a:schemeClr val="tx2"/>
              </a:solidFill>
            </a:endParaRPr>
          </a:p>
          <a:p>
            <a:endParaRPr lang="cs-CZ" sz="2400" dirty="0"/>
          </a:p>
          <a:p>
            <a:r>
              <a:rPr lang="cs-CZ" sz="2400" dirty="0"/>
              <a:t>Kompletní informace včetně rozpočtových tabulek </a:t>
            </a:r>
            <a:r>
              <a:rPr lang="cs-CZ" sz="2400" dirty="0">
                <a:hlinkClick r:id="rId5"/>
              </a:rPr>
              <a:t>Projektová podpora LF MU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084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5BCEE2-5C4E-4C80-BA69-F157654E9D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CCAD70-7027-485A-B958-36AD052BB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projektu v rámci LF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782A66FB-2844-4625-AE64-31A9334E64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99EA2298-C01C-47D7-B253-8C398BD9C9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6946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DF0FF81-B171-4346-AE0C-CEBED8C5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termíny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6EB976-A184-4F09-BCBE-DC217A4AD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lnSpc>
                <a:spcPct val="150000"/>
              </a:lnSpc>
            </a:pPr>
            <a:r>
              <a:rPr lang="cs-CZ" sz="2000" dirty="0"/>
              <a:t>Fakultní </a:t>
            </a:r>
            <a:r>
              <a:rPr lang="cs-CZ" sz="2000" dirty="0" err="1"/>
              <a:t>deadline</a:t>
            </a:r>
            <a:r>
              <a:rPr lang="cs-CZ" sz="2000" dirty="0"/>
              <a:t> 	</a:t>
            </a:r>
            <a:r>
              <a:rPr lang="cs-CZ" sz="2000" b="1" dirty="0"/>
              <a:t>30. 3. 2022 </a:t>
            </a:r>
            <a:r>
              <a:rPr lang="cs-CZ" sz="2000" dirty="0"/>
              <a:t>(vložení kompletních údajů o projektu do ISEP a GRIS)</a:t>
            </a:r>
          </a:p>
          <a:p>
            <a:pPr marL="251460" indent="-179705">
              <a:lnSpc>
                <a:spcPct val="150000"/>
              </a:lnSpc>
            </a:pPr>
            <a:r>
              <a:rPr lang="cs-CZ" sz="2000" dirty="0"/>
              <a:t>Přihlášení zájemců	</a:t>
            </a:r>
            <a:r>
              <a:rPr lang="cs-CZ" sz="2000" b="1" dirty="0"/>
              <a:t>4. 3. 2022 </a:t>
            </a:r>
            <a:r>
              <a:rPr lang="cs-CZ" sz="2000" dirty="0"/>
              <a:t>(e-mailem </a:t>
            </a:r>
            <a:r>
              <a:rPr lang="cs-CZ" sz="2000" dirty="0">
                <a:hlinkClick r:id="rId2"/>
              </a:rPr>
              <a:t>Veronika Weissová</a:t>
            </a:r>
            <a:r>
              <a:rPr lang="cs-CZ" sz="2000" dirty="0"/>
              <a:t>)</a:t>
            </a:r>
          </a:p>
          <a:p>
            <a:pPr marL="251460" indent="-179705">
              <a:lnSpc>
                <a:spcPct val="150000"/>
              </a:lnSpc>
            </a:pPr>
            <a:r>
              <a:rPr lang="cs-CZ" sz="2000" dirty="0"/>
              <a:t>Etická komise 	</a:t>
            </a:r>
            <a:r>
              <a:rPr lang="cs-CZ" sz="2000" b="1" dirty="0"/>
              <a:t>10. 3. 2022 </a:t>
            </a:r>
          </a:p>
          <a:p>
            <a:pPr marL="251460" indent="-179705">
              <a:lnSpc>
                <a:spcPct val="150000"/>
              </a:lnSpc>
            </a:pPr>
            <a:r>
              <a:rPr lang="cs-CZ" sz="2000" dirty="0"/>
              <a:t>Výsledky hodnocení </a:t>
            </a:r>
            <a:r>
              <a:rPr lang="cs-CZ" sz="2000" b="1" dirty="0"/>
              <a:t>	4. 11. 2022 </a:t>
            </a:r>
            <a:r>
              <a:rPr lang="cs-CZ" sz="2000" dirty="0"/>
              <a:t>(JUNIOR STAR, EXPRO)</a:t>
            </a:r>
          </a:p>
          <a:p>
            <a:pPr marL="323755" lvl="1" indent="0">
              <a:lnSpc>
                <a:spcPct val="150000"/>
              </a:lnSpc>
              <a:buNone/>
            </a:pPr>
            <a:r>
              <a:rPr lang="cs-CZ" b="1" dirty="0"/>
              <a:t>			2. 12. 2022 </a:t>
            </a:r>
            <a:r>
              <a:rPr lang="cs-CZ" dirty="0"/>
              <a:t>(standardní a mezinárodní projekty, PIF)</a:t>
            </a:r>
          </a:p>
          <a:p>
            <a:pPr marL="251460" indent="-179705">
              <a:lnSpc>
                <a:spcPct val="150000"/>
              </a:lnSpc>
            </a:pPr>
            <a:r>
              <a:rPr lang="cs-CZ" sz="2000" dirty="0"/>
              <a:t>Zahájení realizace 	</a:t>
            </a:r>
            <a:r>
              <a:rPr lang="cs-CZ" sz="2000" b="1" dirty="0"/>
              <a:t>1. 1. 2023</a:t>
            </a:r>
          </a:p>
          <a:p>
            <a:pPr marL="503460" lvl="1" indent="-179705">
              <a:lnSpc>
                <a:spcPct val="150000"/>
              </a:lnSpc>
            </a:pPr>
            <a:r>
              <a:rPr lang="cs-CZ" dirty="0"/>
              <a:t>PIF (nejpozději 1. 10. 2023)</a:t>
            </a:r>
          </a:p>
          <a:p>
            <a:pPr marL="503460" lvl="1" indent="-179705">
              <a:lnSpc>
                <a:spcPct val="150000"/>
              </a:lnSpc>
            </a:pPr>
            <a:r>
              <a:rPr lang="cs-CZ" dirty="0"/>
              <a:t>LA projekty (dle dohody se zahraničními agenturami)</a:t>
            </a:r>
          </a:p>
          <a:p>
            <a:pPr marL="503460" lvl="1" indent="-179705"/>
            <a:endParaRPr lang="cs-CZ" dirty="0"/>
          </a:p>
          <a:p>
            <a:pPr marL="503460" lvl="1" indent="-179705"/>
            <a:endParaRPr lang="cs-CZ" dirty="0"/>
          </a:p>
          <a:p>
            <a:pPr marL="503460" lvl="1" indent="-179705"/>
            <a:endParaRPr lang="cs-CZ" dirty="0"/>
          </a:p>
          <a:p>
            <a:pPr marL="503460" lvl="1" indent="-179705"/>
            <a:endParaRPr lang="cs-CZ" dirty="0"/>
          </a:p>
          <a:p>
            <a:pPr marL="323755" lvl="1" indent="0">
              <a:buNone/>
            </a:pPr>
            <a:endParaRPr lang="cs-CZ" dirty="0"/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en-US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EFFE82-F2DC-49DD-A678-34FD7EA59C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138167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3983CB07-662F-431C-8AA9-FCC62398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Etická komise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81A09F-5C4B-4D35-B929-5D57B3631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/>
              <a:t>Pokud projekt vyžaduje posouzení etickou komisí a navrhovatelem projektu je LF MU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Podklady pro vyjádření EK e-mailem </a:t>
            </a:r>
            <a:r>
              <a:rPr lang="cs-CZ" sz="2000" dirty="0">
                <a:solidFill>
                  <a:srgbClr val="000000"/>
                </a:solidFill>
              </a:rPr>
              <a:t>tajemnici EK </a:t>
            </a:r>
            <a:r>
              <a:rPr lang="cs-CZ" sz="2000" b="0" i="0" u="sng" dirty="0">
                <a:solidFill>
                  <a:schemeClr val="tx2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Michaele Vaňharové</a:t>
            </a:r>
            <a:r>
              <a:rPr lang="cs-CZ" sz="2000" b="0" i="0" dirty="0">
                <a:effectLst/>
              </a:rPr>
              <a:t> </a:t>
            </a:r>
            <a:r>
              <a:rPr lang="cs-CZ" sz="2000" b="1" i="0" dirty="0">
                <a:effectLst/>
              </a:rPr>
              <a:t>nejpozději do </a:t>
            </a:r>
          </a:p>
          <a:p>
            <a:pPr marL="268288" indent="0">
              <a:lnSpc>
                <a:spcPct val="150000"/>
              </a:lnSpc>
              <a:buNone/>
              <a:tabLst>
                <a:tab pos="268288" algn="l"/>
              </a:tabLst>
            </a:pPr>
            <a:r>
              <a:rPr lang="cs-CZ" sz="2000" b="1" i="0" dirty="0">
                <a:effectLst/>
              </a:rPr>
              <a:t>10. 3. 2022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</a:rPr>
              <a:t>Kompletní informace a formulář žádosti naleznete na webu</a:t>
            </a:r>
            <a:r>
              <a:rPr lang="cs-CZ" sz="2000" dirty="0"/>
              <a:t> </a:t>
            </a:r>
            <a:r>
              <a:rPr lang="cs-CZ" sz="2000" u="sng" dirty="0">
                <a:solidFill>
                  <a:schemeClr val="tx2"/>
                </a:solidFill>
              </a:rPr>
              <a:t>Etické komise</a:t>
            </a:r>
            <a:endParaRPr lang="cs-CZ" sz="2000" b="0" i="0" dirty="0">
              <a:solidFill>
                <a:schemeClr val="tx2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cs-CZ" sz="2000" b="0" i="0" dirty="0">
              <a:solidFill>
                <a:srgbClr val="FF000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cs-CZ" sz="2000" b="1" i="0" dirty="0">
                <a:effectLst/>
              </a:rPr>
              <a:t>Projekt, který bude etické komisi předložen, již musí být založen v ISEP</a:t>
            </a:r>
            <a:endParaRPr lang="cs-CZ" sz="20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98DEBE-E7CA-4F22-BC35-CA905B2D67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67401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2BD4F83-A95E-4A81-9390-485C742AFD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E465A42-34E8-43E1-BA84-C2B8B34A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návrhu projektu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5FFC6A9A-14B5-4BC8-95D1-B83DEC9931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7A8050DA-4FF6-446E-AF90-1B9437796EE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6573134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61992737700E41B486CF0290CF187A" ma:contentTypeVersion="11" ma:contentTypeDescription="Vytvoří nový dokument" ma:contentTypeScope="" ma:versionID="94efb66c807752a85b897656b3547e26">
  <xsd:schema xmlns:xsd="http://www.w3.org/2001/XMLSchema" xmlns:xs="http://www.w3.org/2001/XMLSchema" xmlns:p="http://schemas.microsoft.com/office/2006/metadata/properties" xmlns:ns2="a8fe36e1-da08-4f46-953f-0b86ca4df48e" xmlns:ns3="7a1ee7ee-5dfa-4daa-98ed-603440adfaca" targetNamespace="http://schemas.microsoft.com/office/2006/metadata/properties" ma:root="true" ma:fieldsID="646c938be197204806696ade49ee82bd" ns2:_="" ns3:_="">
    <xsd:import namespace="a8fe36e1-da08-4f46-953f-0b86ca4df48e"/>
    <xsd:import namespace="7a1ee7ee-5dfa-4daa-98ed-603440adfa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e36e1-da08-4f46-953f-0b86ca4df4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ee7ee-5dfa-4daa-98ed-603440adf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40D045-0862-492C-9380-E12A65BA09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fe36e1-da08-4f46-953f-0b86ca4df48e"/>
    <ds:schemaRef ds:uri="7a1ee7ee-5dfa-4daa-98ed-603440adfa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D1CB3D-51DC-42B7-9CE6-EC74EC8D31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4FE506-617B-4D6A-9873-2650A9A4ACBA}">
  <ds:schemaRefs>
    <ds:schemaRef ds:uri="http://schemas.microsoft.com/office/2006/documentManagement/types"/>
    <ds:schemaRef ds:uri="http://schemas.microsoft.com/office/infopath/2007/PartnerControls"/>
    <ds:schemaRef ds:uri="a8fe36e1-da08-4f46-953f-0b86ca4df48e"/>
    <ds:schemaRef ds:uri="http://www.w3.org/XML/1998/namespace"/>
    <ds:schemaRef ds:uri="http://purl.org/dc/terms/"/>
    <ds:schemaRef ds:uri="http://purl.org/dc/elements/1.1/"/>
    <ds:schemaRef ds:uri="7a1ee7ee-5dfa-4daa-98ed-603440adfaca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3469</TotalTime>
  <Words>1983</Words>
  <Application>Microsoft Office PowerPoint</Application>
  <PresentationFormat>Širokoúhlá obrazovka</PresentationFormat>
  <Paragraphs>230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Symbol</vt:lpstr>
      <vt:lpstr>Tahoma</vt:lpstr>
      <vt:lpstr>Times New Roman</vt:lpstr>
      <vt:lpstr>Wingdings</vt:lpstr>
      <vt:lpstr>Presentation_MU_EN</vt:lpstr>
      <vt:lpstr>GA ČR výzvy 2023</vt:lpstr>
      <vt:lpstr>Obsah</vt:lpstr>
      <vt:lpstr>Základní informace</vt:lpstr>
      <vt:lpstr>GA ČR výzvy 2023</vt:lpstr>
      <vt:lpstr>Kontakty</vt:lpstr>
      <vt:lpstr>Podání projektu v rámci LF</vt:lpstr>
      <vt:lpstr>Důležité termíny</vt:lpstr>
      <vt:lpstr>Etická komise</vt:lpstr>
      <vt:lpstr>Podmínky návrhu projektu</vt:lpstr>
      <vt:lpstr>Limity počtu návrhů projektů</vt:lpstr>
      <vt:lpstr>Limity počtu řešených projektů</vt:lpstr>
      <vt:lpstr>Způsobilé náklady</vt:lpstr>
      <vt:lpstr>Způsobilé náklady</vt:lpstr>
      <vt:lpstr>Způsobilé náklady</vt:lpstr>
      <vt:lpstr>Zpracování a podání návrhu projektu</vt:lpstr>
      <vt:lpstr>Podání návrhů</vt:lpstr>
      <vt:lpstr>Podání návrhů</vt:lpstr>
      <vt:lpstr>Struktura návrhu projektu</vt:lpstr>
      <vt:lpstr>Přílohy návrhu projektu</vt:lpstr>
      <vt:lpstr>Přílohy návrhu projektu</vt:lpstr>
      <vt:lpstr>Část C1 Zdůvodnění návrhu projektu</vt:lpstr>
      <vt:lpstr>Část C1 Zdůvodnění návrhu projektu</vt:lpstr>
      <vt:lpstr>Část C1 Zdůvodnění návrhu projektu</vt:lpstr>
      <vt:lpstr>Část D1 Životopis</vt:lpstr>
      <vt:lpstr>Část D2 Bibliografie </vt:lpstr>
      <vt:lpstr>Část E Informace o projektech</vt:lpstr>
      <vt:lpstr>Důvody pro vyřazení návrhu</vt:lpstr>
      <vt:lpstr>Vyřazení návrhu z veřejné soutěže</vt:lpstr>
      <vt:lpstr>Podpora ukrajinských vědců a studentů</vt:lpstr>
      <vt:lpstr>Podpora ukrajinských vědců a studentů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Teaming na LF MU</dc:title>
  <dc:creator>Tomáš Chládek</dc:creator>
  <cp:lastModifiedBy>Petra Boudná</cp:lastModifiedBy>
  <cp:revision>174</cp:revision>
  <cp:lastPrinted>2022-03-02T12:16:05Z</cp:lastPrinted>
  <dcterms:created xsi:type="dcterms:W3CDTF">2021-12-06T09:26:33Z</dcterms:created>
  <dcterms:modified xsi:type="dcterms:W3CDTF">2022-03-04T06:57:47Z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0x0101008561992737700E41B486CF0290CF187A</vt:lpwstr>
  </property>
</Properties>
</file>