
<file path=[Content_Types].xml><?xml version="1.0" encoding="utf-8"?>
<Types xmlns="http://schemas.openxmlformats.org/package/2006/content-types">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73"/>
  </p:notesMasterIdLst>
  <p:handoutMasterIdLst>
    <p:handoutMasterId r:id="rId74"/>
  </p:handoutMasterIdLst>
  <p:sldIdLst>
    <p:sldId id="259" r:id="rId2"/>
    <p:sldId id="294" r:id="rId3"/>
    <p:sldId id="264" r:id="rId4"/>
    <p:sldId id="270" r:id="rId5"/>
    <p:sldId id="267" r:id="rId6"/>
    <p:sldId id="266" r:id="rId7"/>
    <p:sldId id="277" r:id="rId8"/>
    <p:sldId id="278" r:id="rId9"/>
    <p:sldId id="378" r:id="rId10"/>
    <p:sldId id="265" r:id="rId11"/>
    <p:sldId id="279" r:id="rId12"/>
    <p:sldId id="271" r:id="rId13"/>
    <p:sldId id="269" r:id="rId14"/>
    <p:sldId id="380" r:id="rId15"/>
    <p:sldId id="381" r:id="rId16"/>
    <p:sldId id="280" r:id="rId17"/>
    <p:sldId id="281" r:id="rId18"/>
    <p:sldId id="282" r:id="rId19"/>
    <p:sldId id="283" r:id="rId20"/>
    <p:sldId id="284" r:id="rId21"/>
    <p:sldId id="285" r:id="rId22"/>
    <p:sldId id="286" r:id="rId23"/>
    <p:sldId id="276" r:id="rId24"/>
    <p:sldId id="379" r:id="rId25"/>
    <p:sldId id="288" r:id="rId26"/>
    <p:sldId id="338" r:id="rId27"/>
    <p:sldId id="382" r:id="rId28"/>
    <p:sldId id="339" r:id="rId29"/>
    <p:sldId id="340" r:id="rId30"/>
    <p:sldId id="341" r:id="rId31"/>
    <p:sldId id="342" r:id="rId32"/>
    <p:sldId id="343" r:id="rId33"/>
    <p:sldId id="344" r:id="rId34"/>
    <p:sldId id="345" r:id="rId35"/>
    <p:sldId id="346" r:id="rId36"/>
    <p:sldId id="347" r:id="rId37"/>
    <p:sldId id="348" r:id="rId38"/>
    <p:sldId id="349" r:id="rId39"/>
    <p:sldId id="350" r:id="rId40"/>
    <p:sldId id="351" r:id="rId41"/>
    <p:sldId id="352" r:id="rId42"/>
    <p:sldId id="353" r:id="rId43"/>
    <p:sldId id="354" r:id="rId44"/>
    <p:sldId id="289" r:id="rId45"/>
    <p:sldId id="290" r:id="rId46"/>
    <p:sldId id="355" r:id="rId47"/>
    <p:sldId id="356" r:id="rId48"/>
    <p:sldId id="357" r:id="rId49"/>
    <p:sldId id="358" r:id="rId50"/>
    <p:sldId id="359" r:id="rId51"/>
    <p:sldId id="361" r:id="rId52"/>
    <p:sldId id="360" r:id="rId53"/>
    <p:sldId id="367" r:id="rId54"/>
    <p:sldId id="362" r:id="rId55"/>
    <p:sldId id="363" r:id="rId56"/>
    <p:sldId id="364" r:id="rId57"/>
    <p:sldId id="365" r:id="rId58"/>
    <p:sldId id="366" r:id="rId59"/>
    <p:sldId id="291" r:id="rId60"/>
    <p:sldId id="368" r:id="rId61"/>
    <p:sldId id="369" r:id="rId62"/>
    <p:sldId id="292" r:id="rId63"/>
    <p:sldId id="293" r:id="rId64"/>
    <p:sldId id="295" r:id="rId65"/>
    <p:sldId id="370" r:id="rId66"/>
    <p:sldId id="371" r:id="rId67"/>
    <p:sldId id="372" r:id="rId68"/>
    <p:sldId id="297" r:id="rId69"/>
    <p:sldId id="376" r:id="rId70"/>
    <p:sldId id="373" r:id="rId71"/>
    <p:sldId id="296" r:id="rId72"/>
  </p:sldIdLst>
  <p:sldSz cx="16256000" cy="9144000"/>
  <p:notesSz cx="7099300" cy="10234613"/>
  <p:custDataLst>
    <p:tags r:id="rId7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39" userDrawn="1">
          <p15:clr>
            <a:srgbClr val="A4A3A4"/>
          </p15:clr>
        </p15:guide>
        <p15:guide id="2" pos="7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E1ED0"/>
    <a:srgbClr val="06A8A4"/>
    <a:srgbClr val="DE2D2D"/>
    <a:srgbClr val="404141"/>
    <a:srgbClr val="FF9900"/>
    <a:srgbClr val="F7F8FC"/>
    <a:srgbClr val="002776"/>
    <a:srgbClr val="305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9" autoAdjust="0"/>
    <p:restoredTop sz="87917" autoAdjust="0"/>
  </p:normalViewPr>
  <p:slideViewPr>
    <p:cSldViewPr snapToGrid="0">
      <p:cViewPr varScale="1">
        <p:scale>
          <a:sx n="74" d="100"/>
          <a:sy n="74" d="100"/>
        </p:scale>
        <p:origin x="378" y="54"/>
      </p:cViewPr>
      <p:guideLst>
        <p:guide orient="horz" pos="839"/>
        <p:guide pos="72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76363" cy="513508"/>
          </a:xfrm>
          <a:prstGeom prst="rect">
            <a:avLst/>
          </a:prstGeom>
        </p:spPr>
        <p:txBody>
          <a:bodyPr vert="horz" lIns="94768" tIns="47384" rIns="94768" bIns="47384" rtlCol="0"/>
          <a:lstStyle>
            <a:lvl1pPr algn="l">
              <a:defRPr sz="1200"/>
            </a:lvl1pPr>
          </a:lstStyle>
          <a:p>
            <a:endParaRPr lang="cs-CZ"/>
          </a:p>
        </p:txBody>
      </p:sp>
      <p:sp>
        <p:nvSpPr>
          <p:cNvPr id="3" name="Zástupný symbol pro datum 2"/>
          <p:cNvSpPr>
            <a:spLocks noGrp="1"/>
          </p:cNvSpPr>
          <p:nvPr>
            <p:ph type="dt" sz="quarter" idx="1"/>
          </p:nvPr>
        </p:nvSpPr>
        <p:spPr>
          <a:xfrm>
            <a:off x="4021295" y="0"/>
            <a:ext cx="3076363" cy="513508"/>
          </a:xfrm>
          <a:prstGeom prst="rect">
            <a:avLst/>
          </a:prstGeom>
        </p:spPr>
        <p:txBody>
          <a:bodyPr vert="horz" lIns="94768" tIns="47384" rIns="94768" bIns="47384" rtlCol="0"/>
          <a:lstStyle>
            <a:lvl1pPr algn="r">
              <a:defRPr sz="1200"/>
            </a:lvl1pPr>
          </a:lstStyle>
          <a:p>
            <a:fld id="{356F8F83-0CB8-4F1D-BC07-AA8DE3D2930F}" type="datetimeFigureOut">
              <a:rPr lang="cs-CZ" smtClean="0"/>
              <a:t>22.01.2018</a:t>
            </a:fld>
            <a:endParaRPr lang="cs-CZ"/>
          </a:p>
        </p:txBody>
      </p:sp>
      <p:sp>
        <p:nvSpPr>
          <p:cNvPr id="4" name="Zástupný symbol pro zápatí 3"/>
          <p:cNvSpPr>
            <a:spLocks noGrp="1"/>
          </p:cNvSpPr>
          <p:nvPr>
            <p:ph type="ftr" sz="quarter" idx="2"/>
          </p:nvPr>
        </p:nvSpPr>
        <p:spPr>
          <a:xfrm>
            <a:off x="1" y="9721107"/>
            <a:ext cx="3076363" cy="513507"/>
          </a:xfrm>
          <a:prstGeom prst="rect">
            <a:avLst/>
          </a:prstGeom>
        </p:spPr>
        <p:txBody>
          <a:bodyPr vert="horz" lIns="94768" tIns="47384" rIns="94768" bIns="47384"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4021295" y="9721107"/>
            <a:ext cx="3076363" cy="513507"/>
          </a:xfrm>
          <a:prstGeom prst="rect">
            <a:avLst/>
          </a:prstGeom>
        </p:spPr>
        <p:txBody>
          <a:bodyPr vert="horz" lIns="94768" tIns="47384" rIns="94768" bIns="47384" rtlCol="0" anchor="b"/>
          <a:lstStyle>
            <a:lvl1pPr algn="r">
              <a:defRPr sz="1200"/>
            </a:lvl1pPr>
          </a:lstStyle>
          <a:p>
            <a:fld id="{377B998C-D559-4D71-BE65-4D18B80CA683}" type="slidenum">
              <a:rPr lang="cs-CZ" smtClean="0"/>
              <a:t>‹#›</a:t>
            </a:fld>
            <a:endParaRPr lang="cs-CZ"/>
          </a:p>
        </p:txBody>
      </p:sp>
    </p:spTree>
    <p:extLst>
      <p:ext uri="{BB962C8B-B14F-4D97-AF65-F5344CB8AC3E}">
        <p14:creationId xmlns:p14="http://schemas.microsoft.com/office/powerpoint/2010/main" val="3292802899"/>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7137" cy="512304"/>
          </a:xfrm>
          <a:prstGeom prst="rect">
            <a:avLst/>
          </a:prstGeom>
        </p:spPr>
        <p:txBody>
          <a:bodyPr vert="horz" lIns="94768" tIns="47384" rIns="94768" bIns="47384" rtlCol="0"/>
          <a:lstStyle>
            <a:lvl1pPr algn="l">
              <a:defRPr sz="1200"/>
            </a:lvl1pPr>
          </a:lstStyle>
          <a:p>
            <a:endParaRPr lang="cs-CZ"/>
          </a:p>
        </p:txBody>
      </p:sp>
      <p:sp>
        <p:nvSpPr>
          <p:cNvPr id="3" name="Zástupný symbol pro datum 2"/>
          <p:cNvSpPr>
            <a:spLocks noGrp="1"/>
          </p:cNvSpPr>
          <p:nvPr>
            <p:ph type="dt" idx="1"/>
          </p:nvPr>
        </p:nvSpPr>
        <p:spPr>
          <a:xfrm>
            <a:off x="4020506" y="0"/>
            <a:ext cx="3077137" cy="512304"/>
          </a:xfrm>
          <a:prstGeom prst="rect">
            <a:avLst/>
          </a:prstGeom>
        </p:spPr>
        <p:txBody>
          <a:bodyPr vert="horz" lIns="94768" tIns="47384" rIns="94768" bIns="47384" rtlCol="0"/>
          <a:lstStyle>
            <a:lvl1pPr algn="r">
              <a:defRPr sz="1200"/>
            </a:lvl1pPr>
          </a:lstStyle>
          <a:p>
            <a:fld id="{2B2A9078-197C-4D05-B0E1-38A480B62B6C}" type="datetimeFigureOut">
              <a:rPr lang="cs-CZ" smtClean="0"/>
              <a:t>22.01.2018</a:t>
            </a:fld>
            <a:endParaRPr lang="cs-CZ"/>
          </a:p>
        </p:txBody>
      </p:sp>
      <p:sp>
        <p:nvSpPr>
          <p:cNvPr id="4" name="Zástupný symbol pro obrázek snímku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768" tIns="47384" rIns="94768" bIns="47384" rtlCol="0" anchor="ctr"/>
          <a:lstStyle/>
          <a:p>
            <a:endParaRPr lang="cs-CZ"/>
          </a:p>
        </p:txBody>
      </p:sp>
      <p:sp>
        <p:nvSpPr>
          <p:cNvPr id="5" name="Zástupný symbol pro poznámky 4"/>
          <p:cNvSpPr>
            <a:spLocks noGrp="1"/>
          </p:cNvSpPr>
          <p:nvPr>
            <p:ph type="body" sz="quarter" idx="3"/>
          </p:nvPr>
        </p:nvSpPr>
        <p:spPr>
          <a:xfrm>
            <a:off x="709599" y="4924989"/>
            <a:ext cx="5680103" cy="4029684"/>
          </a:xfrm>
          <a:prstGeom prst="rect">
            <a:avLst/>
          </a:prstGeom>
        </p:spPr>
        <p:txBody>
          <a:bodyPr vert="horz" lIns="94768" tIns="47384" rIns="94768" bIns="47384" rtlCol="0"/>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722309"/>
            <a:ext cx="3077137" cy="512304"/>
          </a:xfrm>
          <a:prstGeom prst="rect">
            <a:avLst/>
          </a:prstGeom>
        </p:spPr>
        <p:txBody>
          <a:bodyPr vert="horz" lIns="94768" tIns="47384" rIns="94768" bIns="47384"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4020506" y="9722309"/>
            <a:ext cx="3077137" cy="512304"/>
          </a:xfrm>
          <a:prstGeom prst="rect">
            <a:avLst/>
          </a:prstGeom>
        </p:spPr>
        <p:txBody>
          <a:bodyPr vert="horz" lIns="94768" tIns="47384" rIns="94768" bIns="47384" rtlCol="0" anchor="b"/>
          <a:lstStyle>
            <a:lvl1pPr algn="r">
              <a:defRPr sz="1200"/>
            </a:lvl1pPr>
          </a:lstStyle>
          <a:p>
            <a:fld id="{31B9EE6E-DFEC-4AFA-B477-784B486B0BD1}" type="slidenum">
              <a:rPr lang="cs-CZ" smtClean="0"/>
              <a:t>‹#›</a:t>
            </a:fld>
            <a:endParaRPr lang="cs-CZ"/>
          </a:p>
        </p:txBody>
      </p:sp>
    </p:spTree>
    <p:extLst>
      <p:ext uri="{BB962C8B-B14F-4D97-AF65-F5344CB8AC3E}">
        <p14:creationId xmlns:p14="http://schemas.microsoft.com/office/powerpoint/2010/main" val="1526306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1</a:t>
            </a:fld>
            <a:endParaRPr lang="cs-CZ"/>
          </a:p>
        </p:txBody>
      </p:sp>
    </p:spTree>
    <p:extLst>
      <p:ext uri="{BB962C8B-B14F-4D97-AF65-F5344CB8AC3E}">
        <p14:creationId xmlns:p14="http://schemas.microsoft.com/office/powerpoint/2010/main" val="18524309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16</a:t>
            </a:fld>
            <a:endParaRPr lang="cs-CZ"/>
          </a:p>
        </p:txBody>
      </p:sp>
    </p:spTree>
    <p:extLst>
      <p:ext uri="{BB962C8B-B14F-4D97-AF65-F5344CB8AC3E}">
        <p14:creationId xmlns:p14="http://schemas.microsoft.com/office/powerpoint/2010/main" val="2835611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35</a:t>
            </a:fld>
            <a:endParaRPr lang="cs-CZ"/>
          </a:p>
        </p:txBody>
      </p:sp>
    </p:spTree>
    <p:extLst>
      <p:ext uri="{BB962C8B-B14F-4D97-AF65-F5344CB8AC3E}">
        <p14:creationId xmlns:p14="http://schemas.microsoft.com/office/powerpoint/2010/main" val="3262256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39</a:t>
            </a:fld>
            <a:endParaRPr lang="cs-CZ"/>
          </a:p>
        </p:txBody>
      </p:sp>
    </p:spTree>
    <p:extLst>
      <p:ext uri="{BB962C8B-B14F-4D97-AF65-F5344CB8AC3E}">
        <p14:creationId xmlns:p14="http://schemas.microsoft.com/office/powerpoint/2010/main" val="197509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40</a:t>
            </a:fld>
            <a:endParaRPr lang="cs-CZ"/>
          </a:p>
        </p:txBody>
      </p:sp>
    </p:spTree>
    <p:extLst>
      <p:ext uri="{BB962C8B-B14F-4D97-AF65-F5344CB8AC3E}">
        <p14:creationId xmlns:p14="http://schemas.microsoft.com/office/powerpoint/2010/main" val="1557102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41</a:t>
            </a:fld>
            <a:endParaRPr lang="cs-CZ"/>
          </a:p>
        </p:txBody>
      </p:sp>
    </p:spTree>
    <p:extLst>
      <p:ext uri="{BB962C8B-B14F-4D97-AF65-F5344CB8AC3E}">
        <p14:creationId xmlns:p14="http://schemas.microsoft.com/office/powerpoint/2010/main" val="1320851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42</a:t>
            </a:fld>
            <a:endParaRPr lang="cs-CZ"/>
          </a:p>
        </p:txBody>
      </p:sp>
    </p:spTree>
    <p:extLst>
      <p:ext uri="{BB962C8B-B14F-4D97-AF65-F5344CB8AC3E}">
        <p14:creationId xmlns:p14="http://schemas.microsoft.com/office/powerpoint/2010/main" val="1131793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43</a:t>
            </a:fld>
            <a:endParaRPr lang="cs-CZ"/>
          </a:p>
        </p:txBody>
      </p:sp>
    </p:spTree>
    <p:extLst>
      <p:ext uri="{BB962C8B-B14F-4D97-AF65-F5344CB8AC3E}">
        <p14:creationId xmlns:p14="http://schemas.microsoft.com/office/powerpoint/2010/main" val="154312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45</a:t>
            </a:fld>
            <a:endParaRPr lang="cs-CZ"/>
          </a:p>
        </p:txBody>
      </p:sp>
    </p:spTree>
    <p:extLst>
      <p:ext uri="{BB962C8B-B14F-4D97-AF65-F5344CB8AC3E}">
        <p14:creationId xmlns:p14="http://schemas.microsoft.com/office/powerpoint/2010/main" val="559701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46</a:t>
            </a:fld>
            <a:endParaRPr lang="cs-CZ"/>
          </a:p>
        </p:txBody>
      </p:sp>
    </p:spTree>
    <p:extLst>
      <p:ext uri="{BB962C8B-B14F-4D97-AF65-F5344CB8AC3E}">
        <p14:creationId xmlns:p14="http://schemas.microsoft.com/office/powerpoint/2010/main" val="2049211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47</a:t>
            </a:fld>
            <a:endParaRPr lang="cs-CZ"/>
          </a:p>
        </p:txBody>
      </p:sp>
    </p:spTree>
    <p:extLst>
      <p:ext uri="{BB962C8B-B14F-4D97-AF65-F5344CB8AC3E}">
        <p14:creationId xmlns:p14="http://schemas.microsoft.com/office/powerpoint/2010/main" val="2688769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200" b="1" dirty="0" smtClean="0">
                <a:latin typeface="Times New Roman" panose="02020603050405020304" pitchFamily="18" charset="0"/>
              </a:rPr>
              <a:t>Univerzitní kampus a Fakultní nemocnice v Bohunicích</a:t>
            </a:r>
          </a:p>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a:t>
            </a:fld>
            <a:endParaRPr lang="cs-CZ"/>
          </a:p>
        </p:txBody>
      </p:sp>
    </p:spTree>
    <p:extLst>
      <p:ext uri="{BB962C8B-B14F-4D97-AF65-F5344CB8AC3E}">
        <p14:creationId xmlns:p14="http://schemas.microsoft.com/office/powerpoint/2010/main" val="4175887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48</a:t>
            </a:fld>
            <a:endParaRPr lang="cs-CZ"/>
          </a:p>
        </p:txBody>
      </p:sp>
    </p:spTree>
    <p:extLst>
      <p:ext uri="{BB962C8B-B14F-4D97-AF65-F5344CB8AC3E}">
        <p14:creationId xmlns:p14="http://schemas.microsoft.com/office/powerpoint/2010/main" val="268163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49</a:t>
            </a:fld>
            <a:endParaRPr lang="cs-CZ"/>
          </a:p>
        </p:txBody>
      </p:sp>
    </p:spTree>
    <p:extLst>
      <p:ext uri="{BB962C8B-B14F-4D97-AF65-F5344CB8AC3E}">
        <p14:creationId xmlns:p14="http://schemas.microsoft.com/office/powerpoint/2010/main" val="2629671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50</a:t>
            </a:fld>
            <a:endParaRPr lang="cs-CZ"/>
          </a:p>
        </p:txBody>
      </p:sp>
    </p:spTree>
    <p:extLst>
      <p:ext uri="{BB962C8B-B14F-4D97-AF65-F5344CB8AC3E}">
        <p14:creationId xmlns:p14="http://schemas.microsoft.com/office/powerpoint/2010/main" val="3565010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51</a:t>
            </a:fld>
            <a:endParaRPr lang="cs-CZ"/>
          </a:p>
        </p:txBody>
      </p:sp>
    </p:spTree>
    <p:extLst>
      <p:ext uri="{BB962C8B-B14F-4D97-AF65-F5344CB8AC3E}">
        <p14:creationId xmlns:p14="http://schemas.microsoft.com/office/powerpoint/2010/main" val="3440608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52</a:t>
            </a:fld>
            <a:endParaRPr lang="cs-CZ"/>
          </a:p>
        </p:txBody>
      </p:sp>
    </p:spTree>
    <p:extLst>
      <p:ext uri="{BB962C8B-B14F-4D97-AF65-F5344CB8AC3E}">
        <p14:creationId xmlns:p14="http://schemas.microsoft.com/office/powerpoint/2010/main" val="3873519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53</a:t>
            </a:fld>
            <a:endParaRPr lang="cs-CZ"/>
          </a:p>
        </p:txBody>
      </p:sp>
    </p:spTree>
    <p:extLst>
      <p:ext uri="{BB962C8B-B14F-4D97-AF65-F5344CB8AC3E}">
        <p14:creationId xmlns:p14="http://schemas.microsoft.com/office/powerpoint/2010/main" val="25155690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54</a:t>
            </a:fld>
            <a:endParaRPr lang="cs-CZ"/>
          </a:p>
        </p:txBody>
      </p:sp>
    </p:spTree>
    <p:extLst>
      <p:ext uri="{BB962C8B-B14F-4D97-AF65-F5344CB8AC3E}">
        <p14:creationId xmlns:p14="http://schemas.microsoft.com/office/powerpoint/2010/main" val="1620968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55</a:t>
            </a:fld>
            <a:endParaRPr lang="cs-CZ"/>
          </a:p>
        </p:txBody>
      </p:sp>
    </p:spTree>
    <p:extLst>
      <p:ext uri="{BB962C8B-B14F-4D97-AF65-F5344CB8AC3E}">
        <p14:creationId xmlns:p14="http://schemas.microsoft.com/office/powerpoint/2010/main" val="34250090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56</a:t>
            </a:fld>
            <a:endParaRPr lang="cs-CZ"/>
          </a:p>
        </p:txBody>
      </p:sp>
    </p:spTree>
    <p:extLst>
      <p:ext uri="{BB962C8B-B14F-4D97-AF65-F5344CB8AC3E}">
        <p14:creationId xmlns:p14="http://schemas.microsoft.com/office/powerpoint/2010/main" val="1785861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57</a:t>
            </a:fld>
            <a:endParaRPr lang="cs-CZ"/>
          </a:p>
        </p:txBody>
      </p:sp>
    </p:spTree>
    <p:extLst>
      <p:ext uri="{BB962C8B-B14F-4D97-AF65-F5344CB8AC3E}">
        <p14:creationId xmlns:p14="http://schemas.microsoft.com/office/powerpoint/2010/main" val="2404856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ctr">
              <a:lnSpc>
                <a:spcPct val="50000"/>
              </a:lnSpc>
              <a:spcBef>
                <a:spcPct val="50000"/>
              </a:spcBef>
              <a:buFontTx/>
              <a:buNone/>
            </a:pPr>
            <a:r>
              <a:rPr kumimoji="0" lang="cs-CZ" altLang="cs-CZ" sz="1200" b="1" dirty="0" smtClean="0">
                <a:latin typeface="Times New Roman" panose="02020603050405020304" pitchFamily="18" charset="0"/>
              </a:rPr>
              <a:t>Univerzitní kampus, Kamenice 5 (vpravo areál FN Bohunice)</a:t>
            </a:r>
            <a:endParaRPr kumimoji="0" lang="cs-CZ" altLang="cs-CZ" sz="1200" b="1" dirty="0">
              <a:latin typeface="Times New Roman" panose="02020603050405020304" pitchFamily="18" charset="0"/>
            </a:endParaRPr>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6</a:t>
            </a:fld>
            <a:endParaRPr lang="cs-CZ"/>
          </a:p>
        </p:txBody>
      </p:sp>
    </p:spTree>
    <p:extLst>
      <p:ext uri="{BB962C8B-B14F-4D97-AF65-F5344CB8AC3E}">
        <p14:creationId xmlns:p14="http://schemas.microsoft.com/office/powerpoint/2010/main" val="683632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58</a:t>
            </a:fld>
            <a:endParaRPr lang="cs-CZ"/>
          </a:p>
        </p:txBody>
      </p:sp>
    </p:spTree>
    <p:extLst>
      <p:ext uri="{BB962C8B-B14F-4D97-AF65-F5344CB8AC3E}">
        <p14:creationId xmlns:p14="http://schemas.microsoft.com/office/powerpoint/2010/main" val="1692241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60</a:t>
            </a:fld>
            <a:endParaRPr lang="cs-CZ"/>
          </a:p>
        </p:txBody>
      </p:sp>
    </p:spTree>
    <p:extLst>
      <p:ext uri="{BB962C8B-B14F-4D97-AF65-F5344CB8AC3E}">
        <p14:creationId xmlns:p14="http://schemas.microsoft.com/office/powerpoint/2010/main" val="2870428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61</a:t>
            </a:fld>
            <a:endParaRPr lang="cs-CZ"/>
          </a:p>
        </p:txBody>
      </p:sp>
    </p:spTree>
    <p:extLst>
      <p:ext uri="{BB962C8B-B14F-4D97-AF65-F5344CB8AC3E}">
        <p14:creationId xmlns:p14="http://schemas.microsoft.com/office/powerpoint/2010/main" val="29853032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62</a:t>
            </a:fld>
            <a:endParaRPr lang="cs-CZ"/>
          </a:p>
        </p:txBody>
      </p:sp>
    </p:spTree>
    <p:extLst>
      <p:ext uri="{BB962C8B-B14F-4D97-AF65-F5344CB8AC3E}">
        <p14:creationId xmlns:p14="http://schemas.microsoft.com/office/powerpoint/2010/main" val="2801286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68</a:t>
            </a:fld>
            <a:endParaRPr lang="cs-CZ"/>
          </a:p>
        </p:txBody>
      </p:sp>
    </p:spTree>
    <p:extLst>
      <p:ext uri="{BB962C8B-B14F-4D97-AF65-F5344CB8AC3E}">
        <p14:creationId xmlns:p14="http://schemas.microsoft.com/office/powerpoint/2010/main" val="360163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70</a:t>
            </a:fld>
            <a:endParaRPr lang="cs-CZ"/>
          </a:p>
        </p:txBody>
      </p:sp>
    </p:spTree>
    <p:extLst>
      <p:ext uri="{BB962C8B-B14F-4D97-AF65-F5344CB8AC3E}">
        <p14:creationId xmlns:p14="http://schemas.microsoft.com/office/powerpoint/2010/main" val="307574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ctr">
              <a:spcBef>
                <a:spcPct val="50000"/>
              </a:spcBef>
              <a:buFontTx/>
              <a:buNone/>
            </a:pPr>
            <a:r>
              <a:rPr kumimoji="0" lang="cs-CZ" altLang="cs-CZ" sz="1200" b="1" dirty="0" smtClean="0">
                <a:latin typeface="Times New Roman" panose="02020603050405020304" pitchFamily="18" charset="0"/>
              </a:rPr>
              <a:t>Fakultní nemocnice u svaté Anny </a:t>
            </a:r>
          </a:p>
          <a:p>
            <a:pPr algn="ctr">
              <a:spcBef>
                <a:spcPct val="50000"/>
              </a:spcBef>
              <a:buFontTx/>
              <a:buNone/>
            </a:pPr>
            <a:r>
              <a:rPr kumimoji="0" lang="cs-CZ" altLang="cs-CZ" sz="1000" b="0" dirty="0" smtClean="0">
                <a:latin typeface="Times New Roman" panose="02020603050405020304" pitchFamily="18" charset="0"/>
              </a:rPr>
              <a:t>http://www.fnusa.cz/homepage/historie-nemocnice</a:t>
            </a:r>
            <a:endParaRPr kumimoji="0" lang="cs-CZ" altLang="cs-CZ" sz="1000" b="0" dirty="0">
              <a:latin typeface="Times New Roman" panose="02020603050405020304" pitchFamily="18" charset="0"/>
            </a:endParaRPr>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7</a:t>
            </a:fld>
            <a:endParaRPr lang="cs-CZ"/>
          </a:p>
        </p:txBody>
      </p:sp>
    </p:spTree>
    <p:extLst>
      <p:ext uri="{BB962C8B-B14F-4D97-AF65-F5344CB8AC3E}">
        <p14:creationId xmlns:p14="http://schemas.microsoft.com/office/powerpoint/2010/main" val="185957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200" b="1" dirty="0" smtClean="0">
                <a:latin typeface="Times New Roman" panose="02020603050405020304" pitchFamily="18" charset="0"/>
              </a:rPr>
              <a:t>ICRC  -  Mezinárodní centrum klinického výzkumu</a:t>
            </a:r>
          </a:p>
          <a:p>
            <a:pPr algn="ctr"/>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8</a:t>
            </a:fld>
            <a:endParaRPr lang="cs-CZ"/>
          </a:p>
        </p:txBody>
      </p:sp>
    </p:spTree>
    <p:extLst>
      <p:ext uri="{BB962C8B-B14F-4D97-AF65-F5344CB8AC3E}">
        <p14:creationId xmlns:p14="http://schemas.microsoft.com/office/powerpoint/2010/main" val="119904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200" b="1" dirty="0" smtClean="0">
                <a:latin typeface="Times New Roman" panose="02020603050405020304" pitchFamily="18" charset="0"/>
              </a:rPr>
              <a:t>MOÚ  -  Masarykův onkologický ústav</a:t>
            </a:r>
          </a:p>
          <a:p>
            <a:pPr algn="ctr"/>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9</a:t>
            </a:fld>
            <a:endParaRPr lang="cs-CZ"/>
          </a:p>
        </p:txBody>
      </p:sp>
    </p:spTree>
    <p:extLst>
      <p:ext uri="{BB962C8B-B14F-4D97-AF65-F5344CB8AC3E}">
        <p14:creationId xmlns:p14="http://schemas.microsoft.com/office/powerpoint/2010/main" val="1640394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200" b="1" dirty="0" smtClean="0">
                <a:latin typeface="Times New Roman" panose="02020603050405020304" pitchFamily="18" charset="0"/>
              </a:rPr>
              <a:t>Středoevropský technologický institut MU – CEITEC MU</a:t>
            </a:r>
          </a:p>
          <a:p>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10</a:t>
            </a:fld>
            <a:endParaRPr lang="cs-CZ"/>
          </a:p>
        </p:txBody>
      </p:sp>
    </p:spTree>
    <p:extLst>
      <p:ext uri="{BB962C8B-B14F-4D97-AF65-F5344CB8AC3E}">
        <p14:creationId xmlns:p14="http://schemas.microsoft.com/office/powerpoint/2010/main" val="14403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altLang="cs-CZ" sz="1200" b="1" dirty="0" smtClean="0">
                <a:latin typeface="Times New Roman" panose="02020603050405020304" pitchFamily="18" charset="0"/>
              </a:rPr>
              <a:t>Výukové prostory na Komenského nám. 2 pro Zubní lékařství, Optometrii a Ortoptiku,</a:t>
            </a:r>
            <a:br>
              <a:rPr kumimoji="0" lang="cs-CZ" altLang="cs-CZ" sz="1200" b="1" dirty="0" smtClean="0">
                <a:latin typeface="Times New Roman" panose="02020603050405020304" pitchFamily="18" charset="0"/>
              </a:rPr>
            </a:br>
            <a:r>
              <a:rPr kumimoji="0" lang="cs-CZ" altLang="cs-CZ" sz="1200" b="1" dirty="0" smtClean="0">
                <a:latin typeface="Times New Roman" panose="02020603050405020304" pitchFamily="18" charset="0"/>
              </a:rPr>
              <a:t>Porodní asistenci, Zdravotnický záchranář, Fyzioterapii, Zdravotní laborant.</a:t>
            </a:r>
            <a:endParaRPr lang="cs-CZ"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11</a:t>
            </a:fld>
            <a:endParaRPr lang="cs-CZ"/>
          </a:p>
        </p:txBody>
      </p:sp>
    </p:spTree>
    <p:extLst>
      <p:ext uri="{BB962C8B-B14F-4D97-AF65-F5344CB8AC3E}">
        <p14:creationId xmlns:p14="http://schemas.microsoft.com/office/powerpoint/2010/main" val="306838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ctr"/>
            <a:r>
              <a:rPr lang="cs-CZ" b="1" dirty="0" smtClean="0"/>
              <a:t>Vizualizace SIMU</a:t>
            </a:r>
            <a:endParaRPr lang="cs-CZ" b="1" dirty="0"/>
          </a:p>
        </p:txBody>
      </p:sp>
      <p:sp>
        <p:nvSpPr>
          <p:cNvPr id="4" name="Zástupný symbol pro záhlaví 3"/>
          <p:cNvSpPr>
            <a:spLocks noGrp="1"/>
          </p:cNvSpPr>
          <p:nvPr>
            <p:ph type="hdr" sz="quarter" idx="10"/>
          </p:nvPr>
        </p:nvSpPr>
        <p:spPr/>
        <p:txBody>
          <a:bodyPr/>
          <a:lstStyle/>
          <a:p>
            <a:endParaRPr lang="cs-CZ"/>
          </a:p>
        </p:txBody>
      </p:sp>
      <p:sp>
        <p:nvSpPr>
          <p:cNvPr id="5" name="Zástupný symbol pro číslo snímku 4"/>
          <p:cNvSpPr>
            <a:spLocks noGrp="1"/>
          </p:cNvSpPr>
          <p:nvPr>
            <p:ph type="sldNum" sz="quarter" idx="11"/>
          </p:nvPr>
        </p:nvSpPr>
        <p:spPr/>
        <p:txBody>
          <a:bodyPr/>
          <a:lstStyle/>
          <a:p>
            <a:fld id="{31B9EE6E-DFEC-4AFA-B477-784B486B0BD1}" type="slidenum">
              <a:rPr lang="cs-CZ" smtClean="0"/>
              <a:t>13</a:t>
            </a:fld>
            <a:endParaRPr lang="cs-CZ"/>
          </a:p>
        </p:txBody>
      </p:sp>
    </p:spTree>
    <p:extLst>
      <p:ext uri="{BB962C8B-B14F-4D97-AF65-F5344CB8AC3E}">
        <p14:creationId xmlns:p14="http://schemas.microsoft.com/office/powerpoint/2010/main" val="3728461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032000" y="1496484"/>
            <a:ext cx="12192000" cy="3183467"/>
          </a:xfrm>
        </p:spPr>
        <p:txBody>
          <a:bodyPr anchor="b"/>
          <a:lstStyle>
            <a:lvl1pPr algn="ctr">
              <a:defRPr sz="8000"/>
            </a:lvl1pPr>
          </a:lstStyle>
          <a:p>
            <a:r>
              <a:rPr lang="cs-CZ" smtClean="0"/>
              <a:t>Kliknutím lze upravit styl.</a:t>
            </a:r>
            <a:endParaRPr lang="en-US" dirty="0"/>
          </a:p>
        </p:txBody>
      </p:sp>
      <p:sp>
        <p:nvSpPr>
          <p:cNvPr id="3" name="Subtitle 2"/>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cs-CZ" smtClean="0"/>
              <a:t>Kliknutím můžete upravit styl předlohy.</a:t>
            </a:r>
            <a:endParaRPr lang="en-US" dirty="0"/>
          </a:p>
        </p:txBody>
      </p:sp>
      <p:sp>
        <p:nvSpPr>
          <p:cNvPr id="4" name="Date Placeholder 3"/>
          <p:cNvSpPr>
            <a:spLocks noGrp="1"/>
          </p:cNvSpPr>
          <p:nvPr>
            <p:ph type="dt" sz="half" idx="10"/>
          </p:nvPr>
        </p:nvSpPr>
        <p:spPr/>
        <p:txBody>
          <a:bodyPr/>
          <a:lstStyle/>
          <a:p>
            <a:fld id="{7ACFB81E-A3D9-467C-9417-8CF2E872E3B7}" type="datetime1">
              <a:rPr lang="cs-CZ" smtClean="0"/>
              <a:t>22.01.2018</a:t>
            </a:fld>
            <a:endParaRPr lang="cs-CZ" dirty="0"/>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04AA5C-5794-495D-9567-39FBC8CBAB05}" type="slidenum">
              <a:rPr lang="cs-CZ" smtClean="0"/>
              <a:t>‹#›</a:t>
            </a:fld>
            <a:endParaRPr lang="cs-CZ"/>
          </a:p>
        </p:txBody>
      </p:sp>
      <p:pic>
        <p:nvPicPr>
          <p:cNvPr id="7" name="Obrázek 6" descr="med_stitek_cz.pdf - Adobe Acrobat Reader DC"/>
          <p:cNvPicPr>
            <a:picLocks noChangeAspect="1"/>
          </p:cNvPicPr>
          <p:nvPr userDrawn="1"/>
        </p:nvPicPr>
        <p:blipFill rotWithShape="1">
          <a:blip r:embed="rId2" cstate="print">
            <a:extLst>
              <a:ext uri="{28A0092B-C50C-407E-A947-70E740481C1C}">
                <a14:useLocalDpi xmlns:a14="http://schemas.microsoft.com/office/drawing/2010/main" val="0"/>
              </a:ext>
            </a:extLst>
          </a:blip>
          <a:srcRect l="3555" t="32073" r="59852" b="21932"/>
          <a:stretch/>
        </p:blipFill>
        <p:spPr>
          <a:xfrm>
            <a:off x="1180066" y="0"/>
            <a:ext cx="2189668" cy="1427747"/>
          </a:xfrm>
          <a:prstGeom prst="rect">
            <a:avLst/>
          </a:prstGeom>
        </p:spPr>
      </p:pic>
    </p:spTree>
    <p:extLst>
      <p:ext uri="{BB962C8B-B14F-4D97-AF65-F5344CB8AC3E}">
        <p14:creationId xmlns:p14="http://schemas.microsoft.com/office/powerpoint/2010/main" val="833410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F18C55A-F291-4B17-B1C4-CE1513414F26}" type="datetime1">
              <a:rPr lang="cs-CZ" smtClean="0"/>
              <a:t>22.01.2018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2808424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0" y="486834"/>
            <a:ext cx="3505200" cy="7749117"/>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1117600" y="486834"/>
            <a:ext cx="10312400" cy="7749117"/>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AE135511-3BE6-448D-BDF4-ABB3CA71909A}" type="datetime1">
              <a:rPr lang="cs-CZ" smtClean="0"/>
              <a:t>22.01.2018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3241200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7FD8530D-0DD2-47FA-9597-0D758658D1FE}" type="datetime1">
              <a:rPr lang="cs-CZ" smtClean="0"/>
              <a:t>22.01.2018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321424338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09133" y="2279652"/>
            <a:ext cx="14020800" cy="3803649"/>
          </a:xfrm>
        </p:spPr>
        <p:txBody>
          <a:bodyPr anchor="b"/>
          <a:lstStyle>
            <a:lvl1pPr>
              <a:defRPr sz="8000"/>
            </a:lvl1pPr>
          </a:lstStyle>
          <a:p>
            <a:r>
              <a:rPr lang="cs-CZ" smtClean="0"/>
              <a:t>Kliknutím lze upravit styl.</a:t>
            </a:r>
            <a:endParaRPr lang="en-US" dirty="0"/>
          </a:p>
        </p:txBody>
      </p:sp>
      <p:sp>
        <p:nvSpPr>
          <p:cNvPr id="3" name="Text Placeholder 2"/>
          <p:cNvSpPr>
            <a:spLocks noGrp="1"/>
          </p:cNvSpPr>
          <p:nvPr>
            <p:ph type="body" idx="1"/>
          </p:nvPr>
        </p:nvSpPr>
        <p:spPr>
          <a:xfrm>
            <a:off x="1109133" y="6119285"/>
            <a:ext cx="14020800" cy="2000249"/>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cs-CZ" smtClean="0"/>
              <a:t>Upravte styly předlohy textu.</a:t>
            </a:r>
          </a:p>
        </p:txBody>
      </p:sp>
      <p:sp>
        <p:nvSpPr>
          <p:cNvPr id="4" name="Date Placeholder 3"/>
          <p:cNvSpPr>
            <a:spLocks noGrp="1"/>
          </p:cNvSpPr>
          <p:nvPr>
            <p:ph type="dt" sz="half" idx="10"/>
          </p:nvPr>
        </p:nvSpPr>
        <p:spPr/>
        <p:txBody>
          <a:bodyPr/>
          <a:lstStyle/>
          <a:p>
            <a:fld id="{031A9172-6C77-4403-808D-E9F16FB2455C}" type="datetime1">
              <a:rPr lang="cs-CZ" smtClean="0"/>
              <a:t>22.01.2018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3504270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1117600" y="2434167"/>
            <a:ext cx="6908800" cy="5801784"/>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8229600" y="2434167"/>
            <a:ext cx="6908800" cy="5801784"/>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28B305B9-5C76-4014-B059-EB490363EBC3}" type="datetime1">
              <a:rPr lang="cs-CZ" smtClean="0"/>
              <a:t>22.01.2018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1358179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1119717" y="486834"/>
            <a:ext cx="14020800" cy="1767417"/>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1119718" y="2241551"/>
            <a:ext cx="6877049"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cs-CZ" smtClean="0"/>
              <a:t>Upravte styly předlohy textu.</a:t>
            </a:r>
          </a:p>
        </p:txBody>
      </p:sp>
      <p:sp>
        <p:nvSpPr>
          <p:cNvPr id="4" name="Content Placeholder 3"/>
          <p:cNvSpPr>
            <a:spLocks noGrp="1"/>
          </p:cNvSpPr>
          <p:nvPr>
            <p:ph sz="half" idx="2"/>
          </p:nvPr>
        </p:nvSpPr>
        <p:spPr>
          <a:xfrm>
            <a:off x="1119718" y="3340100"/>
            <a:ext cx="6877049" cy="4912784"/>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8229600" y="2241551"/>
            <a:ext cx="6910917" cy="109854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cs-CZ" smtClean="0"/>
              <a:t>Upravte styly předlohy textu.</a:t>
            </a:r>
          </a:p>
        </p:txBody>
      </p:sp>
      <p:sp>
        <p:nvSpPr>
          <p:cNvPr id="6" name="Content Placeholder 5"/>
          <p:cNvSpPr>
            <a:spLocks noGrp="1"/>
          </p:cNvSpPr>
          <p:nvPr>
            <p:ph sz="quarter" idx="4"/>
          </p:nvPr>
        </p:nvSpPr>
        <p:spPr>
          <a:xfrm>
            <a:off x="8229600" y="3340100"/>
            <a:ext cx="6910917" cy="4912784"/>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3056F6FA-5FDD-46E6-BE18-32F8F6F930F2}" type="datetime1">
              <a:rPr lang="cs-CZ" smtClean="0"/>
              <a:t>22.01.2018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689587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914FEDF7-BB8E-4CBA-8478-48A93ED79C91}" type="datetime1">
              <a:rPr lang="cs-CZ" smtClean="0"/>
              <a:t>22.01.2018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188172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D22716-3233-49B1-A16A-B779FFD54B73}" type="datetime1">
              <a:rPr lang="cs-CZ" smtClean="0"/>
              <a:t>22.01.2018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241522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cs-CZ" smtClean="0"/>
              <a:t>Kliknutím lze upravit styl.</a:t>
            </a:r>
            <a:endParaRPr lang="en-US" dirty="0"/>
          </a:p>
        </p:txBody>
      </p:sp>
      <p:sp>
        <p:nvSpPr>
          <p:cNvPr id="3" name="Content Placeholder 2"/>
          <p:cNvSpPr>
            <a:spLocks noGrp="1"/>
          </p:cNvSpPr>
          <p:nvPr>
            <p:ph idx="1"/>
          </p:nvPr>
        </p:nvSpPr>
        <p:spPr>
          <a:xfrm>
            <a:off x="6910917" y="1316567"/>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cs-CZ" smtClean="0"/>
              <a:t>Upravte styly předlohy textu.</a:t>
            </a:r>
          </a:p>
        </p:txBody>
      </p:sp>
      <p:sp>
        <p:nvSpPr>
          <p:cNvPr id="5" name="Date Placeholder 4"/>
          <p:cNvSpPr>
            <a:spLocks noGrp="1"/>
          </p:cNvSpPr>
          <p:nvPr>
            <p:ph type="dt" sz="half" idx="10"/>
          </p:nvPr>
        </p:nvSpPr>
        <p:spPr/>
        <p:txBody>
          <a:bodyPr/>
          <a:lstStyle/>
          <a:p>
            <a:fld id="{FA155AE2-443B-42BD-8E64-1BE79570FDCC}" type="datetime1">
              <a:rPr lang="cs-CZ" smtClean="0"/>
              <a:t>22.01.2018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3353927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19718" y="609600"/>
            <a:ext cx="5242983" cy="2133600"/>
          </a:xfrm>
        </p:spPr>
        <p:txBody>
          <a:bodyPr anchor="b"/>
          <a:lstStyle>
            <a:lvl1pPr>
              <a:defRPr sz="4267"/>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6910917" y="1316567"/>
            <a:ext cx="8229600"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1119718" y="2743200"/>
            <a:ext cx="5242983"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cs-CZ" smtClean="0"/>
              <a:t>Upravte styly předlohy textu.</a:t>
            </a:r>
          </a:p>
        </p:txBody>
      </p:sp>
      <p:sp>
        <p:nvSpPr>
          <p:cNvPr id="5" name="Date Placeholder 4"/>
          <p:cNvSpPr>
            <a:spLocks noGrp="1"/>
          </p:cNvSpPr>
          <p:nvPr>
            <p:ph type="dt" sz="half" idx="10"/>
          </p:nvPr>
        </p:nvSpPr>
        <p:spPr/>
        <p:txBody>
          <a:bodyPr/>
          <a:lstStyle/>
          <a:p>
            <a:fld id="{747E9857-C0DD-4FEB-A522-BB05DCFD3F18}" type="datetime1">
              <a:rPr lang="cs-CZ" smtClean="0"/>
              <a:t>22.01.2018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3604AA5C-5794-495D-9567-39FBC8CBAB05}" type="slidenum">
              <a:rPr lang="cs-CZ" smtClean="0"/>
              <a:t>‹#›</a:t>
            </a:fld>
            <a:endParaRPr lang="cs-CZ"/>
          </a:p>
        </p:txBody>
      </p:sp>
    </p:spTree>
    <p:extLst>
      <p:ext uri="{BB962C8B-B14F-4D97-AF65-F5344CB8AC3E}">
        <p14:creationId xmlns:p14="http://schemas.microsoft.com/office/powerpoint/2010/main" val="552423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0" y="486834"/>
            <a:ext cx="14020800" cy="1767417"/>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1117600" y="2434167"/>
            <a:ext cx="14020800" cy="5801784"/>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1117600" y="8475134"/>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7FD8530D-0DD2-47FA-9597-0D758658D1FE}" type="datetime1">
              <a:rPr lang="cs-CZ" smtClean="0"/>
              <a:t>22.01.2018</a:t>
            </a:fld>
            <a:endParaRPr lang="cs-CZ"/>
          </a:p>
        </p:txBody>
      </p:sp>
      <p:sp>
        <p:nvSpPr>
          <p:cNvPr id="5" name="Footer Placeholder 4"/>
          <p:cNvSpPr>
            <a:spLocks noGrp="1"/>
          </p:cNvSpPr>
          <p:nvPr>
            <p:ph type="ftr" sz="quarter" idx="3"/>
          </p:nvPr>
        </p:nvSpPr>
        <p:spPr>
          <a:xfrm>
            <a:off x="5384800" y="8475134"/>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11480800" y="8475134"/>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3604AA5C-5794-495D-9567-39FBC8CBAB05}" type="slidenum">
              <a:rPr lang="cs-CZ" smtClean="0"/>
              <a:t>‹#›</a:t>
            </a:fld>
            <a:endParaRPr lang="cs-CZ"/>
          </a:p>
        </p:txBody>
      </p:sp>
    </p:spTree>
    <p:extLst>
      <p:ext uri="{BB962C8B-B14F-4D97-AF65-F5344CB8AC3E}">
        <p14:creationId xmlns:p14="http://schemas.microsoft.com/office/powerpoint/2010/main" val="185124538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ft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hyperlink" Target="http://www.ceskenoviny.cz/zpravy/index_img.php?id=315436" TargetMode="Externa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emf"/><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hyperlink" Target="http://www.med.muni.cz/uchazeci/"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med.muni.cz/" TargetMode="External"/><Relationship Id="rId5" Type="http://schemas.openxmlformats.org/officeDocument/2006/relationships/hyperlink" Target="mailto:studijni@med.muni.cz" TargetMode="Externa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hyperlink" Target="http://www.med.muni.cz/index.php?id=987"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hyperlink" Target="http://www.med.muni.cz/index.php?id=1061&amp;video=96" TargetMode="Externa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is.muni.cz/prihlaska/" TargetMode="External"/><Relationship Id="rId4" Type="http://schemas.openxmlformats.org/officeDocument/2006/relationships/image" Target="../media/image3.emf"/></Relationships>
</file>

<file path=ppt/slides/_rels/slide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is.muni.cz/prihlaska/" TargetMode="External"/><Relationship Id="rId4" Type="http://schemas.openxmlformats.org/officeDocument/2006/relationships/image" Target="../media/image3.emf"/></Relationships>
</file>

<file path=ppt/slides/_rels/slide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www.med.muni.cz/index.php?id=28" TargetMode="External"/><Relationship Id="rId4" Type="http://schemas.openxmlformats.org/officeDocument/2006/relationships/image" Target="../media/image3.emf"/></Relationships>
</file>

<file path=ppt/slides/_rels/slide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www.med.muni.cz/dokumenty/pdf/doporucena_literatura_bcamgr_prijimaci_zkousky.pdf" TargetMode="External"/><Relationship Id="rId5" Type="http://schemas.openxmlformats.org/officeDocument/2006/relationships/hyperlink" Target="http://www.med.muni.cz/dokumenty/pdf/tematicke_okruhy_pozadavku_k_prijimacim_zkouskam_2018.pdf" TargetMode="External"/><Relationship Id="rId4" Type="http://schemas.openxmlformats.org/officeDocument/2006/relationships/image" Target="../media/image3.emf"/></Relationships>
</file>

<file path=ppt/slides/_rels/slide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mailto:objednavka@lekarskeknihy.cz" TargetMode="External"/><Relationship Id="rId5" Type="http://schemas.openxmlformats.org/officeDocument/2006/relationships/hyperlink" Target="mailto:chvilova@lekarskeknihy.cz" TargetMode="External"/><Relationship Id="rId4" Type="http://schemas.openxmlformats.org/officeDocument/2006/relationships/image" Target="../media/image3.emf"/></Relationships>
</file>

<file path=ppt/slides/_rels/slide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emf"/></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5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hyperlink" Target="https://www.youtube.com/watch?v=98wALzAFnHo"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3.emf"/></Relationships>
</file>

<file path=ppt/slides/_rels/slide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6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hyperlink" Target="http://is.muni.cz/prihlaska/info_zkouska.p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hyperlink" Target="http://www.med.muni.cz/dokumenty/pdf/informace_k_odvolani_proti_rozhodnuti_2017.pdf"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5" Type="http://schemas.openxmlformats.org/officeDocument/2006/relationships/hyperlink" Target="http://www.med.muni.cz/index.php?id=1014" TargetMode="External"/><Relationship Id="rId4" Type="http://schemas.openxmlformats.org/officeDocument/2006/relationships/hyperlink" Target="http://www.med.muni.cz/"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2.emf"/><Relationship Id="rId7" Type="http://schemas.openxmlformats.org/officeDocument/2006/relationships/image" Target="../media/image21.jpg"/><Relationship Id="rId12" Type="http://schemas.openxmlformats.org/officeDocument/2006/relationships/image" Target="../media/image26.jpeg"/><Relationship Id="rId2" Type="http://schemas.openxmlformats.org/officeDocument/2006/relationships/notesSlide" Target="../notesSlides/notesSlide34.xml"/><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gif"/><Relationship Id="rId11" Type="http://schemas.openxmlformats.org/officeDocument/2006/relationships/image" Target="../media/image25.jpg"/><Relationship Id="rId5" Type="http://schemas.openxmlformats.org/officeDocument/2006/relationships/hyperlink" Target="https://www.numbeo.com/quality-of-life/rankings.jsp" TargetMode="External"/><Relationship Id="rId15" Type="http://schemas.openxmlformats.org/officeDocument/2006/relationships/image" Target="../media/image29.jpg"/><Relationship Id="rId10" Type="http://schemas.openxmlformats.org/officeDocument/2006/relationships/image" Target="../media/image24.jpg"/><Relationship Id="rId4" Type="http://schemas.openxmlformats.org/officeDocument/2006/relationships/image" Target="../media/image3.emf"/><Relationship Id="rId9" Type="http://schemas.openxmlformats.org/officeDocument/2006/relationships/image" Target="../media/image23.jpg"/><Relationship Id="rId14" Type="http://schemas.openxmlformats.org/officeDocument/2006/relationships/image" Target="../media/image28.jpeg"/></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topuniversities.com/university-rankings-articles/qs-best-student-cities/top-10-student-cities-according-students"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3.emf"/></Relationships>
</file>

<file path=ppt/slides/_rels/slide7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emf"/><Relationship Id="rId7"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emf"/><Relationship Id="rId9" Type="http://schemas.openxmlformats.org/officeDocument/2006/relationships/image" Target="../media/image37.jpg"/></Relationships>
</file>

<file path=ppt/slides/_rels/slide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0114" y="1751693"/>
            <a:ext cx="14020800" cy="6387755"/>
          </a:xfrm>
        </p:spPr>
        <p:txBody>
          <a:bodyPr>
            <a:normAutofit fontScale="90000"/>
          </a:bodyPr>
          <a:lstStyle/>
          <a:p>
            <a:pPr algn="ctr"/>
            <a:r>
              <a:rPr lang="cs-CZ" sz="9600" b="1" dirty="0" smtClean="0">
                <a:latin typeface="Garamond" panose="02020404030301010803" pitchFamily="18" charset="0"/>
              </a:rPr>
              <a:t>Nabídka studia </a:t>
            </a:r>
            <a:r>
              <a:rPr lang="cs-CZ" sz="9600" b="1" dirty="0" smtClean="0">
                <a:latin typeface="Garamond" panose="02020404030301010803" pitchFamily="18" charset="0"/>
              </a:rPr>
              <a:t/>
            </a:r>
            <a:br>
              <a:rPr lang="cs-CZ" sz="9600" b="1" dirty="0" smtClean="0">
                <a:latin typeface="Garamond" panose="02020404030301010803" pitchFamily="18" charset="0"/>
              </a:rPr>
            </a:br>
            <a:r>
              <a:rPr lang="cs-CZ" sz="9600" b="1" dirty="0" smtClean="0">
                <a:latin typeface="Garamond" panose="02020404030301010803" pitchFamily="18" charset="0"/>
              </a:rPr>
              <a:t>a </a:t>
            </a:r>
            <a:br>
              <a:rPr lang="cs-CZ" sz="9600" b="1" dirty="0" smtClean="0">
                <a:latin typeface="Garamond" panose="02020404030301010803" pitchFamily="18" charset="0"/>
              </a:rPr>
            </a:br>
            <a:r>
              <a:rPr lang="cs-CZ" sz="9600" b="1" dirty="0" smtClean="0">
                <a:latin typeface="Garamond" panose="02020404030301010803" pitchFamily="18" charset="0"/>
              </a:rPr>
              <a:t>PŘIJÍMACÍ  </a:t>
            </a:r>
            <a:r>
              <a:rPr lang="cs-CZ" sz="9600" b="1" dirty="0">
                <a:latin typeface="Garamond" panose="02020404030301010803" pitchFamily="18" charset="0"/>
              </a:rPr>
              <a:t>ŘÍZENÍ </a:t>
            </a:r>
            <a:r>
              <a:rPr lang="cs-CZ" sz="9600" b="1" dirty="0" smtClean="0">
                <a:latin typeface="Garamond" panose="02020404030301010803" pitchFamily="18" charset="0"/>
              </a:rPr>
              <a:t/>
            </a:r>
            <a:br>
              <a:rPr lang="cs-CZ" sz="9600" b="1" dirty="0" smtClean="0">
                <a:latin typeface="Garamond" panose="02020404030301010803" pitchFamily="18" charset="0"/>
              </a:rPr>
            </a:br>
            <a:r>
              <a:rPr lang="cs-CZ" sz="9600" b="1" dirty="0" smtClean="0">
                <a:latin typeface="Garamond" panose="02020404030301010803" pitchFamily="18" charset="0"/>
              </a:rPr>
              <a:t>na </a:t>
            </a:r>
            <a:r>
              <a:rPr lang="cs-CZ" sz="9600" b="1" dirty="0">
                <a:latin typeface="Garamond" panose="02020404030301010803" pitchFamily="18" charset="0"/>
              </a:rPr>
              <a:t>Lékařskou fakultu </a:t>
            </a:r>
            <a:r>
              <a:rPr lang="cs-CZ" sz="9600" b="1" dirty="0" smtClean="0">
                <a:latin typeface="Garamond" panose="02020404030301010803" pitchFamily="18" charset="0"/>
              </a:rPr>
              <a:t/>
            </a:r>
            <a:br>
              <a:rPr lang="cs-CZ" sz="9600" b="1" dirty="0" smtClean="0">
                <a:latin typeface="Garamond" panose="02020404030301010803" pitchFamily="18" charset="0"/>
              </a:rPr>
            </a:br>
            <a:r>
              <a:rPr lang="cs-CZ" sz="9600" b="1" dirty="0" smtClean="0">
                <a:latin typeface="Garamond" panose="02020404030301010803" pitchFamily="18" charset="0"/>
              </a:rPr>
              <a:t>MU </a:t>
            </a:r>
            <a:r>
              <a:rPr lang="cs-CZ" sz="9600" b="1" dirty="0">
                <a:latin typeface="Garamond" panose="02020404030301010803" pitchFamily="18" charset="0"/>
              </a:rPr>
              <a:t>2018</a:t>
            </a:r>
            <a:endParaRPr lang="cs-CZ" b="1" dirty="0"/>
          </a:p>
        </p:txBody>
      </p:sp>
      <p:pic>
        <p:nvPicPr>
          <p:cNvPr id="4" name="Zástupný symbol pro obsah 3"/>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5" name="Obrázek 4"/>
          <p:cNvPicPr/>
          <p:nvPr/>
        </p:nvPicPr>
        <p:blipFill>
          <a:blip r:embed="rId4">
            <a:extLst>
              <a:ext uri="{28A0092B-C50C-407E-A947-70E740481C1C}">
                <a14:useLocalDpi xmlns:a14="http://schemas.microsoft.com/office/drawing/2010/main" val="0"/>
              </a:ext>
            </a:extLst>
          </a:blip>
          <a:stretch>
            <a:fillRect/>
          </a:stretch>
        </p:blipFill>
        <p:spPr>
          <a:xfrm>
            <a:off x="14454560" y="20701"/>
            <a:ext cx="1511555" cy="1382649"/>
          </a:xfrm>
          <a:prstGeom prst="rect">
            <a:avLst/>
          </a:prstGeom>
        </p:spPr>
      </p:pic>
    </p:spTree>
    <p:extLst>
      <p:ext uri="{BB962C8B-B14F-4D97-AF65-F5344CB8AC3E}">
        <p14:creationId xmlns:p14="http://schemas.microsoft.com/office/powerpoint/2010/main" val="1191507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4" name="Picture 2" descr="fot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331913"/>
            <a:ext cx="14012056" cy="90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9651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4" name="Picture 5" descr="Komenskeho-cel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999" y="1331912"/>
            <a:ext cx="14326849" cy="781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6485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847295" y="1201134"/>
            <a:ext cx="15408705" cy="1015663"/>
          </a:xfrm>
          <a:prstGeom prst="rect">
            <a:avLst/>
          </a:prstGeom>
        </p:spPr>
        <p:txBody>
          <a:bodyPr wrap="none">
            <a:spAutoFit/>
          </a:bodyPr>
          <a:lstStyle/>
          <a:p>
            <a:r>
              <a:rPr lang="cs-CZ" altLang="cs-CZ" sz="6000" b="1" dirty="0" smtClean="0">
                <a:latin typeface="Garamond" panose="02020404030301010803" pitchFamily="18" charset="0"/>
              </a:rPr>
              <a:t>Blízká budoucnost </a:t>
            </a:r>
            <a:r>
              <a:rPr lang="cs-CZ" altLang="cs-CZ" sz="4800" b="1" i="1" dirty="0" smtClean="0">
                <a:latin typeface="Garamond" panose="02020404030301010803" pitchFamily="18" charset="0"/>
              </a:rPr>
              <a:t>aneb</a:t>
            </a:r>
            <a:r>
              <a:rPr lang="cs-CZ" altLang="cs-CZ" sz="6000" b="1" dirty="0" smtClean="0">
                <a:latin typeface="Garamond" panose="02020404030301010803" pitchFamily="18" charset="0"/>
              </a:rPr>
              <a:t> co čeká nové studenty</a:t>
            </a:r>
            <a:endParaRPr lang="cs-CZ" sz="6000" dirty="0">
              <a:latin typeface="Garamond" panose="02020404030301010803" pitchFamily="18" charset="0"/>
            </a:endParaRPr>
          </a:p>
        </p:txBody>
      </p:sp>
      <p:sp>
        <p:nvSpPr>
          <p:cNvPr id="5" name="Obdélník 4"/>
          <p:cNvSpPr/>
          <p:nvPr/>
        </p:nvSpPr>
        <p:spPr>
          <a:xfrm>
            <a:off x="324629" y="2280583"/>
            <a:ext cx="15604910" cy="5847755"/>
          </a:xfrm>
          <a:prstGeom prst="rect">
            <a:avLst/>
          </a:prstGeom>
        </p:spPr>
        <p:txBody>
          <a:bodyPr wrap="square">
            <a:spAutoFit/>
          </a:bodyPr>
          <a:lstStyle/>
          <a:p>
            <a:pPr marL="571500" indent="-571500">
              <a:spcBef>
                <a:spcPct val="50000"/>
              </a:spcBef>
              <a:buFont typeface="Wingdings" panose="05000000000000000000" pitchFamily="2" charset="2"/>
              <a:buChar char="Ø"/>
            </a:pPr>
            <a:r>
              <a:rPr lang="cs-CZ" altLang="cs-CZ" sz="4400" dirty="0" smtClean="0">
                <a:latin typeface="Garamond" panose="02020404030301010803" pitchFamily="18" charset="0"/>
              </a:rPr>
              <a:t>Strategická investice do vzdělávání studentů – simulační centrum </a:t>
            </a:r>
            <a:r>
              <a:rPr lang="cs-CZ" altLang="cs-CZ" sz="6600" b="1" dirty="0" smtClean="0">
                <a:latin typeface="Garamond" panose="02020404030301010803" pitchFamily="18" charset="0"/>
              </a:rPr>
              <a:t>SIMU+</a:t>
            </a:r>
          </a:p>
          <a:p>
            <a:pPr marL="571500" indent="-571500">
              <a:spcBef>
                <a:spcPct val="50000"/>
              </a:spcBef>
              <a:buFont typeface="Wingdings" panose="05000000000000000000" pitchFamily="2" charset="2"/>
              <a:buChar char="Ø"/>
            </a:pPr>
            <a:r>
              <a:rPr lang="cs-CZ" altLang="cs-CZ" sz="4400" dirty="0" smtClean="0">
                <a:latin typeface="Garamond" panose="02020404030301010803" pitchFamily="18" charset="0"/>
              </a:rPr>
              <a:t>Realizace v letech 2017 až 2022</a:t>
            </a:r>
          </a:p>
          <a:p>
            <a:pPr marL="571500" indent="-571500">
              <a:spcBef>
                <a:spcPct val="50000"/>
              </a:spcBef>
              <a:buFont typeface="Wingdings" panose="05000000000000000000" pitchFamily="2" charset="2"/>
              <a:buChar char="Ø"/>
            </a:pPr>
            <a:r>
              <a:rPr lang="cs-CZ" sz="4400" dirty="0" smtClean="0">
                <a:latin typeface="Garamond" panose="02020404030301010803" pitchFamily="18" charset="0"/>
              </a:rPr>
              <a:t>Simulace reálného nemocničního  </a:t>
            </a:r>
            <a:r>
              <a:rPr lang="cs-CZ" sz="4400" dirty="0">
                <a:latin typeface="Garamond" panose="02020404030301010803" pitchFamily="18" charset="0"/>
              </a:rPr>
              <a:t>prostředí od urgentního příjmu s plně vybavenou maketou sanitního vozu, přes heliport, JIP, operační sály, porodní sál, vyšetřovny, stomatologické ordinace, až po standardní nemocniční pokoje.</a:t>
            </a:r>
            <a:endParaRPr lang="cs-CZ" altLang="cs-CZ" sz="4400" dirty="0" smtClean="0">
              <a:latin typeface="Garamond" panose="02020404030301010803"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9476" y="2925633"/>
            <a:ext cx="3866524" cy="2605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13045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4" name="Obrázek 3"/>
          <p:cNvPicPr>
            <a:picLocks noChangeAspect="1"/>
          </p:cNvPicPr>
          <p:nvPr/>
        </p:nvPicPr>
        <p:blipFill>
          <a:blip r:embed="rId5"/>
          <a:stretch>
            <a:fillRect/>
          </a:stretch>
        </p:blipFill>
        <p:spPr>
          <a:xfrm>
            <a:off x="4112478" y="1403349"/>
            <a:ext cx="12143522" cy="7671563"/>
          </a:xfrm>
          <a:prstGeom prst="rect">
            <a:avLst/>
          </a:prstGeom>
        </p:spPr>
      </p:pic>
      <p:sp>
        <p:nvSpPr>
          <p:cNvPr id="5" name="TextovéPole 4"/>
          <p:cNvSpPr txBox="1"/>
          <p:nvPr/>
        </p:nvSpPr>
        <p:spPr>
          <a:xfrm>
            <a:off x="1012410" y="1403350"/>
            <a:ext cx="5801194" cy="8525411"/>
          </a:xfrm>
          <a:prstGeom prst="rect">
            <a:avLst/>
          </a:prstGeom>
          <a:noFill/>
        </p:spPr>
        <p:txBody>
          <a:bodyPr wrap="square" rtlCol="0">
            <a:spAutoFit/>
          </a:bodyPr>
          <a:lstStyle/>
          <a:p>
            <a:endParaRPr lang="cs-CZ" dirty="0"/>
          </a:p>
          <a:p>
            <a:r>
              <a:rPr lang="cs-CZ" sz="3200" b="1" dirty="0" smtClean="0">
                <a:solidFill>
                  <a:srgbClr val="FF0000"/>
                </a:solidFill>
                <a:latin typeface="Garamond" panose="02020404030301010803" pitchFamily="18" charset="0"/>
              </a:rPr>
              <a:t>SIMULOVANÝ HELIPORT</a:t>
            </a:r>
          </a:p>
          <a:p>
            <a:endParaRPr lang="cs-CZ" sz="3200" b="1" dirty="0" smtClean="0">
              <a:solidFill>
                <a:srgbClr val="FF0000"/>
              </a:solidFill>
              <a:latin typeface="Garamond" panose="02020404030301010803" pitchFamily="18" charset="0"/>
            </a:endParaRPr>
          </a:p>
          <a:p>
            <a:endParaRPr lang="cs-CZ" sz="3200" b="1" dirty="0">
              <a:solidFill>
                <a:srgbClr val="FF0000"/>
              </a:solidFill>
              <a:latin typeface="Garamond" panose="02020404030301010803" pitchFamily="18" charset="0"/>
            </a:endParaRPr>
          </a:p>
          <a:p>
            <a:r>
              <a:rPr lang="cs-CZ" sz="3200" b="1" dirty="0" smtClean="0">
                <a:solidFill>
                  <a:srgbClr val="FF0000"/>
                </a:solidFill>
                <a:latin typeface="Garamond" panose="02020404030301010803" pitchFamily="18" charset="0"/>
              </a:rPr>
              <a:t>NEMOCNIČNÍ PATRO</a:t>
            </a:r>
          </a:p>
          <a:p>
            <a:endParaRPr lang="cs-CZ" sz="3200" b="1" dirty="0" smtClean="0">
              <a:solidFill>
                <a:srgbClr val="FF0000"/>
              </a:solidFill>
              <a:latin typeface="Garamond" panose="02020404030301010803" pitchFamily="18" charset="0"/>
            </a:endParaRPr>
          </a:p>
          <a:p>
            <a:endParaRPr lang="cs-CZ" sz="3200" b="1" dirty="0">
              <a:solidFill>
                <a:srgbClr val="FF0000"/>
              </a:solidFill>
              <a:latin typeface="Garamond" panose="02020404030301010803" pitchFamily="18" charset="0"/>
            </a:endParaRPr>
          </a:p>
          <a:p>
            <a:r>
              <a:rPr lang="cs-CZ" sz="3200" b="1" dirty="0" smtClean="0">
                <a:solidFill>
                  <a:srgbClr val="FF0000"/>
                </a:solidFill>
                <a:latin typeface="Garamond" panose="02020404030301010803" pitchFamily="18" charset="0"/>
              </a:rPr>
              <a:t>PATRO MODERNÍCH VÝUKOVÝCH METOD</a:t>
            </a:r>
          </a:p>
          <a:p>
            <a:endParaRPr lang="cs-CZ" sz="3200" b="1" dirty="0" smtClean="0">
              <a:solidFill>
                <a:srgbClr val="FF0000"/>
              </a:solidFill>
              <a:latin typeface="Garamond" panose="02020404030301010803" pitchFamily="18" charset="0"/>
            </a:endParaRPr>
          </a:p>
          <a:p>
            <a:endParaRPr lang="cs-CZ" sz="3200" b="1" dirty="0" smtClean="0">
              <a:solidFill>
                <a:srgbClr val="FF0000"/>
              </a:solidFill>
              <a:latin typeface="Garamond" panose="02020404030301010803" pitchFamily="18" charset="0"/>
            </a:endParaRPr>
          </a:p>
          <a:p>
            <a:r>
              <a:rPr lang="cs-CZ" sz="3200" b="1" dirty="0" smtClean="0">
                <a:solidFill>
                  <a:srgbClr val="FF0000"/>
                </a:solidFill>
                <a:latin typeface="Garamond" panose="02020404030301010803" pitchFamily="18" charset="0"/>
              </a:rPr>
              <a:t>URGENTNÍ </a:t>
            </a:r>
            <a:r>
              <a:rPr lang="cs-CZ" sz="3200" b="1" dirty="0">
                <a:solidFill>
                  <a:srgbClr val="FF0000"/>
                </a:solidFill>
                <a:latin typeface="Garamond" panose="02020404030301010803" pitchFamily="18" charset="0"/>
              </a:rPr>
              <a:t>PŘÍJEM</a:t>
            </a:r>
          </a:p>
          <a:p>
            <a:endParaRPr lang="cs-CZ" sz="3200" b="1" dirty="0" smtClean="0">
              <a:solidFill>
                <a:srgbClr val="FF0000"/>
              </a:solidFill>
              <a:latin typeface="Garamond" panose="02020404030301010803" pitchFamily="18" charset="0"/>
            </a:endParaRPr>
          </a:p>
          <a:p>
            <a:endParaRPr lang="cs-CZ" sz="3200" b="1" dirty="0" smtClean="0">
              <a:solidFill>
                <a:srgbClr val="FF0000"/>
              </a:solidFill>
              <a:latin typeface="Garamond" panose="02020404030301010803" pitchFamily="18" charset="0"/>
            </a:endParaRPr>
          </a:p>
          <a:p>
            <a:r>
              <a:rPr lang="cs-CZ" sz="3200" b="1" dirty="0" smtClean="0">
                <a:solidFill>
                  <a:srgbClr val="FF0000"/>
                </a:solidFill>
                <a:latin typeface="Garamond" panose="02020404030301010803" pitchFamily="18" charset="0"/>
              </a:rPr>
              <a:t>STOMATOLOGICKÉ PATRO</a:t>
            </a:r>
          </a:p>
          <a:p>
            <a:endParaRPr lang="cs-CZ" sz="3200" b="1" dirty="0" smtClean="0">
              <a:solidFill>
                <a:srgbClr val="FF0000"/>
              </a:solidFill>
              <a:latin typeface="Garamond" panose="02020404030301010803" pitchFamily="18" charset="0"/>
            </a:endParaRPr>
          </a:p>
          <a:p>
            <a:endParaRPr lang="cs-CZ" sz="3200" b="1" dirty="0">
              <a:solidFill>
                <a:srgbClr val="FF0000"/>
              </a:solidFill>
              <a:latin typeface="Garamond" panose="02020404030301010803" pitchFamily="18" charset="0"/>
            </a:endParaRPr>
          </a:p>
          <a:p>
            <a:endParaRPr lang="cs-CZ" dirty="0"/>
          </a:p>
        </p:txBody>
      </p:sp>
      <p:sp>
        <p:nvSpPr>
          <p:cNvPr id="6" name="Šipka doprava 5"/>
          <p:cNvSpPr/>
          <p:nvPr/>
        </p:nvSpPr>
        <p:spPr>
          <a:xfrm rot="2397370">
            <a:off x="6045250" y="2383474"/>
            <a:ext cx="1633176" cy="3601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prava 6"/>
          <p:cNvSpPr/>
          <p:nvPr/>
        </p:nvSpPr>
        <p:spPr>
          <a:xfrm rot="1631479">
            <a:off x="5399436" y="3769162"/>
            <a:ext cx="1680731" cy="380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prava 7"/>
          <p:cNvSpPr/>
          <p:nvPr/>
        </p:nvSpPr>
        <p:spPr>
          <a:xfrm>
            <a:off x="5534828" y="4862088"/>
            <a:ext cx="5319753" cy="3667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Šipka doprava 8"/>
          <p:cNvSpPr/>
          <p:nvPr/>
        </p:nvSpPr>
        <p:spPr>
          <a:xfrm rot="18506610">
            <a:off x="5996393" y="6786772"/>
            <a:ext cx="3292899" cy="4279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prava 9"/>
          <p:cNvSpPr/>
          <p:nvPr/>
        </p:nvSpPr>
        <p:spPr>
          <a:xfrm rot="20242664">
            <a:off x="5071947" y="6371894"/>
            <a:ext cx="1615035" cy="3916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389864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5316264" y="1264920"/>
            <a:ext cx="5089855" cy="1015663"/>
          </a:xfrm>
          <a:prstGeom prst="rect">
            <a:avLst/>
          </a:prstGeom>
        </p:spPr>
        <p:txBody>
          <a:bodyPr wrap="none">
            <a:spAutoFit/>
          </a:bodyPr>
          <a:lstStyle/>
          <a:p>
            <a:pPr algn="ctr"/>
            <a:r>
              <a:rPr lang="cs-CZ" altLang="cs-CZ" sz="6000" b="1" dirty="0" smtClean="0">
                <a:latin typeface="Garamond" panose="02020404030301010803" pitchFamily="18" charset="0"/>
              </a:rPr>
              <a:t>Součásti SIMU</a:t>
            </a:r>
            <a:endParaRPr lang="cs-CZ" sz="6000" dirty="0">
              <a:latin typeface="Garamond" panose="02020404030301010803" pitchFamily="18" charset="0"/>
            </a:endParaRPr>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2455"/>
          <a:stretch/>
        </p:blipFill>
        <p:spPr bwMode="auto">
          <a:xfrm>
            <a:off x="2001557" y="2053261"/>
            <a:ext cx="11719268" cy="7090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588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2287" y="1152436"/>
            <a:ext cx="12421760" cy="8094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2446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334125" y="1554192"/>
            <a:ext cx="4452077" cy="1015663"/>
          </a:xfrm>
          <a:prstGeom prst="rect">
            <a:avLst/>
          </a:prstGeom>
        </p:spPr>
        <p:txBody>
          <a:bodyPr wrap="square">
            <a:spAutoFit/>
          </a:bodyPr>
          <a:lstStyle/>
          <a:p>
            <a:r>
              <a:rPr lang="cs-CZ" altLang="cs-CZ" sz="6000" b="1" dirty="0">
                <a:latin typeface="Garamond" panose="02020404030301010803" pitchFamily="18" charset="0"/>
              </a:rPr>
              <a:t>Kontakty</a:t>
            </a:r>
            <a:endParaRPr lang="cs-CZ" sz="6000" dirty="0">
              <a:latin typeface="Garamond" panose="02020404030301010803" pitchFamily="18" charset="0"/>
            </a:endParaRPr>
          </a:p>
        </p:txBody>
      </p:sp>
      <p:sp>
        <p:nvSpPr>
          <p:cNvPr id="5" name="Rectangle 3"/>
          <p:cNvSpPr txBox="1">
            <a:spLocks noChangeArrowheads="1"/>
          </p:cNvSpPr>
          <p:nvPr/>
        </p:nvSpPr>
        <p:spPr>
          <a:xfrm>
            <a:off x="1143000" y="2720697"/>
            <a:ext cx="14626652" cy="4841631"/>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cs-CZ" altLang="cs-CZ" sz="4000" dirty="0" smtClean="0">
                <a:latin typeface="Garamond" panose="02020404030301010803" pitchFamily="18" charset="0"/>
              </a:rPr>
              <a:t>adresa:    	</a:t>
            </a:r>
            <a:r>
              <a:rPr lang="cs-CZ" altLang="cs-CZ" sz="4000" b="1" dirty="0" smtClean="0">
                <a:latin typeface="Garamond" panose="02020404030301010803" pitchFamily="18" charset="0"/>
              </a:rPr>
              <a:t>Lékařská fakulta MU</a:t>
            </a:r>
            <a:br>
              <a:rPr lang="cs-CZ" altLang="cs-CZ" sz="4000" b="1" dirty="0" smtClean="0">
                <a:latin typeface="Garamond" panose="02020404030301010803" pitchFamily="18" charset="0"/>
              </a:rPr>
            </a:br>
            <a:r>
              <a:rPr lang="cs-CZ" altLang="cs-CZ" sz="4000" b="1" dirty="0" smtClean="0">
                <a:latin typeface="Garamond" panose="02020404030301010803" pitchFamily="18" charset="0"/>
              </a:rPr>
              <a:t>               	Univerzitní kampus</a:t>
            </a:r>
            <a:br>
              <a:rPr lang="cs-CZ" altLang="cs-CZ" sz="4000" b="1" dirty="0" smtClean="0">
                <a:latin typeface="Garamond" panose="02020404030301010803" pitchFamily="18" charset="0"/>
              </a:rPr>
            </a:br>
            <a:r>
              <a:rPr lang="cs-CZ" altLang="cs-CZ" sz="4000" b="1" dirty="0" smtClean="0">
                <a:latin typeface="Garamond" panose="02020404030301010803" pitchFamily="18" charset="0"/>
              </a:rPr>
              <a:t>               	Studijní oddělení,  Pavilon A17                            		       	Kamenice 5, 625 00 Brno</a:t>
            </a:r>
            <a:endParaRPr lang="cs-CZ" altLang="cs-CZ" sz="4000" dirty="0" smtClean="0">
              <a:latin typeface="Garamond" panose="02020404030301010803" pitchFamily="18" charset="0"/>
            </a:endParaRPr>
          </a:p>
          <a:p>
            <a:r>
              <a:rPr lang="cs-CZ" altLang="cs-CZ" sz="4000" dirty="0" smtClean="0">
                <a:latin typeface="Garamond" panose="02020404030301010803" pitchFamily="18" charset="0"/>
              </a:rPr>
              <a:t>telefony:   	</a:t>
            </a:r>
            <a:r>
              <a:rPr lang="cs-CZ" altLang="cs-CZ" sz="4000" b="1" dirty="0" smtClean="0">
                <a:latin typeface="Garamond" panose="02020404030301010803" pitchFamily="18" charset="0"/>
              </a:rPr>
              <a:t>549 49 ----</a:t>
            </a:r>
          </a:p>
          <a:p>
            <a:pPr>
              <a:buNone/>
            </a:pPr>
            <a:r>
              <a:rPr lang="cs-CZ" altLang="cs-CZ" sz="4000" b="1" dirty="0" smtClean="0">
                <a:latin typeface="Garamond" panose="02020404030301010803" pitchFamily="18" charset="0"/>
              </a:rPr>
              <a:t>			1305, 5342, 6855, 5346, 7179, 5415, 6855, </a:t>
            </a:r>
            <a:r>
              <a:rPr lang="cs-CZ" altLang="cs-CZ" sz="4000" b="1" dirty="0" smtClean="0">
                <a:latin typeface="Garamond" panose="02020404030301010803" pitchFamily="18" charset="0"/>
              </a:rPr>
              <a:t>6767 </a:t>
            </a:r>
            <a:r>
              <a:rPr lang="cs-CZ" altLang="cs-CZ" sz="4000" b="1" dirty="0" smtClean="0">
                <a:latin typeface="Garamond" panose="02020404030301010803" pitchFamily="18" charset="0"/>
              </a:rPr>
              <a:t/>
            </a:r>
            <a:br>
              <a:rPr lang="cs-CZ" altLang="cs-CZ" sz="4000" b="1" dirty="0" smtClean="0">
                <a:latin typeface="Garamond" panose="02020404030301010803" pitchFamily="18" charset="0"/>
              </a:rPr>
            </a:br>
            <a:r>
              <a:rPr lang="cs-CZ" altLang="cs-CZ" sz="4000" dirty="0" smtClean="0">
                <a:latin typeface="Garamond" panose="02020404030301010803" pitchFamily="18" charset="0"/>
              </a:rPr>
              <a:t>e-mail:      	</a:t>
            </a:r>
            <a:r>
              <a:rPr lang="cs-CZ" altLang="cs-CZ" sz="4000" b="1" dirty="0" smtClean="0">
                <a:latin typeface="Garamond" panose="02020404030301010803" pitchFamily="18" charset="0"/>
                <a:hlinkClick r:id="rId5"/>
              </a:rPr>
              <a:t>studijni@med.muni.cz</a:t>
            </a:r>
            <a:endParaRPr lang="cs-CZ" altLang="cs-CZ" sz="4000" dirty="0" smtClean="0">
              <a:latin typeface="Garamond" panose="02020404030301010803" pitchFamily="18" charset="0"/>
            </a:endParaRPr>
          </a:p>
          <a:p>
            <a:r>
              <a:rPr lang="cs-CZ" altLang="cs-CZ" sz="4000" dirty="0" smtClean="0">
                <a:latin typeface="Garamond" panose="02020404030301010803" pitchFamily="18" charset="0"/>
              </a:rPr>
              <a:t>www stránka:  </a:t>
            </a:r>
            <a:r>
              <a:rPr lang="cs-CZ" altLang="cs-CZ" sz="4000" b="1" u="sng" dirty="0" smtClean="0">
                <a:latin typeface="Garamond" panose="02020404030301010803" pitchFamily="18" charset="0"/>
                <a:hlinkClick r:id="rId6"/>
              </a:rPr>
              <a:t>http://www.med.muni.cz/</a:t>
            </a:r>
            <a:endParaRPr lang="cs-CZ" altLang="cs-CZ" sz="4000" b="1" u="sng" dirty="0" smtClean="0">
              <a:latin typeface="Garamond" panose="02020404030301010803" pitchFamily="18" charset="0"/>
            </a:endParaRPr>
          </a:p>
          <a:p>
            <a:r>
              <a:rPr lang="cs-CZ" altLang="cs-CZ" sz="4000" b="1" u="sng" dirty="0" smtClean="0">
                <a:latin typeface="Garamond" panose="02020404030301010803" pitchFamily="18" charset="0"/>
              </a:rPr>
              <a:t>pro uchazeče o studium: </a:t>
            </a:r>
            <a:r>
              <a:rPr lang="cs-CZ" sz="4000" b="1" dirty="0">
                <a:latin typeface="Garamond" panose="02020404030301010803" pitchFamily="18" charset="0"/>
                <a:hlinkClick r:id="rId7"/>
              </a:rPr>
              <a:t>www.med.muni.cz/uchazeci</a:t>
            </a:r>
            <a:r>
              <a:rPr lang="cs-CZ" sz="4000" b="1" dirty="0" smtClean="0">
                <a:latin typeface="Garamond" panose="02020404030301010803" pitchFamily="18" charset="0"/>
                <a:hlinkClick r:id="rId7"/>
              </a:rPr>
              <a:t>/</a:t>
            </a:r>
            <a:endParaRPr lang="cs-CZ" sz="4000" b="1" dirty="0" smtClean="0">
              <a:latin typeface="Garamond" panose="02020404030301010803" pitchFamily="18" charset="0"/>
            </a:endParaRPr>
          </a:p>
          <a:p>
            <a:pPr marL="0" indent="0">
              <a:buNone/>
            </a:pPr>
            <a:endParaRPr lang="cs-CZ" altLang="cs-CZ" b="1" u="sng" dirty="0" smtClean="0">
              <a:latin typeface="Times New Roman" panose="02020603050405020304" pitchFamily="18" charset="0"/>
            </a:endParaRPr>
          </a:p>
        </p:txBody>
      </p:sp>
    </p:spTree>
    <p:extLst>
      <p:ext uri="{BB962C8B-B14F-4D97-AF65-F5344CB8AC3E}">
        <p14:creationId xmlns:p14="http://schemas.microsoft.com/office/powerpoint/2010/main" val="39633470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TextovéPole 3"/>
          <p:cNvSpPr txBox="1"/>
          <p:nvPr/>
        </p:nvSpPr>
        <p:spPr>
          <a:xfrm>
            <a:off x="1721224" y="1936376"/>
            <a:ext cx="13258800" cy="7263527"/>
          </a:xfrm>
          <a:prstGeom prst="rect">
            <a:avLst/>
          </a:prstGeom>
          <a:noFill/>
        </p:spPr>
        <p:txBody>
          <a:bodyPr wrap="square" rtlCol="0">
            <a:spAutoFit/>
          </a:bodyPr>
          <a:lstStyle/>
          <a:p>
            <a:pPr algn="ctr"/>
            <a:endParaRPr kumimoji="1" lang="cs-CZ" sz="8000" b="1" dirty="0" smtClean="0">
              <a:solidFill>
                <a:srgbClr val="FF0000"/>
              </a:solidFill>
              <a:effectLst>
                <a:outerShdw blurRad="38100" dist="38100" dir="2700000" algn="tl">
                  <a:srgbClr val="C0C0C0"/>
                </a:outerShdw>
              </a:effectLst>
              <a:latin typeface="Garamond" panose="02020404030301010803" pitchFamily="18" charset="0"/>
            </a:endParaRPr>
          </a:p>
          <a:p>
            <a:pPr algn="ctr"/>
            <a:endParaRPr kumimoji="1" lang="cs-CZ" sz="8000" b="1" dirty="0">
              <a:solidFill>
                <a:srgbClr val="FF0000"/>
              </a:solidFill>
              <a:effectLst>
                <a:outerShdw blurRad="38100" dist="38100" dir="2700000" algn="tl">
                  <a:srgbClr val="C0C0C0"/>
                </a:outerShdw>
              </a:effectLst>
              <a:latin typeface="Garamond" panose="02020404030301010803" pitchFamily="18" charset="0"/>
            </a:endParaRPr>
          </a:p>
          <a:p>
            <a:pPr algn="ctr"/>
            <a:r>
              <a:rPr kumimoji="1" lang="cs-CZ" sz="8000" b="1" dirty="0" smtClean="0">
                <a:solidFill>
                  <a:srgbClr val="FF0000"/>
                </a:solidFill>
                <a:effectLst>
                  <a:outerShdw blurRad="38100" dist="38100" dir="2700000" algn="tl">
                    <a:srgbClr val="C0C0C0"/>
                  </a:outerShdw>
                </a:effectLst>
                <a:latin typeface="Garamond" panose="02020404030301010803" pitchFamily="18" charset="0"/>
              </a:rPr>
              <a:t>Studijní </a:t>
            </a:r>
            <a:r>
              <a:rPr kumimoji="1" lang="cs-CZ" sz="8000" b="1" dirty="0">
                <a:solidFill>
                  <a:srgbClr val="FF0000"/>
                </a:solidFill>
                <a:effectLst>
                  <a:outerShdw blurRad="38100" dist="38100" dir="2700000" algn="tl">
                    <a:srgbClr val="C0C0C0"/>
                  </a:outerShdw>
                </a:effectLst>
                <a:latin typeface="Garamond" panose="02020404030301010803" pitchFamily="18" charset="0"/>
              </a:rPr>
              <a:t>programy na LF </a:t>
            </a:r>
            <a:r>
              <a:rPr kumimoji="1" lang="cs-CZ" sz="8000" b="1" dirty="0" smtClean="0">
                <a:solidFill>
                  <a:srgbClr val="FF0000"/>
                </a:solidFill>
                <a:effectLst>
                  <a:outerShdw blurRad="38100" dist="38100" dir="2700000" algn="tl">
                    <a:srgbClr val="C0C0C0"/>
                  </a:outerShdw>
                </a:effectLst>
                <a:latin typeface="Garamond" panose="02020404030301010803" pitchFamily="18" charset="0"/>
              </a:rPr>
              <a:t>MU</a:t>
            </a:r>
          </a:p>
          <a:p>
            <a:pPr algn="ctr"/>
            <a:endParaRPr kumimoji="1" lang="cs-CZ" sz="8000" b="1" dirty="0">
              <a:solidFill>
                <a:srgbClr val="FF0000"/>
              </a:solidFill>
              <a:effectLst>
                <a:outerShdw blurRad="38100" dist="38100" dir="2700000" algn="tl">
                  <a:srgbClr val="C0C0C0"/>
                </a:outerShdw>
              </a:effectLst>
              <a:latin typeface="Garamond" panose="02020404030301010803" pitchFamily="18" charset="0"/>
            </a:endParaRPr>
          </a:p>
          <a:p>
            <a:pPr algn="ctr"/>
            <a:r>
              <a:rPr lang="cs-CZ" altLang="cs-CZ" sz="2400" dirty="0">
                <a:latin typeface="Times New Roman" panose="02020603050405020304" pitchFamily="18" charset="0"/>
                <a:hlinkClick r:id="rId4"/>
              </a:rPr>
              <a:t>http://</a:t>
            </a:r>
            <a:r>
              <a:rPr lang="cs-CZ" altLang="cs-CZ" sz="2400" dirty="0" smtClean="0">
                <a:latin typeface="Times New Roman" panose="02020603050405020304" pitchFamily="18" charset="0"/>
                <a:hlinkClick r:id="rId4"/>
              </a:rPr>
              <a:t>www.med.muni.cz/index.php?id=987</a:t>
            </a:r>
            <a:endParaRPr lang="cs-CZ" altLang="cs-CZ" sz="2400" dirty="0" smtClean="0">
              <a:latin typeface="Times New Roman" panose="02020603050405020304" pitchFamily="18" charset="0"/>
            </a:endParaRPr>
          </a:p>
          <a:p>
            <a:pPr algn="ctr"/>
            <a:endParaRPr lang="cs-CZ" altLang="cs-CZ" sz="2400" dirty="0">
              <a:latin typeface="Times New Roman" panose="02020603050405020304" pitchFamily="18" charset="0"/>
            </a:endParaRPr>
          </a:p>
          <a:p>
            <a:pPr algn="ctr"/>
            <a:endParaRPr kumimoji="1" lang="cs-CZ" sz="8000" b="1" dirty="0">
              <a:solidFill>
                <a:srgbClr val="FF0000"/>
              </a:solidFill>
              <a:effectLst>
                <a:outerShdw blurRad="38100" dist="38100" dir="2700000" algn="tl">
                  <a:srgbClr val="C0C0C0"/>
                </a:outerShdw>
              </a:effectLst>
              <a:latin typeface="Garamond" panose="02020404030301010803" pitchFamily="18" charset="0"/>
            </a:endParaRPr>
          </a:p>
          <a:p>
            <a:endParaRPr lang="cs-CZ" dirty="0"/>
          </a:p>
        </p:txBody>
      </p:sp>
    </p:spTree>
    <p:extLst>
      <p:ext uri="{BB962C8B-B14F-4D97-AF65-F5344CB8AC3E}">
        <p14:creationId xmlns:p14="http://schemas.microsoft.com/office/powerpoint/2010/main" val="15732597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TextovéPole 3"/>
          <p:cNvSpPr txBox="1"/>
          <p:nvPr/>
        </p:nvSpPr>
        <p:spPr>
          <a:xfrm>
            <a:off x="1721224" y="1869141"/>
            <a:ext cx="13003305" cy="7263527"/>
          </a:xfrm>
          <a:prstGeom prst="rect">
            <a:avLst/>
          </a:prstGeom>
          <a:noFill/>
        </p:spPr>
        <p:txBody>
          <a:bodyPr wrap="square" rtlCol="0">
            <a:spAutoFit/>
          </a:bodyPr>
          <a:lstStyle/>
          <a:p>
            <a:pPr>
              <a:defRPr/>
            </a:pPr>
            <a:r>
              <a:rPr kumimoji="1" lang="cs-CZ" sz="4800" b="1" u="sng" dirty="0">
                <a:solidFill>
                  <a:schemeClr val="tx2"/>
                </a:solidFill>
                <a:effectLst>
                  <a:outerShdw blurRad="38100" dist="38100" dir="2700000" algn="tl">
                    <a:srgbClr val="C0C0C0"/>
                  </a:outerShdw>
                </a:effectLst>
                <a:latin typeface="Garamond" panose="02020404030301010803" pitchFamily="18" charset="0"/>
              </a:rPr>
              <a:t>Magisterské studium</a:t>
            </a:r>
            <a:r>
              <a:rPr kumimoji="1" lang="cs-CZ" sz="4800" b="1" dirty="0">
                <a:latin typeface="Garamond" panose="02020404030301010803" pitchFamily="18" charset="0"/>
              </a:rPr>
              <a:t>   </a:t>
            </a:r>
          </a:p>
          <a:p>
            <a:pPr>
              <a:defRPr/>
            </a:pPr>
            <a:r>
              <a:rPr kumimoji="1" lang="cs-CZ" sz="4000" dirty="0">
                <a:latin typeface="Garamond" panose="02020404030301010803" pitchFamily="18" charset="0"/>
              </a:rPr>
              <a:t>  </a:t>
            </a:r>
          </a:p>
          <a:p>
            <a:pPr>
              <a:defRPr/>
            </a:pPr>
            <a:r>
              <a:rPr kumimoji="1" lang="cs-CZ" sz="4000" dirty="0">
                <a:latin typeface="Garamond" panose="02020404030301010803" pitchFamily="18" charset="0"/>
              </a:rPr>
              <a:t>  Studijní program: </a:t>
            </a:r>
          </a:p>
          <a:p>
            <a:pPr>
              <a:defRPr/>
            </a:pPr>
            <a:r>
              <a:rPr kumimoji="1" lang="cs-CZ" sz="4000" b="1" dirty="0">
                <a:latin typeface="Garamond" panose="02020404030301010803" pitchFamily="18" charset="0"/>
              </a:rPr>
              <a:t>  </a:t>
            </a:r>
            <a:r>
              <a:rPr kumimoji="1" lang="cs-CZ" sz="4000" b="1" dirty="0">
                <a:solidFill>
                  <a:srgbClr val="FF0000"/>
                </a:solidFill>
                <a:latin typeface="Garamond" panose="02020404030301010803" pitchFamily="18" charset="0"/>
              </a:rPr>
              <a:t>VŠEOBECNÉ LÉKAŘSTVÍ </a:t>
            </a:r>
            <a:r>
              <a:rPr kumimoji="1" lang="cs-CZ" sz="4000" dirty="0">
                <a:solidFill>
                  <a:srgbClr val="FF0000"/>
                </a:solidFill>
                <a:latin typeface="Garamond" panose="02020404030301010803" pitchFamily="18" charset="0"/>
              </a:rPr>
              <a:t>                                                                                                                          </a:t>
            </a:r>
          </a:p>
          <a:p>
            <a:pPr>
              <a:defRPr/>
            </a:pPr>
            <a:r>
              <a:rPr kumimoji="1" lang="cs-CZ" sz="4000" dirty="0">
                <a:latin typeface="Garamond" panose="02020404030301010803" pitchFamily="18" charset="0"/>
              </a:rPr>
              <a:t>  </a:t>
            </a:r>
            <a:r>
              <a:rPr kumimoji="1" lang="cs-CZ" sz="3600" dirty="0" smtClean="0">
                <a:latin typeface="Garamond" panose="02020404030301010803" pitchFamily="18" charset="0"/>
              </a:rPr>
              <a:t>Studijní </a:t>
            </a:r>
            <a:r>
              <a:rPr kumimoji="1" lang="cs-CZ" sz="3600" dirty="0">
                <a:latin typeface="Garamond" panose="02020404030301010803" pitchFamily="18" charset="0"/>
              </a:rPr>
              <a:t>obor:</a:t>
            </a:r>
            <a:r>
              <a:rPr kumimoji="1" lang="cs-CZ" sz="3600" b="1" dirty="0">
                <a:latin typeface="Garamond" panose="02020404030301010803" pitchFamily="18" charset="0"/>
              </a:rPr>
              <a:t>    </a:t>
            </a:r>
          </a:p>
          <a:p>
            <a:pPr>
              <a:defRPr/>
            </a:pPr>
            <a:r>
              <a:rPr kumimoji="1" lang="cs-CZ" sz="4000" b="1" dirty="0">
                <a:latin typeface="Garamond" panose="02020404030301010803" pitchFamily="18" charset="0"/>
              </a:rPr>
              <a:t>  Všeobecné lékařství</a:t>
            </a:r>
          </a:p>
          <a:p>
            <a:pPr>
              <a:defRPr/>
            </a:pPr>
            <a:endParaRPr kumimoji="1" lang="cs-CZ" sz="4000" b="1" dirty="0">
              <a:latin typeface="Garamond" panose="02020404030301010803" pitchFamily="18" charset="0"/>
            </a:endParaRPr>
          </a:p>
          <a:p>
            <a:pPr>
              <a:defRPr/>
            </a:pPr>
            <a:r>
              <a:rPr kumimoji="1" lang="cs-CZ" sz="4000" dirty="0">
                <a:latin typeface="Garamond" panose="02020404030301010803" pitchFamily="18" charset="0"/>
              </a:rPr>
              <a:t>  Studijní program: </a:t>
            </a:r>
          </a:p>
          <a:p>
            <a:pPr>
              <a:defRPr/>
            </a:pPr>
            <a:r>
              <a:rPr kumimoji="1" lang="cs-CZ" sz="4000" b="1" dirty="0">
                <a:latin typeface="Garamond" panose="02020404030301010803" pitchFamily="18" charset="0"/>
              </a:rPr>
              <a:t> </a:t>
            </a:r>
            <a:r>
              <a:rPr kumimoji="1" lang="cs-CZ" sz="4000" b="1" dirty="0">
                <a:solidFill>
                  <a:srgbClr val="00B050"/>
                </a:solidFill>
                <a:latin typeface="Garamond" panose="02020404030301010803" pitchFamily="18" charset="0"/>
              </a:rPr>
              <a:t> ZUBNÍ LÉKAŘSTVÍ</a:t>
            </a:r>
            <a:r>
              <a:rPr kumimoji="1" lang="cs-CZ" sz="4000" b="1" dirty="0">
                <a:latin typeface="Garamond" panose="02020404030301010803" pitchFamily="18" charset="0"/>
              </a:rPr>
              <a:t> </a:t>
            </a:r>
            <a:r>
              <a:rPr kumimoji="1" lang="cs-CZ" sz="4000" dirty="0">
                <a:latin typeface="Garamond" panose="02020404030301010803" pitchFamily="18" charset="0"/>
              </a:rPr>
              <a:t>                                                                                                                        </a:t>
            </a:r>
          </a:p>
          <a:p>
            <a:pPr>
              <a:defRPr/>
            </a:pPr>
            <a:r>
              <a:rPr kumimoji="1" lang="cs-CZ" sz="4000" dirty="0">
                <a:latin typeface="Garamond" panose="02020404030301010803" pitchFamily="18" charset="0"/>
              </a:rPr>
              <a:t>  </a:t>
            </a:r>
            <a:r>
              <a:rPr kumimoji="1" lang="cs-CZ" sz="3600" dirty="0" smtClean="0">
                <a:latin typeface="Garamond" panose="02020404030301010803" pitchFamily="18" charset="0"/>
              </a:rPr>
              <a:t>Studijní </a:t>
            </a:r>
            <a:r>
              <a:rPr kumimoji="1" lang="cs-CZ" sz="3600" dirty="0">
                <a:latin typeface="Garamond" panose="02020404030301010803" pitchFamily="18" charset="0"/>
              </a:rPr>
              <a:t>obor:</a:t>
            </a:r>
            <a:r>
              <a:rPr kumimoji="1" lang="cs-CZ" sz="3600" b="1" dirty="0">
                <a:latin typeface="Garamond" panose="02020404030301010803" pitchFamily="18" charset="0"/>
              </a:rPr>
              <a:t>    </a:t>
            </a:r>
          </a:p>
          <a:p>
            <a:pPr>
              <a:defRPr/>
            </a:pPr>
            <a:r>
              <a:rPr kumimoji="1" lang="cs-CZ" sz="4000" b="1" dirty="0">
                <a:latin typeface="Garamond" panose="02020404030301010803" pitchFamily="18" charset="0"/>
              </a:rPr>
              <a:t>  Zubní lékařství</a:t>
            </a:r>
          </a:p>
          <a:p>
            <a:endParaRPr lang="cs-CZ" dirty="0"/>
          </a:p>
        </p:txBody>
      </p:sp>
    </p:spTree>
    <p:extLst>
      <p:ext uri="{BB962C8B-B14F-4D97-AF65-F5344CB8AC3E}">
        <p14:creationId xmlns:p14="http://schemas.microsoft.com/office/powerpoint/2010/main" val="2302717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385047" y="1734670"/>
            <a:ext cx="14267329" cy="6814173"/>
          </a:xfrm>
          <a:prstGeom prst="rect">
            <a:avLst/>
          </a:prstGeom>
        </p:spPr>
        <p:txBody>
          <a:bodyPr wrap="square">
            <a:spAutoFit/>
          </a:bodyPr>
          <a:lstStyle/>
          <a:p>
            <a:pPr>
              <a:lnSpc>
                <a:spcPct val="80000"/>
              </a:lnSpc>
              <a:buFontTx/>
              <a:buNone/>
              <a:defRPr/>
            </a:pPr>
            <a:r>
              <a:rPr lang="cs-CZ" sz="4800" b="1" u="sng" dirty="0">
                <a:solidFill>
                  <a:schemeClr val="tx2"/>
                </a:solidFill>
                <a:effectLst>
                  <a:outerShdw blurRad="38100" dist="38100" dir="2700000" algn="tl">
                    <a:srgbClr val="C0C0C0"/>
                  </a:outerShdw>
                </a:effectLst>
                <a:latin typeface="Garamond" panose="02020404030301010803" pitchFamily="18" charset="0"/>
              </a:rPr>
              <a:t>Bakalářské studium</a:t>
            </a:r>
            <a:r>
              <a:rPr lang="cs-CZ" sz="4800" b="1" dirty="0">
                <a:latin typeface="Garamond" panose="02020404030301010803" pitchFamily="18" charset="0"/>
              </a:rPr>
              <a:t>   </a:t>
            </a:r>
          </a:p>
          <a:p>
            <a:pPr>
              <a:lnSpc>
                <a:spcPct val="80000"/>
              </a:lnSpc>
              <a:buFontTx/>
              <a:buNone/>
              <a:defRPr/>
            </a:pPr>
            <a:r>
              <a:rPr lang="cs-CZ" sz="400" dirty="0">
                <a:latin typeface="Garamond" panose="02020404030301010803" pitchFamily="18" charset="0"/>
              </a:rPr>
              <a:t>    </a:t>
            </a:r>
          </a:p>
          <a:p>
            <a:pPr>
              <a:lnSpc>
                <a:spcPct val="80000"/>
              </a:lnSpc>
              <a:buFontTx/>
              <a:buNone/>
              <a:defRPr/>
            </a:pPr>
            <a:endParaRPr lang="cs-CZ" sz="1400" dirty="0">
              <a:latin typeface="Garamond" panose="02020404030301010803" pitchFamily="18" charset="0"/>
            </a:endParaRPr>
          </a:p>
          <a:p>
            <a:pPr>
              <a:lnSpc>
                <a:spcPct val="80000"/>
              </a:lnSpc>
              <a:buFontTx/>
              <a:buNone/>
              <a:defRPr/>
            </a:pPr>
            <a:r>
              <a:rPr lang="cs-CZ" sz="400" dirty="0">
                <a:latin typeface="Garamond" panose="02020404030301010803" pitchFamily="18" charset="0"/>
              </a:rPr>
              <a:t>      </a:t>
            </a:r>
            <a:r>
              <a:rPr lang="cs-CZ" sz="400" dirty="0" smtClean="0">
                <a:latin typeface="Garamond" panose="02020404030301010803" pitchFamily="18" charset="0"/>
              </a:rPr>
              <a:t>             </a:t>
            </a:r>
            <a:r>
              <a:rPr lang="cs-CZ" sz="4000" dirty="0" smtClean="0">
                <a:latin typeface="Garamond" panose="02020404030301010803" pitchFamily="18" charset="0"/>
              </a:rPr>
              <a:t>Studijní </a:t>
            </a:r>
            <a:r>
              <a:rPr lang="cs-CZ" sz="4000" dirty="0">
                <a:latin typeface="Garamond" panose="02020404030301010803" pitchFamily="18" charset="0"/>
              </a:rPr>
              <a:t>program:</a:t>
            </a:r>
          </a:p>
          <a:p>
            <a:pPr>
              <a:lnSpc>
                <a:spcPct val="80000"/>
              </a:lnSpc>
              <a:buFontTx/>
              <a:buNone/>
              <a:defRPr/>
            </a:pPr>
            <a:r>
              <a:rPr lang="cs-CZ" sz="4000" b="1" dirty="0">
                <a:latin typeface="Garamond" panose="02020404030301010803" pitchFamily="18" charset="0"/>
              </a:rPr>
              <a:t>  </a:t>
            </a:r>
            <a:r>
              <a:rPr lang="cs-CZ" sz="4000" b="1" dirty="0">
                <a:solidFill>
                  <a:srgbClr val="0070C0"/>
                </a:solidFill>
                <a:latin typeface="Garamond" panose="02020404030301010803" pitchFamily="18" charset="0"/>
              </a:rPr>
              <a:t>SPECIALIZACE VE ZDRAVOTNICTVÍ</a:t>
            </a:r>
            <a:r>
              <a:rPr lang="cs-CZ" sz="4000" dirty="0">
                <a:solidFill>
                  <a:srgbClr val="0070C0"/>
                </a:solidFill>
                <a:latin typeface="Garamond" panose="02020404030301010803" pitchFamily="18" charset="0"/>
              </a:rPr>
              <a:t>  </a:t>
            </a:r>
          </a:p>
          <a:p>
            <a:pPr>
              <a:lnSpc>
                <a:spcPct val="80000"/>
              </a:lnSpc>
              <a:buFontTx/>
              <a:buNone/>
              <a:defRPr/>
            </a:pPr>
            <a:endParaRPr lang="cs-CZ" sz="4000" dirty="0">
              <a:latin typeface="Garamond" panose="02020404030301010803" pitchFamily="18" charset="0"/>
            </a:endParaRPr>
          </a:p>
          <a:p>
            <a:pPr>
              <a:lnSpc>
                <a:spcPct val="80000"/>
              </a:lnSpc>
              <a:buFontTx/>
              <a:buNone/>
              <a:defRPr/>
            </a:pPr>
            <a:r>
              <a:rPr lang="cs-CZ" sz="3600" dirty="0">
                <a:latin typeface="Garamond" panose="02020404030301010803" pitchFamily="18" charset="0"/>
              </a:rPr>
              <a:t>  </a:t>
            </a:r>
            <a:r>
              <a:rPr lang="cs-CZ" sz="3600" dirty="0" smtClean="0">
                <a:latin typeface="Garamond" panose="02020404030301010803" pitchFamily="18" charset="0"/>
              </a:rPr>
              <a:t>Studijní </a:t>
            </a:r>
            <a:r>
              <a:rPr lang="cs-CZ" sz="3600" dirty="0">
                <a:latin typeface="Garamond" panose="02020404030301010803" pitchFamily="18" charset="0"/>
              </a:rPr>
              <a:t>obory:</a:t>
            </a:r>
            <a:r>
              <a:rPr lang="cs-CZ" sz="3600" b="1" dirty="0">
                <a:latin typeface="Garamond" panose="02020404030301010803" pitchFamily="18" charset="0"/>
              </a:rPr>
              <a:t> </a:t>
            </a:r>
          </a:p>
          <a:p>
            <a:pPr>
              <a:lnSpc>
                <a:spcPct val="80000"/>
              </a:lnSpc>
              <a:buFontTx/>
              <a:buNone/>
              <a:defRPr/>
            </a:pPr>
            <a:r>
              <a:rPr lang="cs-CZ" sz="4000" b="1" dirty="0" smtClean="0">
                <a:latin typeface="Garamond" panose="02020404030301010803" pitchFamily="18" charset="0"/>
              </a:rPr>
              <a:t>  </a:t>
            </a:r>
            <a:r>
              <a:rPr lang="cs-CZ" sz="4000" b="1" dirty="0">
                <a:solidFill>
                  <a:srgbClr val="CC66FF"/>
                </a:solidFill>
                <a:latin typeface="Garamond" panose="02020404030301010803" pitchFamily="18" charset="0"/>
              </a:rPr>
              <a:t>Dentální hygienistka</a:t>
            </a:r>
          </a:p>
          <a:p>
            <a:pPr>
              <a:lnSpc>
                <a:spcPct val="80000"/>
              </a:lnSpc>
              <a:buFontTx/>
              <a:buNone/>
              <a:defRPr/>
            </a:pPr>
            <a:r>
              <a:rPr lang="cs-CZ" sz="4000" b="1" dirty="0">
                <a:solidFill>
                  <a:srgbClr val="CC66FF"/>
                </a:solidFill>
                <a:latin typeface="Garamond" panose="02020404030301010803" pitchFamily="18" charset="0"/>
              </a:rPr>
              <a:t>  Fyzioterapie</a:t>
            </a:r>
          </a:p>
          <a:p>
            <a:pPr>
              <a:lnSpc>
                <a:spcPct val="80000"/>
              </a:lnSpc>
              <a:buFontTx/>
              <a:buNone/>
              <a:defRPr/>
            </a:pPr>
            <a:r>
              <a:rPr lang="cs-CZ" sz="4000" b="1" dirty="0">
                <a:solidFill>
                  <a:srgbClr val="CC66FF"/>
                </a:solidFill>
                <a:latin typeface="Garamond" panose="02020404030301010803" pitchFamily="18" charset="0"/>
              </a:rPr>
              <a:t>  </a:t>
            </a:r>
            <a:r>
              <a:rPr lang="cs-CZ" sz="4000" b="1" dirty="0" smtClean="0">
                <a:solidFill>
                  <a:srgbClr val="CC66FF"/>
                </a:solidFill>
                <a:latin typeface="Garamond" panose="02020404030301010803" pitchFamily="18" charset="0"/>
              </a:rPr>
              <a:t>Nutriční </a:t>
            </a:r>
            <a:r>
              <a:rPr lang="cs-CZ" sz="4000" b="1" dirty="0">
                <a:solidFill>
                  <a:srgbClr val="CC66FF"/>
                </a:solidFill>
                <a:latin typeface="Garamond" panose="02020404030301010803" pitchFamily="18" charset="0"/>
              </a:rPr>
              <a:t>terapeut </a:t>
            </a:r>
          </a:p>
          <a:p>
            <a:pPr>
              <a:lnSpc>
                <a:spcPct val="80000"/>
              </a:lnSpc>
              <a:buFontTx/>
              <a:buNone/>
              <a:defRPr/>
            </a:pPr>
            <a:r>
              <a:rPr lang="cs-CZ" sz="4000" b="1" dirty="0">
                <a:solidFill>
                  <a:srgbClr val="CC66FF"/>
                </a:solidFill>
                <a:latin typeface="Garamond" panose="02020404030301010803" pitchFamily="18" charset="0"/>
              </a:rPr>
              <a:t>  Optika a optometrie</a:t>
            </a:r>
          </a:p>
          <a:p>
            <a:pPr>
              <a:lnSpc>
                <a:spcPct val="80000"/>
              </a:lnSpc>
              <a:buFontTx/>
              <a:buNone/>
              <a:defRPr/>
            </a:pPr>
            <a:r>
              <a:rPr lang="cs-CZ" sz="4000" b="1" dirty="0">
                <a:solidFill>
                  <a:srgbClr val="CC66FF"/>
                </a:solidFill>
                <a:latin typeface="Garamond" panose="02020404030301010803" pitchFamily="18" charset="0"/>
              </a:rPr>
              <a:t>  Ortoptika</a:t>
            </a:r>
          </a:p>
          <a:p>
            <a:pPr>
              <a:lnSpc>
                <a:spcPct val="80000"/>
              </a:lnSpc>
              <a:buFontTx/>
              <a:buNone/>
              <a:defRPr/>
            </a:pPr>
            <a:r>
              <a:rPr lang="cs-CZ" sz="4000" b="1" dirty="0">
                <a:solidFill>
                  <a:srgbClr val="CC66FF"/>
                </a:solidFill>
                <a:latin typeface="Garamond" panose="02020404030301010803" pitchFamily="18" charset="0"/>
              </a:rPr>
              <a:t>  Radiologický asistent </a:t>
            </a:r>
          </a:p>
          <a:p>
            <a:pPr>
              <a:lnSpc>
                <a:spcPct val="80000"/>
              </a:lnSpc>
              <a:buFontTx/>
              <a:buNone/>
              <a:defRPr/>
            </a:pPr>
            <a:r>
              <a:rPr lang="cs-CZ" sz="4000" b="1" dirty="0">
                <a:solidFill>
                  <a:srgbClr val="CC66FF"/>
                </a:solidFill>
                <a:latin typeface="Garamond" panose="02020404030301010803" pitchFamily="18" charset="0"/>
              </a:rPr>
              <a:t>  Zdravotní laborant</a:t>
            </a:r>
          </a:p>
          <a:p>
            <a:pPr>
              <a:lnSpc>
                <a:spcPct val="80000"/>
              </a:lnSpc>
              <a:buFontTx/>
              <a:buNone/>
              <a:defRPr/>
            </a:pPr>
            <a:r>
              <a:rPr lang="cs-CZ" sz="4000" b="1" dirty="0">
                <a:solidFill>
                  <a:srgbClr val="CC66FF"/>
                </a:solidFill>
                <a:latin typeface="Garamond" panose="02020404030301010803" pitchFamily="18" charset="0"/>
              </a:rPr>
              <a:t>  Zdravotnický záchranář</a:t>
            </a:r>
          </a:p>
        </p:txBody>
      </p:sp>
    </p:spTree>
    <p:extLst>
      <p:ext uri="{BB962C8B-B14F-4D97-AF65-F5344CB8AC3E}">
        <p14:creationId xmlns:p14="http://schemas.microsoft.com/office/powerpoint/2010/main" val="3546453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4" name="Picture 1035" descr="Nový obráze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790" y="1403350"/>
            <a:ext cx="7870634" cy="758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9407383" y="2899816"/>
            <a:ext cx="6693408" cy="3785652"/>
          </a:xfrm>
          <a:prstGeom prst="rect">
            <a:avLst/>
          </a:prstGeom>
        </p:spPr>
        <p:txBody>
          <a:bodyPr wrap="square">
            <a:spAutoFit/>
          </a:bodyPr>
          <a:lstStyle/>
          <a:p>
            <a:pPr algn="ctr">
              <a:spcBef>
                <a:spcPct val="50000"/>
              </a:spcBef>
              <a:buFontTx/>
              <a:buNone/>
            </a:pPr>
            <a:r>
              <a:rPr lang="cs-CZ" altLang="cs-CZ" sz="6000" b="1" dirty="0">
                <a:latin typeface="Garamond" panose="02020404030301010803" pitchFamily="18" charset="0"/>
              </a:rPr>
              <a:t>Vítáme </a:t>
            </a:r>
            <a:r>
              <a:rPr lang="cs-CZ" altLang="cs-CZ" sz="6000" b="1" dirty="0" smtClean="0">
                <a:latin typeface="Garamond" panose="02020404030301010803" pitchFamily="18" charset="0"/>
              </a:rPr>
              <a:t>Vás </a:t>
            </a:r>
            <a:br>
              <a:rPr lang="cs-CZ" altLang="cs-CZ" sz="6000" b="1" dirty="0" smtClean="0">
                <a:latin typeface="Garamond" panose="02020404030301010803" pitchFamily="18" charset="0"/>
              </a:rPr>
            </a:br>
            <a:r>
              <a:rPr lang="cs-CZ" altLang="cs-CZ" sz="6000" b="1" dirty="0" smtClean="0">
                <a:latin typeface="Garamond" panose="02020404030301010803" pitchFamily="18" charset="0"/>
              </a:rPr>
              <a:t>na </a:t>
            </a:r>
            <a:r>
              <a:rPr lang="cs-CZ" altLang="cs-CZ" sz="6000" b="1" dirty="0">
                <a:latin typeface="Garamond" panose="02020404030301010803" pitchFamily="18" charset="0"/>
              </a:rPr>
              <a:t>Lékařské fakultě Masarykovy univerzity</a:t>
            </a:r>
          </a:p>
        </p:txBody>
      </p:sp>
    </p:spTree>
    <p:extLst>
      <p:ext uri="{BB962C8B-B14F-4D97-AF65-F5344CB8AC3E}">
        <p14:creationId xmlns:p14="http://schemas.microsoft.com/office/powerpoint/2010/main" val="38144709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277471" y="1403351"/>
            <a:ext cx="10914529" cy="7263527"/>
          </a:xfrm>
          <a:prstGeom prst="rect">
            <a:avLst/>
          </a:prstGeom>
        </p:spPr>
        <p:txBody>
          <a:bodyPr wrap="square">
            <a:spAutoFit/>
          </a:bodyPr>
          <a:lstStyle/>
          <a:p>
            <a:pPr>
              <a:buFontTx/>
              <a:buNone/>
              <a:defRPr/>
            </a:pPr>
            <a:r>
              <a:rPr lang="cs-CZ" sz="4800" b="1" u="sng" dirty="0">
                <a:solidFill>
                  <a:schemeClr val="tx2"/>
                </a:solidFill>
                <a:effectLst>
                  <a:outerShdw blurRad="38100" dist="38100" dir="2700000" algn="tl">
                    <a:srgbClr val="C0C0C0"/>
                  </a:outerShdw>
                </a:effectLst>
                <a:latin typeface="Garamond" panose="02020404030301010803" pitchFamily="18" charset="0"/>
              </a:rPr>
              <a:t>Bakalářské studium</a:t>
            </a:r>
            <a:r>
              <a:rPr lang="cs-CZ" sz="4800" b="1" dirty="0">
                <a:latin typeface="Garamond" panose="02020404030301010803" pitchFamily="18" charset="0"/>
              </a:rPr>
              <a:t>   </a:t>
            </a:r>
            <a:r>
              <a:rPr lang="cs-CZ" sz="4800" dirty="0">
                <a:latin typeface="Garamond" panose="02020404030301010803" pitchFamily="18" charset="0"/>
              </a:rPr>
              <a:t>      </a:t>
            </a:r>
          </a:p>
          <a:p>
            <a:pPr lvl="1">
              <a:buFontTx/>
              <a:buNone/>
              <a:defRPr/>
            </a:pPr>
            <a:endParaRPr lang="cs-CZ" dirty="0">
              <a:latin typeface="Garamond" panose="02020404030301010803" pitchFamily="18" charset="0"/>
            </a:endParaRPr>
          </a:p>
          <a:p>
            <a:pPr lvl="1">
              <a:buFontTx/>
              <a:buNone/>
              <a:defRPr/>
            </a:pPr>
            <a:r>
              <a:rPr lang="cs-CZ" sz="4000" dirty="0">
                <a:latin typeface="Garamond" panose="02020404030301010803" pitchFamily="18" charset="0"/>
              </a:rPr>
              <a:t>Studijní program : </a:t>
            </a:r>
          </a:p>
          <a:p>
            <a:pPr lvl="1">
              <a:buFontTx/>
              <a:buNone/>
              <a:defRPr/>
            </a:pPr>
            <a:r>
              <a:rPr lang="cs-CZ" sz="4000" b="1" dirty="0">
                <a:solidFill>
                  <a:srgbClr val="0070C0"/>
                </a:solidFill>
                <a:latin typeface="Garamond" panose="02020404030301010803" pitchFamily="18" charset="0"/>
              </a:rPr>
              <a:t>OŠETŘOVATELSTVÍ</a:t>
            </a:r>
          </a:p>
          <a:p>
            <a:pPr lvl="1">
              <a:buFontTx/>
              <a:buNone/>
              <a:defRPr/>
            </a:pPr>
            <a:r>
              <a:rPr lang="cs-CZ" sz="3600" dirty="0" smtClean="0">
                <a:latin typeface="Garamond" panose="02020404030301010803" pitchFamily="18" charset="0"/>
              </a:rPr>
              <a:t>Studijní </a:t>
            </a:r>
            <a:r>
              <a:rPr lang="cs-CZ" sz="3600" dirty="0">
                <a:latin typeface="Garamond" panose="02020404030301010803" pitchFamily="18" charset="0"/>
              </a:rPr>
              <a:t>obor: </a:t>
            </a:r>
          </a:p>
          <a:p>
            <a:pPr lvl="1">
              <a:buFontTx/>
              <a:buNone/>
              <a:defRPr/>
            </a:pPr>
            <a:r>
              <a:rPr lang="cs-CZ" sz="4000" b="1" dirty="0">
                <a:latin typeface="Garamond" panose="02020404030301010803" pitchFamily="18" charset="0"/>
              </a:rPr>
              <a:t>Všeobecná </a:t>
            </a:r>
            <a:r>
              <a:rPr lang="cs-CZ" sz="4000" b="1" dirty="0" smtClean="0">
                <a:latin typeface="Garamond" panose="02020404030301010803" pitchFamily="18" charset="0"/>
              </a:rPr>
              <a:t>sestra</a:t>
            </a:r>
          </a:p>
          <a:p>
            <a:pPr lvl="1">
              <a:buFontTx/>
              <a:buNone/>
              <a:defRPr/>
            </a:pPr>
            <a:endParaRPr lang="cs-CZ" sz="4000" b="1" dirty="0">
              <a:latin typeface="Garamond" panose="02020404030301010803" pitchFamily="18" charset="0"/>
            </a:endParaRPr>
          </a:p>
          <a:p>
            <a:pPr lvl="1">
              <a:buFontTx/>
              <a:buNone/>
            </a:pPr>
            <a:r>
              <a:rPr lang="cs-CZ" altLang="cs-CZ" sz="4000" dirty="0">
                <a:latin typeface="Garamond" panose="02020404030301010803" pitchFamily="18" charset="0"/>
              </a:rPr>
              <a:t>Studijní program : </a:t>
            </a:r>
          </a:p>
          <a:p>
            <a:pPr lvl="1">
              <a:buFontTx/>
              <a:buNone/>
            </a:pPr>
            <a:r>
              <a:rPr lang="cs-CZ" altLang="cs-CZ" sz="4000" b="1" dirty="0">
                <a:solidFill>
                  <a:srgbClr val="FF9900"/>
                </a:solidFill>
                <a:latin typeface="Garamond" panose="02020404030301010803" pitchFamily="18" charset="0"/>
              </a:rPr>
              <a:t>PORODNÍ ASISTENCE</a:t>
            </a:r>
          </a:p>
          <a:p>
            <a:pPr lvl="1">
              <a:buFontTx/>
              <a:buNone/>
            </a:pPr>
            <a:r>
              <a:rPr lang="cs-CZ" altLang="cs-CZ" sz="3600" dirty="0">
                <a:latin typeface="Garamond" panose="02020404030301010803" pitchFamily="18" charset="0"/>
              </a:rPr>
              <a:t>Studijní obor: </a:t>
            </a:r>
          </a:p>
          <a:p>
            <a:pPr lvl="1">
              <a:buFontTx/>
              <a:buNone/>
            </a:pPr>
            <a:r>
              <a:rPr lang="cs-CZ" altLang="cs-CZ" sz="4000" b="1" dirty="0">
                <a:latin typeface="Garamond" panose="02020404030301010803" pitchFamily="18" charset="0"/>
              </a:rPr>
              <a:t>Porodní asistentka</a:t>
            </a:r>
          </a:p>
          <a:p>
            <a:pPr lvl="1">
              <a:buFontTx/>
              <a:buNone/>
              <a:defRPr/>
            </a:pPr>
            <a:endParaRPr lang="cs-CZ" sz="4000" b="1" dirty="0">
              <a:latin typeface="Garamond" panose="02020404030301010803" pitchFamily="18" charset="0"/>
            </a:endParaRPr>
          </a:p>
        </p:txBody>
      </p:sp>
    </p:spTree>
    <p:extLst>
      <p:ext uri="{BB962C8B-B14F-4D97-AF65-F5344CB8AC3E}">
        <p14:creationId xmlns:p14="http://schemas.microsoft.com/office/powerpoint/2010/main" val="3524480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264024" y="1600201"/>
            <a:ext cx="10927976" cy="5601533"/>
          </a:xfrm>
          <a:prstGeom prst="rect">
            <a:avLst/>
          </a:prstGeom>
        </p:spPr>
        <p:txBody>
          <a:bodyPr wrap="square">
            <a:spAutoFit/>
          </a:bodyPr>
          <a:lstStyle/>
          <a:p>
            <a:pPr>
              <a:buFontTx/>
              <a:buNone/>
              <a:defRPr/>
            </a:pPr>
            <a:r>
              <a:rPr lang="cs-CZ" sz="4800" b="1" u="sng" dirty="0">
                <a:solidFill>
                  <a:srgbClr val="C00000"/>
                </a:solidFill>
                <a:effectLst>
                  <a:outerShdw blurRad="38100" dist="38100" dir="2700000" algn="tl">
                    <a:srgbClr val="C0C0C0"/>
                  </a:outerShdw>
                </a:effectLst>
                <a:latin typeface="Garamond" panose="02020404030301010803" pitchFamily="18" charset="0"/>
              </a:rPr>
              <a:t>Navazující magisterské studium</a:t>
            </a:r>
            <a:r>
              <a:rPr lang="cs-CZ" sz="4800" b="1" dirty="0">
                <a:solidFill>
                  <a:srgbClr val="C00000"/>
                </a:solidFill>
                <a:latin typeface="Garamond" panose="02020404030301010803" pitchFamily="18" charset="0"/>
              </a:rPr>
              <a:t> </a:t>
            </a:r>
          </a:p>
          <a:p>
            <a:pPr>
              <a:buFontTx/>
              <a:buNone/>
              <a:defRPr/>
            </a:pPr>
            <a:endParaRPr lang="cs-CZ" b="1" dirty="0">
              <a:latin typeface="Garamond" panose="02020404030301010803" pitchFamily="18" charset="0"/>
            </a:endParaRPr>
          </a:p>
          <a:p>
            <a:pPr lvl="1">
              <a:buFontTx/>
              <a:buNone/>
              <a:defRPr/>
            </a:pPr>
            <a:r>
              <a:rPr lang="cs-CZ" sz="2800" dirty="0">
                <a:latin typeface="Garamond" panose="02020404030301010803" pitchFamily="18" charset="0"/>
              </a:rPr>
              <a:t>Studijní program:     </a:t>
            </a:r>
          </a:p>
          <a:p>
            <a:pPr lvl="1">
              <a:buFontTx/>
              <a:buNone/>
              <a:defRPr/>
            </a:pPr>
            <a:r>
              <a:rPr lang="cs-CZ" sz="4000" b="1" dirty="0">
                <a:solidFill>
                  <a:srgbClr val="002060"/>
                </a:solidFill>
                <a:latin typeface="Garamond" panose="02020404030301010803" pitchFamily="18" charset="0"/>
              </a:rPr>
              <a:t>SPECIALIZACE  VE  ZDRAVOTNICTVÍ</a:t>
            </a:r>
          </a:p>
          <a:p>
            <a:pPr lvl="1">
              <a:buFontTx/>
              <a:buNone/>
              <a:defRPr/>
            </a:pPr>
            <a:endParaRPr lang="cs-CZ" sz="2800" dirty="0">
              <a:latin typeface="Garamond" panose="02020404030301010803" pitchFamily="18" charset="0"/>
            </a:endParaRPr>
          </a:p>
          <a:p>
            <a:pPr lvl="1">
              <a:buFontTx/>
              <a:buNone/>
              <a:defRPr/>
            </a:pPr>
            <a:r>
              <a:rPr lang="cs-CZ" sz="3600" dirty="0">
                <a:latin typeface="Garamond" panose="02020404030301010803" pitchFamily="18" charset="0"/>
              </a:rPr>
              <a:t>Studijní obor:</a:t>
            </a:r>
            <a:r>
              <a:rPr lang="cs-CZ" sz="3600" b="1" dirty="0">
                <a:latin typeface="Garamond" panose="02020404030301010803" pitchFamily="18" charset="0"/>
              </a:rPr>
              <a:t> </a:t>
            </a:r>
          </a:p>
          <a:p>
            <a:pPr lvl="1">
              <a:buFontTx/>
              <a:buNone/>
              <a:defRPr/>
            </a:pPr>
            <a:r>
              <a:rPr lang="cs-CZ" sz="4000" b="1" dirty="0">
                <a:latin typeface="Garamond" panose="02020404030301010803" pitchFamily="18" charset="0"/>
              </a:rPr>
              <a:t>Fyzioterapie</a:t>
            </a:r>
          </a:p>
          <a:p>
            <a:pPr lvl="1">
              <a:buFontTx/>
              <a:buNone/>
              <a:defRPr/>
            </a:pPr>
            <a:r>
              <a:rPr lang="cs-CZ" sz="4000" b="1" dirty="0">
                <a:latin typeface="Garamond" panose="02020404030301010803" pitchFamily="18" charset="0"/>
              </a:rPr>
              <a:t>Intenzivní péče</a:t>
            </a:r>
          </a:p>
          <a:p>
            <a:pPr lvl="1">
              <a:buFontTx/>
              <a:buNone/>
              <a:defRPr/>
            </a:pPr>
            <a:r>
              <a:rPr lang="cs-CZ" sz="4000" b="1" dirty="0">
                <a:latin typeface="Garamond" panose="02020404030301010803" pitchFamily="18" charset="0"/>
              </a:rPr>
              <a:t>Nutriční specialista</a:t>
            </a:r>
          </a:p>
          <a:p>
            <a:pPr lvl="1">
              <a:buFontTx/>
              <a:buNone/>
              <a:defRPr/>
            </a:pPr>
            <a:r>
              <a:rPr lang="cs-CZ" sz="4000" b="1" dirty="0">
                <a:latin typeface="Garamond" panose="02020404030301010803" pitchFamily="18" charset="0"/>
              </a:rPr>
              <a:t>Optometrie</a:t>
            </a:r>
            <a:r>
              <a:rPr lang="cs-CZ" sz="4000" dirty="0">
                <a:latin typeface="Garamond" panose="02020404030301010803" pitchFamily="18" charset="0"/>
              </a:rPr>
              <a:t>      </a:t>
            </a:r>
          </a:p>
        </p:txBody>
      </p:sp>
    </p:spTree>
    <p:extLst>
      <p:ext uri="{BB962C8B-B14F-4D97-AF65-F5344CB8AC3E}">
        <p14:creationId xmlns:p14="http://schemas.microsoft.com/office/powerpoint/2010/main" val="29906060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262856" y="1641282"/>
            <a:ext cx="14411189" cy="707886"/>
          </a:xfrm>
          <a:prstGeom prst="rect">
            <a:avLst/>
          </a:prstGeom>
        </p:spPr>
        <p:txBody>
          <a:bodyPr wrap="none">
            <a:spAutoFit/>
          </a:bodyPr>
          <a:lstStyle/>
          <a:p>
            <a:pPr>
              <a:spcBef>
                <a:spcPct val="0"/>
              </a:spcBef>
              <a:buFontTx/>
              <a:buNone/>
            </a:pPr>
            <a:r>
              <a:rPr lang="cs-CZ" altLang="cs-CZ" sz="4000" b="1" dirty="0">
                <a:latin typeface="Garamond" panose="02020404030301010803" pitchFamily="18" charset="0"/>
              </a:rPr>
              <a:t>Na fakultě probíhá i studium v anglických studijních programech</a:t>
            </a:r>
          </a:p>
        </p:txBody>
      </p:sp>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5859" y="2740648"/>
            <a:ext cx="7530352" cy="5896408"/>
          </a:xfrm>
          <a:prstGeom prst="rect">
            <a:avLst/>
          </a:prstGeom>
        </p:spPr>
      </p:pic>
    </p:spTree>
    <p:extLst>
      <p:ext uri="{BB962C8B-B14F-4D97-AF65-F5344CB8AC3E}">
        <p14:creationId xmlns:p14="http://schemas.microsoft.com/office/powerpoint/2010/main" val="2598857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133164"/>
            <a:ext cx="13420258" cy="5809130"/>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6 let</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MUDr.</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smtClean="0">
                <a:latin typeface="Times New Roman" panose="02020603050405020304" pitchFamily="18" charset="0"/>
              </a:rPr>
              <a:t>lékař</a:t>
            </a:r>
          </a:p>
          <a:p>
            <a:pPr>
              <a:buFontTx/>
              <a:buChar char="-"/>
            </a:pPr>
            <a:r>
              <a:rPr lang="cs-CZ" altLang="cs-CZ" sz="2800" b="1" dirty="0" smtClean="0">
                <a:latin typeface="Times New Roman" panose="02020603050405020304" pitchFamily="18" charset="0"/>
              </a:rPr>
              <a:t>výzkumný pracovník</a:t>
            </a:r>
          </a:p>
          <a:p>
            <a:pPr>
              <a:buFontTx/>
              <a:buChar char="-"/>
            </a:pPr>
            <a:r>
              <a:rPr lang="cs-CZ" altLang="cs-CZ" sz="2800" b="1" dirty="0" smtClean="0">
                <a:latin typeface="Times New Roman" panose="02020603050405020304" pitchFamily="18" charset="0"/>
              </a:rPr>
              <a:t>VŠ učitel</a:t>
            </a:r>
          </a:p>
          <a:p>
            <a:pPr>
              <a:buFontTx/>
              <a:buNone/>
            </a:pPr>
            <a:endParaRPr lang="cs-CZ" altLang="cs-CZ" sz="20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320 studentů</a:t>
            </a:r>
          </a:p>
          <a:p>
            <a:pPr>
              <a:buNone/>
            </a:pPr>
            <a:r>
              <a:rPr lang="cs-CZ" altLang="cs-CZ" sz="2800" dirty="0" smtClean="0">
                <a:latin typeface="Times New Roman" panose="02020603050405020304" pitchFamily="18" charset="0"/>
              </a:rPr>
              <a:t>Rok 2017: 3134/2316/576/335</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774799" cy="1729815"/>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Všeobecné lékařství</a:t>
            </a:r>
          </a:p>
          <a:p>
            <a:r>
              <a:rPr lang="cs-CZ" altLang="cs-CZ" b="1" u="sng" dirty="0" smtClean="0">
                <a:solidFill>
                  <a:srgbClr val="FF0000"/>
                </a:solidFill>
                <a:latin typeface="Times New Roman" panose="02020603050405020304" pitchFamily="18" charset="0"/>
              </a:rPr>
              <a:t>Všeobecné lékařství</a:t>
            </a:r>
          </a:p>
        </p:txBody>
      </p:sp>
    </p:spTree>
    <p:extLst>
      <p:ext uri="{BB962C8B-B14F-4D97-AF65-F5344CB8AC3E}">
        <p14:creationId xmlns:p14="http://schemas.microsoft.com/office/powerpoint/2010/main" val="7920403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3000" y="1403350"/>
            <a:ext cx="14509376" cy="5139869"/>
          </a:xfrm>
          <a:prstGeom prst="rect">
            <a:avLst/>
          </a:prstGeom>
        </p:spPr>
        <p:txBody>
          <a:bodyPr wrap="square">
            <a:spAutoFit/>
          </a:bodyPr>
          <a:lstStyle/>
          <a:p>
            <a:pPr>
              <a:spcBef>
                <a:spcPct val="0"/>
              </a:spcBef>
              <a:buFontTx/>
              <a:buNone/>
            </a:pPr>
            <a:r>
              <a:rPr lang="cs-CZ" altLang="cs-CZ" sz="6000" b="1" dirty="0" smtClean="0">
                <a:solidFill>
                  <a:srgbClr val="FF0000"/>
                </a:solidFill>
                <a:latin typeface="Garamond" panose="02020404030301010803" pitchFamily="18" charset="0"/>
              </a:rPr>
              <a:t>Specializační vzdělávání a </a:t>
            </a:r>
            <a:r>
              <a:rPr lang="cs-CZ" altLang="cs-CZ" sz="6000" b="1" dirty="0">
                <a:solidFill>
                  <a:srgbClr val="FF0000"/>
                </a:solidFill>
                <a:latin typeface="Garamond" panose="02020404030301010803" pitchFamily="18" charset="0"/>
              </a:rPr>
              <a:t>a</a:t>
            </a:r>
            <a:r>
              <a:rPr lang="cs-CZ" altLang="cs-CZ" sz="6000" b="1" dirty="0" smtClean="0">
                <a:solidFill>
                  <a:srgbClr val="FF0000"/>
                </a:solidFill>
                <a:latin typeface="Garamond" panose="02020404030301010803" pitchFamily="18" charset="0"/>
              </a:rPr>
              <a:t>testace </a:t>
            </a:r>
            <a:r>
              <a:rPr lang="cs-CZ" altLang="cs-CZ" sz="6000" b="1" dirty="0">
                <a:solidFill>
                  <a:srgbClr val="FF0000"/>
                </a:solidFill>
                <a:latin typeface="Garamond" panose="02020404030301010803" pitchFamily="18" charset="0"/>
              </a:rPr>
              <a:t>lékaře </a:t>
            </a:r>
            <a:r>
              <a:rPr lang="cs-CZ" altLang="cs-CZ" sz="6000" b="1" dirty="0" smtClean="0">
                <a:solidFill>
                  <a:schemeClr val="accent2">
                    <a:lumMod val="75000"/>
                  </a:schemeClr>
                </a:solidFill>
                <a:latin typeface="Garamond" panose="02020404030301010803" pitchFamily="18" charset="0"/>
              </a:rPr>
              <a:t/>
            </a:r>
            <a:br>
              <a:rPr lang="cs-CZ" altLang="cs-CZ" sz="6000" b="1" dirty="0" smtClean="0">
                <a:solidFill>
                  <a:schemeClr val="accent2">
                    <a:lumMod val="75000"/>
                  </a:schemeClr>
                </a:solidFill>
                <a:latin typeface="Garamond" panose="02020404030301010803" pitchFamily="18" charset="0"/>
              </a:rPr>
            </a:br>
            <a:r>
              <a:rPr lang="cs-CZ" altLang="cs-CZ" sz="6000" dirty="0" smtClean="0">
                <a:latin typeface="Garamond" panose="02020404030301010803" pitchFamily="18" charset="0"/>
              </a:rPr>
              <a:t>- </a:t>
            </a:r>
            <a:r>
              <a:rPr lang="cs-CZ" altLang="cs-CZ" sz="4800" dirty="0">
                <a:latin typeface="Garamond" panose="02020404030301010803" pitchFamily="18" charset="0"/>
              </a:rPr>
              <a:t>získání odborné způsobilosti k výkonu povolání lékaře</a:t>
            </a:r>
            <a:r>
              <a:rPr lang="cs-CZ" altLang="cs-CZ" sz="4800" dirty="0">
                <a:latin typeface="Times New Roman" panose="02020603050405020304" pitchFamily="18" charset="0"/>
              </a:rPr>
              <a:t>. </a:t>
            </a:r>
          </a:p>
          <a:p>
            <a:pPr>
              <a:spcBef>
                <a:spcPct val="0"/>
              </a:spcBef>
              <a:buFontTx/>
              <a:buNone/>
            </a:pPr>
            <a:endParaRPr lang="cs-CZ" altLang="cs-CZ" dirty="0">
              <a:latin typeface="Times New Roman" panose="02020603050405020304" pitchFamily="18" charset="0"/>
            </a:endParaRPr>
          </a:p>
          <a:p>
            <a:pPr>
              <a:spcBef>
                <a:spcPct val="0"/>
              </a:spcBef>
              <a:buFontTx/>
              <a:buNone/>
            </a:pPr>
            <a:r>
              <a:rPr lang="cs-CZ" altLang="cs-CZ" sz="3800" dirty="0">
                <a:latin typeface="Garamond" panose="02020404030301010803" pitchFamily="18" charset="0"/>
              </a:rPr>
              <a:t>Společný kmen trvá dva roky. Obvykle je koncipován tak, že po dobu </a:t>
            </a:r>
            <a:r>
              <a:rPr lang="cs-CZ" altLang="cs-CZ" sz="3800" dirty="0" smtClean="0">
                <a:latin typeface="Garamond" panose="02020404030301010803" pitchFamily="18" charset="0"/>
              </a:rPr>
              <a:t/>
            </a:r>
            <a:br>
              <a:rPr lang="cs-CZ" altLang="cs-CZ" sz="3800" dirty="0" smtClean="0">
                <a:latin typeface="Garamond" panose="02020404030301010803" pitchFamily="18" charset="0"/>
              </a:rPr>
            </a:br>
            <a:r>
              <a:rPr lang="cs-CZ" altLang="cs-CZ" sz="3800" dirty="0" smtClean="0">
                <a:latin typeface="Garamond" panose="02020404030301010803" pitchFamily="18" charset="0"/>
              </a:rPr>
              <a:t>6 </a:t>
            </a:r>
            <a:r>
              <a:rPr lang="cs-CZ" altLang="cs-CZ" sz="3800" dirty="0">
                <a:latin typeface="Garamond" panose="02020404030301010803" pitchFamily="18" charset="0"/>
              </a:rPr>
              <a:t>měsíců prochází lékař základními obory (chirurgie, pediatrie, gynekologie, vnitřní lékařství) a během zbylých </a:t>
            </a:r>
            <a:r>
              <a:rPr lang="cs-CZ" altLang="cs-CZ" sz="3800" dirty="0" smtClean="0">
                <a:latin typeface="Garamond" panose="02020404030301010803" pitchFamily="18" charset="0"/>
              </a:rPr>
              <a:t>18 </a:t>
            </a:r>
            <a:r>
              <a:rPr lang="cs-CZ" altLang="cs-CZ" sz="3800" dirty="0">
                <a:latin typeface="Garamond" panose="02020404030301010803" pitchFamily="18" charset="0"/>
              </a:rPr>
              <a:t>měsíců se pracuje na oddělení odpovídající základnímu oboru příslušného kmene. Po absolvování kmene by měl mít lékař některé základní kompetence příslušného </a:t>
            </a:r>
            <a:r>
              <a:rPr lang="cs-CZ" altLang="cs-CZ" sz="3800" dirty="0" smtClean="0">
                <a:latin typeface="Garamond" panose="02020404030301010803" pitchFamily="18" charset="0"/>
              </a:rPr>
              <a:t>oboru</a:t>
            </a:r>
            <a:endParaRPr lang="cs-CZ" altLang="cs-CZ" sz="3800" dirty="0">
              <a:latin typeface="Garamond" panose="02020404030301010803" pitchFamily="18" charset="0"/>
            </a:endParaRPr>
          </a:p>
        </p:txBody>
      </p:sp>
    </p:spTree>
    <p:extLst>
      <p:ext uri="{BB962C8B-B14F-4D97-AF65-F5344CB8AC3E}">
        <p14:creationId xmlns:p14="http://schemas.microsoft.com/office/powerpoint/2010/main" val="2535774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358153" y="1922929"/>
            <a:ext cx="14240435" cy="6155531"/>
          </a:xfrm>
          <a:prstGeom prst="rect">
            <a:avLst/>
          </a:prstGeom>
        </p:spPr>
        <p:txBody>
          <a:bodyPr wrap="square">
            <a:spAutoFit/>
          </a:bodyPr>
          <a:lstStyle/>
          <a:p>
            <a:pPr algn="ctr">
              <a:spcBef>
                <a:spcPct val="0"/>
              </a:spcBef>
              <a:buFontTx/>
              <a:buNone/>
            </a:pPr>
            <a:r>
              <a:rPr lang="cs-CZ" altLang="cs-CZ" sz="4800" b="1" u="sng" dirty="0">
                <a:solidFill>
                  <a:schemeClr val="tx2"/>
                </a:solidFill>
                <a:latin typeface="Times New Roman" panose="02020603050405020304" pitchFamily="18" charset="0"/>
              </a:rPr>
              <a:t>Možnost </a:t>
            </a:r>
            <a:r>
              <a:rPr lang="cs-CZ" altLang="cs-CZ" sz="4800" b="1" u="sng" dirty="0" smtClean="0">
                <a:solidFill>
                  <a:schemeClr val="tx2"/>
                </a:solidFill>
                <a:latin typeface="Times New Roman" panose="02020603050405020304" pitchFamily="18" charset="0"/>
              </a:rPr>
              <a:t>podání žádosti o přijetí  </a:t>
            </a:r>
            <a:r>
              <a:rPr lang="cs-CZ" altLang="cs-CZ" sz="4800" b="1" u="sng" dirty="0">
                <a:solidFill>
                  <a:schemeClr val="tx2"/>
                </a:solidFill>
                <a:latin typeface="Times New Roman" panose="02020603050405020304" pitchFamily="18" charset="0"/>
              </a:rPr>
              <a:t>bez přijímací </a:t>
            </a:r>
            <a:r>
              <a:rPr lang="cs-CZ" altLang="cs-CZ" sz="4800" b="1" u="sng" dirty="0" smtClean="0">
                <a:solidFill>
                  <a:schemeClr val="tx2"/>
                </a:solidFill>
                <a:latin typeface="Times New Roman" panose="02020603050405020304" pitchFamily="18" charset="0"/>
              </a:rPr>
              <a:t>zkoušky pouze na obor </a:t>
            </a:r>
            <a:r>
              <a:rPr lang="cs-CZ" altLang="cs-CZ" sz="4800" b="1" u="sng" dirty="0" smtClean="0">
                <a:solidFill>
                  <a:srgbClr val="DE2D2D"/>
                </a:solidFill>
                <a:latin typeface="Times New Roman" panose="02020603050405020304" pitchFamily="18" charset="0"/>
              </a:rPr>
              <a:t>Všeobecné lékařství</a:t>
            </a:r>
            <a:endParaRPr lang="cs-CZ" altLang="cs-CZ" sz="4800" b="1" u="sng" dirty="0">
              <a:solidFill>
                <a:srgbClr val="DE2D2D"/>
              </a:solidFill>
              <a:latin typeface="Times New Roman" panose="02020603050405020304" pitchFamily="18" charset="0"/>
            </a:endParaRPr>
          </a:p>
          <a:p>
            <a:pPr>
              <a:spcBef>
                <a:spcPct val="0"/>
              </a:spcBef>
              <a:buFontTx/>
              <a:buNone/>
            </a:pPr>
            <a:endParaRPr lang="cs-CZ" altLang="cs-CZ" b="1" u="sng" dirty="0">
              <a:solidFill>
                <a:schemeClr val="tx2"/>
              </a:solidFill>
              <a:latin typeface="Times New Roman" panose="02020603050405020304" pitchFamily="18" charset="0"/>
            </a:endParaRPr>
          </a:p>
          <a:p>
            <a:r>
              <a:rPr lang="cs-CZ" altLang="cs-CZ" sz="2800" b="1" dirty="0">
                <a:latin typeface="Times New Roman" panose="02020603050405020304" pitchFamily="18" charset="0"/>
                <a:cs typeface="Times New Roman" panose="02020603050405020304" pitchFamily="18" charset="0"/>
              </a:rPr>
              <a:t>Děkan LF MU může bez vykonání přijímacích zkoušek přijmout </a:t>
            </a:r>
            <a:r>
              <a:rPr lang="cs-CZ" altLang="cs-CZ" sz="2800" b="1" dirty="0" smtClean="0">
                <a:latin typeface="Times New Roman" panose="02020603050405020304" pitchFamily="18" charset="0"/>
                <a:cs typeface="Times New Roman" panose="02020603050405020304" pitchFamily="18" charset="0"/>
              </a:rPr>
              <a:t>maximálně 150 </a:t>
            </a:r>
            <a:r>
              <a:rPr lang="cs-CZ" altLang="cs-CZ" sz="2800" b="1" dirty="0">
                <a:latin typeface="Times New Roman" panose="02020603050405020304" pitchFamily="18" charset="0"/>
                <a:cs typeface="Times New Roman" panose="02020603050405020304" pitchFamily="18" charset="0"/>
              </a:rPr>
              <a:t>studentů pro obor Všeobecné </a:t>
            </a:r>
            <a:r>
              <a:rPr lang="cs-CZ" altLang="cs-CZ" sz="2800" b="1" dirty="0" smtClean="0">
                <a:latin typeface="Times New Roman" panose="02020603050405020304" pitchFamily="18" charset="0"/>
                <a:cs typeface="Times New Roman" panose="02020603050405020304" pitchFamily="18" charset="0"/>
              </a:rPr>
              <a:t>lékařství. </a:t>
            </a:r>
            <a:r>
              <a:rPr lang="cs-CZ" altLang="cs-CZ" sz="2800" dirty="0" smtClean="0">
                <a:latin typeface="Times New Roman" panose="02020603050405020304" pitchFamily="18" charset="0"/>
                <a:cs typeface="Times New Roman" panose="02020603050405020304" pitchFamily="18" charset="0"/>
              </a:rPr>
              <a:t>Uchazeč </a:t>
            </a:r>
            <a:r>
              <a:rPr lang="cs-CZ" altLang="cs-CZ" sz="2800" dirty="0">
                <a:latin typeface="Times New Roman" panose="02020603050405020304" pitchFamily="18" charset="0"/>
                <a:cs typeface="Times New Roman" panose="02020603050405020304" pitchFamily="18" charset="0"/>
              </a:rPr>
              <a:t>žádající o přijetí bez přijímací zkoušky musí být studentem posledního (4.) ročníku střední školy v ČR v denním programu ukončeném maturitní </a:t>
            </a:r>
            <a:r>
              <a:rPr lang="cs-CZ" altLang="cs-CZ" sz="2800" dirty="0" smtClean="0">
                <a:latin typeface="Times New Roman" panose="02020603050405020304" pitchFamily="18" charset="0"/>
                <a:cs typeface="Times New Roman" panose="02020603050405020304" pitchFamily="18" charset="0"/>
              </a:rPr>
              <a:t>zkouškou v ČR.</a:t>
            </a:r>
            <a:endParaRPr lang="cs-CZ" altLang="cs-CZ" sz="2800" dirty="0">
              <a:latin typeface="Times New Roman" panose="02020603050405020304" pitchFamily="18" charset="0"/>
              <a:cs typeface="Times New Roman" panose="02020603050405020304" pitchFamily="18" charset="0"/>
            </a:endParaRPr>
          </a:p>
          <a:p>
            <a:r>
              <a:rPr lang="cs-CZ" altLang="cs-CZ" sz="2800" dirty="0">
                <a:latin typeface="Times New Roman" panose="02020603050405020304" pitchFamily="18" charset="0"/>
                <a:cs typeface="Times New Roman" panose="02020603050405020304" pitchFamily="18" charset="0"/>
              </a:rPr>
              <a:t>Uchazeč absolvoval výuku všech tří profilových předmětů </a:t>
            </a:r>
            <a:r>
              <a:rPr lang="cs-CZ" altLang="cs-CZ" sz="2800" dirty="0" smtClean="0">
                <a:latin typeface="Times New Roman" panose="02020603050405020304" pitchFamily="18" charset="0"/>
                <a:cs typeface="Times New Roman" panose="02020603050405020304" pitchFamily="18" charset="0"/>
              </a:rPr>
              <a:t>biologie, </a:t>
            </a:r>
            <a:r>
              <a:rPr lang="cs-CZ" altLang="cs-CZ" sz="2800" dirty="0">
                <a:latin typeface="Times New Roman" panose="02020603050405020304" pitchFamily="18" charset="0"/>
                <a:cs typeface="Times New Roman" panose="02020603050405020304" pitchFamily="18" charset="0"/>
              </a:rPr>
              <a:t>chemie, </a:t>
            </a:r>
            <a:r>
              <a:rPr lang="cs-CZ" altLang="cs-CZ" sz="2800" dirty="0" smtClean="0">
                <a:latin typeface="Times New Roman" panose="02020603050405020304" pitchFamily="18" charset="0"/>
                <a:cs typeface="Times New Roman" panose="02020603050405020304" pitchFamily="18" charset="0"/>
              </a:rPr>
              <a:t>fyzika </a:t>
            </a:r>
            <a:r>
              <a:rPr lang="cs-CZ" altLang="cs-CZ" sz="2800" dirty="0">
                <a:latin typeface="Times New Roman" panose="02020603050405020304" pitchFamily="18" charset="0"/>
                <a:cs typeface="Times New Roman" panose="02020603050405020304" pitchFamily="18" charset="0"/>
              </a:rPr>
              <a:t>v délce alespoň jednoho roku v průběhu posledních dvou let studia a nebyl klasifikován známkou horší než 2 (chvalitebně).</a:t>
            </a:r>
          </a:p>
          <a:p>
            <a:r>
              <a:rPr lang="cs-CZ" altLang="cs-CZ" sz="2800" dirty="0">
                <a:latin typeface="Times New Roman" panose="02020603050405020304" pitchFamily="18" charset="0"/>
                <a:cs typeface="Times New Roman" panose="02020603050405020304" pitchFamily="18" charset="0"/>
              </a:rPr>
              <a:t>Výsledný průměr všech známek uvedených na závěrečných vysvědčeních za poslední tři roky studia a pololetním vysvědčení za čtvrtý rok studia musí být pro obor </a:t>
            </a:r>
            <a:r>
              <a:rPr lang="cs-CZ" altLang="cs-CZ" sz="2800" b="1" dirty="0">
                <a:latin typeface="Times New Roman" panose="02020603050405020304" pitchFamily="18" charset="0"/>
                <a:cs typeface="Times New Roman" panose="02020603050405020304" pitchFamily="18" charset="0"/>
              </a:rPr>
              <a:t>Všeobecné lékařství</a:t>
            </a:r>
            <a:r>
              <a:rPr lang="cs-CZ" altLang="cs-CZ" sz="2800" dirty="0">
                <a:latin typeface="Times New Roman" panose="02020603050405020304" pitchFamily="18" charset="0"/>
                <a:cs typeface="Times New Roman" panose="02020603050405020304" pitchFamily="18" charset="0"/>
              </a:rPr>
              <a:t> nižší nebo roven </a:t>
            </a:r>
            <a:r>
              <a:rPr lang="cs-CZ" altLang="cs-CZ" sz="2800" b="1" dirty="0" smtClean="0">
                <a:latin typeface="Times New Roman" panose="02020603050405020304" pitchFamily="18" charset="0"/>
                <a:cs typeface="Times New Roman" panose="02020603050405020304" pitchFamily="18" charset="0"/>
              </a:rPr>
              <a:t>1,100</a:t>
            </a:r>
            <a:r>
              <a:rPr lang="cs-CZ" altLang="cs-CZ" sz="2800" dirty="0" smtClean="0">
                <a:latin typeface="Times New Roman" panose="02020603050405020304" pitchFamily="18" charset="0"/>
                <a:cs typeface="Times New Roman" panose="02020603050405020304" pitchFamily="18" charset="0"/>
              </a:rPr>
              <a:t>. Uchazeči jsou přijímáni podle pořadníku sestaveného z výsledných průměrů.</a:t>
            </a:r>
            <a:endParaRPr lang="cs-CZ" altLang="cs-CZ"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8276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5 let</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err="1" smtClean="0">
                <a:latin typeface="Times New Roman" panose="02020603050405020304" pitchFamily="18" charset="0"/>
              </a:rPr>
              <a:t>MDDr</a:t>
            </a:r>
            <a:r>
              <a:rPr lang="cs-CZ" altLang="cs-CZ" sz="2800" b="1" dirty="0" smtClean="0">
                <a:latin typeface="Times New Roman" panose="02020603050405020304" pitchFamily="18" charset="0"/>
              </a:rPr>
              <a:t>.</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a:latin typeface="Times New Roman" panose="02020603050405020304" pitchFamily="18" charset="0"/>
              </a:rPr>
              <a:t>z</a:t>
            </a:r>
            <a:r>
              <a:rPr lang="cs-CZ" altLang="cs-CZ" sz="2800" b="1" dirty="0" smtClean="0">
                <a:latin typeface="Times New Roman" panose="02020603050405020304" pitchFamily="18" charset="0"/>
              </a:rPr>
              <a:t>ubní lékař</a:t>
            </a:r>
          </a:p>
          <a:p>
            <a:pPr>
              <a:buFontTx/>
              <a:buChar char="-"/>
            </a:pPr>
            <a:r>
              <a:rPr lang="cs-CZ" altLang="cs-CZ" sz="2800" b="1" dirty="0" smtClean="0">
                <a:latin typeface="Times New Roman" panose="02020603050405020304" pitchFamily="18" charset="0"/>
              </a:rPr>
              <a:t>výzkumný pracovník</a:t>
            </a:r>
          </a:p>
          <a:p>
            <a:pPr>
              <a:buFontTx/>
              <a:buChar char="-"/>
            </a:pPr>
            <a:r>
              <a:rPr lang="cs-CZ" altLang="cs-CZ" sz="2800" b="1" dirty="0" smtClean="0">
                <a:latin typeface="Times New Roman" panose="02020603050405020304" pitchFamily="18" charset="0"/>
              </a:rPr>
              <a:t>VŠ učitel</a:t>
            </a:r>
          </a:p>
          <a:p>
            <a:pPr>
              <a:buFontTx/>
              <a:buNone/>
            </a:pPr>
            <a:endParaRPr lang="cs-CZ" altLang="cs-CZ" sz="20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60 studentů</a:t>
            </a:r>
          </a:p>
          <a:p>
            <a:pPr>
              <a:buNone/>
            </a:pPr>
            <a:r>
              <a:rPr lang="cs-CZ" altLang="cs-CZ" sz="2800" dirty="0" smtClean="0">
                <a:latin typeface="Times New Roman" panose="02020603050405020304" pitchFamily="18" charset="0"/>
              </a:rPr>
              <a:t>Rok 2017: 1284/1007/114/58</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Zubní </a:t>
            </a:r>
            <a:r>
              <a:rPr lang="cs-CZ" altLang="cs-CZ" sz="4800" b="1" dirty="0">
                <a:latin typeface="Times New Roman" panose="02020603050405020304" pitchFamily="18" charset="0"/>
              </a:rPr>
              <a:t>lékařství</a:t>
            </a:r>
          </a:p>
          <a:p>
            <a:r>
              <a:rPr lang="cs-CZ" altLang="cs-CZ" b="1" u="sng" dirty="0" smtClean="0">
                <a:solidFill>
                  <a:srgbClr val="00B050"/>
                </a:solidFill>
                <a:latin typeface="Times New Roman" panose="02020603050405020304" pitchFamily="18" charset="0"/>
              </a:rPr>
              <a:t>Zubní lékařství</a:t>
            </a:r>
          </a:p>
        </p:txBody>
      </p:sp>
    </p:spTree>
    <p:extLst>
      <p:ext uri="{BB962C8B-B14F-4D97-AF65-F5344CB8AC3E}">
        <p14:creationId xmlns:p14="http://schemas.microsoft.com/office/powerpoint/2010/main" val="1828321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3000" y="1403350"/>
            <a:ext cx="14509376" cy="5509200"/>
          </a:xfrm>
          <a:prstGeom prst="rect">
            <a:avLst/>
          </a:prstGeom>
        </p:spPr>
        <p:txBody>
          <a:bodyPr wrap="square">
            <a:spAutoFit/>
          </a:bodyPr>
          <a:lstStyle/>
          <a:p>
            <a:pPr>
              <a:spcBef>
                <a:spcPct val="0"/>
              </a:spcBef>
              <a:buFontTx/>
              <a:buNone/>
            </a:pPr>
            <a:r>
              <a:rPr lang="cs-CZ" altLang="cs-CZ" sz="6000" b="1" dirty="0" smtClean="0">
                <a:solidFill>
                  <a:srgbClr val="00B050"/>
                </a:solidFill>
                <a:latin typeface="Garamond" panose="02020404030301010803" pitchFamily="18" charset="0"/>
              </a:rPr>
              <a:t>Specializační vzdělávání a </a:t>
            </a:r>
            <a:r>
              <a:rPr lang="cs-CZ" altLang="cs-CZ" sz="6000" b="1" dirty="0">
                <a:solidFill>
                  <a:srgbClr val="00B050"/>
                </a:solidFill>
                <a:latin typeface="Garamond" panose="02020404030301010803" pitchFamily="18" charset="0"/>
              </a:rPr>
              <a:t>a</a:t>
            </a:r>
            <a:r>
              <a:rPr lang="cs-CZ" altLang="cs-CZ" sz="6000" b="1" dirty="0" smtClean="0">
                <a:solidFill>
                  <a:srgbClr val="00B050"/>
                </a:solidFill>
                <a:latin typeface="Garamond" panose="02020404030301010803" pitchFamily="18" charset="0"/>
              </a:rPr>
              <a:t>testace </a:t>
            </a:r>
            <a:r>
              <a:rPr lang="cs-CZ" altLang="cs-CZ" sz="6000" b="1" dirty="0" smtClean="0">
                <a:solidFill>
                  <a:srgbClr val="00B050"/>
                </a:solidFill>
                <a:latin typeface="Garamond" panose="02020404030301010803" pitchFamily="18" charset="0"/>
              </a:rPr>
              <a:t>zubních lékařů </a:t>
            </a:r>
            <a:r>
              <a:rPr lang="cs-CZ" altLang="cs-CZ" sz="6000" b="1" dirty="0" smtClean="0">
                <a:solidFill>
                  <a:schemeClr val="accent2">
                    <a:lumMod val="75000"/>
                  </a:schemeClr>
                </a:solidFill>
                <a:latin typeface="Garamond" panose="02020404030301010803" pitchFamily="18" charset="0"/>
              </a:rPr>
              <a:t/>
            </a:r>
            <a:br>
              <a:rPr lang="cs-CZ" altLang="cs-CZ" sz="6000" b="1" dirty="0" smtClean="0">
                <a:solidFill>
                  <a:schemeClr val="accent2">
                    <a:lumMod val="75000"/>
                  </a:schemeClr>
                </a:solidFill>
                <a:latin typeface="Garamond" panose="02020404030301010803" pitchFamily="18" charset="0"/>
              </a:rPr>
            </a:br>
            <a:r>
              <a:rPr lang="cs-CZ" altLang="cs-CZ" sz="6000" dirty="0" smtClean="0">
                <a:latin typeface="Garamond" panose="02020404030301010803" pitchFamily="18" charset="0"/>
              </a:rPr>
              <a:t>- </a:t>
            </a:r>
            <a:r>
              <a:rPr lang="cs-CZ" altLang="cs-CZ" sz="4800" dirty="0">
                <a:latin typeface="Garamond" panose="02020404030301010803" pitchFamily="18" charset="0"/>
              </a:rPr>
              <a:t>získání odborné způsobilosti k výkonu povolání lékaře</a:t>
            </a:r>
            <a:r>
              <a:rPr lang="cs-CZ" altLang="cs-CZ" sz="4800" dirty="0">
                <a:latin typeface="Times New Roman" panose="02020603050405020304" pitchFamily="18" charset="0"/>
              </a:rPr>
              <a:t>. </a:t>
            </a:r>
          </a:p>
          <a:p>
            <a:pPr>
              <a:spcBef>
                <a:spcPct val="0"/>
              </a:spcBef>
              <a:buFontTx/>
              <a:buNone/>
            </a:pPr>
            <a:endParaRPr lang="cs-CZ" altLang="cs-CZ" dirty="0">
              <a:latin typeface="Times New Roman" panose="02020603050405020304" pitchFamily="18" charset="0"/>
            </a:endParaRPr>
          </a:p>
          <a:p>
            <a:pPr>
              <a:spcBef>
                <a:spcPct val="0"/>
              </a:spcBef>
              <a:buFontTx/>
              <a:buNone/>
            </a:pPr>
            <a:r>
              <a:rPr lang="cs-CZ" altLang="cs-CZ" sz="4000" b="1" dirty="0" smtClean="0">
                <a:solidFill>
                  <a:srgbClr val="00B050"/>
                </a:solidFill>
                <a:latin typeface="Garamond" panose="02020404030301010803" pitchFamily="18" charset="0"/>
              </a:rPr>
              <a:t>Atestace </a:t>
            </a:r>
            <a:r>
              <a:rPr lang="cs-CZ" altLang="cs-CZ" sz="4000" b="1" dirty="0">
                <a:solidFill>
                  <a:srgbClr val="00B050"/>
                </a:solidFill>
                <a:latin typeface="Garamond" panose="02020404030301010803" pitchFamily="18" charset="0"/>
              </a:rPr>
              <a:t>zubních lékařů</a:t>
            </a:r>
          </a:p>
          <a:p>
            <a:pPr>
              <a:spcBef>
                <a:spcPct val="0"/>
              </a:spcBef>
              <a:buFontTx/>
              <a:buNone/>
            </a:pPr>
            <a:r>
              <a:rPr lang="cs-CZ" altLang="cs-CZ" sz="3800" dirty="0">
                <a:latin typeface="Garamond" panose="02020404030301010803" pitchFamily="18" charset="0"/>
              </a:rPr>
              <a:t>orální a </a:t>
            </a:r>
            <a:r>
              <a:rPr lang="cs-CZ" altLang="cs-CZ" sz="3800" dirty="0" err="1">
                <a:latin typeface="Garamond" panose="02020404030301010803" pitchFamily="18" charset="0"/>
              </a:rPr>
              <a:t>maxilofaciální</a:t>
            </a:r>
            <a:r>
              <a:rPr lang="cs-CZ" altLang="cs-CZ" sz="3800" dirty="0">
                <a:latin typeface="Garamond" panose="02020404030301010803" pitchFamily="18" charset="0"/>
              </a:rPr>
              <a:t> chirurgie (5)</a:t>
            </a:r>
          </a:p>
          <a:p>
            <a:pPr>
              <a:spcBef>
                <a:spcPct val="0"/>
              </a:spcBef>
              <a:buFontTx/>
              <a:buNone/>
            </a:pPr>
            <a:r>
              <a:rPr lang="cs-CZ" altLang="cs-CZ" sz="3800" dirty="0">
                <a:latin typeface="Garamond" panose="02020404030301010803" pitchFamily="18" charset="0"/>
              </a:rPr>
              <a:t>ortodoncie (3)</a:t>
            </a:r>
          </a:p>
          <a:p>
            <a:pPr>
              <a:spcBef>
                <a:spcPct val="0"/>
              </a:spcBef>
              <a:buFontTx/>
              <a:buNone/>
            </a:pPr>
            <a:r>
              <a:rPr lang="cs-CZ" altLang="cs-CZ" sz="3800" dirty="0">
                <a:latin typeface="Garamond" panose="02020404030301010803" pitchFamily="18" charset="0"/>
              </a:rPr>
              <a:t>klinická stomatologie (4)</a:t>
            </a:r>
          </a:p>
        </p:txBody>
      </p:sp>
    </p:spTree>
    <p:extLst>
      <p:ext uri="{BB962C8B-B14F-4D97-AF65-F5344CB8AC3E}">
        <p14:creationId xmlns:p14="http://schemas.microsoft.com/office/powerpoint/2010/main" val="521783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a:latin typeface="Times New Roman" panose="02020603050405020304" pitchFamily="18" charset="0"/>
              </a:rPr>
              <a:t>poskytování péče v oblasti ústní hygieny</a:t>
            </a:r>
            <a:r>
              <a:rPr lang="cs-CZ" altLang="cs-CZ" sz="3200" dirty="0"/>
              <a:t> </a:t>
            </a:r>
            <a:endParaRPr lang="cs-CZ" altLang="cs-CZ" sz="2800" b="1" dirty="0">
              <a:latin typeface="Times New Roman" panose="02020603050405020304" pitchFamily="18" charset="0"/>
            </a:endParaRPr>
          </a:p>
          <a:p>
            <a:pPr>
              <a:buFontTx/>
              <a:buNone/>
            </a:pPr>
            <a:endParaRPr lang="cs-CZ" altLang="cs-CZ" sz="20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20 studentů</a:t>
            </a:r>
          </a:p>
          <a:p>
            <a:pPr>
              <a:buNone/>
            </a:pPr>
            <a:r>
              <a:rPr lang="cs-CZ" altLang="cs-CZ" sz="2800" dirty="0" smtClean="0">
                <a:latin typeface="Times New Roman" panose="02020603050405020304" pitchFamily="18" charset="0"/>
              </a:rPr>
              <a:t>Rok 2017: 441/301/28/20</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a:solidFill>
                  <a:srgbClr val="CC66FF"/>
                </a:solidFill>
                <a:latin typeface="Times New Roman" panose="02020603050405020304" pitchFamily="18" charset="0"/>
              </a:rPr>
              <a:t>Dentální hygienistka</a:t>
            </a:r>
          </a:p>
        </p:txBody>
      </p:sp>
    </p:spTree>
    <p:extLst>
      <p:ext uri="{BB962C8B-B14F-4D97-AF65-F5344CB8AC3E}">
        <p14:creationId xmlns:p14="http://schemas.microsoft.com/office/powerpoint/2010/main" val="290174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smtClean="0">
                <a:latin typeface="Times New Roman" panose="02020603050405020304" pitchFamily="18" charset="0"/>
              </a:rPr>
              <a:t>rehabilitace</a:t>
            </a:r>
          </a:p>
          <a:p>
            <a:pPr>
              <a:buFontTx/>
              <a:buChar char="-"/>
            </a:pPr>
            <a:r>
              <a:rPr lang="cs-CZ" altLang="cs-CZ" sz="2800" b="1" dirty="0" smtClean="0">
                <a:latin typeface="Times New Roman" panose="02020603050405020304" pitchFamily="18" charset="0"/>
              </a:rPr>
              <a:t>fyzioterapie</a:t>
            </a:r>
          </a:p>
          <a:p>
            <a:pPr>
              <a:buFontTx/>
              <a:buNone/>
            </a:pPr>
            <a:endParaRPr lang="cs-CZ" altLang="cs-CZ" sz="20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35 studentů</a:t>
            </a:r>
          </a:p>
          <a:p>
            <a:pPr>
              <a:buNone/>
            </a:pPr>
            <a:r>
              <a:rPr lang="cs-CZ" altLang="cs-CZ" sz="2800" dirty="0" smtClean="0">
                <a:latin typeface="Times New Roman" panose="02020603050405020304" pitchFamily="18" charset="0"/>
              </a:rPr>
              <a:t>Rok 2017: 675/451/50/36</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Fyzioterapie</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1196387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3000" y="1625072"/>
            <a:ext cx="9318833" cy="1107996"/>
          </a:xfrm>
          <a:prstGeom prst="rect">
            <a:avLst/>
          </a:prstGeom>
        </p:spPr>
        <p:txBody>
          <a:bodyPr wrap="none">
            <a:spAutoFit/>
          </a:bodyPr>
          <a:lstStyle/>
          <a:p>
            <a:r>
              <a:rPr lang="cs-CZ" altLang="cs-CZ" sz="6600" b="1" dirty="0">
                <a:latin typeface="Garamond" panose="02020404030301010803" pitchFamily="18" charset="0"/>
              </a:rPr>
              <a:t>Historie Lékařské fakulty</a:t>
            </a:r>
            <a:endParaRPr lang="cs-CZ" sz="6600" dirty="0">
              <a:latin typeface="Garamond" panose="02020404030301010803" pitchFamily="18" charset="0"/>
            </a:endParaRPr>
          </a:p>
        </p:txBody>
      </p:sp>
      <p:pic>
        <p:nvPicPr>
          <p:cNvPr id="5" name="Picture 7" descr="Prof. MUDr. MVDr. h.c. Edward Babá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7101" y="1785370"/>
            <a:ext cx="2057400" cy="295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p:cNvSpPr/>
          <p:nvPr/>
        </p:nvSpPr>
        <p:spPr>
          <a:xfrm>
            <a:off x="1143000" y="2666999"/>
            <a:ext cx="14541500" cy="6223001"/>
          </a:xfrm>
          <a:prstGeom prst="rect">
            <a:avLst/>
          </a:prstGeom>
        </p:spPr>
        <p:txBody>
          <a:bodyPr wrap="square">
            <a:normAutofit lnSpcReduction="10000"/>
          </a:bodyPr>
          <a:lstStyle/>
          <a:p>
            <a:pPr marL="571500" indent="-571500">
              <a:buClr>
                <a:srgbClr val="002060"/>
              </a:buClr>
              <a:buFont typeface="Wingdings" panose="05000000000000000000" pitchFamily="2" charset="2"/>
              <a:buChar char="Ø"/>
            </a:pPr>
            <a:r>
              <a:rPr lang="cs-CZ" altLang="cs-CZ" sz="4000" dirty="0" smtClean="0">
                <a:latin typeface="Garamond" panose="02020404030301010803" pitchFamily="18" charset="0"/>
              </a:rPr>
              <a:t>Zemská  </a:t>
            </a:r>
            <a:r>
              <a:rPr lang="cs-CZ" altLang="cs-CZ" sz="4000" dirty="0">
                <a:latin typeface="Garamond" panose="02020404030301010803" pitchFamily="18" charset="0"/>
              </a:rPr>
              <a:t>nemocnice na Pekařské ulici,  </a:t>
            </a:r>
            <a:r>
              <a:rPr lang="cs-CZ" altLang="cs-CZ" sz="4000" dirty="0" smtClean="0">
                <a:latin typeface="Garamond" panose="02020404030301010803" pitchFamily="18" charset="0"/>
              </a:rPr>
              <a:t>1786 </a:t>
            </a:r>
            <a:r>
              <a:rPr lang="cs-CZ" sz="4000" dirty="0" smtClean="0">
                <a:latin typeface="Garamond" panose="02020404030301010803" pitchFamily="18" charset="0"/>
              </a:rPr>
              <a:t>„(Císařsko-          královský </a:t>
            </a:r>
            <a:r>
              <a:rPr lang="cs-CZ" sz="4000" dirty="0">
                <a:latin typeface="Garamond" panose="02020404030301010803" pitchFamily="18" charset="0"/>
              </a:rPr>
              <a:t>všeobecný zaopatřovací </a:t>
            </a:r>
            <a:r>
              <a:rPr lang="cs-CZ" sz="4000" dirty="0" smtClean="0">
                <a:latin typeface="Garamond" panose="02020404030301010803" pitchFamily="18" charset="0"/>
              </a:rPr>
              <a:t>ústav„) </a:t>
            </a:r>
          </a:p>
          <a:p>
            <a:pPr marL="571500" indent="-571500">
              <a:buClr>
                <a:srgbClr val="002060"/>
              </a:buClr>
              <a:buFont typeface="Wingdings" panose="05000000000000000000" pitchFamily="2" charset="2"/>
              <a:buChar char="Ø"/>
            </a:pPr>
            <a:r>
              <a:rPr lang="cs-CZ" altLang="cs-CZ" sz="4000" dirty="0" smtClean="0">
                <a:latin typeface="Garamond" panose="02020404030301010803" pitchFamily="18" charset="0"/>
              </a:rPr>
              <a:t>Zemská </a:t>
            </a:r>
            <a:r>
              <a:rPr lang="cs-CZ" altLang="cs-CZ" sz="4000" dirty="0">
                <a:latin typeface="Garamond" panose="02020404030301010803" pitchFamily="18" charset="0"/>
              </a:rPr>
              <a:t>porodnice na Obilním trhu - listopad 1888</a:t>
            </a:r>
          </a:p>
          <a:p>
            <a:pPr marL="571500" indent="-571500">
              <a:buFont typeface="Wingdings" panose="05000000000000000000" pitchFamily="2" charset="2"/>
              <a:buChar char="Ø"/>
            </a:pPr>
            <a:r>
              <a:rPr lang="cs-CZ" altLang="cs-CZ" sz="4000" dirty="0">
                <a:latin typeface="Garamond" panose="02020404030301010803" pitchFamily="18" charset="0"/>
              </a:rPr>
              <a:t>Zemský ústav černovický 1863</a:t>
            </a:r>
          </a:p>
          <a:p>
            <a:pPr marL="571500" indent="-571500">
              <a:buFont typeface="Wingdings" panose="05000000000000000000" pitchFamily="2" charset="2"/>
              <a:buChar char="Ø"/>
            </a:pPr>
            <a:r>
              <a:rPr lang="cs-CZ" altLang="cs-CZ" sz="4000" dirty="0">
                <a:latin typeface="Garamond" panose="02020404030301010803" pitchFamily="18" charset="0"/>
              </a:rPr>
              <a:t>Zákon o založení Lékařské fakulty Masarykovy univerzity 1919</a:t>
            </a:r>
          </a:p>
          <a:p>
            <a:pPr marL="571500" indent="-571500">
              <a:buFont typeface="Wingdings" panose="05000000000000000000" pitchFamily="2" charset="2"/>
              <a:buChar char="Ø"/>
            </a:pPr>
            <a:r>
              <a:rPr lang="cs-CZ" altLang="cs-CZ" sz="4000" dirty="0">
                <a:latin typeface="Garamond" panose="02020404030301010803" pitchFamily="18" charset="0"/>
              </a:rPr>
              <a:t>12. listopadu 1919 prof. Edward Babák </a:t>
            </a:r>
            <a:r>
              <a:rPr lang="cs-CZ" altLang="cs-CZ" sz="4000" dirty="0" smtClean="0">
                <a:latin typeface="Garamond" panose="02020404030301010803" pitchFamily="18" charset="0"/>
              </a:rPr>
              <a:t>proslovil </a:t>
            </a:r>
            <a:r>
              <a:rPr lang="cs-CZ" altLang="cs-CZ" sz="4000" dirty="0">
                <a:latin typeface="Garamond" panose="02020404030301010803" pitchFamily="18" charset="0"/>
              </a:rPr>
              <a:t>první přednášku na téma </a:t>
            </a:r>
            <a:r>
              <a:rPr lang="cs-CZ" altLang="cs-CZ" sz="4000" dirty="0" smtClean="0">
                <a:latin typeface="Garamond" panose="02020404030301010803" pitchFamily="18" charset="0"/>
              </a:rPr>
              <a:t>"</a:t>
            </a:r>
            <a:r>
              <a:rPr lang="cs-CZ" altLang="cs-CZ" sz="4000" dirty="0">
                <a:latin typeface="Garamond" panose="02020404030301010803" pitchFamily="18" charset="0"/>
              </a:rPr>
              <a:t>Úvod ke studiu </a:t>
            </a:r>
            <a:r>
              <a:rPr lang="cs-CZ" altLang="cs-CZ" sz="4000" dirty="0" smtClean="0">
                <a:latin typeface="Garamond" panose="02020404030301010803" pitchFamily="18" charset="0"/>
              </a:rPr>
              <a:t>lékařskému„</a:t>
            </a:r>
          </a:p>
          <a:p>
            <a:pPr marL="571500" indent="-571500">
              <a:buFont typeface="Wingdings" panose="05000000000000000000" pitchFamily="2" charset="2"/>
              <a:buChar char="Ø"/>
            </a:pPr>
            <a:r>
              <a:rPr lang="cs-CZ" sz="4000" dirty="0">
                <a:latin typeface="Garamond" panose="02020404030301010803" pitchFamily="18" charset="0"/>
              </a:rPr>
              <a:t>Za dobu své existence vychovala v pregraduálním studiu LF MU přibližně 17 290 lékařů a 2 758 zubařů (vč. 375 zahraničních absolventů po r. 1996)</a:t>
            </a:r>
            <a:endParaRPr lang="cs-CZ" altLang="cs-CZ" sz="4000" dirty="0" smtClean="0">
              <a:latin typeface="Garamond" panose="02020404030301010803" pitchFamily="18" charset="0"/>
            </a:endParaRPr>
          </a:p>
          <a:p>
            <a:r>
              <a:rPr lang="cs-CZ" altLang="cs-CZ" sz="4000" dirty="0">
                <a:latin typeface="Garamond" panose="02020404030301010803" pitchFamily="18" charset="0"/>
                <a:hlinkClick r:id="rId5"/>
              </a:rPr>
              <a:t>http://</a:t>
            </a:r>
            <a:r>
              <a:rPr lang="cs-CZ" altLang="cs-CZ" sz="4000" dirty="0" smtClean="0">
                <a:latin typeface="Garamond" panose="02020404030301010803" pitchFamily="18" charset="0"/>
                <a:hlinkClick r:id="rId5"/>
              </a:rPr>
              <a:t>www.med.muni.cz/index.php?id=1061&amp;video=96</a:t>
            </a:r>
            <a:r>
              <a:rPr lang="cs-CZ" altLang="cs-CZ" sz="4000" dirty="0" smtClean="0">
                <a:latin typeface="Garamond" panose="02020404030301010803" pitchFamily="18" charset="0"/>
              </a:rPr>
              <a:t> </a:t>
            </a:r>
            <a:endParaRPr lang="cs-CZ" altLang="cs-CZ" sz="4000" dirty="0">
              <a:latin typeface="Garamond" panose="02020404030301010803" pitchFamily="18" charset="0"/>
            </a:endParaRPr>
          </a:p>
        </p:txBody>
      </p:sp>
    </p:spTree>
    <p:extLst>
      <p:ext uri="{BB962C8B-B14F-4D97-AF65-F5344CB8AC3E}">
        <p14:creationId xmlns:p14="http://schemas.microsoft.com/office/powerpoint/2010/main" val="2912918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a:latin typeface="Times New Roman" panose="02020603050405020304" pitchFamily="18" charset="0"/>
              </a:rPr>
              <a:t>zdravotnická </a:t>
            </a:r>
            <a:r>
              <a:rPr lang="cs-CZ" altLang="cs-CZ" sz="2800" b="1" dirty="0" smtClean="0">
                <a:latin typeface="Times New Roman" panose="02020603050405020304" pitchFamily="18" charset="0"/>
              </a:rPr>
              <a:t>zařízení</a:t>
            </a:r>
          </a:p>
          <a:p>
            <a:pPr>
              <a:buFontTx/>
              <a:buChar char="-"/>
            </a:pPr>
            <a:r>
              <a:rPr lang="cs-CZ" altLang="cs-CZ" sz="2800" b="1" dirty="0">
                <a:latin typeface="Times New Roman" panose="02020603050405020304" pitchFamily="18" charset="0"/>
              </a:rPr>
              <a:t>stravovací provozy</a:t>
            </a:r>
          </a:p>
          <a:p>
            <a:pPr>
              <a:buFontTx/>
              <a:buChar char="-"/>
            </a:pPr>
            <a:r>
              <a:rPr lang="cs-CZ" altLang="cs-CZ" sz="2800" b="1" dirty="0" smtClean="0">
                <a:latin typeface="Times New Roman" panose="02020603050405020304" pitchFamily="18" charset="0"/>
              </a:rPr>
              <a:t>potravinářství</a:t>
            </a:r>
          </a:p>
          <a:p>
            <a:pPr>
              <a:buFontTx/>
              <a:buNone/>
            </a:pPr>
            <a:endParaRPr lang="cs-CZ" altLang="cs-CZ" sz="20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30 studentů</a:t>
            </a:r>
          </a:p>
          <a:p>
            <a:pPr>
              <a:buNone/>
            </a:pPr>
            <a:r>
              <a:rPr lang="cs-CZ" altLang="cs-CZ" sz="2800" dirty="0" smtClean="0">
                <a:latin typeface="Times New Roman" panose="02020603050405020304" pitchFamily="18" charset="0"/>
              </a:rPr>
              <a:t>Rok 2017: 345/236/56/38</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Nutriční terapeut</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2019475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a:latin typeface="Times New Roman" panose="02020603050405020304" pitchFamily="18" charset="0"/>
              </a:rPr>
              <a:t>lékařská optika</a:t>
            </a:r>
          </a:p>
          <a:p>
            <a:pPr>
              <a:buFontTx/>
              <a:buChar char="-"/>
            </a:pPr>
            <a:r>
              <a:rPr lang="cs-CZ" altLang="cs-CZ" sz="2800" b="1" dirty="0" smtClean="0">
                <a:latin typeface="Times New Roman" panose="02020603050405020304" pitchFamily="18" charset="0"/>
              </a:rPr>
              <a:t>optometrie</a:t>
            </a:r>
            <a:endParaRPr lang="cs-CZ" altLang="cs-CZ" sz="2800" b="1" dirty="0">
              <a:latin typeface="Times New Roman" panose="02020603050405020304" pitchFamily="18" charset="0"/>
            </a:endParaRPr>
          </a:p>
          <a:p>
            <a:pPr>
              <a:buFontTx/>
              <a:buNone/>
            </a:pPr>
            <a:endParaRPr lang="cs-CZ" altLang="cs-CZ" sz="20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30 studentů</a:t>
            </a:r>
          </a:p>
          <a:p>
            <a:pPr>
              <a:buNone/>
            </a:pPr>
            <a:r>
              <a:rPr lang="cs-CZ" altLang="cs-CZ" sz="2800" dirty="0" smtClean="0">
                <a:latin typeface="Times New Roman" panose="02020603050405020304" pitchFamily="18" charset="0"/>
              </a:rPr>
              <a:t>Rok 2017: 216/160/58/30</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a:solidFill>
                  <a:srgbClr val="CC66FF"/>
                </a:solidFill>
                <a:latin typeface="Times New Roman" panose="02020603050405020304" pitchFamily="18" charset="0"/>
              </a:rPr>
              <a:t>Optika a optometrie</a:t>
            </a:r>
          </a:p>
        </p:txBody>
      </p:sp>
    </p:spTree>
    <p:extLst>
      <p:ext uri="{BB962C8B-B14F-4D97-AF65-F5344CB8AC3E}">
        <p14:creationId xmlns:p14="http://schemas.microsoft.com/office/powerpoint/2010/main" val="32333787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a:latin typeface="Times New Roman" panose="02020603050405020304" pitchFamily="18" charset="0"/>
              </a:rPr>
              <a:t>oční a ortoptické </a:t>
            </a:r>
            <a:r>
              <a:rPr lang="cs-CZ" altLang="cs-CZ" sz="2800" b="1" dirty="0" smtClean="0">
                <a:latin typeface="Times New Roman" panose="02020603050405020304" pitchFamily="18" charset="0"/>
              </a:rPr>
              <a:t>ambulance</a:t>
            </a:r>
          </a:p>
          <a:p>
            <a:pPr>
              <a:buFontTx/>
              <a:buChar char="-"/>
            </a:pPr>
            <a:r>
              <a:rPr lang="cs-CZ" altLang="cs-CZ" sz="2800" b="1" dirty="0">
                <a:latin typeface="Times New Roman" panose="02020603050405020304" pitchFamily="18" charset="0"/>
              </a:rPr>
              <a:t>oční kliniky</a:t>
            </a:r>
          </a:p>
          <a:p>
            <a:pPr>
              <a:buFontTx/>
              <a:buChar char="-"/>
            </a:pPr>
            <a:r>
              <a:rPr lang="cs-CZ" altLang="cs-CZ" sz="2800" b="1" dirty="0" err="1">
                <a:latin typeface="Times New Roman" panose="02020603050405020304" pitchFamily="18" charset="0"/>
              </a:rPr>
              <a:t>strabologické</a:t>
            </a:r>
            <a:r>
              <a:rPr lang="cs-CZ" altLang="cs-CZ" sz="2800" b="1" dirty="0">
                <a:latin typeface="Times New Roman" panose="02020603050405020304" pitchFamily="18" charset="0"/>
              </a:rPr>
              <a:t> ambulance</a:t>
            </a:r>
          </a:p>
          <a:p>
            <a:pPr>
              <a:buFontTx/>
              <a:buNone/>
            </a:pPr>
            <a:endParaRPr lang="cs-CZ" altLang="cs-CZ" sz="20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a:latin typeface="Times New Roman" panose="02020603050405020304" pitchFamily="18" charset="0"/>
              </a:rPr>
              <a:t>2</a:t>
            </a:r>
            <a:r>
              <a:rPr lang="cs-CZ" altLang="cs-CZ" sz="2800" b="1" dirty="0" smtClean="0">
                <a:latin typeface="Times New Roman" panose="02020603050405020304" pitchFamily="18" charset="0"/>
              </a:rPr>
              <a:t>0 studentů</a:t>
            </a:r>
          </a:p>
          <a:p>
            <a:pPr>
              <a:buNone/>
            </a:pPr>
            <a:r>
              <a:rPr lang="cs-CZ" altLang="cs-CZ" sz="2800" dirty="0" smtClean="0">
                <a:latin typeface="Times New Roman" panose="02020603050405020304" pitchFamily="18" charset="0"/>
              </a:rPr>
              <a:t>Rok 2017: 110/88/40/23</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Ortoptika</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13883071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a:latin typeface="Times New Roman" panose="02020603050405020304" pitchFamily="18" charset="0"/>
              </a:rPr>
              <a:t>na odděleních rentgenu, radioterapie a nukleární medicíny</a:t>
            </a:r>
            <a:r>
              <a:rPr lang="cs-CZ" altLang="cs-CZ" sz="2800" dirty="0"/>
              <a:t> </a:t>
            </a:r>
            <a:endParaRPr lang="cs-CZ" altLang="cs-CZ" sz="2800" b="1" dirty="0">
              <a:latin typeface="Times New Roman" panose="02020603050405020304" pitchFamily="18" charset="0"/>
            </a:endParaRPr>
          </a:p>
          <a:p>
            <a:pPr>
              <a:buFontTx/>
              <a:buNone/>
            </a:pPr>
            <a:endParaRPr lang="cs-CZ" altLang="cs-CZ" sz="20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35 studentů</a:t>
            </a:r>
          </a:p>
          <a:p>
            <a:pPr>
              <a:buNone/>
            </a:pPr>
            <a:r>
              <a:rPr lang="cs-CZ" altLang="cs-CZ" sz="2800" dirty="0" smtClean="0">
                <a:latin typeface="Times New Roman" panose="02020603050405020304" pitchFamily="18" charset="0"/>
              </a:rPr>
              <a:t>Rok 2017: 144/102/63/37</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Radiologický asistent</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875112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smtClean="0">
                <a:latin typeface="Times New Roman" panose="02020603050405020304" pitchFamily="18" charset="0"/>
              </a:rPr>
              <a:t>laboratoře </a:t>
            </a:r>
            <a:r>
              <a:rPr lang="cs-CZ" altLang="cs-CZ" sz="2800" b="1" dirty="0">
                <a:latin typeface="Times New Roman" panose="02020603050405020304" pitchFamily="18" charset="0"/>
              </a:rPr>
              <a:t>ve zdravotnických </a:t>
            </a:r>
            <a:r>
              <a:rPr lang="cs-CZ" altLang="cs-CZ" sz="2800" b="1" dirty="0" smtClean="0">
                <a:latin typeface="Times New Roman" panose="02020603050405020304" pitchFamily="18" charset="0"/>
              </a:rPr>
              <a:t>zařízeních</a:t>
            </a:r>
          </a:p>
          <a:p>
            <a:pPr>
              <a:buFontTx/>
              <a:buChar char="-"/>
            </a:pPr>
            <a:r>
              <a:rPr lang="cs-CZ" altLang="cs-CZ" sz="2800" b="1" dirty="0">
                <a:latin typeface="Times New Roman" panose="02020603050405020304" pitchFamily="18" charset="0"/>
              </a:rPr>
              <a:t>k</a:t>
            </a:r>
            <a:r>
              <a:rPr lang="cs-CZ" altLang="cs-CZ" sz="2800" b="1" dirty="0" smtClean="0">
                <a:latin typeface="Times New Roman" panose="02020603050405020304" pitchFamily="18" charset="0"/>
              </a:rPr>
              <a:t>linická biochemie, klinická hematologie, klinická mikrobiologie, klinická imunologie, klinická genetika, imunohematologie a transfúzní stanice</a:t>
            </a:r>
          </a:p>
          <a:p>
            <a:pPr>
              <a:buFontTx/>
              <a:buChar char="-"/>
            </a:pPr>
            <a:endParaRPr lang="cs-CZ" altLang="cs-CZ" sz="2800" b="1" dirty="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25 studentů</a:t>
            </a:r>
          </a:p>
          <a:p>
            <a:pPr>
              <a:buNone/>
            </a:pPr>
            <a:r>
              <a:rPr lang="cs-CZ" altLang="cs-CZ" sz="2800" dirty="0" smtClean="0">
                <a:latin typeface="Times New Roman" panose="02020603050405020304" pitchFamily="18" charset="0"/>
              </a:rPr>
              <a:t>Rok 2017: 313/218/53/26</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Zdravotní laborant</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21608961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6118412"/>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a:latin typeface="Times New Roman" panose="02020603050405020304" pitchFamily="18" charset="0"/>
              </a:rPr>
              <a:t>integrovaný záchranný systém</a:t>
            </a:r>
            <a:r>
              <a:rPr lang="cs-CZ" altLang="cs-CZ" sz="3200" dirty="0"/>
              <a:t> </a:t>
            </a:r>
            <a:endParaRPr lang="cs-CZ" altLang="cs-CZ" sz="3200" dirty="0" smtClean="0"/>
          </a:p>
          <a:p>
            <a:pPr>
              <a:buFontTx/>
              <a:buChar char="-"/>
            </a:pPr>
            <a:r>
              <a:rPr lang="cs-CZ" altLang="cs-CZ" sz="2800" b="1" dirty="0" smtClean="0">
                <a:latin typeface="Times New Roman" panose="02020603050405020304" pitchFamily="18" charset="0"/>
                <a:cs typeface="Times New Roman" panose="02020603050405020304" pitchFamily="18" charset="0"/>
              </a:rPr>
              <a:t>urgentní medicína</a:t>
            </a:r>
          </a:p>
          <a:p>
            <a:pPr marL="0" indent="0">
              <a:buNone/>
            </a:pPr>
            <a:endParaRPr lang="cs-CZ" altLang="cs-CZ" sz="1800" b="1" dirty="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20 studentů</a:t>
            </a:r>
          </a:p>
          <a:p>
            <a:pPr>
              <a:buNone/>
            </a:pPr>
            <a:r>
              <a:rPr lang="cs-CZ" altLang="cs-CZ" sz="2800" dirty="0" smtClean="0">
                <a:latin typeface="Times New Roman" panose="02020603050405020304" pitchFamily="18" charset="0"/>
              </a:rPr>
              <a:t>Rok 2017: 150/44*/28/21</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k přijímacím zkouškám – písemným testům pozváni pouze uchazeči, kteří splnili podmínky 	     fyzické připravenosti</a:t>
            </a:r>
            <a:endParaRPr lang="cs-CZ" altLang="cs-CZ" sz="2400" b="1" i="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Zdravotnický záchranář</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3686366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smtClean="0">
                <a:latin typeface="Times New Roman" panose="02020603050405020304" pitchFamily="18" charset="0"/>
              </a:rPr>
              <a:t>Zdravotnická zařízení</a:t>
            </a:r>
          </a:p>
          <a:p>
            <a:pPr marL="0" indent="0">
              <a:buNone/>
            </a:pPr>
            <a:endParaRPr lang="cs-CZ" altLang="cs-CZ" sz="2800" b="1" dirty="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25 studentů</a:t>
            </a:r>
          </a:p>
          <a:p>
            <a:pPr>
              <a:buNone/>
            </a:pPr>
            <a:r>
              <a:rPr lang="cs-CZ" altLang="cs-CZ" sz="2800" dirty="0" smtClean="0">
                <a:latin typeface="Times New Roman" panose="02020603050405020304" pitchFamily="18" charset="0"/>
              </a:rPr>
              <a:t>Rok 2017: 270/182/54/41</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Ošetřovatelství</a:t>
            </a:r>
            <a:endParaRPr lang="cs-CZ" altLang="cs-CZ" sz="4800" b="1" dirty="0">
              <a:latin typeface="Times New Roman" panose="02020603050405020304" pitchFamily="18" charset="0"/>
            </a:endParaRPr>
          </a:p>
          <a:p>
            <a:r>
              <a:rPr lang="cs-CZ" altLang="cs-CZ" sz="6000" b="1" u="sng" dirty="0" smtClean="0">
                <a:solidFill>
                  <a:srgbClr val="CC66FF"/>
                </a:solidFill>
                <a:latin typeface="Times New Roman" panose="02020603050405020304" pitchFamily="18" charset="0"/>
              </a:rPr>
              <a:t>Všeobecná sestra</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3874474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kombinované</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smtClean="0">
                <a:latin typeface="Times New Roman" panose="02020603050405020304" pitchFamily="18" charset="0"/>
              </a:rPr>
              <a:t>Zdravotnická zařízení</a:t>
            </a:r>
          </a:p>
          <a:p>
            <a:pPr marL="0" indent="0">
              <a:buNone/>
            </a:pPr>
            <a:endParaRPr lang="cs-CZ" altLang="cs-CZ" sz="2800" b="1" dirty="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40 studentů</a:t>
            </a:r>
          </a:p>
          <a:p>
            <a:pPr>
              <a:buNone/>
            </a:pPr>
            <a:r>
              <a:rPr lang="cs-CZ" altLang="cs-CZ" sz="2800" dirty="0" smtClean="0">
                <a:latin typeface="Times New Roman" panose="02020603050405020304" pitchFamily="18" charset="0"/>
              </a:rPr>
              <a:t>Rok 2017: 78/41/40/37</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Ošetřovatelství</a:t>
            </a:r>
            <a:endParaRPr lang="cs-CZ" altLang="cs-CZ" sz="4800" b="1" dirty="0">
              <a:latin typeface="Times New Roman" panose="02020603050405020304" pitchFamily="18" charset="0"/>
            </a:endParaRPr>
          </a:p>
          <a:p>
            <a:r>
              <a:rPr lang="cs-CZ" altLang="cs-CZ" sz="6000" b="1" u="sng" dirty="0" smtClean="0">
                <a:solidFill>
                  <a:srgbClr val="CC66FF"/>
                </a:solidFill>
                <a:latin typeface="Times New Roman" panose="02020603050405020304" pitchFamily="18" charset="0"/>
              </a:rPr>
              <a:t>Všeobecná sestra</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176865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5768788"/>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3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Bc.</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smtClean="0">
                <a:latin typeface="Times New Roman" panose="02020603050405020304" pitchFamily="18" charset="0"/>
              </a:rPr>
              <a:t>Zdravotnická zařízení</a:t>
            </a:r>
          </a:p>
          <a:p>
            <a:pPr marL="0" indent="0">
              <a:buNone/>
            </a:pPr>
            <a:endParaRPr lang="cs-CZ" altLang="cs-CZ" sz="2800" b="1" dirty="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20 studentů</a:t>
            </a:r>
          </a:p>
          <a:p>
            <a:pPr>
              <a:buNone/>
            </a:pPr>
            <a:r>
              <a:rPr lang="cs-CZ" altLang="cs-CZ" sz="2800" dirty="0" smtClean="0">
                <a:latin typeface="Times New Roman" panose="02020603050405020304" pitchFamily="18" charset="0"/>
              </a:rPr>
              <a:t>Rok 2017: 194/139/37/22</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Porodní asistence</a:t>
            </a:r>
            <a:endParaRPr lang="cs-CZ" altLang="cs-CZ" sz="4800" b="1" dirty="0">
              <a:latin typeface="Times New Roman" panose="02020603050405020304" pitchFamily="18" charset="0"/>
            </a:endParaRPr>
          </a:p>
          <a:p>
            <a:r>
              <a:rPr lang="cs-CZ" altLang="cs-CZ" sz="6000" b="1" u="sng" dirty="0" smtClean="0">
                <a:solidFill>
                  <a:srgbClr val="CC66FF"/>
                </a:solidFill>
                <a:latin typeface="Times New Roman" panose="02020603050405020304" pitchFamily="18" charset="0"/>
              </a:rPr>
              <a:t>Porodní asistentka</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18290826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6239436"/>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2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Mgr.</a:t>
            </a:r>
          </a:p>
          <a:p>
            <a:pPr>
              <a:buFontTx/>
              <a:buNone/>
            </a:pPr>
            <a:r>
              <a:rPr lang="cs-CZ" altLang="cs-CZ" sz="2800" dirty="0" smtClean="0">
                <a:latin typeface="Times New Roman" panose="02020603050405020304" pitchFamily="18" charset="0"/>
              </a:rPr>
              <a:t>Navazující magisterské studium je určeno </a:t>
            </a:r>
            <a:r>
              <a:rPr lang="cs-CZ" altLang="cs-CZ" sz="2800" dirty="0">
                <a:latin typeface="Times New Roman" panose="02020603050405020304" pitchFamily="18" charset="0"/>
              </a:rPr>
              <a:t>pro absolventy </a:t>
            </a:r>
            <a:r>
              <a:rPr lang="cs-CZ" altLang="cs-CZ" sz="2800" dirty="0" smtClean="0">
                <a:latin typeface="Times New Roman" panose="02020603050405020304" pitchFamily="18" charset="0"/>
              </a:rPr>
              <a:t>předchozího </a:t>
            </a:r>
            <a:r>
              <a:rPr lang="cs-CZ" altLang="cs-CZ" sz="2800" dirty="0">
                <a:latin typeface="Times New Roman" panose="02020603050405020304" pitchFamily="18" charset="0"/>
              </a:rPr>
              <a:t>bakalářského </a:t>
            </a:r>
            <a:r>
              <a:rPr lang="cs-CZ" altLang="cs-CZ" sz="2800" dirty="0" smtClean="0">
                <a:latin typeface="Times New Roman" panose="02020603050405020304" pitchFamily="18" charset="0"/>
              </a:rPr>
              <a:t>studia </a:t>
            </a:r>
            <a:br>
              <a:rPr lang="cs-CZ" altLang="cs-CZ" sz="2800" dirty="0" smtClean="0">
                <a:latin typeface="Times New Roman" panose="02020603050405020304" pitchFamily="18" charset="0"/>
              </a:rPr>
            </a:br>
            <a:r>
              <a:rPr lang="cs-CZ" altLang="cs-CZ" sz="2800" dirty="0" smtClean="0">
                <a:latin typeface="Times New Roman" panose="02020603050405020304" pitchFamily="18" charset="0"/>
              </a:rPr>
              <a:t>Léčebná </a:t>
            </a:r>
            <a:r>
              <a:rPr lang="cs-CZ" altLang="cs-CZ" sz="2800" dirty="0">
                <a:latin typeface="Times New Roman" panose="02020603050405020304" pitchFamily="18" charset="0"/>
              </a:rPr>
              <a:t>rehabilitace a fyzioterapie </a:t>
            </a:r>
            <a:r>
              <a:rPr lang="cs-CZ" altLang="cs-CZ" sz="2800" dirty="0" smtClean="0">
                <a:latin typeface="Times New Roman" panose="02020603050405020304" pitchFamily="18" charset="0"/>
              </a:rPr>
              <a:t>nebo </a:t>
            </a:r>
            <a:r>
              <a:rPr lang="cs-CZ" altLang="cs-CZ" sz="2800" dirty="0">
                <a:latin typeface="Times New Roman" panose="02020603050405020304" pitchFamily="18" charset="0"/>
              </a:rPr>
              <a:t>Fyzioterapie</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smtClean="0">
                <a:latin typeface="Times New Roman" panose="02020603050405020304" pitchFamily="18" charset="0"/>
              </a:rPr>
              <a:t>rehabilitace</a:t>
            </a:r>
          </a:p>
          <a:p>
            <a:pPr>
              <a:buFontTx/>
              <a:buChar char="-"/>
            </a:pPr>
            <a:r>
              <a:rPr lang="cs-CZ" altLang="cs-CZ" sz="2800" b="1" dirty="0" smtClean="0">
                <a:latin typeface="Times New Roman" panose="02020603050405020304" pitchFamily="18" charset="0"/>
              </a:rPr>
              <a:t>fyzioterapie</a:t>
            </a:r>
          </a:p>
          <a:p>
            <a:pPr>
              <a:buFontTx/>
              <a:buNone/>
            </a:pPr>
            <a:endParaRPr lang="cs-CZ" altLang="cs-CZ" sz="18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25 studentů</a:t>
            </a:r>
          </a:p>
          <a:p>
            <a:pPr>
              <a:buNone/>
            </a:pPr>
            <a:r>
              <a:rPr lang="cs-CZ" altLang="cs-CZ" sz="2800" dirty="0" smtClean="0">
                <a:latin typeface="Times New Roman" panose="02020603050405020304" pitchFamily="18" charset="0"/>
              </a:rPr>
              <a:t>Rok 2017: 124/101/40/27</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Fyzioterapie</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1337177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77446" y="1403350"/>
            <a:ext cx="10932288" cy="1015663"/>
          </a:xfrm>
          <a:prstGeom prst="rect">
            <a:avLst/>
          </a:prstGeom>
        </p:spPr>
        <p:txBody>
          <a:bodyPr wrap="none">
            <a:spAutoFit/>
          </a:bodyPr>
          <a:lstStyle/>
          <a:p>
            <a:r>
              <a:rPr lang="cs-CZ" altLang="cs-CZ" sz="6000" b="1" dirty="0">
                <a:latin typeface="Garamond" panose="02020404030301010803" pitchFamily="18" charset="0"/>
              </a:rPr>
              <a:t>Současnost Lékařské fakulty MU</a:t>
            </a:r>
            <a:endParaRPr lang="cs-CZ" sz="6000" dirty="0">
              <a:latin typeface="Garamond" panose="02020404030301010803" pitchFamily="18" charset="0"/>
            </a:endParaRPr>
          </a:p>
        </p:txBody>
      </p:sp>
      <p:sp>
        <p:nvSpPr>
          <p:cNvPr id="5" name="Obdélník 4"/>
          <p:cNvSpPr/>
          <p:nvPr/>
        </p:nvSpPr>
        <p:spPr>
          <a:xfrm>
            <a:off x="1143000" y="2806700"/>
            <a:ext cx="14742257" cy="6221466"/>
          </a:xfrm>
          <a:prstGeom prst="rect">
            <a:avLst/>
          </a:prstGeom>
        </p:spPr>
        <p:txBody>
          <a:bodyPr wrap="square">
            <a:normAutofit fontScale="92500" lnSpcReduction="10000"/>
          </a:bodyPr>
          <a:lstStyle/>
          <a:p>
            <a:pPr marL="571500" indent="-571500">
              <a:spcBef>
                <a:spcPct val="50000"/>
              </a:spcBef>
              <a:buFont typeface="Wingdings" panose="05000000000000000000" pitchFamily="2" charset="2"/>
              <a:buChar char="Ø"/>
            </a:pPr>
            <a:r>
              <a:rPr lang="cs-CZ" altLang="cs-CZ" sz="4400" dirty="0">
                <a:latin typeface="Garamond" panose="02020404030301010803" pitchFamily="18" charset="0"/>
              </a:rPr>
              <a:t>V létě 2010 se Lékařská fakulta přestěhovala </a:t>
            </a:r>
            <a:br>
              <a:rPr lang="cs-CZ" altLang="cs-CZ" sz="4400" dirty="0">
                <a:latin typeface="Garamond" panose="02020404030301010803" pitchFamily="18" charset="0"/>
              </a:rPr>
            </a:br>
            <a:r>
              <a:rPr lang="cs-CZ" altLang="cs-CZ" sz="4400" dirty="0">
                <a:latin typeface="Garamond" panose="02020404030301010803" pitchFamily="18" charset="0"/>
              </a:rPr>
              <a:t>do moderního Univerzitního kampusu v Bohunicích.</a:t>
            </a:r>
          </a:p>
          <a:p>
            <a:pPr marL="571500" indent="-571500">
              <a:spcBef>
                <a:spcPct val="50000"/>
              </a:spcBef>
              <a:buFont typeface="Wingdings" panose="05000000000000000000" pitchFamily="2" charset="2"/>
              <a:buChar char="Ø"/>
            </a:pPr>
            <a:r>
              <a:rPr lang="cs-CZ" altLang="cs-CZ" sz="4400" dirty="0">
                <a:latin typeface="Garamond" panose="02020404030301010803" pitchFamily="18" charset="0"/>
              </a:rPr>
              <a:t>Výuka všech teoretických předmětů  na LF MU je soustředěna zde (12 teoretických ústavů, 8 kateder)</a:t>
            </a:r>
          </a:p>
          <a:p>
            <a:pPr marL="571500" indent="-571500">
              <a:spcBef>
                <a:spcPct val="50000"/>
              </a:spcBef>
              <a:buFont typeface="Wingdings" panose="05000000000000000000" pitchFamily="2" charset="2"/>
              <a:buChar char="Ø"/>
            </a:pPr>
            <a:r>
              <a:rPr lang="cs-CZ" altLang="cs-CZ" sz="4400" dirty="0">
                <a:latin typeface="Garamond" panose="02020404030301010803" pitchFamily="18" charset="0"/>
              </a:rPr>
              <a:t>Klinická výuka probíhá ve FN u svaté Anny </a:t>
            </a:r>
            <a:br>
              <a:rPr lang="cs-CZ" altLang="cs-CZ" sz="4400" dirty="0">
                <a:latin typeface="Garamond" panose="02020404030301010803" pitchFamily="18" charset="0"/>
              </a:rPr>
            </a:br>
            <a:r>
              <a:rPr lang="cs-CZ" altLang="cs-CZ" sz="4400" dirty="0">
                <a:latin typeface="Garamond" panose="02020404030301010803" pitchFamily="18" charset="0"/>
              </a:rPr>
              <a:t>a FN Bohunice (54 klinik), v </a:t>
            </a:r>
            <a:r>
              <a:rPr lang="cs-CZ" altLang="cs-CZ" sz="4400" dirty="0" smtClean="0">
                <a:latin typeface="Garamond" panose="02020404030301010803" pitchFamily="18" charset="0"/>
              </a:rPr>
              <a:t>Masarykově onkologickém ústavu </a:t>
            </a:r>
            <a:r>
              <a:rPr lang="cs-CZ" altLang="cs-CZ" sz="4400" dirty="0" smtClean="0">
                <a:latin typeface="Garamond" panose="02020404030301010803" pitchFamily="18" charset="0"/>
              </a:rPr>
              <a:t/>
            </a:r>
            <a:br>
              <a:rPr lang="cs-CZ" altLang="cs-CZ" sz="4400" dirty="0" smtClean="0">
                <a:latin typeface="Garamond" panose="02020404030301010803" pitchFamily="18" charset="0"/>
              </a:rPr>
            </a:br>
            <a:r>
              <a:rPr lang="cs-CZ" altLang="cs-CZ" sz="4400" dirty="0" smtClean="0">
                <a:latin typeface="Garamond" panose="02020404030301010803" pitchFamily="18" charset="0"/>
              </a:rPr>
              <a:t>a </a:t>
            </a:r>
            <a:r>
              <a:rPr lang="cs-CZ" altLang="cs-CZ" sz="4400" dirty="0" smtClean="0">
                <a:latin typeface="Garamond" panose="02020404030301010803" pitchFamily="18" charset="0"/>
              </a:rPr>
              <a:t>Úrazové nemocnici a dalších krajských nemocnicích (zejm. praxe).</a:t>
            </a:r>
          </a:p>
          <a:p>
            <a:pPr marL="571500" indent="-571500">
              <a:spcBef>
                <a:spcPct val="50000"/>
              </a:spcBef>
              <a:buFont typeface="Wingdings" panose="05000000000000000000" pitchFamily="2" charset="2"/>
              <a:buChar char="Ø"/>
            </a:pPr>
            <a:r>
              <a:rPr lang="cs-CZ" altLang="cs-CZ" sz="4400" dirty="0" smtClean="0">
                <a:latin typeface="Garamond" panose="02020404030301010803" pitchFamily="18" charset="0"/>
              </a:rPr>
              <a:t>Zubní </a:t>
            </a:r>
            <a:r>
              <a:rPr lang="cs-CZ" altLang="cs-CZ" sz="4400" dirty="0">
                <a:latin typeface="Garamond" panose="02020404030301010803" pitchFamily="18" charset="0"/>
              </a:rPr>
              <a:t>lékařství a některé bakalářské obory mají své výukové prostory na Komenského náměstí.</a:t>
            </a:r>
          </a:p>
        </p:txBody>
      </p:sp>
    </p:spTree>
    <p:extLst>
      <p:ext uri="{BB962C8B-B14F-4D97-AF65-F5344CB8AC3E}">
        <p14:creationId xmlns:p14="http://schemas.microsoft.com/office/powerpoint/2010/main" val="58249915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6239436"/>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2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Mgr.</a:t>
            </a:r>
          </a:p>
          <a:p>
            <a:pPr>
              <a:spcBef>
                <a:spcPct val="0"/>
              </a:spcBef>
              <a:buFontTx/>
              <a:buNone/>
            </a:pPr>
            <a:r>
              <a:rPr lang="cs-CZ" altLang="cs-CZ" sz="2800" dirty="0">
                <a:latin typeface="Times New Roman" panose="02020603050405020304" pitchFamily="18" charset="0"/>
              </a:rPr>
              <a:t>Navazující magisterské studium </a:t>
            </a:r>
            <a:r>
              <a:rPr lang="cs-CZ" altLang="cs-CZ" sz="2800" dirty="0" smtClean="0">
                <a:latin typeface="Times New Roman" panose="02020603050405020304" pitchFamily="18" charset="0"/>
              </a:rPr>
              <a:t>je určeno </a:t>
            </a:r>
            <a:r>
              <a:rPr lang="cs-CZ" altLang="cs-CZ" sz="2800" dirty="0">
                <a:latin typeface="Times New Roman" panose="02020603050405020304" pitchFamily="18" charset="0"/>
              </a:rPr>
              <a:t>pro absolventy bakalářského studijního programu Specializace </a:t>
            </a:r>
            <a:r>
              <a:rPr lang="cs-CZ" altLang="cs-CZ" sz="2800" dirty="0" smtClean="0">
                <a:latin typeface="Times New Roman" panose="02020603050405020304" pitchFamily="18" charset="0"/>
              </a:rPr>
              <a:t>ve zdravotnictví, obor </a:t>
            </a:r>
            <a:r>
              <a:rPr lang="cs-CZ" altLang="cs-CZ" sz="2800" dirty="0">
                <a:latin typeface="Times New Roman" panose="02020603050405020304" pitchFamily="18" charset="0"/>
              </a:rPr>
              <a:t>Ošetřovatelství nebo bakalářského studijního </a:t>
            </a:r>
            <a:r>
              <a:rPr lang="cs-CZ" altLang="cs-CZ" sz="2800" dirty="0" smtClean="0">
                <a:latin typeface="Times New Roman" panose="02020603050405020304" pitchFamily="18" charset="0"/>
              </a:rPr>
              <a:t>programu </a:t>
            </a:r>
            <a:r>
              <a:rPr lang="cs-CZ" altLang="cs-CZ" sz="2800" dirty="0">
                <a:latin typeface="Times New Roman" panose="02020603050405020304" pitchFamily="18" charset="0"/>
              </a:rPr>
              <a:t>Ošetřovatelství, </a:t>
            </a:r>
            <a:r>
              <a:rPr lang="cs-CZ" altLang="cs-CZ" sz="2800" dirty="0" smtClean="0">
                <a:latin typeface="Times New Roman" panose="02020603050405020304" pitchFamily="18" charset="0"/>
              </a:rPr>
              <a:t>obor </a:t>
            </a:r>
            <a:r>
              <a:rPr lang="cs-CZ" altLang="cs-CZ" sz="2800" dirty="0">
                <a:latin typeface="Times New Roman" panose="02020603050405020304" pitchFamily="18" charset="0"/>
              </a:rPr>
              <a:t>Všeobecná sestra</a:t>
            </a:r>
          </a:p>
          <a:p>
            <a:pPr>
              <a:buFontTx/>
              <a:buNone/>
            </a:pPr>
            <a:r>
              <a:rPr lang="cs-CZ" altLang="cs-CZ" sz="2800" dirty="0" smtClean="0">
                <a:latin typeface="Times New Roman" panose="02020603050405020304" pitchFamily="18" charset="0"/>
              </a:rPr>
              <a:t>Uplatnění:</a:t>
            </a:r>
          </a:p>
          <a:p>
            <a:pPr>
              <a:buFontTx/>
              <a:buChar char="-"/>
            </a:pPr>
            <a:r>
              <a:rPr lang="cs-CZ" altLang="cs-CZ" sz="2800" b="1" dirty="0" smtClean="0">
                <a:latin typeface="Times New Roman" panose="02020603050405020304" pitchFamily="18" charset="0"/>
              </a:rPr>
              <a:t>JIP, ARO, urgentní příjem, ZZS</a:t>
            </a:r>
          </a:p>
          <a:p>
            <a:pPr>
              <a:buFontTx/>
              <a:buNone/>
            </a:pPr>
            <a:endParaRPr lang="cs-CZ" altLang="cs-CZ" sz="18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20 studentů</a:t>
            </a:r>
          </a:p>
          <a:p>
            <a:pPr>
              <a:buNone/>
            </a:pPr>
            <a:r>
              <a:rPr lang="cs-CZ" altLang="cs-CZ" sz="2800" dirty="0" smtClean="0">
                <a:latin typeface="Times New Roman" panose="02020603050405020304" pitchFamily="18" charset="0"/>
              </a:rPr>
              <a:t>Rok 2017: 47/38/23/22</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Intenzívní péče</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22810210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6239436"/>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2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kombinované</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Mgr.</a:t>
            </a:r>
          </a:p>
          <a:p>
            <a:pPr>
              <a:spcBef>
                <a:spcPct val="0"/>
              </a:spcBef>
              <a:buFontTx/>
              <a:buNone/>
            </a:pPr>
            <a:r>
              <a:rPr lang="cs-CZ" altLang="cs-CZ" sz="2800" dirty="0">
                <a:latin typeface="Times New Roman" panose="02020603050405020304" pitchFamily="18" charset="0"/>
              </a:rPr>
              <a:t>Navazující magisterské studium </a:t>
            </a:r>
            <a:r>
              <a:rPr lang="cs-CZ" altLang="cs-CZ" sz="2800" dirty="0" smtClean="0">
                <a:latin typeface="Times New Roman" panose="02020603050405020304" pitchFamily="18" charset="0"/>
              </a:rPr>
              <a:t>je určeno </a:t>
            </a:r>
            <a:r>
              <a:rPr lang="cs-CZ" altLang="cs-CZ" sz="2800" dirty="0">
                <a:latin typeface="Times New Roman" panose="02020603050405020304" pitchFamily="18" charset="0"/>
              </a:rPr>
              <a:t>pro absolventy bakalářského studijního programu Specializace </a:t>
            </a:r>
            <a:r>
              <a:rPr lang="cs-CZ" altLang="cs-CZ" sz="2800" dirty="0" smtClean="0">
                <a:latin typeface="Times New Roman" panose="02020603050405020304" pitchFamily="18" charset="0"/>
              </a:rPr>
              <a:t>ve zdravotnictví, obor </a:t>
            </a:r>
            <a:r>
              <a:rPr lang="cs-CZ" altLang="cs-CZ" sz="2800" dirty="0">
                <a:latin typeface="Times New Roman" panose="02020603050405020304" pitchFamily="18" charset="0"/>
              </a:rPr>
              <a:t>Ošetřovatelství nebo bakalářského studijního </a:t>
            </a:r>
            <a:r>
              <a:rPr lang="cs-CZ" altLang="cs-CZ" sz="2800" dirty="0" smtClean="0">
                <a:latin typeface="Times New Roman" panose="02020603050405020304" pitchFamily="18" charset="0"/>
              </a:rPr>
              <a:t>programu </a:t>
            </a:r>
            <a:r>
              <a:rPr lang="cs-CZ" altLang="cs-CZ" sz="2800" dirty="0">
                <a:latin typeface="Times New Roman" panose="02020603050405020304" pitchFamily="18" charset="0"/>
              </a:rPr>
              <a:t>Ošetřovatelství, </a:t>
            </a:r>
            <a:r>
              <a:rPr lang="cs-CZ" altLang="cs-CZ" sz="2800" dirty="0" smtClean="0">
                <a:latin typeface="Times New Roman" panose="02020603050405020304" pitchFamily="18" charset="0"/>
              </a:rPr>
              <a:t>obor </a:t>
            </a:r>
            <a:r>
              <a:rPr lang="cs-CZ" altLang="cs-CZ" sz="2800" dirty="0">
                <a:latin typeface="Times New Roman" panose="02020603050405020304" pitchFamily="18" charset="0"/>
              </a:rPr>
              <a:t>Všeobecná </a:t>
            </a:r>
            <a:r>
              <a:rPr lang="cs-CZ" altLang="cs-CZ" sz="2800" dirty="0" smtClean="0">
                <a:latin typeface="Times New Roman" panose="02020603050405020304" pitchFamily="18" charset="0"/>
              </a:rPr>
              <a:t>sestra; </a:t>
            </a:r>
            <a:r>
              <a:rPr lang="cs-CZ" altLang="cs-CZ" sz="2800" i="1" dirty="0">
                <a:latin typeface="Times New Roman" panose="02020603050405020304" pitchFamily="18" charset="0"/>
              </a:rPr>
              <a:t>podmínkou minimálně 1 rok praxe v oblasti Intenzívní péče</a:t>
            </a:r>
            <a:endParaRPr lang="cs-CZ" altLang="cs-CZ" sz="2800" dirty="0">
              <a:latin typeface="Times New Roman" panose="02020603050405020304" pitchFamily="18" charset="0"/>
            </a:endParaRPr>
          </a:p>
          <a:p>
            <a:pPr>
              <a:buFontTx/>
              <a:buNone/>
            </a:pPr>
            <a:r>
              <a:rPr lang="cs-CZ" altLang="cs-CZ" sz="2800" dirty="0" smtClean="0">
                <a:latin typeface="Times New Roman" panose="02020603050405020304" pitchFamily="18" charset="0"/>
              </a:rPr>
              <a:t>Uplatnění:</a:t>
            </a:r>
          </a:p>
          <a:p>
            <a:pPr>
              <a:buFontTx/>
              <a:buChar char="-"/>
            </a:pPr>
            <a:r>
              <a:rPr lang="cs-CZ" altLang="cs-CZ" sz="2800" b="1" dirty="0" smtClean="0">
                <a:latin typeface="Times New Roman" panose="02020603050405020304" pitchFamily="18" charset="0"/>
              </a:rPr>
              <a:t>JIP, ARO, urgentní příjem, ZZS</a:t>
            </a:r>
          </a:p>
          <a:p>
            <a:pPr>
              <a:buFontTx/>
              <a:buNone/>
            </a:pPr>
            <a:endParaRPr lang="cs-CZ" altLang="cs-CZ" sz="18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40 studentů</a:t>
            </a:r>
          </a:p>
          <a:p>
            <a:pPr>
              <a:buNone/>
            </a:pPr>
            <a:r>
              <a:rPr lang="cs-CZ" altLang="cs-CZ" sz="2800" dirty="0" smtClean="0">
                <a:latin typeface="Times New Roman" panose="02020603050405020304" pitchFamily="18" charset="0"/>
              </a:rPr>
              <a:t>Rok 2017: 60/45/40/35</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Intenzívní péče</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30106742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6239436"/>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2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Mgr.</a:t>
            </a:r>
          </a:p>
          <a:p>
            <a:pPr>
              <a:buFontTx/>
              <a:buNone/>
            </a:pPr>
            <a:r>
              <a:rPr lang="cs-CZ" altLang="cs-CZ" sz="2800" dirty="0">
                <a:latin typeface="Times New Roman" panose="02020603050405020304" pitchFamily="18" charset="0"/>
              </a:rPr>
              <a:t>Navazující magisterské studium </a:t>
            </a:r>
            <a:r>
              <a:rPr lang="cs-CZ" altLang="cs-CZ" sz="2800" dirty="0" smtClean="0">
                <a:latin typeface="Times New Roman" panose="02020603050405020304" pitchFamily="18" charset="0"/>
              </a:rPr>
              <a:t>je určeno </a:t>
            </a:r>
            <a:r>
              <a:rPr lang="cs-CZ" altLang="cs-CZ" sz="2800" dirty="0">
                <a:latin typeface="Times New Roman" panose="02020603050405020304" pitchFamily="18" charset="0"/>
              </a:rPr>
              <a:t>pro </a:t>
            </a:r>
            <a:r>
              <a:rPr lang="cs-CZ" altLang="cs-CZ" sz="2800" dirty="0" smtClean="0">
                <a:latin typeface="Times New Roman" panose="02020603050405020304" pitchFamily="18" charset="0"/>
              </a:rPr>
              <a:t>absolventy předchozího </a:t>
            </a:r>
            <a:r>
              <a:rPr lang="cs-CZ" altLang="cs-CZ" sz="2800" dirty="0">
                <a:latin typeface="Times New Roman" panose="02020603050405020304" pitchFamily="18" charset="0"/>
              </a:rPr>
              <a:t>bakalářského studia </a:t>
            </a:r>
          </a:p>
          <a:p>
            <a:pPr>
              <a:buFontTx/>
              <a:buNone/>
            </a:pPr>
            <a:r>
              <a:rPr lang="cs-CZ" altLang="cs-CZ" sz="2800" dirty="0">
                <a:latin typeface="Times New Roman" panose="02020603050405020304" pitchFamily="18" charset="0"/>
              </a:rPr>
              <a:t>Nutriční asistent</a:t>
            </a:r>
            <a:r>
              <a:rPr lang="cs-CZ" altLang="cs-CZ" sz="2400" dirty="0">
                <a:latin typeface="Times New Roman" panose="02020603050405020304" pitchFamily="18" charset="0"/>
              </a:rPr>
              <a:t> </a:t>
            </a:r>
          </a:p>
          <a:p>
            <a:pPr>
              <a:spcBef>
                <a:spcPct val="0"/>
              </a:spcBef>
              <a:buFontTx/>
              <a:buNone/>
            </a:pPr>
            <a:endParaRPr lang="cs-CZ" altLang="cs-CZ" sz="2800" dirty="0">
              <a:latin typeface="Times New Roman" panose="02020603050405020304" pitchFamily="18" charset="0"/>
            </a:endParaRPr>
          </a:p>
          <a:p>
            <a:pPr>
              <a:buFontTx/>
              <a:buNone/>
            </a:pPr>
            <a:r>
              <a:rPr lang="cs-CZ" altLang="cs-CZ" sz="2800" dirty="0" smtClean="0">
                <a:latin typeface="Times New Roman" panose="02020603050405020304" pitchFamily="18" charset="0"/>
              </a:rPr>
              <a:t>Uplatnění:</a:t>
            </a:r>
          </a:p>
          <a:p>
            <a:pPr>
              <a:buFontTx/>
              <a:buChar char="-"/>
            </a:pPr>
            <a:r>
              <a:rPr lang="cs-CZ" altLang="cs-CZ" sz="2800" b="1" dirty="0">
                <a:latin typeface="Times New Roman" panose="02020603050405020304" pitchFamily="18" charset="0"/>
              </a:rPr>
              <a:t>zdravotnická </a:t>
            </a:r>
            <a:r>
              <a:rPr lang="cs-CZ" altLang="cs-CZ" sz="2800" b="1" dirty="0" smtClean="0">
                <a:latin typeface="Times New Roman" panose="02020603050405020304" pitchFamily="18" charset="0"/>
              </a:rPr>
              <a:t>zařízení, stravovací provozy, potravinářství</a:t>
            </a:r>
            <a:endParaRPr lang="cs-CZ" altLang="cs-CZ" sz="2800" b="1" dirty="0">
              <a:latin typeface="Times New Roman" panose="02020603050405020304" pitchFamily="18" charset="0"/>
            </a:endParaRPr>
          </a:p>
          <a:p>
            <a:pPr>
              <a:buFontTx/>
              <a:buNone/>
            </a:pPr>
            <a:endParaRPr lang="cs-CZ" altLang="cs-CZ" sz="18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15 studentů</a:t>
            </a:r>
          </a:p>
          <a:p>
            <a:pPr>
              <a:buNone/>
            </a:pPr>
            <a:r>
              <a:rPr lang="cs-CZ" altLang="cs-CZ" sz="2800" dirty="0" smtClean="0">
                <a:latin typeface="Times New Roman" panose="02020603050405020304" pitchFamily="18" charset="0"/>
              </a:rPr>
              <a:t>Rok 2017: 14/14/14/7</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Nutriční specialista</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275443260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Rectangle 3"/>
          <p:cNvSpPr txBox="1">
            <a:spLocks noChangeArrowheads="1"/>
          </p:cNvSpPr>
          <p:nvPr/>
        </p:nvSpPr>
        <p:spPr>
          <a:xfrm>
            <a:off x="1936283" y="3025588"/>
            <a:ext cx="13420258" cy="6239436"/>
          </a:xfrm>
          <a:prstGeom prst="rect">
            <a:avLst/>
          </a:prstGeom>
        </p:spPr>
        <p:txBody>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buFontTx/>
              <a:buNone/>
            </a:pPr>
            <a:r>
              <a:rPr lang="cs-CZ" altLang="cs-CZ" sz="2800" dirty="0" smtClean="0">
                <a:latin typeface="Times New Roman" panose="02020603050405020304" pitchFamily="18" charset="0"/>
              </a:rPr>
              <a:t>Délka studia : </a:t>
            </a:r>
            <a:r>
              <a:rPr lang="cs-CZ" altLang="cs-CZ" sz="2800" b="1" dirty="0" smtClean="0">
                <a:latin typeface="Times New Roman" panose="02020603050405020304" pitchFamily="18" charset="0"/>
              </a:rPr>
              <a:t>2 roky</a:t>
            </a:r>
          </a:p>
          <a:p>
            <a:pPr>
              <a:buFontTx/>
              <a:buNone/>
            </a:pPr>
            <a:r>
              <a:rPr lang="cs-CZ" altLang="cs-CZ" sz="2800" dirty="0" smtClean="0">
                <a:latin typeface="Times New Roman" panose="02020603050405020304" pitchFamily="18" charset="0"/>
              </a:rPr>
              <a:t>Forma studia: </a:t>
            </a:r>
            <a:r>
              <a:rPr lang="cs-CZ" altLang="cs-CZ" sz="2800" b="1" dirty="0" smtClean="0">
                <a:latin typeface="Times New Roman" panose="02020603050405020304" pitchFamily="18" charset="0"/>
              </a:rPr>
              <a:t>prezenční</a:t>
            </a:r>
          </a:p>
          <a:p>
            <a:pPr>
              <a:buFontTx/>
              <a:buNone/>
            </a:pPr>
            <a:r>
              <a:rPr lang="cs-CZ" altLang="cs-CZ" sz="2800" dirty="0" smtClean="0">
                <a:latin typeface="Times New Roman" panose="02020603050405020304" pitchFamily="18" charset="0"/>
              </a:rPr>
              <a:t>Titul: </a:t>
            </a:r>
            <a:r>
              <a:rPr lang="cs-CZ" altLang="cs-CZ" sz="2800" b="1" dirty="0" smtClean="0">
                <a:latin typeface="Times New Roman" panose="02020603050405020304" pitchFamily="18" charset="0"/>
              </a:rPr>
              <a:t>Mgr.</a:t>
            </a:r>
          </a:p>
          <a:p>
            <a:pPr>
              <a:buFontTx/>
              <a:buNone/>
            </a:pPr>
            <a:r>
              <a:rPr lang="cs-CZ" altLang="cs-CZ" sz="2800" dirty="0">
                <a:latin typeface="Times New Roman" panose="02020603050405020304" pitchFamily="18" charset="0"/>
              </a:rPr>
              <a:t>Navazující magisterské studium </a:t>
            </a:r>
            <a:r>
              <a:rPr lang="cs-CZ" altLang="cs-CZ" sz="2800" dirty="0" smtClean="0">
                <a:latin typeface="Times New Roman" panose="02020603050405020304" pitchFamily="18" charset="0"/>
              </a:rPr>
              <a:t>je určeno </a:t>
            </a:r>
            <a:r>
              <a:rPr lang="cs-CZ" altLang="cs-CZ" sz="2800" dirty="0">
                <a:latin typeface="Times New Roman" panose="02020603050405020304" pitchFamily="18" charset="0"/>
              </a:rPr>
              <a:t>pro </a:t>
            </a:r>
            <a:r>
              <a:rPr lang="cs-CZ" altLang="cs-CZ" sz="2800" dirty="0" smtClean="0">
                <a:latin typeface="Times New Roman" panose="02020603050405020304" pitchFamily="18" charset="0"/>
              </a:rPr>
              <a:t>absolventy předchozího </a:t>
            </a:r>
            <a:r>
              <a:rPr lang="cs-CZ" altLang="cs-CZ" sz="2800" dirty="0">
                <a:latin typeface="Times New Roman" panose="02020603050405020304" pitchFamily="18" charset="0"/>
              </a:rPr>
              <a:t>bakalářského studia </a:t>
            </a:r>
          </a:p>
          <a:p>
            <a:pPr>
              <a:buFontTx/>
              <a:buNone/>
            </a:pPr>
            <a:r>
              <a:rPr lang="cs-CZ" altLang="cs-CZ" sz="2800" dirty="0" smtClean="0">
                <a:latin typeface="Times New Roman" panose="02020603050405020304" pitchFamily="18" charset="0"/>
              </a:rPr>
              <a:t>Optika a optometrie</a:t>
            </a:r>
            <a:endParaRPr lang="cs-CZ" altLang="cs-CZ" sz="2400" dirty="0">
              <a:latin typeface="Times New Roman" panose="02020603050405020304" pitchFamily="18" charset="0"/>
            </a:endParaRPr>
          </a:p>
          <a:p>
            <a:pPr>
              <a:spcBef>
                <a:spcPct val="0"/>
              </a:spcBef>
              <a:buFontTx/>
              <a:buNone/>
            </a:pPr>
            <a:endParaRPr lang="cs-CZ" altLang="cs-CZ" sz="2800" dirty="0">
              <a:latin typeface="Times New Roman" panose="02020603050405020304" pitchFamily="18" charset="0"/>
            </a:endParaRPr>
          </a:p>
          <a:p>
            <a:pPr>
              <a:buFontTx/>
              <a:buNone/>
            </a:pPr>
            <a:r>
              <a:rPr lang="cs-CZ" altLang="cs-CZ" sz="2800" dirty="0" smtClean="0">
                <a:latin typeface="Times New Roman" panose="02020603050405020304" pitchFamily="18" charset="0"/>
              </a:rPr>
              <a:t>Uplatnění:</a:t>
            </a:r>
          </a:p>
          <a:p>
            <a:pPr>
              <a:buFontTx/>
              <a:buChar char="-"/>
            </a:pPr>
            <a:r>
              <a:rPr lang="cs-CZ" altLang="cs-CZ" sz="2800" b="1" dirty="0">
                <a:latin typeface="Times New Roman" panose="02020603050405020304" pitchFamily="18" charset="0"/>
              </a:rPr>
              <a:t>l</a:t>
            </a:r>
            <a:r>
              <a:rPr lang="cs-CZ" altLang="cs-CZ" sz="2800" b="1" dirty="0" smtClean="0">
                <a:latin typeface="Times New Roman" panose="02020603050405020304" pitchFamily="18" charset="0"/>
              </a:rPr>
              <a:t>ékařská optika, optometrie</a:t>
            </a:r>
            <a:endParaRPr lang="cs-CZ" altLang="cs-CZ" sz="2800" b="1" dirty="0">
              <a:latin typeface="Times New Roman" panose="02020603050405020304" pitchFamily="18" charset="0"/>
            </a:endParaRPr>
          </a:p>
          <a:p>
            <a:pPr>
              <a:buFontTx/>
              <a:buNone/>
            </a:pPr>
            <a:endParaRPr lang="cs-CZ" altLang="cs-CZ" sz="1800" b="1" dirty="0" smtClean="0">
              <a:latin typeface="Times New Roman" panose="02020603050405020304" pitchFamily="18" charset="0"/>
            </a:endParaRPr>
          </a:p>
          <a:p>
            <a:pPr>
              <a:buNone/>
            </a:pPr>
            <a:r>
              <a:rPr lang="cs-CZ" altLang="cs-CZ" sz="2800" dirty="0" smtClean="0">
                <a:latin typeface="Times New Roman" panose="02020603050405020304" pitchFamily="18" charset="0"/>
              </a:rPr>
              <a:t>Maximální počet zapsaných: </a:t>
            </a:r>
            <a:r>
              <a:rPr lang="cs-CZ" altLang="cs-CZ" sz="2800" b="1" dirty="0" smtClean="0">
                <a:latin typeface="Times New Roman" panose="02020603050405020304" pitchFamily="18" charset="0"/>
              </a:rPr>
              <a:t>20 studentů</a:t>
            </a:r>
          </a:p>
          <a:p>
            <a:pPr>
              <a:buNone/>
            </a:pPr>
            <a:r>
              <a:rPr lang="cs-CZ" altLang="cs-CZ" sz="2800" dirty="0" smtClean="0">
                <a:latin typeface="Times New Roman" panose="02020603050405020304" pitchFamily="18" charset="0"/>
              </a:rPr>
              <a:t>Rok 2017: 39/33/20/20</a:t>
            </a:r>
            <a:br>
              <a:rPr lang="cs-CZ" altLang="cs-CZ" sz="2800" dirty="0" smtClean="0">
                <a:latin typeface="Times New Roman" panose="02020603050405020304" pitchFamily="18" charset="0"/>
              </a:rPr>
            </a:br>
            <a:r>
              <a:rPr lang="cs-CZ" altLang="cs-CZ" sz="2400" dirty="0" smtClean="0">
                <a:latin typeface="Times New Roman" panose="02020603050405020304" pitchFamily="18" charset="0"/>
              </a:rPr>
              <a:t>               </a:t>
            </a:r>
            <a:r>
              <a:rPr lang="cs-CZ" altLang="cs-CZ" sz="2400" i="1" dirty="0" smtClean="0">
                <a:latin typeface="Times New Roman" panose="02020603050405020304" pitchFamily="18" charset="0"/>
              </a:rPr>
              <a:t>počet přihlášek/dostavili se/přijatí/zapsaní</a:t>
            </a:r>
          </a:p>
          <a:p>
            <a:pPr>
              <a:buNone/>
            </a:pPr>
            <a:r>
              <a:rPr lang="cs-CZ" altLang="cs-CZ" sz="2800" dirty="0" smtClean="0">
                <a:latin typeface="Times New Roman" panose="02020603050405020304" pitchFamily="18" charset="0"/>
              </a:rPr>
              <a:t> </a:t>
            </a:r>
            <a:endParaRPr lang="cs-CZ" altLang="cs-CZ" sz="2800" b="1" dirty="0">
              <a:latin typeface="Times New Roman" panose="02020603050405020304" pitchFamily="18" charset="0"/>
            </a:endParaRPr>
          </a:p>
          <a:p>
            <a:pPr>
              <a:buFontTx/>
              <a:buNone/>
            </a:pPr>
            <a:endParaRPr lang="cs-CZ" altLang="cs-CZ" sz="2800" dirty="0" smtClean="0">
              <a:latin typeface="Times New Roman" panose="02020603050405020304" pitchFamily="18" charset="0"/>
            </a:endParaRPr>
          </a:p>
          <a:p>
            <a:endParaRPr lang="cs-CZ" altLang="cs-CZ" sz="2800" dirty="0" smtClean="0">
              <a:latin typeface="Times New Roman" panose="02020603050405020304" pitchFamily="18" charset="0"/>
            </a:endParaRPr>
          </a:p>
        </p:txBody>
      </p:sp>
      <p:sp>
        <p:nvSpPr>
          <p:cNvPr id="6" name="Rectangle 2"/>
          <p:cNvSpPr txBox="1">
            <a:spLocks noChangeArrowheads="1"/>
          </p:cNvSpPr>
          <p:nvPr/>
        </p:nvSpPr>
        <p:spPr>
          <a:xfrm>
            <a:off x="1936283" y="1403350"/>
            <a:ext cx="12989952" cy="1622238"/>
          </a:xfrm>
          <a:prstGeom prst="rect">
            <a:avLst/>
          </a:prstGeom>
        </p:spPr>
        <p:txBody>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r>
              <a:rPr lang="cs-CZ" altLang="cs-CZ" sz="4800" b="1" dirty="0">
                <a:latin typeface="Times New Roman" panose="02020603050405020304" pitchFamily="18" charset="0"/>
              </a:rPr>
              <a:t>Program:  </a:t>
            </a:r>
            <a:r>
              <a:rPr lang="cs-CZ" altLang="cs-CZ" sz="4800" b="1" dirty="0" smtClean="0">
                <a:latin typeface="Times New Roman" panose="02020603050405020304" pitchFamily="18" charset="0"/>
              </a:rPr>
              <a:t>Specializace </a:t>
            </a:r>
            <a:r>
              <a:rPr lang="cs-CZ" altLang="cs-CZ" sz="4800" b="1" dirty="0">
                <a:latin typeface="Times New Roman" panose="02020603050405020304" pitchFamily="18" charset="0"/>
              </a:rPr>
              <a:t>ve zdravotnictví</a:t>
            </a:r>
          </a:p>
          <a:p>
            <a:r>
              <a:rPr lang="cs-CZ" altLang="cs-CZ" sz="6000" b="1" u="sng" dirty="0" smtClean="0">
                <a:solidFill>
                  <a:srgbClr val="CC66FF"/>
                </a:solidFill>
                <a:latin typeface="Times New Roman" panose="02020603050405020304" pitchFamily="18" charset="0"/>
              </a:rPr>
              <a:t>Optometrie</a:t>
            </a:r>
            <a:endParaRPr lang="cs-CZ" altLang="cs-CZ" sz="6000" b="1" u="sng" dirty="0">
              <a:solidFill>
                <a:srgbClr val="CC66FF"/>
              </a:solidFill>
              <a:latin typeface="Times New Roman" panose="02020603050405020304" pitchFamily="18" charset="0"/>
            </a:endParaRPr>
          </a:p>
        </p:txBody>
      </p:sp>
    </p:spTree>
    <p:extLst>
      <p:ext uri="{BB962C8B-B14F-4D97-AF65-F5344CB8AC3E}">
        <p14:creationId xmlns:p14="http://schemas.microsoft.com/office/powerpoint/2010/main" val="41568093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630082" y="1606527"/>
            <a:ext cx="11411457" cy="1015663"/>
          </a:xfrm>
          <a:prstGeom prst="rect">
            <a:avLst/>
          </a:prstGeom>
        </p:spPr>
        <p:txBody>
          <a:bodyPr wrap="square">
            <a:spAutoFit/>
          </a:bodyPr>
          <a:lstStyle/>
          <a:p>
            <a:r>
              <a:rPr lang="cs-CZ" altLang="cs-CZ" sz="6000" b="1" u="sng" dirty="0">
                <a:solidFill>
                  <a:srgbClr val="FF0000"/>
                </a:solidFill>
                <a:latin typeface="Garamond" panose="02020404030301010803" pitchFamily="18" charset="0"/>
              </a:rPr>
              <a:t>Přihlášky</a:t>
            </a:r>
            <a:r>
              <a:rPr lang="cs-CZ" altLang="cs-CZ" sz="6000" b="1" dirty="0">
                <a:solidFill>
                  <a:srgbClr val="FF0000"/>
                </a:solidFill>
                <a:latin typeface="Garamond" panose="02020404030301010803" pitchFamily="18" charset="0"/>
              </a:rPr>
              <a:t> – výhradně elektronicky </a:t>
            </a:r>
            <a:endParaRPr lang="cs-CZ" sz="6000" b="1" dirty="0">
              <a:solidFill>
                <a:srgbClr val="FF0000"/>
              </a:solidFill>
              <a:latin typeface="Garamond" panose="02020404030301010803" pitchFamily="18" charset="0"/>
            </a:endParaRPr>
          </a:p>
        </p:txBody>
      </p:sp>
      <p:sp>
        <p:nvSpPr>
          <p:cNvPr id="5" name="Obdélník 4"/>
          <p:cNvSpPr/>
          <p:nvPr/>
        </p:nvSpPr>
        <p:spPr>
          <a:xfrm>
            <a:off x="1630081" y="3148513"/>
            <a:ext cx="13282520" cy="2862322"/>
          </a:xfrm>
          <a:prstGeom prst="rect">
            <a:avLst/>
          </a:prstGeom>
        </p:spPr>
        <p:txBody>
          <a:bodyPr wrap="square">
            <a:spAutoFit/>
          </a:bodyPr>
          <a:lstStyle/>
          <a:p>
            <a:pPr>
              <a:spcBef>
                <a:spcPct val="0"/>
              </a:spcBef>
              <a:buFontTx/>
              <a:buNone/>
            </a:pPr>
            <a:r>
              <a:rPr lang="cs-CZ" altLang="cs-CZ" sz="4000" b="1" dirty="0">
                <a:latin typeface="Garamond" panose="02020404030301010803" pitchFamily="18" charset="0"/>
              </a:rPr>
              <a:t>Termín pro podání přihlášky:</a:t>
            </a:r>
          </a:p>
          <a:p>
            <a:pPr>
              <a:spcBef>
                <a:spcPct val="0"/>
              </a:spcBef>
              <a:buFontTx/>
              <a:buNone/>
            </a:pPr>
            <a:endParaRPr lang="cs-CZ" altLang="cs-CZ" sz="4000" b="1" dirty="0">
              <a:latin typeface="Garamond" panose="02020404030301010803" pitchFamily="18" charset="0"/>
            </a:endParaRPr>
          </a:p>
          <a:p>
            <a:pPr>
              <a:spcBef>
                <a:spcPct val="0"/>
              </a:spcBef>
              <a:buFontTx/>
              <a:buNone/>
            </a:pPr>
            <a:r>
              <a:rPr lang="cs-CZ" altLang="cs-CZ" sz="4000" b="1" dirty="0">
                <a:latin typeface="Garamond" panose="02020404030301010803" pitchFamily="18" charset="0"/>
              </a:rPr>
              <a:t>magisterská studia a bakalářská </a:t>
            </a:r>
            <a:r>
              <a:rPr lang="cs-CZ" altLang="cs-CZ" sz="4000" b="1" dirty="0" smtClean="0">
                <a:latin typeface="Garamond" panose="02020404030301010803" pitchFamily="18" charset="0"/>
              </a:rPr>
              <a:t>studia       do </a:t>
            </a:r>
            <a:r>
              <a:rPr lang="cs-CZ" altLang="cs-CZ" sz="4000" b="1" dirty="0">
                <a:latin typeface="Garamond" panose="02020404030301010803" pitchFamily="18" charset="0"/>
              </a:rPr>
              <a:t>28. února </a:t>
            </a:r>
            <a:r>
              <a:rPr lang="cs-CZ" altLang="cs-CZ" sz="4000" b="1" dirty="0" smtClean="0">
                <a:latin typeface="Garamond" panose="02020404030301010803" pitchFamily="18" charset="0"/>
              </a:rPr>
              <a:t>2018</a:t>
            </a:r>
            <a:endParaRPr lang="cs-CZ" altLang="cs-CZ" sz="4000" b="1" dirty="0">
              <a:latin typeface="Garamond" panose="02020404030301010803" pitchFamily="18" charset="0"/>
            </a:endParaRPr>
          </a:p>
          <a:p>
            <a:pPr>
              <a:spcBef>
                <a:spcPct val="50000"/>
              </a:spcBef>
              <a:buFontTx/>
              <a:buNone/>
            </a:pPr>
            <a:r>
              <a:rPr lang="cs-CZ" altLang="cs-CZ" sz="4000" b="1" dirty="0">
                <a:latin typeface="Garamond" panose="02020404030301010803" pitchFamily="18" charset="0"/>
              </a:rPr>
              <a:t>navazující magisterská studia              </a:t>
            </a:r>
            <a:r>
              <a:rPr lang="cs-CZ" altLang="cs-CZ" sz="4000" b="1" dirty="0" smtClean="0">
                <a:latin typeface="Garamond" panose="02020404030301010803" pitchFamily="18" charset="0"/>
              </a:rPr>
              <a:t>        do </a:t>
            </a:r>
            <a:r>
              <a:rPr lang="cs-CZ" altLang="cs-CZ" sz="4000" b="1" dirty="0">
                <a:latin typeface="Garamond" panose="02020404030301010803" pitchFamily="18" charset="0"/>
              </a:rPr>
              <a:t>30. dubna </a:t>
            </a:r>
            <a:r>
              <a:rPr lang="cs-CZ" altLang="cs-CZ" sz="4000" b="1" dirty="0" smtClean="0">
                <a:latin typeface="Garamond" panose="02020404030301010803" pitchFamily="18" charset="0"/>
              </a:rPr>
              <a:t>2018</a:t>
            </a:r>
            <a:endParaRPr lang="cs-CZ" altLang="cs-CZ" sz="4000" b="1" dirty="0">
              <a:latin typeface="Garamond" panose="02020404030301010803" pitchFamily="18" charset="0"/>
            </a:endParaRPr>
          </a:p>
        </p:txBody>
      </p:sp>
      <p:sp>
        <p:nvSpPr>
          <p:cNvPr id="6" name="Obdélník 5"/>
          <p:cNvSpPr/>
          <p:nvPr/>
        </p:nvSpPr>
        <p:spPr>
          <a:xfrm>
            <a:off x="1630081" y="6724985"/>
            <a:ext cx="7903883" cy="769441"/>
          </a:xfrm>
          <a:prstGeom prst="rect">
            <a:avLst/>
          </a:prstGeom>
        </p:spPr>
        <p:txBody>
          <a:bodyPr wrap="square">
            <a:spAutoFit/>
          </a:bodyPr>
          <a:lstStyle/>
          <a:p>
            <a:r>
              <a:rPr lang="cs-CZ" altLang="cs-CZ" sz="4400" b="1" dirty="0">
                <a:solidFill>
                  <a:srgbClr val="0000FF"/>
                </a:solidFill>
                <a:latin typeface="Garamond" panose="02020404030301010803" pitchFamily="18" charset="0"/>
              </a:rPr>
              <a:t>http://</a:t>
            </a:r>
            <a:r>
              <a:rPr lang="cs-CZ" altLang="cs-CZ" sz="4400" b="1" dirty="0" smtClean="0">
                <a:solidFill>
                  <a:srgbClr val="0000FF"/>
                </a:solidFill>
                <a:latin typeface="Garamond" panose="02020404030301010803" pitchFamily="18" charset="0"/>
              </a:rPr>
              <a:t>is.muni.cz/prihlaska/</a:t>
            </a:r>
            <a:endParaRPr lang="cs-CZ" sz="4400" dirty="0"/>
          </a:p>
        </p:txBody>
      </p:sp>
      <p:pic>
        <p:nvPicPr>
          <p:cNvPr id="7" name="Obrázek 6" descr="Výsledek obrázku pro po&amp;ccaron;íta&amp;ccaron;"/>
          <p:cNvPicPr/>
          <p:nvPr/>
        </p:nvPicPr>
        <p:blipFill>
          <a:blip r:embed="rId4">
            <a:extLst>
              <a:ext uri="{28A0092B-C50C-407E-A947-70E740481C1C}">
                <a14:useLocalDpi xmlns:a14="http://schemas.microsoft.com/office/drawing/2010/main" val="0"/>
              </a:ext>
            </a:extLst>
          </a:blip>
          <a:srcRect/>
          <a:stretch>
            <a:fillRect/>
          </a:stretch>
        </p:blipFill>
        <p:spPr bwMode="auto">
          <a:xfrm>
            <a:off x="11268635" y="6010835"/>
            <a:ext cx="3845859" cy="2460812"/>
          </a:xfrm>
          <a:prstGeom prst="rect">
            <a:avLst/>
          </a:prstGeom>
          <a:noFill/>
          <a:ln>
            <a:noFill/>
          </a:ln>
        </p:spPr>
      </p:pic>
    </p:spTree>
    <p:extLst>
      <p:ext uri="{BB962C8B-B14F-4D97-AF65-F5344CB8AC3E}">
        <p14:creationId xmlns:p14="http://schemas.microsoft.com/office/powerpoint/2010/main" val="14412865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143000" y="1582318"/>
            <a:ext cx="14132859" cy="3477875"/>
          </a:xfrm>
          <a:prstGeom prst="rect">
            <a:avLst/>
          </a:prstGeom>
        </p:spPr>
        <p:txBody>
          <a:bodyPr wrap="square">
            <a:spAutoFit/>
          </a:bodyPr>
          <a:lstStyle/>
          <a:p>
            <a:pPr algn="just">
              <a:spcBef>
                <a:spcPct val="0"/>
              </a:spcBef>
              <a:buFontTx/>
              <a:buNone/>
            </a:pPr>
            <a:r>
              <a:rPr lang="cs-CZ" altLang="cs-CZ" sz="6000" b="1" u="sng" dirty="0">
                <a:solidFill>
                  <a:srgbClr val="FF0000"/>
                </a:solidFill>
                <a:latin typeface="Garamond" panose="02020404030301010803" pitchFamily="18" charset="0"/>
              </a:rPr>
              <a:t>Náležitosti přihlášky</a:t>
            </a:r>
          </a:p>
          <a:p>
            <a:pPr algn="just">
              <a:spcBef>
                <a:spcPct val="0"/>
              </a:spcBef>
              <a:buFontTx/>
              <a:buNone/>
            </a:pPr>
            <a:endParaRPr lang="cs-CZ" altLang="cs-CZ" sz="1600" b="1" dirty="0">
              <a:latin typeface="Garamond" panose="02020404030301010803" pitchFamily="18" charset="0"/>
            </a:endParaRPr>
          </a:p>
          <a:p>
            <a:pPr algn="just">
              <a:spcBef>
                <a:spcPct val="0"/>
              </a:spcBef>
              <a:buFontTx/>
              <a:buNone/>
            </a:pPr>
            <a:r>
              <a:rPr lang="cs-CZ" altLang="cs-CZ" sz="4800" b="1" dirty="0">
                <a:latin typeface="Garamond" panose="02020404030301010803" pitchFamily="18" charset="0"/>
              </a:rPr>
              <a:t>Na každý studijní obor se podává samostatná přihláška </a:t>
            </a:r>
            <a:r>
              <a:rPr lang="cs-CZ" altLang="cs-CZ" sz="4800" b="1" dirty="0" smtClean="0">
                <a:latin typeface="Garamond" panose="02020404030301010803" pitchFamily="18" charset="0"/>
              </a:rPr>
              <a:t>(</a:t>
            </a:r>
            <a:r>
              <a:rPr lang="cs-CZ" altLang="cs-CZ" sz="4800" b="1" i="1" dirty="0" smtClean="0">
                <a:solidFill>
                  <a:srgbClr val="CC66FF"/>
                </a:solidFill>
                <a:latin typeface="Garamond" panose="02020404030301010803" pitchFamily="18" charset="0"/>
              </a:rPr>
              <a:t>unikátní číslo přihlášky</a:t>
            </a:r>
            <a:r>
              <a:rPr lang="cs-CZ" altLang="cs-CZ" sz="4800" b="1" dirty="0" smtClean="0">
                <a:latin typeface="Garamond" panose="02020404030301010803" pitchFamily="18" charset="0"/>
              </a:rPr>
              <a:t>) a</a:t>
            </a:r>
            <a:r>
              <a:rPr lang="cs-CZ" altLang="cs-CZ" sz="4800" b="1" dirty="0">
                <a:latin typeface="Garamond" panose="02020404030301010803" pitchFamily="18" charset="0"/>
              </a:rPr>
              <a:t> manipulační poplatek se platí za každou podanou přihlášku. </a:t>
            </a:r>
            <a:endParaRPr lang="cs-CZ" altLang="cs-CZ" sz="4800" dirty="0">
              <a:latin typeface="Garamond" panose="02020404030301010803" pitchFamily="18" charset="0"/>
            </a:endParaRPr>
          </a:p>
        </p:txBody>
      </p:sp>
      <p:sp>
        <p:nvSpPr>
          <p:cNvPr id="6" name="Obdélník 5"/>
          <p:cNvSpPr/>
          <p:nvPr/>
        </p:nvSpPr>
        <p:spPr>
          <a:xfrm>
            <a:off x="1143000" y="5239161"/>
            <a:ext cx="15112999" cy="4154984"/>
          </a:xfrm>
          <a:prstGeom prst="rect">
            <a:avLst/>
          </a:prstGeom>
        </p:spPr>
        <p:txBody>
          <a:bodyPr wrap="square">
            <a:spAutoFit/>
          </a:bodyPr>
          <a:lstStyle/>
          <a:p>
            <a:pPr>
              <a:spcBef>
                <a:spcPct val="0"/>
              </a:spcBef>
              <a:buFontTx/>
              <a:buNone/>
            </a:pPr>
            <a:r>
              <a:rPr lang="cs-CZ" altLang="cs-CZ" sz="6000" b="1" u="sng" dirty="0">
                <a:solidFill>
                  <a:srgbClr val="FF0000"/>
                </a:solidFill>
                <a:latin typeface="Garamond" panose="02020404030301010803" pitchFamily="18" charset="0"/>
              </a:rPr>
              <a:t>Variabilní symbol:</a:t>
            </a:r>
            <a:r>
              <a:rPr lang="cs-CZ" altLang="cs-CZ" sz="6000" b="1" dirty="0">
                <a:solidFill>
                  <a:srgbClr val="FF0000"/>
                </a:solidFill>
                <a:latin typeface="Garamond" panose="02020404030301010803" pitchFamily="18" charset="0"/>
              </a:rPr>
              <a:t> důležitý </a:t>
            </a:r>
            <a:r>
              <a:rPr lang="cs-CZ" altLang="cs-CZ" sz="6000" b="1" dirty="0" smtClean="0">
                <a:solidFill>
                  <a:srgbClr val="FF0000"/>
                </a:solidFill>
                <a:latin typeface="Garamond" panose="02020404030301010803" pitchFamily="18" charset="0"/>
              </a:rPr>
              <a:t>pro identifikaci platby za přihlášku!!!</a:t>
            </a:r>
            <a:endParaRPr lang="cs-CZ" altLang="cs-CZ" sz="6000" b="1" dirty="0">
              <a:solidFill>
                <a:srgbClr val="FF0000"/>
              </a:solidFill>
              <a:latin typeface="Garamond" panose="02020404030301010803" pitchFamily="18" charset="0"/>
            </a:endParaRPr>
          </a:p>
          <a:p>
            <a:pPr>
              <a:spcBef>
                <a:spcPct val="0"/>
              </a:spcBef>
              <a:buFontTx/>
              <a:buNone/>
            </a:pPr>
            <a:endParaRPr lang="cs-CZ" altLang="cs-CZ" sz="1600" dirty="0">
              <a:latin typeface="Garamond" panose="02020404030301010803" pitchFamily="18" charset="0"/>
            </a:endParaRPr>
          </a:p>
          <a:p>
            <a:pPr algn="just">
              <a:spcBef>
                <a:spcPct val="0"/>
              </a:spcBef>
              <a:buFontTx/>
              <a:buNone/>
            </a:pPr>
            <a:r>
              <a:rPr lang="cs-CZ" altLang="cs-CZ" sz="3200" b="1" dirty="0">
                <a:latin typeface="Garamond" panose="02020404030301010803" pitchFamily="18" charset="0"/>
              </a:rPr>
              <a:t>Každá </a:t>
            </a:r>
            <a:r>
              <a:rPr lang="cs-CZ" altLang="cs-CZ" sz="3200" b="1" dirty="0" smtClean="0">
                <a:latin typeface="Garamond" panose="02020404030301010803" pitchFamily="18" charset="0"/>
              </a:rPr>
              <a:t>samostatně založená e-přihláška </a:t>
            </a:r>
            <a:r>
              <a:rPr lang="cs-CZ" altLang="cs-CZ" sz="3200" b="1" dirty="0" smtClean="0">
                <a:latin typeface="Garamond" panose="02020404030301010803" pitchFamily="18" charset="0"/>
              </a:rPr>
              <a:t>vygeneruje po objednání platby poplatku svůj </a:t>
            </a:r>
            <a:r>
              <a:rPr lang="cs-CZ" altLang="cs-CZ" sz="3200" b="1" dirty="0">
                <a:latin typeface="Garamond" panose="02020404030301010803" pitchFamily="18" charset="0"/>
              </a:rPr>
              <a:t>vlastní variabilní symbol pro platbu </a:t>
            </a:r>
            <a:r>
              <a:rPr lang="cs-CZ" altLang="cs-CZ" sz="3200" b="1" dirty="0" smtClean="0">
                <a:latin typeface="Garamond" panose="02020404030301010803" pitchFamily="18" charset="0"/>
              </a:rPr>
              <a:t>poplatku; pokud založíte 1. e-přihlášku a z ní pak další přihlášky, tak můžete s jedním </a:t>
            </a:r>
            <a:r>
              <a:rPr lang="cs-CZ" altLang="cs-CZ" sz="3200" b="1" dirty="0" smtClean="0">
                <a:latin typeface="Garamond" panose="02020404030301010803" pitchFamily="18" charset="0"/>
              </a:rPr>
              <a:t>společným </a:t>
            </a:r>
            <a:r>
              <a:rPr lang="cs-CZ" altLang="cs-CZ" sz="3200" b="1" dirty="0" err="1" smtClean="0">
                <a:latin typeface="Garamond" panose="02020404030301010803" pitchFamily="18" charset="0"/>
              </a:rPr>
              <a:t>v.s</a:t>
            </a:r>
            <a:r>
              <a:rPr lang="cs-CZ" altLang="cs-CZ" sz="3200" b="1" dirty="0" smtClean="0">
                <a:latin typeface="Garamond" panose="02020404030301010803" pitchFamily="18" charset="0"/>
              </a:rPr>
              <a:t>. uhradit sumu všech poplatků.                           </a:t>
            </a:r>
            <a:r>
              <a:rPr lang="cs-CZ" altLang="cs-CZ" sz="3200" dirty="0">
                <a:latin typeface="Garamond" panose="02020404030301010803" pitchFamily="18" charset="0"/>
              </a:rPr>
              <a:t>				</a:t>
            </a:r>
            <a:r>
              <a:rPr lang="cs-CZ" altLang="cs-CZ" sz="3200" dirty="0" smtClean="0">
                <a:latin typeface="Garamond" panose="02020404030301010803" pitchFamily="18" charset="0"/>
              </a:rPr>
              <a:t>       </a:t>
            </a:r>
            <a:r>
              <a:rPr lang="cs-CZ" altLang="cs-CZ" sz="3200" dirty="0" smtClean="0">
                <a:latin typeface="Garamond" panose="02020404030301010803" pitchFamily="18" charset="0"/>
              </a:rPr>
              <a:t>																		</a:t>
            </a:r>
            <a:r>
              <a:rPr lang="cs-CZ" altLang="cs-CZ" sz="3200" b="1" i="1" dirty="0" smtClean="0">
                <a:latin typeface="Garamond" panose="02020404030301010803" pitchFamily="18" charset="0"/>
              </a:rPr>
              <a:t>Více </a:t>
            </a:r>
            <a:r>
              <a:rPr lang="cs-CZ" altLang="cs-CZ" sz="3200" b="1" i="1" dirty="0" smtClean="0">
                <a:latin typeface="Garamond" panose="02020404030301010803" pitchFamily="18" charset="0"/>
              </a:rPr>
              <a:t>čtěte </a:t>
            </a:r>
            <a:r>
              <a:rPr lang="cs-CZ" altLang="cs-CZ" sz="3200" b="1" i="1" dirty="0">
                <a:latin typeface="Garamond" panose="02020404030301010803" pitchFamily="18" charset="0"/>
              </a:rPr>
              <a:t>v e-přihlášce.</a:t>
            </a:r>
            <a:r>
              <a:rPr lang="cs-CZ" altLang="cs-CZ" sz="3200" i="1" dirty="0">
                <a:latin typeface="Garamond" panose="02020404030301010803" pitchFamily="18" charset="0"/>
              </a:rPr>
              <a:t> </a:t>
            </a:r>
          </a:p>
        </p:txBody>
      </p:sp>
    </p:spTree>
    <p:extLst>
      <p:ext uri="{BB962C8B-B14F-4D97-AF65-F5344CB8AC3E}">
        <p14:creationId xmlns:p14="http://schemas.microsoft.com/office/powerpoint/2010/main" val="35062508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582318"/>
            <a:ext cx="14907563" cy="8340745"/>
          </a:xfrm>
          <a:prstGeom prst="rect">
            <a:avLst/>
          </a:prstGeom>
        </p:spPr>
        <p:txBody>
          <a:bodyPr wrap="square">
            <a:spAutoFit/>
          </a:bodyPr>
          <a:lstStyle/>
          <a:p>
            <a:pPr algn="just">
              <a:spcBef>
                <a:spcPct val="0"/>
              </a:spcBef>
              <a:buFontTx/>
              <a:buNone/>
            </a:pPr>
            <a:r>
              <a:rPr lang="cs-CZ" altLang="cs-CZ" sz="6000" b="1" u="sng" dirty="0" smtClean="0">
                <a:solidFill>
                  <a:srgbClr val="FF0000"/>
                </a:solidFill>
                <a:latin typeface="Garamond" panose="02020404030301010803" pitchFamily="18" charset="0"/>
              </a:rPr>
              <a:t>Platba</a:t>
            </a:r>
            <a:endParaRPr lang="cs-CZ" altLang="cs-CZ" sz="6000" b="1" u="sng" dirty="0">
              <a:solidFill>
                <a:srgbClr val="FF0000"/>
              </a:solidFill>
              <a:latin typeface="Garamond" panose="02020404030301010803" pitchFamily="18" charset="0"/>
            </a:endParaRPr>
          </a:p>
          <a:p>
            <a:pPr>
              <a:spcBef>
                <a:spcPct val="0"/>
              </a:spcBef>
              <a:buFontTx/>
              <a:buNone/>
            </a:pPr>
            <a:r>
              <a:rPr lang="cs-CZ" altLang="cs-CZ" sz="4800" dirty="0" smtClean="0">
                <a:latin typeface="Times New Roman" panose="02020603050405020304" pitchFamily="18" charset="0"/>
              </a:rPr>
              <a:t>Poplatek</a:t>
            </a:r>
            <a:r>
              <a:rPr lang="cs-CZ" altLang="cs-CZ" sz="4800" dirty="0">
                <a:latin typeface="Times New Roman" panose="02020603050405020304" pitchFamily="18" charset="0"/>
              </a:rPr>
              <a:t>:</a:t>
            </a:r>
            <a:r>
              <a:rPr lang="cs-CZ" altLang="cs-CZ" sz="4800" b="1" dirty="0">
                <a:latin typeface="Times New Roman" panose="02020603050405020304" pitchFamily="18" charset="0"/>
              </a:rPr>
              <a:t> </a:t>
            </a:r>
            <a:r>
              <a:rPr lang="cs-CZ" altLang="cs-CZ" sz="4800" b="1" dirty="0" smtClean="0">
                <a:latin typeface="Times New Roman" panose="02020603050405020304" pitchFamily="18" charset="0"/>
              </a:rPr>
              <a:t>550 </a:t>
            </a:r>
            <a:r>
              <a:rPr lang="cs-CZ" altLang="cs-CZ" sz="4800" b="1" dirty="0">
                <a:latin typeface="Times New Roman" panose="02020603050405020304" pitchFamily="18" charset="0"/>
              </a:rPr>
              <a:t>Kč - všechny </a:t>
            </a:r>
            <a:r>
              <a:rPr lang="cs-CZ" altLang="cs-CZ" sz="4800" b="1" dirty="0" smtClean="0">
                <a:latin typeface="Times New Roman" panose="02020603050405020304" pitchFamily="18" charset="0"/>
              </a:rPr>
              <a:t>obory</a:t>
            </a:r>
          </a:p>
          <a:p>
            <a:pPr>
              <a:spcBef>
                <a:spcPct val="0"/>
              </a:spcBef>
              <a:buFontTx/>
              <a:buNone/>
            </a:pPr>
            <a:endParaRPr lang="cs-CZ" altLang="cs-CZ" sz="2000" b="1" dirty="0" smtClean="0">
              <a:latin typeface="Times New Roman" panose="02020603050405020304" pitchFamily="18" charset="0"/>
            </a:endParaRPr>
          </a:p>
          <a:p>
            <a:pPr>
              <a:spcBef>
                <a:spcPct val="0"/>
              </a:spcBef>
              <a:buFontTx/>
              <a:buNone/>
            </a:pPr>
            <a:r>
              <a:rPr lang="cs-CZ" altLang="cs-CZ" sz="4800" b="1" u="sng" dirty="0" smtClean="0">
                <a:latin typeface="Times New Roman" panose="02020603050405020304" pitchFamily="18" charset="0"/>
              </a:rPr>
              <a:t>Pokyny </a:t>
            </a:r>
            <a:r>
              <a:rPr lang="cs-CZ" altLang="cs-CZ" sz="4800" b="1" u="sng" dirty="0">
                <a:latin typeface="Times New Roman" panose="02020603050405020304" pitchFamily="18" charset="0"/>
              </a:rPr>
              <a:t>k provedení platby včetně individuálního variabilního symbolu získá uchazeč ve své elektronické přihlášce. Platba se provádí přes Obchodní centrum MU </a:t>
            </a:r>
            <a:endParaRPr lang="cs-CZ" altLang="cs-CZ" sz="4800" dirty="0">
              <a:latin typeface="Times New Roman" panose="02020603050405020304" pitchFamily="18" charset="0"/>
            </a:endParaRPr>
          </a:p>
          <a:p>
            <a:pPr>
              <a:spcBef>
                <a:spcPct val="0"/>
              </a:spcBef>
              <a:buFontTx/>
              <a:buNone/>
            </a:pPr>
            <a:r>
              <a:rPr lang="cs-CZ" altLang="cs-CZ" sz="4000" dirty="0">
                <a:solidFill>
                  <a:srgbClr val="FF0000"/>
                </a:solidFill>
                <a:latin typeface="Times New Roman" panose="02020603050405020304" pitchFamily="18" charset="0"/>
              </a:rPr>
              <a:t>Upozornění – nepoukazujte platby bez </a:t>
            </a:r>
            <a:r>
              <a:rPr lang="cs-CZ" altLang="cs-CZ" sz="4000" dirty="0" smtClean="0">
                <a:solidFill>
                  <a:srgbClr val="FF0000"/>
                </a:solidFill>
                <a:latin typeface="Times New Roman" panose="02020603050405020304" pitchFamily="18" charset="0"/>
              </a:rPr>
              <a:t>uvedení správného </a:t>
            </a:r>
            <a:r>
              <a:rPr lang="cs-CZ" altLang="cs-CZ" sz="4000" dirty="0">
                <a:solidFill>
                  <a:srgbClr val="FF0000"/>
                </a:solidFill>
                <a:latin typeface="Times New Roman" panose="02020603050405020304" pitchFamily="18" charset="0"/>
              </a:rPr>
              <a:t>variabilního symbolu</a:t>
            </a:r>
            <a:r>
              <a:rPr lang="cs-CZ" altLang="cs-CZ" sz="4000" dirty="0" smtClean="0">
                <a:solidFill>
                  <a:srgbClr val="FF0000"/>
                </a:solidFill>
                <a:latin typeface="Times New Roman" panose="02020603050405020304" pitchFamily="18" charset="0"/>
              </a:rPr>
              <a:t>!</a:t>
            </a:r>
          </a:p>
          <a:p>
            <a:pPr>
              <a:spcBef>
                <a:spcPct val="0"/>
              </a:spcBef>
              <a:buFontTx/>
              <a:buNone/>
            </a:pPr>
            <a:endParaRPr lang="cs-CZ" altLang="cs-CZ" sz="1600" dirty="0">
              <a:solidFill>
                <a:srgbClr val="FF0000"/>
              </a:solidFill>
              <a:latin typeface="Times New Roman" panose="02020603050405020304" pitchFamily="18" charset="0"/>
            </a:endParaRPr>
          </a:p>
          <a:p>
            <a:pPr>
              <a:spcBef>
                <a:spcPct val="0"/>
              </a:spcBef>
            </a:pPr>
            <a:r>
              <a:rPr lang="cs-CZ" altLang="cs-CZ" sz="4000" dirty="0">
                <a:solidFill>
                  <a:srgbClr val="7030A0"/>
                </a:solidFill>
                <a:latin typeface="Times New Roman" panose="02020603050405020304" pitchFamily="18" charset="0"/>
              </a:rPr>
              <a:t>V případě, že se uchazeč neúčastní přijímací zkoušky nebo zruší přihlášku, fakulta manipulační poplatek nevrací (příslušná žádost </a:t>
            </a:r>
            <a:r>
              <a:rPr lang="cs-CZ" altLang="cs-CZ" sz="4000" dirty="0" smtClean="0">
                <a:solidFill>
                  <a:srgbClr val="7030A0"/>
                </a:solidFill>
                <a:latin typeface="Times New Roman" panose="02020603050405020304" pitchFamily="18" charset="0"/>
              </a:rPr>
              <a:t/>
            </a:r>
            <a:br>
              <a:rPr lang="cs-CZ" altLang="cs-CZ" sz="4000" dirty="0" smtClean="0">
                <a:solidFill>
                  <a:srgbClr val="7030A0"/>
                </a:solidFill>
                <a:latin typeface="Times New Roman" panose="02020603050405020304" pitchFamily="18" charset="0"/>
              </a:rPr>
            </a:br>
            <a:r>
              <a:rPr lang="cs-CZ" altLang="cs-CZ" sz="4000" dirty="0" smtClean="0">
                <a:solidFill>
                  <a:srgbClr val="7030A0"/>
                </a:solidFill>
                <a:latin typeface="Times New Roman" panose="02020603050405020304" pitchFamily="18" charset="0"/>
              </a:rPr>
              <a:t>je </a:t>
            </a:r>
            <a:r>
              <a:rPr lang="cs-CZ" altLang="cs-CZ" sz="4000" dirty="0">
                <a:solidFill>
                  <a:srgbClr val="7030A0"/>
                </a:solidFill>
                <a:latin typeface="Times New Roman" panose="02020603050405020304" pitchFamily="18" charset="0"/>
              </a:rPr>
              <a:t>bezpředmětná).</a:t>
            </a:r>
          </a:p>
          <a:p>
            <a:pPr>
              <a:spcBef>
                <a:spcPct val="0"/>
              </a:spcBef>
              <a:buFontTx/>
              <a:buNone/>
            </a:pPr>
            <a:endParaRPr lang="cs-CZ" altLang="cs-CZ" sz="4800" b="1" dirty="0">
              <a:latin typeface="Times New Roman" panose="02020603050405020304" pitchFamily="18" charset="0"/>
            </a:endParaRPr>
          </a:p>
        </p:txBody>
      </p:sp>
    </p:spTree>
    <p:extLst>
      <p:ext uri="{BB962C8B-B14F-4D97-AF65-F5344CB8AC3E}">
        <p14:creationId xmlns:p14="http://schemas.microsoft.com/office/powerpoint/2010/main" val="16514901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4907563" cy="7632859"/>
          </a:xfrm>
          <a:prstGeom prst="rect">
            <a:avLst/>
          </a:prstGeom>
        </p:spPr>
        <p:txBody>
          <a:bodyPr wrap="square">
            <a:spAutoFit/>
          </a:bodyPr>
          <a:lstStyle/>
          <a:p>
            <a:pPr>
              <a:spcBef>
                <a:spcPct val="0"/>
              </a:spcBef>
              <a:buFontTx/>
              <a:buNone/>
            </a:pPr>
            <a:r>
              <a:rPr lang="cs-CZ" altLang="cs-CZ" sz="6000" b="1" u="sng" dirty="0" smtClean="0">
                <a:solidFill>
                  <a:srgbClr val="00B050"/>
                </a:solidFill>
                <a:latin typeface="Garamond" panose="02020404030301010803" pitchFamily="18" charset="0"/>
              </a:rPr>
              <a:t>Úspěšné přihlášení											</a:t>
            </a:r>
            <a:r>
              <a:rPr lang="cs-CZ" altLang="cs-CZ" sz="6000" b="1" u="sng" dirty="0" err="1" smtClean="0">
                <a:solidFill>
                  <a:srgbClr val="00B050"/>
                </a:solidFill>
                <a:latin typeface="Garamond" panose="02020404030301010803" pitchFamily="18" charset="0"/>
              </a:rPr>
              <a:t>Bc+Mgr</a:t>
            </a:r>
            <a:endParaRPr lang="cs-CZ" altLang="cs-CZ" sz="6000" b="1" u="sng" dirty="0">
              <a:solidFill>
                <a:srgbClr val="00B050"/>
              </a:solidFill>
              <a:latin typeface="Garamond" panose="02020404030301010803" pitchFamily="18" charset="0"/>
            </a:endParaRPr>
          </a:p>
          <a:p>
            <a:pPr>
              <a:spcBef>
                <a:spcPct val="0"/>
              </a:spcBef>
              <a:buFontTx/>
              <a:buNone/>
            </a:pPr>
            <a:endParaRPr lang="cs-CZ" altLang="cs-CZ" b="1" dirty="0" smtClean="0">
              <a:latin typeface="Garamond" panose="02020404030301010803" pitchFamily="18" charset="0"/>
            </a:endParaRPr>
          </a:p>
          <a:p>
            <a:pPr algn="just">
              <a:spcBef>
                <a:spcPct val="0"/>
              </a:spcBef>
              <a:buFontTx/>
              <a:buNone/>
            </a:pPr>
            <a:r>
              <a:rPr lang="cs-CZ" altLang="cs-CZ" sz="4000" dirty="0">
                <a:latin typeface="Garamond" panose="02020404030301010803" pitchFamily="18" charset="0"/>
              </a:rPr>
              <a:t>Do přijímacího řízení na magisterská a bakalářská studia </a:t>
            </a:r>
            <a:r>
              <a:rPr lang="cs-CZ" altLang="cs-CZ" sz="4000" dirty="0" smtClean="0">
                <a:latin typeface="Garamond" panose="02020404030301010803" pitchFamily="18" charset="0"/>
              </a:rPr>
              <a:t>se </a:t>
            </a:r>
            <a:r>
              <a:rPr lang="cs-CZ" altLang="cs-CZ" sz="4000" dirty="0">
                <a:latin typeface="Garamond" panose="02020404030301010803" pitchFamily="18" charset="0"/>
              </a:rPr>
              <a:t>podává elektronická přihláška od 1. listopadu </a:t>
            </a:r>
            <a:r>
              <a:rPr lang="cs-CZ" altLang="cs-CZ" sz="4000" dirty="0" smtClean="0">
                <a:latin typeface="Garamond" panose="02020404030301010803" pitchFamily="18" charset="0"/>
              </a:rPr>
              <a:t>2017 a </a:t>
            </a:r>
            <a:r>
              <a:rPr lang="cs-CZ" altLang="cs-CZ" sz="4000" dirty="0">
                <a:latin typeface="Garamond" panose="02020404030301010803" pitchFamily="18" charset="0"/>
              </a:rPr>
              <a:t>budou přijaty jen správně zaregistrované a </a:t>
            </a:r>
            <a:r>
              <a:rPr lang="cs-CZ" altLang="cs-CZ" sz="4000" dirty="0">
                <a:solidFill>
                  <a:srgbClr val="DE2D2D"/>
                </a:solidFill>
                <a:latin typeface="Garamond" panose="02020404030301010803" pitchFamily="18" charset="0"/>
              </a:rPr>
              <a:t>podané</a:t>
            </a:r>
            <a:r>
              <a:rPr lang="cs-CZ" altLang="cs-CZ" sz="4000" dirty="0">
                <a:latin typeface="Garamond" panose="02020404030301010803" pitchFamily="18" charset="0"/>
              </a:rPr>
              <a:t> elektronické přihlášky </a:t>
            </a:r>
            <a:r>
              <a:rPr lang="cs-CZ" altLang="cs-CZ" sz="4000" b="1" dirty="0">
                <a:solidFill>
                  <a:srgbClr val="FF0000"/>
                </a:solidFill>
                <a:latin typeface="Garamond" panose="02020404030301010803" pitchFamily="18" charset="0"/>
              </a:rPr>
              <a:t>do 28. února </a:t>
            </a:r>
            <a:r>
              <a:rPr lang="cs-CZ" altLang="cs-CZ" sz="4000" b="1" dirty="0" smtClean="0">
                <a:solidFill>
                  <a:srgbClr val="FF0000"/>
                </a:solidFill>
                <a:latin typeface="Garamond" panose="02020404030301010803" pitchFamily="18" charset="0"/>
              </a:rPr>
              <a:t>2018, které </a:t>
            </a:r>
            <a:r>
              <a:rPr lang="cs-CZ" altLang="cs-CZ" sz="4000" b="1" dirty="0">
                <a:solidFill>
                  <a:srgbClr val="FF0000"/>
                </a:solidFill>
                <a:latin typeface="Garamond" panose="02020404030301010803" pitchFamily="18" charset="0"/>
              </a:rPr>
              <a:t>budou </a:t>
            </a:r>
            <a:r>
              <a:rPr lang="cs-CZ" altLang="cs-CZ" sz="4000" b="1" dirty="0" smtClean="0">
                <a:solidFill>
                  <a:srgbClr val="FF0000"/>
                </a:solidFill>
                <a:latin typeface="Garamond" panose="02020404030301010803" pitchFamily="18" charset="0"/>
              </a:rPr>
              <a:t>do </a:t>
            </a:r>
            <a:r>
              <a:rPr lang="cs-CZ" altLang="cs-CZ" sz="4000" b="1" dirty="0">
                <a:solidFill>
                  <a:srgbClr val="FF0000"/>
                </a:solidFill>
                <a:latin typeface="Garamond" panose="02020404030301010803" pitchFamily="18" charset="0"/>
              </a:rPr>
              <a:t>1. března </a:t>
            </a:r>
            <a:r>
              <a:rPr lang="cs-CZ" altLang="cs-CZ" sz="4000" b="1" dirty="0" smtClean="0">
                <a:solidFill>
                  <a:srgbClr val="FF0000"/>
                </a:solidFill>
                <a:latin typeface="Garamond" panose="02020404030301010803" pitchFamily="18" charset="0"/>
              </a:rPr>
              <a:t>2018 </a:t>
            </a:r>
            <a:r>
              <a:rPr lang="cs-CZ" altLang="cs-CZ" sz="4000" b="1" dirty="0">
                <a:solidFill>
                  <a:srgbClr val="FF0000"/>
                </a:solidFill>
                <a:latin typeface="Garamond" panose="02020404030301010803" pitchFamily="18" charset="0"/>
              </a:rPr>
              <a:t>zaplaceny a platba bude spárována </a:t>
            </a:r>
            <a:r>
              <a:rPr lang="cs-CZ" altLang="cs-CZ" sz="4000" b="1" dirty="0" smtClean="0">
                <a:solidFill>
                  <a:srgbClr val="FF0000"/>
                </a:solidFill>
                <a:latin typeface="Garamond" panose="02020404030301010803" pitchFamily="18" charset="0"/>
              </a:rPr>
              <a:t>s </a:t>
            </a:r>
            <a:r>
              <a:rPr lang="cs-CZ" altLang="cs-CZ" sz="4000" b="1" dirty="0">
                <a:solidFill>
                  <a:srgbClr val="FF0000"/>
                </a:solidFill>
                <a:latin typeface="Garamond" panose="02020404030301010803" pitchFamily="18" charset="0"/>
              </a:rPr>
              <a:t>přihláškou v informačním systému Masarykovy univerzity </a:t>
            </a:r>
            <a:r>
              <a:rPr lang="cs-CZ" altLang="cs-CZ" sz="4000" b="1" dirty="0" smtClean="0">
                <a:solidFill>
                  <a:srgbClr val="FF0000"/>
                </a:solidFill>
                <a:latin typeface="Garamond" panose="02020404030301010803" pitchFamily="18" charset="0"/>
              </a:rPr>
              <a:t>do </a:t>
            </a:r>
            <a:r>
              <a:rPr lang="cs-CZ" altLang="cs-CZ" sz="4000" b="1" dirty="0">
                <a:solidFill>
                  <a:srgbClr val="FF0000"/>
                </a:solidFill>
                <a:latin typeface="Garamond" panose="02020404030301010803" pitchFamily="18" charset="0"/>
              </a:rPr>
              <a:t>10. března </a:t>
            </a:r>
            <a:r>
              <a:rPr lang="cs-CZ" altLang="cs-CZ" sz="4000" b="1" dirty="0" smtClean="0">
                <a:solidFill>
                  <a:srgbClr val="FF0000"/>
                </a:solidFill>
                <a:latin typeface="Garamond" panose="02020404030301010803" pitchFamily="18" charset="0"/>
              </a:rPr>
              <a:t>2018</a:t>
            </a:r>
            <a:r>
              <a:rPr lang="cs-CZ" altLang="cs-CZ" sz="4000" dirty="0" smtClean="0">
                <a:latin typeface="Garamond" panose="02020404030301010803" pitchFamily="18" charset="0"/>
              </a:rPr>
              <a:t>, popřípadě </a:t>
            </a:r>
            <a:r>
              <a:rPr lang="cs-CZ" altLang="cs-CZ" sz="4000" dirty="0">
                <a:latin typeface="Garamond" panose="02020404030301010803" pitchFamily="18" charset="0"/>
              </a:rPr>
              <a:t>taková, kdy uchazeč bude o nenalezené platbě komunikovat se studijním oddělením Lékařské fakulty MU, </a:t>
            </a:r>
            <a:r>
              <a:rPr lang="cs-CZ" altLang="cs-CZ" sz="4000" dirty="0" smtClean="0">
                <a:latin typeface="Garamond" panose="02020404030301010803" pitchFamily="18" charset="0"/>
              </a:rPr>
              <a:t>nejpozději </a:t>
            </a:r>
            <a:r>
              <a:rPr lang="cs-CZ" altLang="cs-CZ" sz="4000" dirty="0">
                <a:latin typeface="Garamond" panose="02020404030301010803" pitchFamily="18" charset="0"/>
              </a:rPr>
              <a:t>do 15. března </a:t>
            </a:r>
            <a:r>
              <a:rPr lang="cs-CZ" altLang="cs-CZ" sz="4000" dirty="0" smtClean="0">
                <a:latin typeface="Garamond" panose="02020404030301010803" pitchFamily="18" charset="0"/>
              </a:rPr>
              <a:t>2018.</a:t>
            </a:r>
            <a:endParaRPr lang="cs-CZ" altLang="cs-CZ" sz="4000" dirty="0">
              <a:latin typeface="Garamond" panose="02020404030301010803" pitchFamily="18" charset="0"/>
            </a:endParaRPr>
          </a:p>
          <a:p>
            <a:pPr algn="r">
              <a:spcBef>
                <a:spcPct val="0"/>
              </a:spcBef>
              <a:buFontTx/>
              <a:buNone/>
            </a:pPr>
            <a:r>
              <a:rPr lang="cs-CZ" altLang="cs-CZ" sz="4400" dirty="0">
                <a:latin typeface="Garamond" panose="02020404030301010803" pitchFamily="18" charset="0"/>
              </a:rPr>
              <a:t>informace na </a:t>
            </a:r>
            <a:r>
              <a:rPr lang="cs-CZ" altLang="cs-CZ" sz="4400" b="1" dirty="0">
                <a:solidFill>
                  <a:srgbClr val="FF3300"/>
                </a:solidFill>
                <a:latin typeface="Garamond" panose="02020404030301010803" pitchFamily="18" charset="0"/>
                <a:hlinkClick r:id="rId5"/>
              </a:rPr>
              <a:t>http://is.muni.cz/prihlaska/</a:t>
            </a:r>
            <a:endParaRPr lang="cs-CZ" altLang="cs-CZ" sz="4400" b="1" dirty="0">
              <a:solidFill>
                <a:srgbClr val="FF3300"/>
              </a:solidFill>
              <a:latin typeface="Garamond" panose="02020404030301010803" pitchFamily="18" charset="0"/>
            </a:endParaRPr>
          </a:p>
          <a:p>
            <a:pPr>
              <a:spcBef>
                <a:spcPct val="0"/>
              </a:spcBef>
              <a:buFontTx/>
              <a:buNone/>
            </a:pPr>
            <a:endParaRPr lang="cs-CZ" altLang="cs-CZ" sz="4800" b="1" dirty="0">
              <a:latin typeface="Times New Roman" panose="02020603050405020304" pitchFamily="18" charset="0"/>
            </a:endParaRPr>
          </a:p>
        </p:txBody>
      </p:sp>
    </p:spTree>
    <p:extLst>
      <p:ext uri="{BB962C8B-B14F-4D97-AF65-F5344CB8AC3E}">
        <p14:creationId xmlns:p14="http://schemas.microsoft.com/office/powerpoint/2010/main" val="22279180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4907563" cy="8125301"/>
          </a:xfrm>
          <a:prstGeom prst="rect">
            <a:avLst/>
          </a:prstGeom>
        </p:spPr>
        <p:txBody>
          <a:bodyPr wrap="square">
            <a:spAutoFit/>
          </a:bodyPr>
          <a:lstStyle/>
          <a:p>
            <a:pPr>
              <a:spcBef>
                <a:spcPct val="0"/>
              </a:spcBef>
              <a:buFontTx/>
              <a:buNone/>
            </a:pPr>
            <a:r>
              <a:rPr lang="cs-CZ" altLang="cs-CZ" sz="6000" b="1" u="sng" dirty="0">
                <a:solidFill>
                  <a:srgbClr val="00B050"/>
                </a:solidFill>
                <a:latin typeface="Garamond" panose="02020404030301010803" pitchFamily="18" charset="0"/>
              </a:rPr>
              <a:t>Úspěšné přihlášení </a:t>
            </a:r>
            <a:r>
              <a:rPr lang="cs-CZ" altLang="cs-CZ" sz="6000" b="1" u="sng" dirty="0" smtClean="0">
                <a:solidFill>
                  <a:srgbClr val="00B050"/>
                </a:solidFill>
                <a:latin typeface="Garamond" panose="02020404030301010803" pitchFamily="18" charset="0"/>
              </a:rPr>
              <a:t>													</a:t>
            </a:r>
            <a:r>
              <a:rPr lang="cs-CZ" altLang="cs-CZ" sz="6000" b="1" u="sng" dirty="0" err="1" smtClean="0">
                <a:solidFill>
                  <a:srgbClr val="00B050"/>
                </a:solidFill>
                <a:latin typeface="Garamond" panose="02020404030301010803" pitchFamily="18" charset="0"/>
              </a:rPr>
              <a:t>NMgr</a:t>
            </a:r>
            <a:endParaRPr lang="cs-CZ" altLang="cs-CZ" sz="6000" b="1" u="sng" dirty="0">
              <a:solidFill>
                <a:srgbClr val="00B050"/>
              </a:solidFill>
              <a:latin typeface="Garamond" panose="02020404030301010803" pitchFamily="18" charset="0"/>
            </a:endParaRPr>
          </a:p>
          <a:p>
            <a:pPr>
              <a:spcBef>
                <a:spcPct val="0"/>
              </a:spcBef>
              <a:buFontTx/>
              <a:buNone/>
            </a:pPr>
            <a:endParaRPr lang="cs-CZ" altLang="cs-CZ" b="1" dirty="0" smtClean="0">
              <a:latin typeface="Garamond" panose="02020404030301010803" pitchFamily="18" charset="0"/>
            </a:endParaRPr>
          </a:p>
          <a:p>
            <a:pPr algn="just">
              <a:spcBef>
                <a:spcPct val="0"/>
              </a:spcBef>
              <a:buFontTx/>
              <a:buNone/>
            </a:pPr>
            <a:r>
              <a:rPr lang="cs-CZ" altLang="cs-CZ" sz="4000" dirty="0">
                <a:latin typeface="Garamond" panose="02020404030301010803" pitchFamily="18" charset="0"/>
              </a:rPr>
              <a:t>Do přijímacího řízení na navazující magisterská studia </a:t>
            </a:r>
            <a:r>
              <a:rPr lang="cs-CZ" altLang="cs-CZ" sz="4000" dirty="0" smtClean="0">
                <a:latin typeface="Garamond" panose="02020404030301010803" pitchFamily="18" charset="0"/>
              </a:rPr>
              <a:t>se podává elektronická </a:t>
            </a:r>
            <a:r>
              <a:rPr lang="cs-CZ" altLang="cs-CZ" sz="4000" dirty="0">
                <a:latin typeface="Garamond" panose="02020404030301010803" pitchFamily="18" charset="0"/>
              </a:rPr>
              <a:t>přihláška od 1. února </a:t>
            </a:r>
            <a:r>
              <a:rPr lang="cs-CZ" altLang="cs-CZ" sz="4000" dirty="0" smtClean="0">
                <a:latin typeface="Garamond" panose="02020404030301010803" pitchFamily="18" charset="0"/>
              </a:rPr>
              <a:t>2018 </a:t>
            </a:r>
            <a:r>
              <a:rPr lang="cs-CZ" altLang="cs-CZ" sz="4000" dirty="0">
                <a:latin typeface="Garamond" panose="02020404030301010803" pitchFamily="18" charset="0"/>
              </a:rPr>
              <a:t>a budou přijaty jen správně zaregistrované a podané elektronické přihlášky </a:t>
            </a:r>
            <a:r>
              <a:rPr lang="cs-CZ" altLang="cs-CZ" sz="4000" b="1" dirty="0">
                <a:solidFill>
                  <a:srgbClr val="FF0000"/>
                </a:solidFill>
                <a:latin typeface="Garamond" panose="02020404030301010803" pitchFamily="18" charset="0"/>
              </a:rPr>
              <a:t>do 30. dubna </a:t>
            </a:r>
            <a:r>
              <a:rPr lang="cs-CZ" altLang="cs-CZ" sz="4000" b="1" dirty="0" smtClean="0">
                <a:solidFill>
                  <a:srgbClr val="FF0000"/>
                </a:solidFill>
                <a:latin typeface="Garamond" panose="02020404030301010803" pitchFamily="18" charset="0"/>
              </a:rPr>
              <a:t>2018, které budou </a:t>
            </a:r>
            <a:r>
              <a:rPr lang="cs-CZ" altLang="cs-CZ" sz="4000" b="1" dirty="0">
                <a:solidFill>
                  <a:srgbClr val="FF0000"/>
                </a:solidFill>
                <a:latin typeface="Garamond" panose="02020404030301010803" pitchFamily="18" charset="0"/>
              </a:rPr>
              <a:t>do 1. května </a:t>
            </a:r>
            <a:r>
              <a:rPr lang="cs-CZ" altLang="cs-CZ" sz="4000" b="1" dirty="0" smtClean="0">
                <a:solidFill>
                  <a:srgbClr val="FF0000"/>
                </a:solidFill>
                <a:latin typeface="Garamond" panose="02020404030301010803" pitchFamily="18" charset="0"/>
              </a:rPr>
              <a:t>2018 </a:t>
            </a:r>
            <a:r>
              <a:rPr lang="cs-CZ" altLang="cs-CZ" sz="4000" b="1" dirty="0">
                <a:solidFill>
                  <a:srgbClr val="FF0000"/>
                </a:solidFill>
                <a:latin typeface="Garamond" panose="02020404030301010803" pitchFamily="18" charset="0"/>
              </a:rPr>
              <a:t>zaplaceny a platba bude spárována </a:t>
            </a:r>
            <a:r>
              <a:rPr lang="cs-CZ" altLang="cs-CZ" sz="4000" b="1" dirty="0" smtClean="0">
                <a:solidFill>
                  <a:srgbClr val="FF0000"/>
                </a:solidFill>
                <a:latin typeface="Garamond" panose="02020404030301010803" pitchFamily="18" charset="0"/>
              </a:rPr>
              <a:t>s </a:t>
            </a:r>
            <a:r>
              <a:rPr lang="cs-CZ" altLang="cs-CZ" sz="4000" b="1" dirty="0">
                <a:solidFill>
                  <a:srgbClr val="FF0000"/>
                </a:solidFill>
                <a:latin typeface="Garamond" panose="02020404030301010803" pitchFamily="18" charset="0"/>
              </a:rPr>
              <a:t>přihláškou </a:t>
            </a:r>
            <a:r>
              <a:rPr lang="cs-CZ" altLang="cs-CZ" sz="4000" dirty="0">
                <a:latin typeface="Garamond" panose="02020404030301010803" pitchFamily="18" charset="0"/>
              </a:rPr>
              <a:t>v informačním systému Masarykovy univerzity </a:t>
            </a:r>
            <a:r>
              <a:rPr lang="cs-CZ" altLang="cs-CZ" sz="4000" dirty="0" smtClean="0">
                <a:latin typeface="Garamond" panose="02020404030301010803" pitchFamily="18" charset="0"/>
              </a:rPr>
              <a:t>do </a:t>
            </a:r>
            <a:r>
              <a:rPr lang="cs-CZ" altLang="cs-CZ" sz="4000" dirty="0">
                <a:latin typeface="Garamond" panose="02020404030301010803" pitchFamily="18" charset="0"/>
              </a:rPr>
              <a:t>10. května </a:t>
            </a:r>
            <a:r>
              <a:rPr lang="cs-CZ" altLang="cs-CZ" sz="4000" dirty="0" smtClean="0">
                <a:latin typeface="Garamond" panose="02020404030301010803" pitchFamily="18" charset="0"/>
              </a:rPr>
              <a:t>2018, </a:t>
            </a:r>
            <a:r>
              <a:rPr lang="cs-CZ" altLang="cs-CZ" sz="4000" dirty="0">
                <a:latin typeface="Garamond" panose="02020404030301010803" pitchFamily="18" charset="0"/>
              </a:rPr>
              <a:t>popřípadě taková, kdy uchazeč bude o nenalezené platbě komunikovat </a:t>
            </a:r>
            <a:r>
              <a:rPr lang="cs-CZ" altLang="cs-CZ" sz="4000" dirty="0" smtClean="0">
                <a:latin typeface="Garamond" panose="02020404030301010803" pitchFamily="18" charset="0"/>
              </a:rPr>
              <a:t>se studijním </a:t>
            </a:r>
            <a:r>
              <a:rPr lang="cs-CZ" altLang="cs-CZ" sz="4000" dirty="0">
                <a:latin typeface="Garamond" panose="02020404030301010803" pitchFamily="18" charset="0"/>
              </a:rPr>
              <a:t>oddělením Lékařské fakulty MU, </a:t>
            </a:r>
            <a:r>
              <a:rPr lang="cs-CZ" altLang="cs-CZ" sz="4000" dirty="0" smtClean="0">
                <a:latin typeface="Garamond" panose="02020404030301010803" pitchFamily="18" charset="0"/>
              </a:rPr>
              <a:t>nejpozději </a:t>
            </a:r>
            <a:r>
              <a:rPr lang="cs-CZ" altLang="cs-CZ" sz="4000" dirty="0">
                <a:latin typeface="Garamond" panose="02020404030301010803" pitchFamily="18" charset="0"/>
              </a:rPr>
              <a:t>do 15. května </a:t>
            </a:r>
            <a:r>
              <a:rPr lang="cs-CZ" altLang="cs-CZ" sz="4000" dirty="0" smtClean="0">
                <a:latin typeface="Garamond" panose="02020404030301010803" pitchFamily="18" charset="0"/>
              </a:rPr>
              <a:t>2018.</a:t>
            </a:r>
            <a:endParaRPr lang="cs-CZ" altLang="cs-CZ" sz="4000" dirty="0">
              <a:latin typeface="Garamond" panose="02020404030301010803" pitchFamily="18" charset="0"/>
            </a:endParaRPr>
          </a:p>
          <a:p>
            <a:pPr algn="r">
              <a:spcBef>
                <a:spcPct val="0"/>
              </a:spcBef>
              <a:buFontTx/>
              <a:buNone/>
            </a:pPr>
            <a:endParaRPr lang="cs-CZ" altLang="cs-CZ" sz="3600" dirty="0" smtClean="0">
              <a:latin typeface="Garamond" panose="02020404030301010803" pitchFamily="18" charset="0"/>
            </a:endParaRPr>
          </a:p>
          <a:p>
            <a:pPr algn="r">
              <a:spcBef>
                <a:spcPct val="0"/>
              </a:spcBef>
              <a:buFontTx/>
              <a:buNone/>
            </a:pPr>
            <a:r>
              <a:rPr lang="cs-CZ" altLang="cs-CZ" sz="3600" dirty="0" smtClean="0">
                <a:latin typeface="Garamond" panose="02020404030301010803" pitchFamily="18" charset="0"/>
              </a:rPr>
              <a:t>informace </a:t>
            </a:r>
            <a:r>
              <a:rPr lang="cs-CZ" altLang="cs-CZ" sz="3600" dirty="0">
                <a:latin typeface="Garamond" panose="02020404030301010803" pitchFamily="18" charset="0"/>
              </a:rPr>
              <a:t>na </a:t>
            </a:r>
            <a:r>
              <a:rPr lang="cs-CZ" altLang="cs-CZ" sz="4000" b="1" dirty="0">
                <a:solidFill>
                  <a:srgbClr val="FF3300"/>
                </a:solidFill>
                <a:latin typeface="Garamond" panose="02020404030301010803" pitchFamily="18" charset="0"/>
                <a:hlinkClick r:id="rId5"/>
              </a:rPr>
              <a:t>http://is.muni.cz/prihlaska/</a:t>
            </a:r>
            <a:endParaRPr lang="cs-CZ" altLang="cs-CZ" sz="4000" b="1" dirty="0">
              <a:solidFill>
                <a:srgbClr val="FF3300"/>
              </a:solidFill>
              <a:latin typeface="Garamond" panose="02020404030301010803" pitchFamily="18" charset="0"/>
            </a:endParaRPr>
          </a:p>
          <a:p>
            <a:pPr>
              <a:spcBef>
                <a:spcPct val="0"/>
              </a:spcBef>
              <a:buFontTx/>
              <a:buNone/>
            </a:pPr>
            <a:endParaRPr lang="cs-CZ" altLang="cs-CZ" sz="4800" b="1" dirty="0">
              <a:latin typeface="Times New Roman" panose="02020603050405020304" pitchFamily="18" charset="0"/>
            </a:endParaRPr>
          </a:p>
        </p:txBody>
      </p:sp>
    </p:spTree>
    <p:extLst>
      <p:ext uri="{BB962C8B-B14F-4D97-AF65-F5344CB8AC3E}">
        <p14:creationId xmlns:p14="http://schemas.microsoft.com/office/powerpoint/2010/main" val="10113147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4778318" cy="8119595"/>
          </a:xfrm>
          <a:prstGeom prst="rect">
            <a:avLst/>
          </a:prstGeom>
        </p:spPr>
        <p:txBody>
          <a:bodyPr wrap="square">
            <a:spAutoFit/>
          </a:bodyPr>
          <a:lstStyle/>
          <a:p>
            <a:pPr>
              <a:spcBef>
                <a:spcPct val="0"/>
              </a:spcBef>
              <a:buFontTx/>
              <a:buNone/>
            </a:pPr>
            <a:r>
              <a:rPr lang="cs-CZ" altLang="cs-CZ" sz="6000" b="1" u="sng" dirty="0">
                <a:solidFill>
                  <a:srgbClr val="CC66FF"/>
                </a:solidFill>
                <a:latin typeface="Garamond" panose="02020404030301010803" pitchFamily="18" charset="0"/>
              </a:rPr>
              <a:t>Termíny přijímacích </a:t>
            </a:r>
            <a:r>
              <a:rPr lang="cs-CZ" altLang="cs-CZ" sz="6000" b="1" u="sng" dirty="0" smtClean="0">
                <a:solidFill>
                  <a:srgbClr val="CC66FF"/>
                </a:solidFill>
                <a:latin typeface="Garamond" panose="02020404030301010803" pitchFamily="18" charset="0"/>
              </a:rPr>
              <a:t>zkoušek</a:t>
            </a:r>
            <a:r>
              <a:rPr lang="cs-CZ" altLang="cs-CZ" sz="4400" b="1" dirty="0" smtClean="0">
                <a:latin typeface="Garamond" panose="02020404030301010803" pitchFamily="18" charset="0"/>
              </a:rPr>
              <a:t/>
            </a:r>
            <a:br>
              <a:rPr lang="cs-CZ" altLang="cs-CZ" sz="4400" b="1" dirty="0" smtClean="0">
                <a:latin typeface="Garamond" panose="02020404030301010803" pitchFamily="18" charset="0"/>
              </a:rPr>
            </a:br>
            <a:r>
              <a:rPr lang="cs-CZ" altLang="cs-CZ" sz="4400" b="1" dirty="0" smtClean="0">
                <a:latin typeface="Garamond" panose="02020404030301010803" pitchFamily="18" charset="0"/>
              </a:rPr>
              <a:t>15. </a:t>
            </a:r>
            <a:r>
              <a:rPr lang="cs-CZ" altLang="cs-CZ" sz="4400" b="1" dirty="0">
                <a:latin typeface="Garamond" panose="02020404030301010803" pitchFamily="18" charset="0"/>
              </a:rPr>
              <a:t>nebo </a:t>
            </a:r>
            <a:r>
              <a:rPr lang="cs-CZ" altLang="cs-CZ" sz="4400" b="1" dirty="0" smtClean="0">
                <a:latin typeface="Garamond" panose="02020404030301010803" pitchFamily="18" charset="0"/>
              </a:rPr>
              <a:t>16. </a:t>
            </a:r>
            <a:r>
              <a:rPr lang="cs-CZ" altLang="cs-CZ" sz="4400" b="1" dirty="0">
                <a:latin typeface="Garamond" panose="02020404030301010803" pitchFamily="18" charset="0"/>
              </a:rPr>
              <a:t>června </a:t>
            </a:r>
            <a:r>
              <a:rPr lang="cs-CZ" altLang="cs-CZ" sz="4400" b="1" dirty="0" smtClean="0">
                <a:latin typeface="Garamond" panose="02020404030301010803" pitchFamily="18" charset="0"/>
              </a:rPr>
              <a:t>2018 </a:t>
            </a:r>
            <a:r>
              <a:rPr lang="cs-CZ" altLang="cs-CZ" sz="4400" b="1" dirty="0">
                <a:latin typeface="Garamond" panose="02020404030301010803" pitchFamily="18" charset="0"/>
              </a:rPr>
              <a:t>- magisterské obory</a:t>
            </a:r>
            <a:r>
              <a:rPr lang="cs-CZ" altLang="cs-CZ" sz="4000" b="1" dirty="0">
                <a:latin typeface="Garamond" panose="02020404030301010803" pitchFamily="18" charset="0"/>
              </a:rPr>
              <a:t>            </a:t>
            </a:r>
          </a:p>
          <a:p>
            <a:pPr algn="just">
              <a:lnSpc>
                <a:spcPct val="80000"/>
              </a:lnSpc>
              <a:buFontTx/>
              <a:buNone/>
            </a:pPr>
            <a:r>
              <a:rPr lang="cs-CZ" altLang="cs-CZ" sz="3200" dirty="0" smtClean="0">
                <a:latin typeface="Garamond" panose="02020404030301010803" pitchFamily="18" charset="0"/>
              </a:rPr>
              <a:t>Uchazeči </a:t>
            </a:r>
            <a:r>
              <a:rPr lang="cs-CZ" altLang="cs-CZ" sz="3200" dirty="0">
                <a:latin typeface="Garamond" panose="02020404030301010803" pitchFamily="18" charset="0"/>
              </a:rPr>
              <a:t>si v e-přihlášce zvolí termín, na který chtějí být pozváni. </a:t>
            </a:r>
            <a:r>
              <a:rPr lang="cs-CZ" altLang="cs-CZ" sz="3200" dirty="0" smtClean="0">
                <a:latin typeface="Garamond" panose="02020404030301010803" pitchFamily="18" charset="0"/>
              </a:rPr>
              <a:t>Na </a:t>
            </a:r>
            <a:r>
              <a:rPr lang="cs-CZ" altLang="cs-CZ" sz="3200" dirty="0">
                <a:latin typeface="Garamond" panose="02020404030301010803" pitchFamily="18" charset="0"/>
              </a:rPr>
              <a:t>zvolený termín není nárok, ale fakulta se uchazeči pokusí vyhovět. </a:t>
            </a:r>
            <a:r>
              <a:rPr lang="cs-CZ" altLang="cs-CZ" sz="3200" dirty="0" smtClean="0">
                <a:latin typeface="Garamond" panose="02020404030301010803" pitchFamily="18" charset="0"/>
              </a:rPr>
              <a:t>Uchazečům, </a:t>
            </a:r>
            <a:r>
              <a:rPr lang="cs-CZ" altLang="cs-CZ" sz="3200" dirty="0">
                <a:latin typeface="Garamond" panose="02020404030301010803" pitchFamily="18" charset="0"/>
              </a:rPr>
              <a:t>kteří </a:t>
            </a:r>
            <a:r>
              <a:rPr lang="cs-CZ" altLang="cs-CZ" sz="3200" dirty="0" smtClean="0">
                <a:latin typeface="Garamond" panose="02020404030301010803" pitchFamily="18" charset="0"/>
              </a:rPr>
              <a:t>o termín nepožádají</a:t>
            </a:r>
            <a:r>
              <a:rPr lang="cs-CZ" altLang="cs-CZ" sz="3200" dirty="0">
                <a:latin typeface="Garamond" panose="02020404030301010803" pitchFamily="18" charset="0"/>
              </a:rPr>
              <a:t>, </a:t>
            </a:r>
            <a:r>
              <a:rPr lang="cs-CZ" altLang="cs-CZ" sz="3200" dirty="0" smtClean="0">
                <a:latin typeface="Garamond" panose="02020404030301010803" pitchFamily="18" charset="0"/>
              </a:rPr>
              <a:t>bude </a:t>
            </a:r>
            <a:r>
              <a:rPr lang="cs-CZ" altLang="cs-CZ" sz="3200" dirty="0">
                <a:latin typeface="Garamond" panose="02020404030301010803" pitchFamily="18" charset="0"/>
              </a:rPr>
              <a:t>administrativně </a:t>
            </a:r>
            <a:r>
              <a:rPr lang="cs-CZ" altLang="cs-CZ" sz="3200" dirty="0" smtClean="0">
                <a:latin typeface="Garamond" panose="02020404030301010803" pitchFamily="18" charset="0"/>
              </a:rPr>
              <a:t>přidělen. </a:t>
            </a:r>
            <a:r>
              <a:rPr lang="cs-CZ" altLang="cs-CZ" sz="3200" dirty="0">
                <a:latin typeface="Garamond" panose="02020404030301010803" pitchFamily="18" charset="0"/>
              </a:rPr>
              <a:t>Pokud uchazeč podá přihlášku na oba </a:t>
            </a:r>
            <a:r>
              <a:rPr lang="cs-CZ" altLang="cs-CZ" sz="3200" dirty="0" smtClean="0">
                <a:latin typeface="Garamond" panose="02020404030301010803" pitchFamily="18" charset="0"/>
              </a:rPr>
              <a:t>magisterské obory </a:t>
            </a:r>
            <a:r>
              <a:rPr lang="cs-CZ" altLang="cs-CZ" sz="3200" dirty="0">
                <a:latin typeface="Garamond" panose="02020404030301010803" pitchFamily="18" charset="0"/>
              </a:rPr>
              <a:t>(VL+ZL), </a:t>
            </a:r>
            <a:r>
              <a:rPr lang="cs-CZ" altLang="cs-CZ" sz="3200" dirty="0">
                <a:solidFill>
                  <a:srgbClr val="C00000"/>
                </a:solidFill>
                <a:latin typeface="Garamond" panose="02020404030301010803" pitchFamily="18" charset="0"/>
              </a:rPr>
              <a:t>musí být vybraný termín přijímací zkoušky stejný </a:t>
            </a:r>
            <a:r>
              <a:rPr lang="cs-CZ" altLang="cs-CZ" sz="3200" dirty="0">
                <a:latin typeface="Garamond" panose="02020404030301010803" pitchFamily="18" charset="0"/>
              </a:rPr>
              <a:t>a musí být uvedený v obou přihláškách – test se píše jen jednou! Budeme akceptovat termín, který si uchazeč vybere do 28. února </a:t>
            </a:r>
            <a:r>
              <a:rPr lang="cs-CZ" altLang="cs-CZ" sz="3200" dirty="0" smtClean="0">
                <a:latin typeface="Garamond" panose="02020404030301010803" pitchFamily="18" charset="0"/>
              </a:rPr>
              <a:t>2018.</a:t>
            </a:r>
            <a:endParaRPr lang="cs-CZ" altLang="cs-CZ" sz="3200" dirty="0">
              <a:latin typeface="Garamond" panose="02020404030301010803" pitchFamily="18" charset="0"/>
            </a:endParaRPr>
          </a:p>
          <a:p>
            <a:pPr>
              <a:lnSpc>
                <a:spcPct val="80000"/>
              </a:lnSpc>
              <a:buFontTx/>
              <a:buNone/>
            </a:pPr>
            <a:endParaRPr lang="cs-CZ" altLang="cs-CZ" sz="2400" b="1" dirty="0">
              <a:latin typeface="Garamond" panose="02020404030301010803" pitchFamily="18" charset="0"/>
            </a:endParaRPr>
          </a:p>
          <a:p>
            <a:pPr>
              <a:lnSpc>
                <a:spcPct val="80000"/>
              </a:lnSpc>
              <a:buFontTx/>
              <a:buNone/>
            </a:pPr>
            <a:r>
              <a:rPr lang="cs-CZ" altLang="cs-CZ" sz="4400" b="1" dirty="0" smtClean="0">
                <a:latin typeface="Garamond" panose="02020404030301010803" pitchFamily="18" charset="0"/>
              </a:rPr>
              <a:t>21. </a:t>
            </a:r>
            <a:r>
              <a:rPr lang="cs-CZ" altLang="cs-CZ" sz="4400" b="1" dirty="0">
                <a:latin typeface="Garamond" panose="02020404030301010803" pitchFamily="18" charset="0"/>
              </a:rPr>
              <a:t>června </a:t>
            </a:r>
            <a:r>
              <a:rPr lang="cs-CZ" altLang="cs-CZ" sz="4400" b="1" dirty="0" smtClean="0">
                <a:latin typeface="Garamond" panose="02020404030301010803" pitchFamily="18" charset="0"/>
              </a:rPr>
              <a:t>2018 </a:t>
            </a:r>
            <a:r>
              <a:rPr lang="cs-CZ" altLang="cs-CZ" sz="4400" b="1" dirty="0">
                <a:latin typeface="Garamond" panose="02020404030301010803" pitchFamily="18" charset="0"/>
              </a:rPr>
              <a:t>- bakalářské obory</a:t>
            </a:r>
          </a:p>
          <a:p>
            <a:pPr>
              <a:lnSpc>
                <a:spcPct val="80000"/>
              </a:lnSpc>
              <a:buFontTx/>
              <a:buNone/>
            </a:pPr>
            <a:r>
              <a:rPr lang="cs-CZ" altLang="cs-CZ" sz="4400" b="1" dirty="0" smtClean="0">
                <a:latin typeface="Garamond" panose="02020404030301010803" pitchFamily="18" charset="0"/>
              </a:rPr>
              <a:t>21. </a:t>
            </a:r>
            <a:r>
              <a:rPr lang="cs-CZ" altLang="cs-CZ" sz="4400" b="1" dirty="0">
                <a:latin typeface="Garamond" panose="02020404030301010803" pitchFamily="18" charset="0"/>
              </a:rPr>
              <a:t>června </a:t>
            </a:r>
            <a:r>
              <a:rPr lang="cs-CZ" altLang="cs-CZ" sz="4400" b="1" dirty="0" smtClean="0">
                <a:latin typeface="Garamond" panose="02020404030301010803" pitchFamily="18" charset="0"/>
              </a:rPr>
              <a:t>2018 </a:t>
            </a:r>
            <a:r>
              <a:rPr lang="cs-CZ" altLang="cs-CZ" sz="4400" b="1" dirty="0">
                <a:latin typeface="Garamond" panose="02020404030301010803" pitchFamily="18" charset="0"/>
              </a:rPr>
              <a:t>- navazující magisterské obory</a:t>
            </a:r>
          </a:p>
          <a:p>
            <a:pPr>
              <a:lnSpc>
                <a:spcPct val="80000"/>
              </a:lnSpc>
              <a:buFontTx/>
              <a:buNone/>
            </a:pPr>
            <a:r>
              <a:rPr lang="cs-CZ" altLang="cs-CZ" sz="4000" b="1" dirty="0">
                <a:latin typeface="Garamond" panose="02020404030301010803" pitchFamily="18" charset="0"/>
              </a:rPr>
              <a:t>     </a:t>
            </a:r>
            <a:r>
              <a:rPr lang="cs-CZ" altLang="cs-CZ" sz="4400" b="1" dirty="0">
                <a:latin typeface="Garamond" panose="02020404030301010803" pitchFamily="18" charset="0"/>
              </a:rPr>
              <a:t>  </a:t>
            </a:r>
            <a:r>
              <a:rPr lang="cs-CZ" altLang="cs-CZ" sz="4400" b="1" dirty="0" smtClean="0">
                <a:latin typeface="Garamond" panose="02020404030301010803" pitchFamily="18" charset="0"/>
              </a:rPr>
              <a:t>duben 2018 </a:t>
            </a:r>
            <a:r>
              <a:rPr lang="cs-CZ" altLang="cs-CZ" sz="4400" b="1" dirty="0">
                <a:latin typeface="Garamond" panose="02020404030301010803" pitchFamily="18" charset="0"/>
              </a:rPr>
              <a:t>- test fyzické zdatnosti </a:t>
            </a:r>
            <a:r>
              <a:rPr lang="cs-CZ" altLang="cs-CZ" sz="4400" b="1" dirty="0" smtClean="0">
                <a:latin typeface="Garamond" panose="02020404030301010803" pitchFamily="18" charset="0"/>
              </a:rPr>
              <a:t> </a:t>
            </a:r>
            <a:br>
              <a:rPr lang="cs-CZ" altLang="cs-CZ" sz="4400" b="1" dirty="0" smtClean="0">
                <a:latin typeface="Garamond" panose="02020404030301010803" pitchFamily="18" charset="0"/>
              </a:rPr>
            </a:br>
            <a:r>
              <a:rPr lang="cs-CZ" altLang="cs-CZ" sz="4400" b="1" dirty="0" smtClean="0">
                <a:latin typeface="Garamond" panose="02020404030301010803" pitchFamily="18" charset="0"/>
              </a:rPr>
              <a:t>                              </a:t>
            </a:r>
            <a:r>
              <a:rPr lang="cs-CZ" altLang="cs-CZ" sz="3200" b="1" dirty="0" smtClean="0">
                <a:solidFill>
                  <a:srgbClr val="DE2D2D"/>
                </a:solidFill>
                <a:latin typeface="Garamond" panose="02020404030301010803" pitchFamily="18" charset="0"/>
              </a:rPr>
              <a:t>(</a:t>
            </a:r>
            <a:r>
              <a:rPr lang="cs-CZ" altLang="cs-CZ" sz="3200" b="1" dirty="0">
                <a:solidFill>
                  <a:srgbClr val="DE2D2D"/>
                </a:solidFill>
                <a:latin typeface="Garamond" panose="02020404030301010803" pitchFamily="18" charset="0"/>
              </a:rPr>
              <a:t>pouze </a:t>
            </a:r>
            <a:r>
              <a:rPr lang="cs-CZ" altLang="cs-CZ" sz="3200" b="1" dirty="0" smtClean="0">
                <a:solidFill>
                  <a:srgbClr val="DE2D2D"/>
                </a:solidFill>
                <a:latin typeface="Garamond" panose="02020404030301010803" pitchFamily="18" charset="0"/>
              </a:rPr>
              <a:t>bakalářský obor </a:t>
            </a:r>
            <a:r>
              <a:rPr lang="cs-CZ" altLang="cs-CZ" sz="3200" b="1" dirty="0">
                <a:solidFill>
                  <a:srgbClr val="DE2D2D"/>
                </a:solidFill>
                <a:latin typeface="Garamond" panose="02020404030301010803" pitchFamily="18" charset="0"/>
              </a:rPr>
              <a:t>Zdravotnický záchranář</a:t>
            </a:r>
            <a:r>
              <a:rPr lang="cs-CZ" altLang="cs-CZ" sz="3200" b="1" dirty="0" smtClean="0">
                <a:solidFill>
                  <a:srgbClr val="DE2D2D"/>
                </a:solidFill>
                <a:latin typeface="Garamond" panose="02020404030301010803" pitchFamily="18" charset="0"/>
              </a:rPr>
              <a:t>)</a:t>
            </a:r>
          </a:p>
          <a:p>
            <a:pPr>
              <a:lnSpc>
                <a:spcPct val="80000"/>
              </a:lnSpc>
              <a:buFontTx/>
              <a:buNone/>
            </a:pPr>
            <a:endParaRPr lang="cs-CZ" altLang="cs-CZ" sz="2000" b="1" dirty="0">
              <a:solidFill>
                <a:srgbClr val="DE2D2D"/>
              </a:solidFill>
              <a:latin typeface="Garamond" panose="02020404030301010803" pitchFamily="18" charset="0"/>
            </a:endParaRPr>
          </a:p>
          <a:p>
            <a:pPr algn="ctr">
              <a:lnSpc>
                <a:spcPct val="80000"/>
              </a:lnSpc>
              <a:buFontTx/>
              <a:buNone/>
            </a:pPr>
            <a:r>
              <a:rPr lang="cs-CZ" altLang="cs-CZ" sz="4800" b="1" dirty="0" smtClean="0">
                <a:solidFill>
                  <a:srgbClr val="CC66FF"/>
                </a:solidFill>
                <a:latin typeface="Garamond" panose="02020404030301010803" pitchFamily="18" charset="0"/>
              </a:rPr>
              <a:t>Náhradní </a:t>
            </a:r>
            <a:r>
              <a:rPr lang="cs-CZ" altLang="cs-CZ" sz="4800" b="1" dirty="0">
                <a:solidFill>
                  <a:srgbClr val="CC66FF"/>
                </a:solidFill>
                <a:latin typeface="Garamond" panose="02020404030301010803" pitchFamily="18" charset="0"/>
              </a:rPr>
              <a:t>termín přijímací zkoušky se </a:t>
            </a:r>
            <a:r>
              <a:rPr lang="cs-CZ" altLang="cs-CZ" sz="4800" b="1" u="sng" dirty="0">
                <a:solidFill>
                  <a:srgbClr val="CC66FF"/>
                </a:solidFill>
                <a:latin typeface="Garamond" panose="02020404030301010803" pitchFamily="18" charset="0"/>
              </a:rPr>
              <a:t>nevypisuje</a:t>
            </a:r>
          </a:p>
          <a:p>
            <a:pPr algn="ctr">
              <a:lnSpc>
                <a:spcPct val="80000"/>
              </a:lnSpc>
              <a:buFontTx/>
              <a:buNone/>
            </a:pPr>
            <a:r>
              <a:rPr lang="cs-CZ" altLang="cs-CZ" sz="4800" b="1" dirty="0">
                <a:solidFill>
                  <a:srgbClr val="CC66FF"/>
                </a:solidFill>
                <a:latin typeface="Garamond" panose="02020404030301010803" pitchFamily="18" charset="0"/>
              </a:rPr>
              <a:t>a výměna termínů není možná</a:t>
            </a:r>
          </a:p>
        </p:txBody>
      </p:sp>
    </p:spTree>
    <p:extLst>
      <p:ext uri="{BB962C8B-B14F-4D97-AF65-F5344CB8AC3E}">
        <p14:creationId xmlns:p14="http://schemas.microsoft.com/office/powerpoint/2010/main" val="240276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10" name="Picture 8" descr="Nový obráze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128784" y="1331912"/>
            <a:ext cx="14386036" cy="90634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9915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5006918" cy="7675947"/>
          </a:xfrm>
          <a:prstGeom prst="rect">
            <a:avLst/>
          </a:prstGeom>
        </p:spPr>
        <p:txBody>
          <a:bodyPr wrap="square">
            <a:spAutoFit/>
          </a:bodyPr>
          <a:lstStyle/>
          <a:p>
            <a:pPr>
              <a:lnSpc>
                <a:spcPct val="80000"/>
              </a:lnSpc>
              <a:buFontTx/>
              <a:buNone/>
            </a:pPr>
            <a:r>
              <a:rPr lang="cs-CZ" altLang="cs-CZ" sz="4400" dirty="0">
                <a:latin typeface="Garamond" panose="02020404030301010803" pitchFamily="18" charset="0"/>
              </a:rPr>
              <a:t>Podmínkou přijetí ke studiu magisterských a bakalářských oborů je dosažení úplného středního nebo úplného středního odborného vzdělání ukončené </a:t>
            </a:r>
            <a:r>
              <a:rPr lang="cs-CZ" altLang="cs-CZ" sz="4400" dirty="0" smtClean="0">
                <a:latin typeface="Garamond" panose="02020404030301010803" pitchFamily="18" charset="0"/>
              </a:rPr>
              <a:t>maturitou před zápisem do studia na LF MU.</a:t>
            </a:r>
            <a:endParaRPr lang="cs-CZ" altLang="cs-CZ" sz="4400" dirty="0">
              <a:latin typeface="Garamond" panose="02020404030301010803" pitchFamily="18" charset="0"/>
            </a:endParaRPr>
          </a:p>
          <a:p>
            <a:pPr>
              <a:lnSpc>
                <a:spcPct val="80000"/>
              </a:lnSpc>
              <a:buFontTx/>
              <a:buNone/>
            </a:pPr>
            <a:endParaRPr lang="cs-CZ" altLang="cs-CZ" sz="4400" dirty="0">
              <a:latin typeface="Garamond" panose="02020404030301010803" pitchFamily="18" charset="0"/>
            </a:endParaRPr>
          </a:p>
          <a:p>
            <a:pPr>
              <a:lnSpc>
                <a:spcPct val="80000"/>
              </a:lnSpc>
              <a:buFontTx/>
              <a:buNone/>
            </a:pPr>
            <a:r>
              <a:rPr lang="cs-CZ" altLang="cs-CZ" sz="4400" b="1" u="sng" dirty="0" smtClean="0">
                <a:latin typeface="Garamond" panose="02020404030301010803" pitchFamily="18" charset="0"/>
              </a:rPr>
              <a:t>Úředně </a:t>
            </a:r>
            <a:r>
              <a:rPr lang="cs-CZ" altLang="cs-CZ" sz="4400" b="1" u="sng" dirty="0">
                <a:latin typeface="Garamond" panose="02020404030301010803" pitchFamily="18" charset="0"/>
              </a:rPr>
              <a:t>ověřenou fotokopii maturitního vysvědčení </a:t>
            </a:r>
            <a:r>
              <a:rPr lang="cs-CZ" altLang="cs-CZ" sz="4400" b="1" u="sng" dirty="0" smtClean="0">
                <a:latin typeface="Garamond" panose="02020404030301010803" pitchFamily="18" charset="0"/>
              </a:rPr>
              <a:t>ze </a:t>
            </a:r>
            <a:r>
              <a:rPr lang="cs-CZ" altLang="cs-CZ" sz="4400" b="1" u="sng" dirty="0">
                <a:latin typeface="Garamond" panose="02020404030301010803" pitchFamily="18" charset="0"/>
              </a:rPr>
              <a:t>střední školy odevzdá uchazeč u zápisu do studia v červenci </a:t>
            </a:r>
            <a:r>
              <a:rPr lang="cs-CZ" altLang="cs-CZ" sz="4400" b="1" u="sng" dirty="0" smtClean="0">
                <a:latin typeface="Garamond" panose="02020404030301010803" pitchFamily="18" charset="0"/>
              </a:rPr>
              <a:t>2018 </a:t>
            </a:r>
            <a:r>
              <a:rPr lang="cs-CZ" altLang="cs-CZ" sz="4400" u="sng" dirty="0">
                <a:latin typeface="Garamond" panose="02020404030301010803" pitchFamily="18" charset="0"/>
              </a:rPr>
              <a:t>(nezasílejte ji na fakultu dříve)</a:t>
            </a:r>
            <a:r>
              <a:rPr lang="cs-CZ" altLang="cs-CZ" sz="4400" dirty="0">
                <a:latin typeface="Garamond" panose="02020404030301010803" pitchFamily="18" charset="0"/>
              </a:rPr>
              <a:t>. </a:t>
            </a:r>
            <a:r>
              <a:rPr lang="cs-CZ" altLang="cs-CZ" sz="4400" dirty="0" smtClean="0">
                <a:latin typeface="Garamond" panose="02020404030301010803" pitchFamily="18" charset="0"/>
              </a:rPr>
              <a:t>Do e-přihlášky vkládáte před přijímacími zkouškami kopii = </a:t>
            </a:r>
            <a:r>
              <a:rPr lang="cs-CZ" altLang="cs-CZ" sz="4400" dirty="0" err="1" smtClean="0">
                <a:latin typeface="Garamond" panose="02020404030301010803" pitchFamily="18" charset="0"/>
              </a:rPr>
              <a:t>scan</a:t>
            </a:r>
            <a:r>
              <a:rPr lang="cs-CZ" altLang="cs-CZ" sz="4400" dirty="0" smtClean="0">
                <a:latin typeface="Garamond" panose="02020404030301010803" pitchFamily="18" charset="0"/>
              </a:rPr>
              <a:t> maturitního vysvědčení.</a:t>
            </a:r>
            <a:endParaRPr lang="cs-CZ" altLang="cs-CZ" sz="4400" dirty="0">
              <a:latin typeface="Garamond" panose="02020404030301010803" pitchFamily="18" charset="0"/>
            </a:endParaRPr>
          </a:p>
          <a:p>
            <a:pPr>
              <a:lnSpc>
                <a:spcPct val="80000"/>
              </a:lnSpc>
              <a:buFontTx/>
              <a:buNone/>
            </a:pPr>
            <a:endParaRPr lang="cs-CZ" altLang="cs-CZ" sz="4400" dirty="0">
              <a:latin typeface="Garamond" panose="02020404030301010803" pitchFamily="18" charset="0"/>
            </a:endParaRPr>
          </a:p>
          <a:p>
            <a:pPr>
              <a:lnSpc>
                <a:spcPct val="80000"/>
              </a:lnSpc>
              <a:buFontTx/>
              <a:buNone/>
            </a:pPr>
            <a:r>
              <a:rPr lang="cs-CZ" altLang="cs-CZ" sz="4400" dirty="0" smtClean="0">
                <a:latin typeface="Garamond" panose="02020404030301010803" pitchFamily="18" charset="0"/>
              </a:rPr>
              <a:t>V</a:t>
            </a:r>
            <a:r>
              <a:rPr lang="cs-CZ" altLang="cs-CZ" sz="4400" dirty="0">
                <a:latin typeface="Garamond" panose="02020404030301010803" pitchFamily="18" charset="0"/>
              </a:rPr>
              <a:t> případě, že uchazeč složil maturitní zkoušku v zahraničí (netýká se uchazečů ze SR), je nutné uznání zahraničního vzdělání v ČR = tzv. nostrifikace, pokud mezinárodní smlouva nestanoví jinak. </a:t>
            </a:r>
            <a:r>
              <a:rPr lang="cs-CZ" altLang="cs-CZ" sz="4400" b="1" u="sng" dirty="0">
                <a:latin typeface="Garamond" panose="02020404030301010803" pitchFamily="18" charset="0"/>
              </a:rPr>
              <a:t>Úředně ověřenou fotokopii nostrifikace maturitního vysvědčení  odevzdá uchazeč u zápisu do studia v červenci </a:t>
            </a:r>
            <a:r>
              <a:rPr lang="cs-CZ" altLang="cs-CZ" sz="4400" b="1" u="sng" dirty="0" smtClean="0">
                <a:latin typeface="Garamond" panose="02020404030301010803" pitchFamily="18" charset="0"/>
              </a:rPr>
              <a:t>2018 </a:t>
            </a:r>
            <a:r>
              <a:rPr lang="cs-CZ" altLang="cs-CZ" sz="4400" b="1" u="sng" dirty="0">
                <a:latin typeface="Garamond" panose="02020404030301010803" pitchFamily="18" charset="0"/>
              </a:rPr>
              <a:t>.</a:t>
            </a:r>
          </a:p>
        </p:txBody>
      </p:sp>
    </p:spTree>
    <p:extLst>
      <p:ext uri="{BB962C8B-B14F-4D97-AF65-F5344CB8AC3E}">
        <p14:creationId xmlns:p14="http://schemas.microsoft.com/office/powerpoint/2010/main" val="22798863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143000" y="1331913"/>
            <a:ext cx="14966576" cy="6801862"/>
          </a:xfrm>
          <a:prstGeom prst="rect">
            <a:avLst/>
          </a:prstGeom>
        </p:spPr>
        <p:txBody>
          <a:bodyPr wrap="square">
            <a:spAutoFit/>
          </a:bodyPr>
          <a:lstStyle/>
          <a:p>
            <a:pPr>
              <a:buFontTx/>
              <a:buNone/>
            </a:pPr>
            <a:r>
              <a:rPr lang="cs-CZ" altLang="cs-CZ" sz="4000" dirty="0">
                <a:latin typeface="Garamond" panose="02020404030301010803" pitchFamily="18" charset="0"/>
              </a:rPr>
              <a:t>Uchazeč o bakalářský obor </a:t>
            </a:r>
            <a:r>
              <a:rPr lang="cs-CZ" altLang="cs-CZ" sz="4000" b="1" dirty="0">
                <a:solidFill>
                  <a:srgbClr val="C00000"/>
                </a:solidFill>
                <a:latin typeface="Garamond" panose="02020404030301010803" pitchFamily="18" charset="0"/>
              </a:rPr>
              <a:t>Zdravotnický záchranář</a:t>
            </a:r>
            <a:r>
              <a:rPr lang="cs-CZ" altLang="cs-CZ" sz="4000" dirty="0">
                <a:solidFill>
                  <a:srgbClr val="C00000"/>
                </a:solidFill>
                <a:latin typeface="Garamond" panose="02020404030301010803" pitchFamily="18" charset="0"/>
              </a:rPr>
              <a:t> </a:t>
            </a:r>
            <a:r>
              <a:rPr lang="cs-CZ" altLang="cs-CZ" sz="4000" dirty="0">
                <a:latin typeface="Garamond" panose="02020404030301010803" pitchFamily="18" charset="0"/>
              </a:rPr>
              <a:t>musí do </a:t>
            </a:r>
            <a:r>
              <a:rPr lang="cs-CZ" altLang="cs-CZ" sz="4000" b="1" dirty="0">
                <a:latin typeface="Garamond" panose="02020404030301010803" pitchFamily="18" charset="0"/>
              </a:rPr>
              <a:t>28. 2. </a:t>
            </a:r>
            <a:r>
              <a:rPr lang="cs-CZ" altLang="cs-CZ" sz="4000" b="1" dirty="0" smtClean="0">
                <a:latin typeface="Garamond" panose="02020404030301010803" pitchFamily="18" charset="0"/>
              </a:rPr>
              <a:t>2018</a:t>
            </a:r>
            <a:r>
              <a:rPr lang="cs-CZ" altLang="cs-CZ" sz="4000" dirty="0" smtClean="0">
                <a:latin typeface="Garamond" panose="02020404030301010803" pitchFamily="18" charset="0"/>
              </a:rPr>
              <a:t> </a:t>
            </a:r>
            <a:r>
              <a:rPr lang="cs-CZ" altLang="cs-CZ" sz="4000" dirty="0">
                <a:latin typeface="Garamond" panose="02020404030301010803" pitchFamily="18" charset="0"/>
              </a:rPr>
              <a:t>zaslat na studijní oddělení LF MU </a:t>
            </a:r>
            <a:r>
              <a:rPr lang="cs-CZ" altLang="cs-CZ" sz="4000" b="1" dirty="0" smtClean="0">
                <a:latin typeface="Garamond" panose="02020404030301010803" pitchFamily="18" charset="0"/>
              </a:rPr>
              <a:t>originální lékařský posudek </a:t>
            </a:r>
            <a:r>
              <a:rPr lang="cs-CZ" altLang="cs-CZ" sz="4000" i="1" dirty="0" smtClean="0">
                <a:latin typeface="Garamond" panose="02020404030301010803" pitchFamily="18" charset="0"/>
              </a:rPr>
              <a:t>stačí </a:t>
            </a:r>
            <a:r>
              <a:rPr lang="cs-CZ" altLang="cs-CZ" sz="4000" b="1" dirty="0" smtClean="0">
                <a:latin typeface="Garamond" panose="02020404030301010803" pitchFamily="18" charset="0"/>
              </a:rPr>
              <a:t>praktického </a:t>
            </a:r>
            <a:r>
              <a:rPr lang="cs-CZ" altLang="cs-CZ" sz="4000" b="1" dirty="0">
                <a:latin typeface="Garamond" panose="02020404030301010803" pitchFamily="18" charset="0"/>
              </a:rPr>
              <a:t>lékaře o zdravotní způsobilosti</a:t>
            </a:r>
            <a:r>
              <a:rPr lang="cs-CZ" altLang="cs-CZ" sz="4000" dirty="0">
                <a:latin typeface="Garamond" panose="02020404030301010803" pitchFamily="18" charset="0"/>
              </a:rPr>
              <a:t>. Toto potvrzení je podmínkou pro pozvání k praktické části přijímací zkoušky (shyby, </a:t>
            </a:r>
            <a:r>
              <a:rPr lang="cs-CZ" altLang="cs-CZ" sz="4000" dirty="0" err="1">
                <a:latin typeface="Garamond" panose="02020404030301010803" pitchFamily="18" charset="0"/>
              </a:rPr>
              <a:t>Jacíkův</a:t>
            </a:r>
            <a:r>
              <a:rPr lang="cs-CZ" altLang="cs-CZ" sz="4000" dirty="0">
                <a:latin typeface="Garamond" panose="02020404030301010803" pitchFamily="18" charset="0"/>
              </a:rPr>
              <a:t> test a běh) i pro studium oboru. Formulář </a:t>
            </a:r>
            <a:r>
              <a:rPr lang="cs-CZ" altLang="cs-CZ" sz="4000" dirty="0" smtClean="0">
                <a:latin typeface="Garamond" panose="02020404030301010803" pitchFamily="18" charset="0"/>
              </a:rPr>
              <a:t>pro lékařský posudek </a:t>
            </a:r>
            <a:r>
              <a:rPr lang="cs-CZ" altLang="cs-CZ" sz="4000" dirty="0">
                <a:latin typeface="Garamond" panose="02020404030301010803" pitchFamily="18" charset="0"/>
              </a:rPr>
              <a:t>naleznou uchazeči na adrese: </a:t>
            </a:r>
            <a:r>
              <a:rPr lang="cs-CZ" altLang="cs-CZ" sz="4000" b="1" dirty="0" smtClean="0">
                <a:latin typeface="Garamond" panose="02020404030301010803" pitchFamily="18" charset="0"/>
                <a:hlinkClick r:id="rId5"/>
              </a:rPr>
              <a:t>ttp</a:t>
            </a:r>
            <a:r>
              <a:rPr lang="cs-CZ" altLang="cs-CZ" sz="4000" b="1" dirty="0">
                <a:latin typeface="Garamond" panose="02020404030301010803" pitchFamily="18" charset="0"/>
                <a:hlinkClick r:id="rId5"/>
              </a:rPr>
              <a:t>://www.med.muni.cz/index.php?id=28</a:t>
            </a:r>
            <a:endParaRPr lang="cs-CZ" altLang="cs-CZ" sz="4000" b="1" dirty="0">
              <a:latin typeface="Garamond" panose="02020404030301010803" pitchFamily="18" charset="0"/>
            </a:endParaRPr>
          </a:p>
          <a:p>
            <a:pPr>
              <a:buFontTx/>
              <a:buNone/>
            </a:pPr>
            <a:endParaRPr lang="cs-CZ" altLang="cs-CZ" sz="3600" b="1" dirty="0">
              <a:latin typeface="Garamond" panose="02020404030301010803" pitchFamily="18" charset="0"/>
            </a:endParaRPr>
          </a:p>
          <a:p>
            <a:pPr>
              <a:buFontTx/>
              <a:buNone/>
            </a:pPr>
            <a:r>
              <a:rPr lang="cs-CZ" altLang="cs-CZ" sz="4000" dirty="0" smtClean="0">
                <a:latin typeface="Garamond" panose="02020404030301010803" pitchFamily="18" charset="0"/>
              </a:rPr>
              <a:t>Držitelé </a:t>
            </a:r>
            <a:r>
              <a:rPr lang="cs-CZ" altLang="cs-CZ" sz="4000" dirty="0">
                <a:latin typeface="Garamond" panose="02020404030301010803" pitchFamily="18" charset="0"/>
              </a:rPr>
              <a:t>průkazů </a:t>
            </a:r>
            <a:r>
              <a:rPr lang="cs-CZ" altLang="cs-CZ" sz="4000" b="1" dirty="0">
                <a:solidFill>
                  <a:srgbClr val="C00000"/>
                </a:solidFill>
                <a:latin typeface="Garamond" panose="02020404030301010803" pitchFamily="18" charset="0"/>
              </a:rPr>
              <a:t>ZPS, ZTP a ZTP/P </a:t>
            </a:r>
            <a:r>
              <a:rPr lang="cs-CZ" altLang="cs-CZ" sz="4000" dirty="0">
                <a:latin typeface="Garamond" panose="02020404030301010803" pitchFamily="18" charset="0"/>
              </a:rPr>
              <a:t>zašlou ověřenou kopii rozhodnutí příslušného orgánu o této skutečnosti na adresu Střediska pro pomoc studentům se specifickými nároky </a:t>
            </a:r>
            <a:r>
              <a:rPr lang="cs-CZ" altLang="cs-CZ" sz="4000" dirty="0" err="1">
                <a:latin typeface="Garamond" panose="02020404030301010803" pitchFamily="18" charset="0"/>
              </a:rPr>
              <a:t>Teiresiás</a:t>
            </a:r>
            <a:r>
              <a:rPr lang="cs-CZ" altLang="cs-CZ" sz="4000" dirty="0">
                <a:latin typeface="Garamond" panose="02020404030301010803" pitchFamily="18" charset="0"/>
              </a:rPr>
              <a:t>, Komenského náměstí 2, </a:t>
            </a:r>
            <a:br>
              <a:rPr lang="cs-CZ" altLang="cs-CZ" sz="4000" dirty="0">
                <a:latin typeface="Garamond" panose="02020404030301010803" pitchFamily="18" charset="0"/>
              </a:rPr>
            </a:br>
            <a:r>
              <a:rPr lang="cs-CZ" altLang="cs-CZ" sz="4000" dirty="0">
                <a:latin typeface="Garamond" panose="02020404030301010803" pitchFamily="18" charset="0"/>
              </a:rPr>
              <a:t>602 00 Brno.</a:t>
            </a:r>
          </a:p>
        </p:txBody>
      </p:sp>
      <p:sp>
        <p:nvSpPr>
          <p:cNvPr id="4" name="TextovéPole 3"/>
          <p:cNvSpPr txBox="1"/>
          <p:nvPr/>
        </p:nvSpPr>
        <p:spPr>
          <a:xfrm>
            <a:off x="3228392" y="712025"/>
            <a:ext cx="6251510" cy="1323439"/>
          </a:xfrm>
          <a:prstGeom prst="rect">
            <a:avLst/>
          </a:prstGeom>
          <a:noFill/>
        </p:spPr>
        <p:txBody>
          <a:bodyPr wrap="square" rtlCol="0">
            <a:spAutoFit/>
          </a:bodyPr>
          <a:lstStyle/>
          <a:p>
            <a:r>
              <a:rPr lang="cs-CZ" altLang="cs-CZ" sz="4000" b="1" dirty="0">
                <a:solidFill>
                  <a:srgbClr val="CC66FF"/>
                </a:solidFill>
                <a:latin typeface="Garamond" panose="02020404030301010803" pitchFamily="18" charset="0"/>
              </a:rPr>
              <a:t>Přílohy přihlášky</a:t>
            </a:r>
            <a:endParaRPr lang="cs-CZ" altLang="cs-CZ" sz="4000" dirty="0">
              <a:solidFill>
                <a:srgbClr val="CC66FF"/>
              </a:solidFill>
              <a:latin typeface="Garamond" panose="02020404030301010803" pitchFamily="18" charset="0"/>
            </a:endParaRPr>
          </a:p>
          <a:p>
            <a:endParaRPr lang="cs-CZ" sz="4000" dirty="0"/>
          </a:p>
        </p:txBody>
      </p:sp>
    </p:spTree>
    <p:extLst>
      <p:ext uri="{BB962C8B-B14F-4D97-AF65-F5344CB8AC3E}">
        <p14:creationId xmlns:p14="http://schemas.microsoft.com/office/powerpoint/2010/main" val="30710819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887506" y="1331913"/>
            <a:ext cx="15368494" cy="7802136"/>
          </a:xfrm>
          <a:prstGeom prst="rect">
            <a:avLst/>
          </a:prstGeom>
        </p:spPr>
        <p:txBody>
          <a:bodyPr wrap="square">
            <a:spAutoFit/>
          </a:bodyPr>
          <a:lstStyle/>
          <a:p>
            <a:pPr>
              <a:lnSpc>
                <a:spcPct val="80000"/>
              </a:lnSpc>
              <a:buFontTx/>
              <a:buNone/>
            </a:pPr>
            <a:r>
              <a:rPr lang="cs-CZ" altLang="cs-CZ" sz="4800" b="1" dirty="0">
                <a:solidFill>
                  <a:srgbClr val="CC66FF"/>
                </a:solidFill>
                <a:latin typeface="Garamond" panose="02020404030301010803" pitchFamily="18" charset="0"/>
              </a:rPr>
              <a:t>Přílohy přihlášky</a:t>
            </a:r>
            <a:endParaRPr lang="cs-CZ" altLang="cs-CZ" sz="4800" dirty="0" smtClean="0">
              <a:solidFill>
                <a:srgbClr val="CC66FF"/>
              </a:solidFill>
              <a:latin typeface="Garamond" panose="02020404030301010803" pitchFamily="18" charset="0"/>
            </a:endParaRPr>
          </a:p>
          <a:p>
            <a:pPr>
              <a:lnSpc>
                <a:spcPct val="90000"/>
              </a:lnSpc>
              <a:buFontTx/>
              <a:buNone/>
            </a:pPr>
            <a:r>
              <a:rPr lang="cs-CZ" altLang="cs-CZ" sz="3400" dirty="0">
                <a:latin typeface="Garamond" panose="02020404030301010803" pitchFamily="18" charset="0"/>
              </a:rPr>
              <a:t>Uchazeč o </a:t>
            </a:r>
            <a:r>
              <a:rPr lang="cs-CZ" altLang="cs-CZ" sz="3400" b="1" u="sng" dirty="0">
                <a:latin typeface="Garamond" panose="02020404030301010803" pitchFamily="18" charset="0"/>
              </a:rPr>
              <a:t>navazující magisterské studium</a:t>
            </a:r>
            <a:r>
              <a:rPr lang="cs-CZ" altLang="cs-CZ" sz="3400" dirty="0">
                <a:latin typeface="Garamond" panose="02020404030301010803" pitchFamily="18" charset="0"/>
              </a:rPr>
              <a:t> musí do 30. dubna </a:t>
            </a:r>
            <a:r>
              <a:rPr lang="cs-CZ" altLang="cs-CZ" sz="3400" dirty="0" smtClean="0">
                <a:latin typeface="Garamond" panose="02020404030301010803" pitchFamily="18" charset="0"/>
              </a:rPr>
              <a:t>2018 do e-přihlášky vložit </a:t>
            </a:r>
            <a:r>
              <a:rPr lang="cs-CZ" altLang="cs-CZ" sz="3400" dirty="0" err="1" smtClean="0">
                <a:latin typeface="Garamond" panose="02020404030301010803" pitchFamily="18" charset="0"/>
              </a:rPr>
              <a:t>scan</a:t>
            </a:r>
            <a:r>
              <a:rPr lang="cs-CZ" altLang="cs-CZ" sz="3400" dirty="0" smtClean="0">
                <a:latin typeface="Garamond" panose="02020404030301010803" pitchFamily="18" charset="0"/>
              </a:rPr>
              <a:t> Bc diplomu anebo zaslat </a:t>
            </a:r>
            <a:r>
              <a:rPr lang="cs-CZ" altLang="cs-CZ" sz="3400" dirty="0">
                <a:latin typeface="Garamond" panose="02020404030301010803" pitchFamily="18" charset="0"/>
              </a:rPr>
              <a:t>na studijní oddělení Lékařské fakulty MU úřední potvrzení, jaký bakalářský studijní obor bude mít absolvován </a:t>
            </a:r>
            <a:r>
              <a:rPr lang="cs-CZ" altLang="cs-CZ" sz="3400" b="1" u="sng" dirty="0">
                <a:latin typeface="Garamond" panose="02020404030301010803" pitchFamily="18" charset="0"/>
              </a:rPr>
              <a:t>před přijímací zkouškou </a:t>
            </a:r>
            <a:r>
              <a:rPr lang="cs-CZ" altLang="cs-CZ" sz="3400" b="1" u="sng" dirty="0" smtClean="0">
                <a:latin typeface="Garamond" panose="02020404030301010803" pitchFamily="18" charset="0"/>
              </a:rPr>
              <a:t>21. </a:t>
            </a:r>
            <a:r>
              <a:rPr lang="cs-CZ" altLang="cs-CZ" sz="3400" b="1" u="sng" dirty="0">
                <a:latin typeface="Garamond" panose="02020404030301010803" pitchFamily="18" charset="0"/>
              </a:rPr>
              <a:t>června </a:t>
            </a:r>
            <a:r>
              <a:rPr lang="cs-CZ" altLang="cs-CZ" sz="3400" b="1" u="sng" dirty="0" smtClean="0">
                <a:latin typeface="Garamond" panose="02020404030301010803" pitchFamily="18" charset="0"/>
              </a:rPr>
              <a:t>2018</a:t>
            </a:r>
            <a:r>
              <a:rPr lang="cs-CZ" altLang="cs-CZ" sz="3400" dirty="0" smtClean="0">
                <a:latin typeface="Garamond" panose="02020404030301010803" pitchFamily="18" charset="0"/>
              </a:rPr>
              <a:t> </a:t>
            </a:r>
            <a:r>
              <a:rPr lang="cs-CZ" altLang="cs-CZ" sz="3400" dirty="0">
                <a:latin typeface="Garamond" panose="02020404030301010803" pitchFamily="18" charset="0"/>
              </a:rPr>
              <a:t>nejpozději pak </a:t>
            </a:r>
            <a:r>
              <a:rPr lang="cs-CZ" altLang="cs-CZ" sz="3400" b="1" u="sng" dirty="0">
                <a:latin typeface="Garamond" panose="02020404030301010803" pitchFamily="18" charset="0"/>
              </a:rPr>
              <a:t>před zápisem do studia </a:t>
            </a:r>
            <a:r>
              <a:rPr lang="cs-CZ" altLang="cs-CZ" sz="3400" b="1" u="sng" dirty="0" smtClean="0">
                <a:latin typeface="Garamond" panose="02020404030301010803" pitchFamily="18" charset="0"/>
              </a:rPr>
              <a:t>11. </a:t>
            </a:r>
            <a:r>
              <a:rPr lang="cs-CZ" altLang="cs-CZ" sz="3400" b="1" u="sng" dirty="0">
                <a:latin typeface="Garamond" panose="02020404030301010803" pitchFamily="18" charset="0"/>
              </a:rPr>
              <a:t>července </a:t>
            </a:r>
            <a:r>
              <a:rPr lang="cs-CZ" altLang="cs-CZ" sz="3400" b="1" u="sng" dirty="0" smtClean="0">
                <a:latin typeface="Garamond" panose="02020404030301010803" pitchFamily="18" charset="0"/>
              </a:rPr>
              <a:t>2018</a:t>
            </a:r>
            <a:r>
              <a:rPr lang="cs-CZ" altLang="cs-CZ" sz="3400" dirty="0" smtClean="0">
                <a:latin typeface="Garamond" panose="02020404030301010803" pitchFamily="18" charset="0"/>
              </a:rPr>
              <a:t>.</a:t>
            </a:r>
          </a:p>
          <a:p>
            <a:pPr>
              <a:lnSpc>
                <a:spcPct val="90000"/>
              </a:lnSpc>
              <a:buFontTx/>
              <a:buNone/>
            </a:pPr>
            <a:endParaRPr lang="cs-CZ" altLang="cs-CZ" sz="2000" dirty="0">
              <a:latin typeface="Garamond" panose="02020404030301010803" pitchFamily="18" charset="0"/>
            </a:endParaRPr>
          </a:p>
          <a:p>
            <a:pPr>
              <a:lnSpc>
                <a:spcPct val="90000"/>
              </a:lnSpc>
              <a:buFontTx/>
              <a:buNone/>
            </a:pPr>
            <a:r>
              <a:rPr lang="cs-CZ" altLang="cs-CZ" sz="3000" dirty="0">
                <a:latin typeface="Garamond" panose="02020404030301010803" pitchFamily="18" charset="0"/>
              </a:rPr>
              <a:t>o </a:t>
            </a:r>
            <a:r>
              <a:rPr lang="cs-CZ" altLang="cs-CZ" sz="3000" dirty="0" smtClean="0">
                <a:latin typeface="Garamond" panose="02020404030301010803" pitchFamily="18" charset="0"/>
              </a:rPr>
              <a:t>Na </a:t>
            </a:r>
            <a:r>
              <a:rPr lang="cs-CZ" altLang="cs-CZ" sz="3000" b="1" dirty="0">
                <a:latin typeface="Garamond" panose="02020404030301010803" pitchFamily="18" charset="0"/>
              </a:rPr>
              <a:t>navazující magisterský obor </a:t>
            </a:r>
            <a:r>
              <a:rPr lang="cs-CZ" altLang="cs-CZ" sz="3000" b="1" u="sng" dirty="0">
                <a:latin typeface="Garamond" panose="02020404030301010803" pitchFamily="18" charset="0"/>
              </a:rPr>
              <a:t>Fyzioterapie</a:t>
            </a:r>
            <a:r>
              <a:rPr lang="cs-CZ" altLang="cs-CZ" sz="3000" dirty="0">
                <a:latin typeface="Garamond" panose="02020404030301010803" pitchFamily="18" charset="0"/>
              </a:rPr>
              <a:t> se může hlásit absolvent bakalářského studia Fyzioterapie nebo Léčebné rehabilitace a fyzioterapie. </a:t>
            </a:r>
            <a:endParaRPr lang="cs-CZ" altLang="cs-CZ" sz="3000" dirty="0" smtClean="0">
              <a:latin typeface="Garamond" panose="02020404030301010803" pitchFamily="18" charset="0"/>
            </a:endParaRPr>
          </a:p>
          <a:p>
            <a:pPr>
              <a:lnSpc>
                <a:spcPct val="90000"/>
              </a:lnSpc>
              <a:buFontTx/>
              <a:buNone/>
            </a:pPr>
            <a:r>
              <a:rPr lang="cs-CZ" altLang="cs-CZ" sz="3000" dirty="0">
                <a:latin typeface="Garamond" panose="02020404030301010803" pitchFamily="18" charset="0"/>
              </a:rPr>
              <a:t>o </a:t>
            </a:r>
            <a:r>
              <a:rPr lang="cs-CZ" altLang="cs-CZ" sz="3000" dirty="0" smtClean="0">
                <a:latin typeface="Garamond" panose="02020404030301010803" pitchFamily="18" charset="0"/>
              </a:rPr>
              <a:t>Uchazeči </a:t>
            </a:r>
            <a:r>
              <a:rPr lang="cs-CZ" altLang="cs-CZ" sz="3000" dirty="0">
                <a:latin typeface="Garamond" panose="02020404030301010803" pitchFamily="18" charset="0"/>
              </a:rPr>
              <a:t>o </a:t>
            </a:r>
            <a:r>
              <a:rPr lang="cs-CZ" altLang="cs-CZ" sz="3000" b="1" dirty="0">
                <a:latin typeface="Garamond" panose="02020404030301010803" pitchFamily="18" charset="0"/>
              </a:rPr>
              <a:t>navazující magisterský obor </a:t>
            </a:r>
            <a:r>
              <a:rPr lang="cs-CZ" altLang="cs-CZ" sz="3000" b="1" u="sng" dirty="0">
                <a:latin typeface="Garamond" panose="02020404030301010803" pitchFamily="18" charset="0"/>
              </a:rPr>
              <a:t>Intenzivní péče </a:t>
            </a:r>
            <a:r>
              <a:rPr lang="cs-CZ" altLang="cs-CZ" sz="3000" dirty="0">
                <a:latin typeface="Garamond" panose="02020404030301010803" pitchFamily="18" charset="0"/>
              </a:rPr>
              <a:t>musí prokázat absolvování bakalářského studijního programu Specializace ve zdravotnictví, studijní obor Ošetřovatelství nebo studijního bakalářského programu Ošetřovatelství, obor Všeobecná sestra; u </a:t>
            </a:r>
            <a:r>
              <a:rPr lang="cs-CZ" altLang="cs-CZ" sz="3000" u="sng" dirty="0">
                <a:latin typeface="Garamond" panose="02020404030301010803" pitchFamily="18" charset="0"/>
              </a:rPr>
              <a:t>kombinované formy </a:t>
            </a:r>
            <a:r>
              <a:rPr lang="cs-CZ" altLang="cs-CZ" sz="3000" dirty="0">
                <a:latin typeface="Garamond" panose="02020404030301010803" pitchFamily="18" charset="0"/>
              </a:rPr>
              <a:t>třeba doložit </a:t>
            </a:r>
            <a:br>
              <a:rPr lang="cs-CZ" altLang="cs-CZ" sz="3000" dirty="0">
                <a:latin typeface="Garamond" panose="02020404030301010803" pitchFamily="18" charset="0"/>
              </a:rPr>
            </a:br>
            <a:r>
              <a:rPr lang="cs-CZ" altLang="cs-CZ" sz="3000" dirty="0">
                <a:latin typeface="Garamond" panose="02020404030301010803" pitchFamily="18" charset="0"/>
              </a:rPr>
              <a:t>i originální potvrzení zaměstnavatele o praxi. </a:t>
            </a:r>
            <a:br>
              <a:rPr lang="cs-CZ" altLang="cs-CZ" sz="3000" dirty="0">
                <a:latin typeface="Garamond" panose="02020404030301010803" pitchFamily="18" charset="0"/>
              </a:rPr>
            </a:br>
            <a:r>
              <a:rPr lang="cs-CZ" altLang="cs-CZ" sz="3000" dirty="0">
                <a:latin typeface="Garamond" panose="02020404030301010803" pitchFamily="18" charset="0"/>
              </a:rPr>
              <a:t>o </a:t>
            </a:r>
            <a:r>
              <a:rPr lang="cs-CZ" altLang="cs-CZ" sz="3000" dirty="0" smtClean="0">
                <a:latin typeface="Garamond" panose="02020404030301010803" pitchFamily="18" charset="0"/>
              </a:rPr>
              <a:t>Uchazeči </a:t>
            </a:r>
            <a:r>
              <a:rPr lang="cs-CZ" altLang="cs-CZ" sz="3000" dirty="0">
                <a:latin typeface="Garamond" panose="02020404030301010803" pitchFamily="18" charset="0"/>
              </a:rPr>
              <a:t>na </a:t>
            </a:r>
            <a:r>
              <a:rPr lang="cs-CZ" altLang="cs-CZ" sz="3000" b="1" dirty="0">
                <a:latin typeface="Garamond" panose="02020404030301010803" pitchFamily="18" charset="0"/>
              </a:rPr>
              <a:t>navazující magisterský obor </a:t>
            </a:r>
            <a:r>
              <a:rPr lang="cs-CZ" altLang="cs-CZ" sz="3000" b="1" u="sng" dirty="0">
                <a:latin typeface="Garamond" panose="02020404030301010803" pitchFamily="18" charset="0"/>
              </a:rPr>
              <a:t>Optometrie</a:t>
            </a:r>
            <a:r>
              <a:rPr lang="cs-CZ" altLang="cs-CZ" sz="3000" dirty="0">
                <a:latin typeface="Garamond" panose="02020404030301010803" pitchFamily="18" charset="0"/>
              </a:rPr>
              <a:t> musí mít absolvován bakalářský obor Optometrie nebo Optika a optometrie </a:t>
            </a:r>
            <a:endParaRPr lang="cs-CZ" altLang="cs-CZ" sz="3000" dirty="0" smtClean="0">
              <a:latin typeface="Garamond" panose="02020404030301010803" pitchFamily="18" charset="0"/>
            </a:endParaRPr>
          </a:p>
          <a:p>
            <a:pPr>
              <a:lnSpc>
                <a:spcPct val="90000"/>
              </a:lnSpc>
              <a:buFontTx/>
              <a:buNone/>
            </a:pPr>
            <a:r>
              <a:rPr lang="cs-CZ" altLang="cs-CZ" sz="3000" dirty="0">
                <a:latin typeface="Garamond" panose="02020404030301010803" pitchFamily="18" charset="0"/>
              </a:rPr>
              <a:t>o </a:t>
            </a:r>
            <a:r>
              <a:rPr lang="cs-CZ" altLang="cs-CZ" sz="3000" dirty="0" smtClean="0">
                <a:latin typeface="Garamond" panose="02020404030301010803" pitchFamily="18" charset="0"/>
              </a:rPr>
              <a:t>uchazeči o </a:t>
            </a:r>
            <a:r>
              <a:rPr lang="cs-CZ" altLang="cs-CZ" sz="3000" b="1" dirty="0">
                <a:latin typeface="Garamond" panose="02020404030301010803" pitchFamily="18" charset="0"/>
              </a:rPr>
              <a:t>navazující magisterský obor </a:t>
            </a:r>
            <a:r>
              <a:rPr lang="cs-CZ" altLang="cs-CZ" sz="3000" b="1" u="sng" dirty="0">
                <a:latin typeface="Garamond" panose="02020404030301010803" pitchFamily="18" charset="0"/>
              </a:rPr>
              <a:t>Nutriční specialista</a:t>
            </a:r>
            <a:r>
              <a:rPr lang="cs-CZ" altLang="cs-CZ" sz="3000" dirty="0">
                <a:latin typeface="Garamond" panose="02020404030301010803" pitchFamily="18" charset="0"/>
              </a:rPr>
              <a:t> musí mít absolvován bakalářský obor Nutriční terapeut</a:t>
            </a:r>
            <a:r>
              <a:rPr lang="cs-CZ" altLang="cs-CZ" sz="3000" dirty="0" smtClean="0">
                <a:latin typeface="Garamond" panose="02020404030301010803" pitchFamily="18" charset="0"/>
              </a:rPr>
              <a:t>.</a:t>
            </a:r>
          </a:p>
          <a:p>
            <a:pPr>
              <a:lnSpc>
                <a:spcPct val="90000"/>
              </a:lnSpc>
              <a:buFontTx/>
              <a:buNone/>
            </a:pPr>
            <a:endParaRPr lang="cs-CZ" altLang="cs-CZ" sz="1000" dirty="0">
              <a:latin typeface="Garamond" panose="02020404030301010803" pitchFamily="18" charset="0"/>
            </a:endParaRPr>
          </a:p>
          <a:p>
            <a:pPr>
              <a:lnSpc>
                <a:spcPct val="90000"/>
              </a:lnSpc>
              <a:buFontTx/>
              <a:buNone/>
            </a:pPr>
            <a:r>
              <a:rPr lang="cs-CZ" altLang="cs-CZ" sz="2800" dirty="0">
                <a:latin typeface="Garamond" panose="02020404030301010803" pitchFamily="18" charset="0"/>
              </a:rPr>
              <a:t>     Uchazeči, kteří studovali bakalářská studia na naší LF MU, potvrzení </a:t>
            </a:r>
            <a:r>
              <a:rPr lang="cs-CZ" altLang="cs-CZ" sz="2800" dirty="0" smtClean="0">
                <a:latin typeface="Garamond" panose="02020404030301010803" pitchFamily="18" charset="0"/>
              </a:rPr>
              <a:t>o </a:t>
            </a:r>
            <a:r>
              <a:rPr lang="cs-CZ" altLang="cs-CZ" sz="2800" dirty="0">
                <a:latin typeface="Garamond" panose="02020404030301010803" pitchFamily="18" charset="0"/>
              </a:rPr>
              <a:t>bakalářském studiu neposílají.</a:t>
            </a:r>
          </a:p>
        </p:txBody>
      </p:sp>
    </p:spTree>
    <p:extLst>
      <p:ext uri="{BB962C8B-B14F-4D97-AF65-F5344CB8AC3E}">
        <p14:creationId xmlns:p14="http://schemas.microsoft.com/office/powerpoint/2010/main" val="26372263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4778318" cy="7755969"/>
          </a:xfrm>
          <a:prstGeom prst="rect">
            <a:avLst/>
          </a:prstGeom>
        </p:spPr>
        <p:txBody>
          <a:bodyPr wrap="square">
            <a:spAutoFit/>
          </a:bodyPr>
          <a:lstStyle/>
          <a:p>
            <a:r>
              <a:rPr lang="cs-CZ" sz="6000" b="1" u="sng" dirty="0">
                <a:solidFill>
                  <a:srgbClr val="C00000"/>
                </a:solidFill>
                <a:effectLst>
                  <a:outerShdw blurRad="38100" dist="38100" dir="2700000" algn="tl">
                    <a:srgbClr val="C0C0C0"/>
                  </a:outerShdw>
                </a:effectLst>
                <a:latin typeface="Times New Roman" panose="02020603050405020304" pitchFamily="18" charset="0"/>
              </a:rPr>
              <a:t>OBOROVÉ</a:t>
            </a:r>
            <a:r>
              <a:rPr lang="cs-CZ" sz="6600" b="1" u="sng" dirty="0">
                <a:solidFill>
                  <a:srgbClr val="C00000"/>
                </a:solidFill>
                <a:effectLst>
                  <a:outerShdw blurRad="38100" dist="38100" dir="2700000" algn="tl">
                    <a:srgbClr val="C0C0C0"/>
                  </a:outerShdw>
                </a:effectLst>
                <a:latin typeface="Times New Roman" panose="02020603050405020304" pitchFamily="18" charset="0"/>
              </a:rPr>
              <a:t> TESTY</a:t>
            </a:r>
          </a:p>
          <a:p>
            <a:r>
              <a:rPr lang="cs-CZ" altLang="cs-CZ" sz="4400" b="1" dirty="0" smtClean="0">
                <a:latin typeface="Garamond" panose="02020404030301010803" pitchFamily="18" charset="0"/>
                <a:sym typeface="Wingdings" panose="05000000000000000000" pitchFamily="2" charset="2"/>
              </a:rPr>
              <a:t></a:t>
            </a:r>
            <a:r>
              <a:rPr lang="cs-CZ" altLang="cs-CZ" sz="4000" b="1" dirty="0" smtClean="0">
                <a:latin typeface="Garamond" panose="02020404030301010803" pitchFamily="18" charset="0"/>
              </a:rPr>
              <a:t>je </a:t>
            </a:r>
            <a:r>
              <a:rPr lang="cs-CZ" altLang="cs-CZ" sz="4000" b="1" dirty="0">
                <a:latin typeface="Garamond" panose="02020404030301010803" pitchFamily="18" charset="0"/>
              </a:rPr>
              <a:t>vybírána jediná správná odpověď z pěti nabídnutých</a:t>
            </a:r>
          </a:p>
          <a:p>
            <a:r>
              <a:rPr lang="cs-CZ" altLang="cs-CZ" sz="4000" b="1" dirty="0">
                <a:latin typeface="Garamond" panose="02020404030301010803" pitchFamily="18" charset="0"/>
                <a:sym typeface="Wingdings" panose="05000000000000000000" pitchFamily="2" charset="2"/>
              </a:rPr>
              <a:t></a:t>
            </a:r>
            <a:r>
              <a:rPr lang="cs-CZ" altLang="cs-CZ" sz="4000" b="1" dirty="0" smtClean="0">
                <a:latin typeface="Garamond" panose="02020404030301010803" pitchFamily="18" charset="0"/>
              </a:rPr>
              <a:t>rozsah </a:t>
            </a:r>
            <a:r>
              <a:rPr lang="cs-CZ" altLang="cs-CZ" sz="4000" b="1" dirty="0">
                <a:latin typeface="Garamond" panose="02020404030301010803" pitchFamily="18" charset="0"/>
              </a:rPr>
              <a:t>požadovaných znalostí odpovídá učebním osnovám na střední škole</a:t>
            </a:r>
          </a:p>
          <a:p>
            <a:pPr marL="571500" indent="-571500">
              <a:spcBef>
                <a:spcPct val="0"/>
              </a:spcBef>
              <a:buFont typeface="Wingdings"/>
              <a:buChar char="M"/>
            </a:pPr>
            <a:r>
              <a:rPr lang="cs-CZ" altLang="cs-CZ" sz="4000" b="1" dirty="0" smtClean="0">
                <a:latin typeface="Garamond" panose="02020404030301010803" pitchFamily="18" charset="0"/>
              </a:rPr>
              <a:t>tematické okruhy požadavků jsou zveřejněny od 1. 11. 2017 na: </a:t>
            </a:r>
            <a:r>
              <a:rPr lang="cs-CZ" altLang="cs-CZ" sz="3600" b="1" dirty="0">
                <a:latin typeface="Garamond" panose="02020404030301010803" pitchFamily="18" charset="0"/>
                <a:hlinkClick r:id="rId5"/>
              </a:rPr>
              <a:t>http://</a:t>
            </a:r>
            <a:r>
              <a:rPr lang="cs-CZ" altLang="cs-CZ" sz="3600" b="1" dirty="0" smtClean="0">
                <a:latin typeface="Garamond" panose="02020404030301010803" pitchFamily="18" charset="0"/>
                <a:hlinkClick r:id="rId5"/>
              </a:rPr>
              <a:t>www.med.muni.cz/dokumenty/pdf/tematicke_okruhy_pozadavku_k_prijimacim_zkouskam_2018.pdf</a:t>
            </a:r>
            <a:endParaRPr lang="cs-CZ" altLang="cs-CZ" sz="3600" b="1" dirty="0" smtClean="0">
              <a:latin typeface="Garamond" panose="02020404030301010803" pitchFamily="18" charset="0"/>
            </a:endParaRPr>
          </a:p>
          <a:p>
            <a:endParaRPr lang="cs-CZ" sz="4400" b="1" dirty="0" smtClean="0">
              <a:latin typeface="Garamond" panose="02020404030301010803" pitchFamily="18" charset="0"/>
            </a:endParaRPr>
          </a:p>
          <a:p>
            <a:r>
              <a:rPr lang="cs-CZ" sz="4400" b="1" dirty="0" smtClean="0">
                <a:latin typeface="Garamond" panose="02020404030301010803" pitchFamily="18" charset="0"/>
              </a:rPr>
              <a:t>Doporučená </a:t>
            </a:r>
            <a:r>
              <a:rPr lang="cs-CZ" sz="4400" b="1" dirty="0">
                <a:latin typeface="Garamond" panose="02020404030301010803" pitchFamily="18" charset="0"/>
              </a:rPr>
              <a:t>literatura </a:t>
            </a:r>
            <a:endParaRPr lang="cs-CZ" sz="4400" b="1" u="sng" dirty="0">
              <a:effectLst>
                <a:outerShdw blurRad="38100" dist="38100" dir="2700000" algn="tl">
                  <a:srgbClr val="C0C0C0"/>
                </a:outerShdw>
              </a:effectLst>
              <a:latin typeface="Garamond" panose="02020404030301010803" pitchFamily="18" charset="0"/>
            </a:endParaRPr>
          </a:p>
          <a:p>
            <a:endParaRPr lang="cs-CZ" sz="3600" dirty="0"/>
          </a:p>
          <a:p>
            <a:r>
              <a:rPr lang="cs-CZ" sz="3600" b="1" dirty="0">
                <a:latin typeface="Garamond" panose="02020404030301010803" pitchFamily="18" charset="0"/>
                <a:hlinkClick r:id="rId6"/>
              </a:rPr>
              <a:t>http://www.med.muni.cz/dokumenty/pdf/</a:t>
            </a:r>
            <a:br>
              <a:rPr lang="cs-CZ" sz="3600" b="1" dirty="0">
                <a:latin typeface="Garamond" panose="02020404030301010803" pitchFamily="18" charset="0"/>
                <a:hlinkClick r:id="rId6"/>
              </a:rPr>
            </a:br>
            <a:r>
              <a:rPr lang="cs-CZ" sz="3600" b="1" dirty="0" smtClean="0">
                <a:latin typeface="Garamond" panose="02020404030301010803" pitchFamily="18" charset="0"/>
                <a:hlinkClick r:id="rId6"/>
              </a:rPr>
              <a:t>doporucena_literatura_bcamgr_prijimaci_zkousky.pdf</a:t>
            </a:r>
            <a:endParaRPr lang="cs-CZ" sz="3600" b="1" dirty="0">
              <a:latin typeface="Garamond" panose="02020404030301010803" pitchFamily="18" charset="0"/>
            </a:endParaRPr>
          </a:p>
        </p:txBody>
      </p:sp>
    </p:spTree>
    <p:extLst>
      <p:ext uri="{BB962C8B-B14F-4D97-AF65-F5344CB8AC3E}">
        <p14:creationId xmlns:p14="http://schemas.microsoft.com/office/powerpoint/2010/main" val="389107805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582318"/>
            <a:ext cx="14907563" cy="7017306"/>
          </a:xfrm>
          <a:prstGeom prst="rect">
            <a:avLst/>
          </a:prstGeom>
        </p:spPr>
        <p:txBody>
          <a:bodyPr wrap="square">
            <a:spAutoFit/>
          </a:bodyPr>
          <a:lstStyle/>
          <a:p>
            <a:pPr algn="just">
              <a:spcBef>
                <a:spcPct val="0"/>
              </a:spcBef>
              <a:buFontTx/>
              <a:buNone/>
            </a:pPr>
            <a:r>
              <a:rPr lang="cs-CZ" sz="6000" b="1" u="sng" dirty="0">
                <a:solidFill>
                  <a:srgbClr val="C00000"/>
                </a:solidFill>
                <a:effectLst>
                  <a:outerShdw blurRad="38100" dist="38100" dir="2700000" algn="tl">
                    <a:srgbClr val="C0C0C0"/>
                  </a:outerShdw>
                </a:effectLst>
                <a:latin typeface="Times New Roman" panose="02020603050405020304" pitchFamily="18" charset="0"/>
              </a:rPr>
              <a:t>OBOROVÉ</a:t>
            </a:r>
            <a:r>
              <a:rPr lang="cs-CZ" sz="6600" b="1" u="sng" dirty="0">
                <a:solidFill>
                  <a:srgbClr val="C00000"/>
                </a:solidFill>
                <a:effectLst>
                  <a:outerShdw blurRad="38100" dist="38100" dir="2700000" algn="tl">
                    <a:srgbClr val="C0C0C0"/>
                  </a:outerShdw>
                </a:effectLst>
                <a:latin typeface="Times New Roman" panose="02020603050405020304" pitchFamily="18" charset="0"/>
              </a:rPr>
              <a:t> </a:t>
            </a:r>
            <a:r>
              <a:rPr lang="cs-CZ" sz="6600" b="1" u="sng" dirty="0" smtClean="0">
                <a:solidFill>
                  <a:srgbClr val="C00000"/>
                </a:solidFill>
                <a:effectLst>
                  <a:outerShdw blurRad="38100" dist="38100" dir="2700000" algn="tl">
                    <a:srgbClr val="C0C0C0"/>
                  </a:outerShdw>
                </a:effectLst>
                <a:latin typeface="Times New Roman" panose="02020603050405020304" pitchFamily="18" charset="0"/>
              </a:rPr>
              <a:t>TESTY</a:t>
            </a:r>
          </a:p>
          <a:p>
            <a:endParaRPr lang="cs-CZ" dirty="0"/>
          </a:p>
          <a:p>
            <a:pPr>
              <a:spcBef>
                <a:spcPct val="0"/>
              </a:spcBef>
              <a:buFontTx/>
              <a:buNone/>
            </a:pPr>
            <a:r>
              <a:rPr lang="cs-CZ" altLang="cs-CZ" sz="5400" b="1" dirty="0" smtClean="0">
                <a:latin typeface="Garamond" panose="02020404030301010803" pitchFamily="18" charset="0"/>
              </a:rPr>
              <a:t>Modelové </a:t>
            </a:r>
            <a:r>
              <a:rPr lang="cs-CZ" altLang="cs-CZ" sz="5400" b="1" dirty="0">
                <a:latin typeface="Garamond" panose="02020404030301010803" pitchFamily="18" charset="0"/>
              </a:rPr>
              <a:t>otázky z fyziky, chemie a biologie zakoupíte v prodejně knih LF MU, Univerzitní kampus, pavilon A9, Kamenice 5, </a:t>
            </a:r>
          </a:p>
          <a:p>
            <a:pPr>
              <a:spcBef>
                <a:spcPct val="0"/>
              </a:spcBef>
              <a:buFontTx/>
              <a:buNone/>
            </a:pPr>
            <a:r>
              <a:rPr lang="cs-CZ" altLang="cs-CZ" sz="5400" b="1" dirty="0">
                <a:latin typeface="Garamond" panose="02020404030301010803" pitchFamily="18" charset="0"/>
              </a:rPr>
              <a:t>tel: 549 493 619                                 </a:t>
            </a:r>
            <a:br>
              <a:rPr lang="cs-CZ" altLang="cs-CZ" sz="5400" b="1" dirty="0">
                <a:latin typeface="Garamond" panose="02020404030301010803" pitchFamily="18" charset="0"/>
              </a:rPr>
            </a:br>
            <a:r>
              <a:rPr lang="cs-CZ" altLang="cs-CZ" sz="5400" b="1" dirty="0">
                <a:latin typeface="Garamond" panose="02020404030301010803" pitchFamily="18" charset="0"/>
              </a:rPr>
              <a:t>mail:   </a:t>
            </a:r>
            <a:r>
              <a:rPr lang="cs-CZ" altLang="cs-CZ" sz="4800" b="1" dirty="0">
                <a:solidFill>
                  <a:srgbClr val="000000"/>
                </a:solidFill>
                <a:latin typeface="Garamond" panose="02020404030301010803" pitchFamily="18" charset="0"/>
                <a:hlinkClick r:id="rId5" tooltip="chvilova@lekarskeknihy.cz"/>
              </a:rPr>
              <a:t>chvilova@lekarskeknihy.cz</a:t>
            </a:r>
            <a:r>
              <a:rPr lang="cs-CZ" altLang="cs-CZ" sz="4800" b="1" dirty="0">
                <a:solidFill>
                  <a:srgbClr val="000000"/>
                </a:solidFill>
                <a:latin typeface="Garamond" panose="02020404030301010803" pitchFamily="18" charset="0"/>
              </a:rPr>
              <a:t>    	</a:t>
            </a:r>
            <a:r>
              <a:rPr lang="cs-CZ" altLang="cs-CZ" sz="4800" b="1" dirty="0">
                <a:solidFill>
                  <a:srgbClr val="0000FF"/>
                </a:solidFill>
                <a:latin typeface="Garamond" panose="02020404030301010803" pitchFamily="18" charset="0"/>
                <a:hlinkClick r:id="rId6" tooltip="objednavka@lekarskeknihy.cz"/>
              </a:rPr>
              <a:t>objednavka@lekarskeknihy.cz</a:t>
            </a:r>
            <a:r>
              <a:rPr lang="cs-CZ" altLang="cs-CZ" sz="4800" dirty="0">
                <a:latin typeface="Garamond" panose="02020404030301010803" pitchFamily="18" charset="0"/>
              </a:rPr>
              <a:t> </a:t>
            </a:r>
            <a:br>
              <a:rPr lang="cs-CZ" altLang="cs-CZ" sz="4800" dirty="0">
                <a:latin typeface="Garamond" panose="02020404030301010803" pitchFamily="18" charset="0"/>
              </a:rPr>
            </a:br>
            <a:r>
              <a:rPr lang="cs-CZ" altLang="cs-CZ" sz="4800" dirty="0">
                <a:latin typeface="Garamond" panose="02020404030301010803" pitchFamily="18" charset="0"/>
              </a:rPr>
              <a:t>											</a:t>
            </a:r>
            <a:r>
              <a:rPr lang="cs-CZ" altLang="cs-CZ" sz="4800" b="1" i="1" dirty="0" smtClean="0">
                <a:solidFill>
                  <a:schemeClr val="accent2">
                    <a:lumMod val="75000"/>
                  </a:schemeClr>
                </a:solidFill>
                <a:latin typeface="Garamond" panose="02020404030301010803" pitchFamily="18" charset="0"/>
              </a:rPr>
              <a:t>(</a:t>
            </a:r>
            <a:r>
              <a:rPr lang="cs-CZ" altLang="cs-CZ" sz="4800" b="1" i="1" dirty="0">
                <a:solidFill>
                  <a:schemeClr val="accent2">
                    <a:lumMod val="75000"/>
                  </a:schemeClr>
                </a:solidFill>
                <a:latin typeface="Garamond" panose="02020404030301010803" pitchFamily="18" charset="0"/>
              </a:rPr>
              <a:t>lze také nechat poslat na dobírku</a:t>
            </a:r>
            <a:r>
              <a:rPr lang="cs-CZ" altLang="cs-CZ" sz="4800" b="1" i="1" dirty="0" smtClean="0">
                <a:solidFill>
                  <a:schemeClr val="accent2">
                    <a:lumMod val="75000"/>
                  </a:schemeClr>
                </a:solidFill>
                <a:latin typeface="Garamond" panose="02020404030301010803" pitchFamily="18" charset="0"/>
              </a:rPr>
              <a:t>)</a:t>
            </a:r>
            <a:endParaRPr lang="cs-CZ" altLang="cs-CZ" sz="4800" b="1" dirty="0">
              <a:latin typeface="Garamond" panose="02020404030301010803" pitchFamily="18" charset="0"/>
            </a:endParaRPr>
          </a:p>
        </p:txBody>
      </p:sp>
    </p:spTree>
    <p:extLst>
      <p:ext uri="{BB962C8B-B14F-4D97-AF65-F5344CB8AC3E}">
        <p14:creationId xmlns:p14="http://schemas.microsoft.com/office/powerpoint/2010/main" val="35370994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4778318" cy="8402300"/>
          </a:xfrm>
          <a:prstGeom prst="rect">
            <a:avLst/>
          </a:prstGeom>
        </p:spPr>
        <p:txBody>
          <a:bodyPr wrap="square">
            <a:spAutoFit/>
          </a:bodyPr>
          <a:lstStyle/>
          <a:p>
            <a:pPr>
              <a:spcBef>
                <a:spcPct val="0"/>
              </a:spcBef>
            </a:pPr>
            <a:r>
              <a:rPr lang="cs-CZ" altLang="cs-CZ" sz="6000" b="1" u="sng" dirty="0" smtClean="0">
                <a:solidFill>
                  <a:srgbClr val="CC66FF"/>
                </a:solidFill>
                <a:latin typeface="Garamond" panose="02020404030301010803" pitchFamily="18" charset="0"/>
              </a:rPr>
              <a:t>Magisterské obory</a:t>
            </a:r>
            <a:r>
              <a:rPr lang="cs-CZ" altLang="cs-CZ" sz="4400" b="1" dirty="0" smtClean="0">
                <a:latin typeface="Garamond" panose="02020404030301010803" pitchFamily="18" charset="0"/>
              </a:rPr>
              <a:t/>
            </a:r>
            <a:br>
              <a:rPr lang="cs-CZ" altLang="cs-CZ" sz="4400" b="1" dirty="0" smtClean="0">
                <a:latin typeface="Garamond" panose="02020404030301010803" pitchFamily="18" charset="0"/>
              </a:rPr>
            </a:br>
            <a:r>
              <a:rPr lang="cs-CZ" altLang="cs-CZ" sz="4400" b="1" dirty="0">
                <a:latin typeface="Garamond" panose="02020404030301010803" pitchFamily="18" charset="0"/>
              </a:rPr>
              <a:t>Všeobecné lékařství : </a:t>
            </a:r>
            <a:r>
              <a:rPr lang="cs-CZ" altLang="cs-CZ" sz="4400" dirty="0">
                <a:latin typeface="Garamond" panose="02020404030301010803" pitchFamily="18" charset="0"/>
              </a:rPr>
              <a:t>testy - </a:t>
            </a:r>
            <a:r>
              <a:rPr lang="cs-CZ" altLang="cs-CZ" sz="4400" dirty="0" smtClean="0">
                <a:latin typeface="Garamond" panose="02020404030301010803" pitchFamily="18" charset="0"/>
              </a:rPr>
              <a:t>biologie, </a:t>
            </a:r>
            <a:r>
              <a:rPr lang="cs-CZ" altLang="cs-CZ" sz="4400" dirty="0">
                <a:latin typeface="Garamond" panose="02020404030301010803" pitchFamily="18" charset="0"/>
              </a:rPr>
              <a:t>chemie</a:t>
            </a:r>
            <a:r>
              <a:rPr lang="cs-CZ" altLang="cs-CZ" sz="4400" dirty="0" smtClean="0">
                <a:latin typeface="Garamond" panose="02020404030301010803" pitchFamily="18" charset="0"/>
              </a:rPr>
              <a:t>,</a:t>
            </a:r>
            <a:r>
              <a:rPr lang="cs-CZ" altLang="cs-CZ" sz="4400" dirty="0">
                <a:latin typeface="Garamond" panose="02020404030301010803" pitchFamily="18" charset="0"/>
              </a:rPr>
              <a:t> fyzika</a:t>
            </a:r>
            <a:r>
              <a:rPr lang="cs-CZ" altLang="cs-CZ" sz="4400" dirty="0" smtClean="0">
                <a:latin typeface="Garamond" panose="02020404030301010803" pitchFamily="18" charset="0"/>
              </a:rPr>
              <a:t> </a:t>
            </a:r>
          </a:p>
          <a:p>
            <a:pPr>
              <a:spcBef>
                <a:spcPct val="0"/>
              </a:spcBef>
            </a:pPr>
            <a:r>
              <a:rPr lang="cs-CZ" altLang="cs-CZ" sz="4400" b="1" dirty="0" smtClean="0">
                <a:latin typeface="Garamond" panose="02020404030301010803" pitchFamily="18" charset="0"/>
              </a:rPr>
              <a:t>Zubní </a:t>
            </a:r>
            <a:r>
              <a:rPr lang="cs-CZ" altLang="cs-CZ" sz="4400" b="1" dirty="0">
                <a:latin typeface="Garamond" panose="02020404030301010803" pitchFamily="18" charset="0"/>
              </a:rPr>
              <a:t>lékařství:</a:t>
            </a:r>
            <a:r>
              <a:rPr lang="cs-CZ" altLang="cs-CZ" sz="4400" dirty="0">
                <a:latin typeface="Garamond" panose="02020404030301010803" pitchFamily="18" charset="0"/>
              </a:rPr>
              <a:t>         </a:t>
            </a:r>
            <a:r>
              <a:rPr lang="cs-CZ" altLang="cs-CZ" sz="4400" dirty="0" smtClean="0">
                <a:latin typeface="Garamond" panose="02020404030301010803" pitchFamily="18" charset="0"/>
              </a:rPr>
              <a:t> testy </a:t>
            </a:r>
            <a:r>
              <a:rPr lang="cs-CZ" altLang="cs-CZ" sz="4400" dirty="0">
                <a:latin typeface="Garamond" panose="02020404030301010803" pitchFamily="18" charset="0"/>
              </a:rPr>
              <a:t>- biologie, chemie, fyzika </a:t>
            </a:r>
            <a:endParaRPr lang="cs-CZ" altLang="cs-CZ" sz="2000" dirty="0">
              <a:solidFill>
                <a:srgbClr val="FF0066"/>
              </a:solidFill>
              <a:latin typeface="Garamond" panose="02020404030301010803" pitchFamily="18" charset="0"/>
            </a:endParaRPr>
          </a:p>
          <a:p>
            <a:pPr algn="just">
              <a:spcBef>
                <a:spcPct val="0"/>
              </a:spcBef>
              <a:buFontTx/>
              <a:buNone/>
            </a:pPr>
            <a:r>
              <a:rPr lang="cs-CZ" altLang="cs-CZ" sz="4400" b="1" dirty="0">
                <a:solidFill>
                  <a:srgbClr val="FF0066"/>
                </a:solidFill>
                <a:latin typeface="Garamond" panose="02020404030301010803" pitchFamily="18" charset="0"/>
              </a:rPr>
              <a:t>Každý test obsahuje 40 </a:t>
            </a:r>
            <a:r>
              <a:rPr lang="cs-CZ" altLang="cs-CZ" sz="4400" b="1" dirty="0" smtClean="0">
                <a:solidFill>
                  <a:srgbClr val="FF0066"/>
                </a:solidFill>
                <a:latin typeface="Garamond" panose="02020404030301010803" pitchFamily="18" charset="0"/>
              </a:rPr>
              <a:t>otázek. </a:t>
            </a:r>
            <a:endParaRPr lang="cs-CZ" altLang="cs-CZ" sz="4400" b="1" dirty="0">
              <a:solidFill>
                <a:srgbClr val="FF0066"/>
              </a:solidFill>
              <a:latin typeface="Garamond" panose="02020404030301010803" pitchFamily="18" charset="0"/>
            </a:endParaRPr>
          </a:p>
          <a:p>
            <a:pPr>
              <a:spcBef>
                <a:spcPct val="0"/>
              </a:spcBef>
              <a:buFontTx/>
              <a:buNone/>
            </a:pPr>
            <a:r>
              <a:rPr lang="cs-CZ" altLang="cs-CZ" sz="4400" b="1" dirty="0">
                <a:solidFill>
                  <a:srgbClr val="FF0066"/>
                </a:solidFill>
                <a:latin typeface="Garamond" panose="02020404030301010803" pitchFamily="18" charset="0"/>
              </a:rPr>
              <a:t>Trvání </a:t>
            </a:r>
            <a:r>
              <a:rPr lang="cs-CZ" altLang="cs-CZ" sz="4400" b="1" dirty="0" smtClean="0">
                <a:solidFill>
                  <a:srgbClr val="FF0066"/>
                </a:solidFill>
                <a:latin typeface="Garamond" panose="02020404030301010803" pitchFamily="18" charset="0"/>
              </a:rPr>
              <a:t>testu </a:t>
            </a:r>
            <a:r>
              <a:rPr lang="cs-CZ" altLang="cs-CZ" sz="4400" b="1" dirty="0">
                <a:solidFill>
                  <a:srgbClr val="FF0066"/>
                </a:solidFill>
                <a:latin typeface="Garamond" panose="02020404030301010803" pitchFamily="18" charset="0"/>
              </a:rPr>
              <a:t>z biologie 50 </a:t>
            </a:r>
            <a:r>
              <a:rPr lang="cs-CZ" altLang="cs-CZ" sz="4400" b="1" dirty="0" smtClean="0">
                <a:solidFill>
                  <a:srgbClr val="FF0066"/>
                </a:solidFill>
                <a:latin typeface="Garamond" panose="02020404030301010803" pitchFamily="18" charset="0"/>
              </a:rPr>
              <a:t>minut,</a:t>
            </a:r>
            <a:br>
              <a:rPr lang="cs-CZ" altLang="cs-CZ" sz="4400" b="1" dirty="0" smtClean="0">
                <a:solidFill>
                  <a:srgbClr val="FF0066"/>
                </a:solidFill>
                <a:latin typeface="Garamond" panose="02020404030301010803" pitchFamily="18" charset="0"/>
              </a:rPr>
            </a:br>
            <a:r>
              <a:rPr lang="cs-CZ" altLang="cs-CZ" sz="4400" b="1" dirty="0" smtClean="0">
                <a:solidFill>
                  <a:srgbClr val="FF0066"/>
                </a:solidFill>
                <a:latin typeface="Garamond" panose="02020404030301010803" pitchFamily="18" charset="0"/>
              </a:rPr>
              <a:t>z </a:t>
            </a:r>
            <a:r>
              <a:rPr lang="cs-CZ" altLang="cs-CZ" sz="4400" b="1" dirty="0">
                <a:solidFill>
                  <a:srgbClr val="FF0066"/>
                </a:solidFill>
                <a:latin typeface="Garamond" panose="02020404030301010803" pitchFamily="18" charset="0"/>
              </a:rPr>
              <a:t>fyziky a chemie je 60 </a:t>
            </a:r>
            <a:r>
              <a:rPr lang="cs-CZ" altLang="cs-CZ" sz="4400" b="1" dirty="0" smtClean="0">
                <a:solidFill>
                  <a:srgbClr val="FF0066"/>
                </a:solidFill>
                <a:latin typeface="Garamond" panose="02020404030301010803" pitchFamily="18" charset="0"/>
              </a:rPr>
              <a:t>minut. </a:t>
            </a:r>
            <a:br>
              <a:rPr lang="cs-CZ" altLang="cs-CZ" sz="4400" b="1" dirty="0" smtClean="0">
                <a:solidFill>
                  <a:srgbClr val="FF0066"/>
                </a:solidFill>
                <a:latin typeface="Garamond" panose="02020404030301010803" pitchFamily="18" charset="0"/>
              </a:rPr>
            </a:br>
            <a:endParaRPr lang="cs-CZ" altLang="cs-CZ" sz="2000" b="1" dirty="0" smtClean="0">
              <a:solidFill>
                <a:srgbClr val="FF0066"/>
              </a:solidFill>
              <a:latin typeface="Garamond" panose="02020404030301010803" pitchFamily="18" charset="0"/>
            </a:endParaRPr>
          </a:p>
          <a:p>
            <a:pPr>
              <a:spcBef>
                <a:spcPct val="0"/>
              </a:spcBef>
              <a:buFontTx/>
              <a:buNone/>
            </a:pPr>
            <a:r>
              <a:rPr lang="cs-CZ" altLang="cs-CZ" sz="4800" b="1" dirty="0" smtClean="0">
                <a:latin typeface="Garamond" panose="02020404030301010803" pitchFamily="18" charset="0"/>
              </a:rPr>
              <a:t>Hodnocení</a:t>
            </a:r>
            <a:r>
              <a:rPr lang="cs-CZ" altLang="cs-CZ" sz="4800" b="1" dirty="0">
                <a:latin typeface="Garamond" panose="02020404030301010803" pitchFamily="18" charset="0"/>
              </a:rPr>
              <a:t>: </a:t>
            </a:r>
            <a:r>
              <a:rPr lang="cs-CZ" altLang="cs-CZ" sz="4800" b="1" dirty="0" smtClean="0">
                <a:latin typeface="Garamond" panose="02020404030301010803" pitchFamily="18" charset="0"/>
              </a:rPr>
              <a:t/>
            </a:r>
            <a:br>
              <a:rPr lang="cs-CZ" altLang="cs-CZ" sz="4800" b="1" dirty="0" smtClean="0">
                <a:latin typeface="Garamond" panose="02020404030301010803" pitchFamily="18" charset="0"/>
              </a:rPr>
            </a:br>
            <a:r>
              <a:rPr lang="cs-CZ" altLang="cs-CZ" sz="4800" b="1" dirty="0" smtClean="0">
                <a:latin typeface="Garamond" panose="02020404030301010803" pitchFamily="18" charset="0"/>
              </a:rPr>
              <a:t>Za </a:t>
            </a:r>
            <a:r>
              <a:rPr lang="cs-CZ" altLang="cs-CZ" sz="4800" b="1" dirty="0">
                <a:latin typeface="Garamond" panose="02020404030301010803" pitchFamily="18" charset="0"/>
              </a:rPr>
              <a:t>každou správnou odpověď získá uchazeč 1 </a:t>
            </a:r>
            <a:r>
              <a:rPr lang="cs-CZ" altLang="cs-CZ" sz="4800" b="1" dirty="0" smtClean="0">
                <a:latin typeface="Garamond" panose="02020404030301010803" pitchFamily="18" charset="0"/>
              </a:rPr>
              <a:t>bod.</a:t>
            </a:r>
            <a:br>
              <a:rPr lang="cs-CZ" altLang="cs-CZ" sz="4800" b="1" dirty="0" smtClean="0">
                <a:latin typeface="Garamond" panose="02020404030301010803" pitchFamily="18" charset="0"/>
              </a:rPr>
            </a:br>
            <a:r>
              <a:rPr lang="cs-CZ" altLang="cs-CZ" sz="4800" b="1" dirty="0" smtClean="0">
                <a:latin typeface="Garamond" panose="02020404030301010803" pitchFamily="18" charset="0"/>
              </a:rPr>
              <a:t>Body </a:t>
            </a:r>
            <a:r>
              <a:rPr lang="cs-CZ" altLang="cs-CZ" sz="4800" b="1" dirty="0">
                <a:latin typeface="Garamond" panose="02020404030301010803" pitchFamily="18" charset="0"/>
              </a:rPr>
              <a:t>za špatnou odpověď se </a:t>
            </a:r>
            <a:r>
              <a:rPr lang="cs-CZ" altLang="cs-CZ" sz="4800" b="1" dirty="0" smtClean="0">
                <a:latin typeface="Garamond" panose="02020404030301010803" pitchFamily="18" charset="0"/>
              </a:rPr>
              <a:t>neodečítají.</a:t>
            </a:r>
            <a:br>
              <a:rPr lang="cs-CZ" altLang="cs-CZ" sz="4800" b="1" dirty="0" smtClean="0">
                <a:latin typeface="Garamond" panose="02020404030301010803" pitchFamily="18" charset="0"/>
              </a:rPr>
            </a:br>
            <a:r>
              <a:rPr lang="cs-CZ" altLang="cs-CZ" sz="4800" b="1" dirty="0" smtClean="0">
                <a:latin typeface="Garamond" panose="02020404030301010803" pitchFamily="18" charset="0"/>
              </a:rPr>
              <a:t>Maximální </a:t>
            </a:r>
            <a:r>
              <a:rPr lang="cs-CZ" altLang="cs-CZ" sz="4800" b="1" dirty="0">
                <a:latin typeface="Garamond" panose="02020404030301010803" pitchFamily="18" charset="0"/>
              </a:rPr>
              <a:t>bodové hodnocení: 120 bodů</a:t>
            </a:r>
          </a:p>
          <a:p>
            <a:pPr>
              <a:spcBef>
                <a:spcPct val="0"/>
              </a:spcBef>
              <a:buFontTx/>
              <a:buNone/>
            </a:pPr>
            <a:endParaRPr lang="cs-CZ" altLang="cs-CZ" sz="4800" b="1" dirty="0">
              <a:latin typeface="Garamond" panose="02020404030301010803" pitchFamily="18" charset="0"/>
            </a:endParaRPr>
          </a:p>
        </p:txBody>
      </p:sp>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8675" y="4104313"/>
            <a:ext cx="3038475" cy="1428750"/>
          </a:xfrm>
          <a:prstGeom prst="rect">
            <a:avLst/>
          </a:prstGeom>
        </p:spPr>
      </p:pic>
      <p:sp>
        <p:nvSpPr>
          <p:cNvPr id="7" name="Obdélník 6"/>
          <p:cNvSpPr/>
          <p:nvPr/>
        </p:nvSpPr>
        <p:spPr>
          <a:xfrm>
            <a:off x="13460506" y="4104313"/>
            <a:ext cx="1842247" cy="142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smtClean="0"/>
              <a:t>Správně</a:t>
            </a:r>
          </a:p>
          <a:p>
            <a:pPr algn="ctr"/>
            <a:endParaRPr lang="cs-CZ" dirty="0"/>
          </a:p>
          <a:p>
            <a:pPr algn="ctr"/>
            <a:endParaRPr lang="cs-CZ" dirty="0" smtClean="0"/>
          </a:p>
          <a:p>
            <a:pPr algn="ctr"/>
            <a:r>
              <a:rPr lang="cs-CZ" dirty="0" smtClean="0"/>
              <a:t>Chybně</a:t>
            </a:r>
            <a:endParaRPr lang="cs-CZ" dirty="0"/>
          </a:p>
        </p:txBody>
      </p:sp>
      <p:sp>
        <p:nvSpPr>
          <p:cNvPr id="8" name="TextovéPole 7"/>
          <p:cNvSpPr txBox="1"/>
          <p:nvPr/>
        </p:nvSpPr>
        <p:spPr>
          <a:xfrm>
            <a:off x="3620278" y="279918"/>
            <a:ext cx="8005665" cy="1200329"/>
          </a:xfrm>
          <a:prstGeom prst="rect">
            <a:avLst/>
          </a:prstGeom>
          <a:noFill/>
        </p:spPr>
        <p:txBody>
          <a:bodyPr wrap="square" rtlCol="0">
            <a:spAutoFit/>
          </a:bodyPr>
          <a:lstStyle/>
          <a:p>
            <a:r>
              <a:rPr lang="cs-CZ" sz="3600" b="1" u="sng" dirty="0">
                <a:solidFill>
                  <a:srgbClr val="C00000"/>
                </a:solidFill>
                <a:effectLst>
                  <a:outerShdw blurRad="38100" dist="38100" dir="2700000" algn="tl">
                    <a:srgbClr val="C0C0C0"/>
                  </a:outerShdw>
                </a:effectLst>
                <a:latin typeface="Times New Roman" panose="02020603050405020304" pitchFamily="18" charset="0"/>
              </a:rPr>
              <a:t>OBOROVÉ TESTY</a:t>
            </a:r>
          </a:p>
          <a:p>
            <a:endParaRPr lang="cs-CZ" sz="3600" dirty="0"/>
          </a:p>
        </p:txBody>
      </p:sp>
    </p:spTree>
    <p:extLst>
      <p:ext uri="{BB962C8B-B14F-4D97-AF65-F5344CB8AC3E}">
        <p14:creationId xmlns:p14="http://schemas.microsoft.com/office/powerpoint/2010/main" val="2159084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4778318" cy="8525411"/>
          </a:xfrm>
          <a:prstGeom prst="rect">
            <a:avLst/>
          </a:prstGeom>
        </p:spPr>
        <p:txBody>
          <a:bodyPr wrap="square">
            <a:spAutoFit/>
          </a:bodyPr>
          <a:lstStyle/>
          <a:p>
            <a:pPr>
              <a:spcBef>
                <a:spcPct val="0"/>
              </a:spcBef>
            </a:pPr>
            <a:r>
              <a:rPr lang="cs-CZ" altLang="cs-CZ" sz="6000" b="1" u="sng" dirty="0" smtClean="0">
                <a:solidFill>
                  <a:srgbClr val="CC66FF"/>
                </a:solidFill>
                <a:latin typeface="Garamond" panose="02020404030301010803" pitchFamily="18" charset="0"/>
              </a:rPr>
              <a:t>Bakalářské obory</a:t>
            </a:r>
            <a:r>
              <a:rPr lang="cs-CZ" altLang="cs-CZ" sz="4400" b="1" dirty="0" smtClean="0">
                <a:latin typeface="Garamond" panose="02020404030301010803" pitchFamily="18" charset="0"/>
              </a:rPr>
              <a:t/>
            </a:r>
            <a:br>
              <a:rPr lang="cs-CZ" altLang="cs-CZ" sz="4400" b="1" dirty="0" smtClean="0">
                <a:latin typeface="Garamond" panose="02020404030301010803" pitchFamily="18" charset="0"/>
              </a:rPr>
            </a:br>
            <a:r>
              <a:rPr lang="cs-CZ" altLang="cs-CZ" sz="4000" b="1" dirty="0">
                <a:latin typeface="Garamond" panose="02020404030301010803" pitchFamily="18" charset="0"/>
              </a:rPr>
              <a:t>Optika a optometrie 				</a:t>
            </a:r>
            <a:r>
              <a:rPr lang="cs-CZ" altLang="cs-CZ" sz="4000" dirty="0" smtClean="0">
                <a:latin typeface="Garamond" panose="02020404030301010803" pitchFamily="18" charset="0"/>
              </a:rPr>
              <a:t>biologie, fyzika</a:t>
            </a:r>
          </a:p>
          <a:p>
            <a:pPr>
              <a:spcBef>
                <a:spcPct val="0"/>
              </a:spcBef>
            </a:pPr>
            <a:r>
              <a:rPr lang="cs-CZ" altLang="cs-CZ" sz="4000" b="1" dirty="0" smtClean="0">
                <a:latin typeface="Garamond" panose="02020404030301010803" pitchFamily="18" charset="0"/>
              </a:rPr>
              <a:t>Ortoptika</a:t>
            </a:r>
            <a:r>
              <a:rPr lang="cs-CZ" altLang="cs-CZ" sz="4000" b="1" dirty="0">
                <a:latin typeface="Garamond" panose="02020404030301010803" pitchFamily="18" charset="0"/>
              </a:rPr>
              <a:t>					</a:t>
            </a:r>
            <a:r>
              <a:rPr lang="cs-CZ" altLang="cs-CZ" sz="4000" b="1" dirty="0" smtClean="0">
                <a:latin typeface="Garamond" panose="02020404030301010803" pitchFamily="18" charset="0"/>
              </a:rPr>
              <a:t>				</a:t>
            </a:r>
            <a:r>
              <a:rPr lang="cs-CZ" altLang="cs-CZ" sz="4000" dirty="0">
                <a:latin typeface="Garamond" panose="02020404030301010803" pitchFamily="18" charset="0"/>
              </a:rPr>
              <a:t>biologie, fyzika</a:t>
            </a:r>
          </a:p>
          <a:p>
            <a:pPr>
              <a:spcBef>
                <a:spcPct val="0"/>
              </a:spcBef>
            </a:pPr>
            <a:r>
              <a:rPr lang="cs-CZ" altLang="cs-CZ" sz="4000" b="1" dirty="0" smtClean="0">
                <a:latin typeface="Garamond" panose="02020404030301010803" pitchFamily="18" charset="0"/>
              </a:rPr>
              <a:t>Radiologický </a:t>
            </a:r>
            <a:r>
              <a:rPr lang="cs-CZ" altLang="cs-CZ" sz="4000" b="1" dirty="0">
                <a:latin typeface="Garamond" panose="02020404030301010803" pitchFamily="18" charset="0"/>
              </a:rPr>
              <a:t>asistent 			</a:t>
            </a:r>
            <a:r>
              <a:rPr lang="cs-CZ" altLang="cs-CZ" sz="4000" dirty="0">
                <a:latin typeface="Garamond" panose="02020404030301010803" pitchFamily="18" charset="0"/>
              </a:rPr>
              <a:t>biologie, fyzika</a:t>
            </a:r>
          </a:p>
          <a:p>
            <a:pPr>
              <a:spcBef>
                <a:spcPct val="0"/>
              </a:spcBef>
              <a:buFontTx/>
              <a:buNone/>
            </a:pPr>
            <a:r>
              <a:rPr lang="cs-CZ" altLang="cs-CZ" sz="4000" b="1" dirty="0" smtClean="0">
                <a:latin typeface="Garamond" panose="02020404030301010803" pitchFamily="18" charset="0"/>
              </a:rPr>
              <a:t>Zdravotnický </a:t>
            </a:r>
            <a:r>
              <a:rPr lang="cs-CZ" altLang="cs-CZ" sz="4000" b="1" dirty="0">
                <a:latin typeface="Garamond" panose="02020404030301010803" pitchFamily="18" charset="0"/>
              </a:rPr>
              <a:t>záchranář    </a:t>
            </a:r>
            <a:r>
              <a:rPr lang="cs-CZ" altLang="cs-CZ" sz="4000" b="1" dirty="0" smtClean="0">
                <a:latin typeface="Garamond" panose="02020404030301010803" pitchFamily="18" charset="0"/>
              </a:rPr>
              <a:t> 	</a:t>
            </a:r>
            <a:r>
              <a:rPr lang="cs-CZ" altLang="cs-CZ" sz="4000" dirty="0" smtClean="0">
                <a:latin typeface="Garamond" panose="02020404030301010803" pitchFamily="18" charset="0"/>
              </a:rPr>
              <a:t>test </a:t>
            </a:r>
            <a:r>
              <a:rPr lang="cs-CZ" altLang="cs-CZ" sz="4000" dirty="0">
                <a:latin typeface="Garamond" panose="02020404030301010803" pitchFamily="18" charset="0"/>
              </a:rPr>
              <a:t>fyzické zdatnosti </a:t>
            </a:r>
          </a:p>
          <a:p>
            <a:pPr>
              <a:spcBef>
                <a:spcPct val="0"/>
              </a:spcBef>
            </a:pPr>
            <a:r>
              <a:rPr lang="cs-CZ" altLang="cs-CZ" sz="4000" dirty="0">
                <a:latin typeface="Garamond" panose="02020404030301010803" pitchFamily="18" charset="0"/>
              </a:rPr>
              <a:t>						 </a:t>
            </a:r>
            <a:r>
              <a:rPr lang="cs-CZ" altLang="cs-CZ" sz="4000" dirty="0" smtClean="0">
                <a:latin typeface="Garamond" panose="02020404030301010803" pitchFamily="18" charset="0"/>
              </a:rPr>
              <a:t>							biologie</a:t>
            </a:r>
            <a:r>
              <a:rPr lang="cs-CZ" altLang="cs-CZ" sz="4000" dirty="0">
                <a:latin typeface="Garamond" panose="02020404030301010803" pitchFamily="18" charset="0"/>
              </a:rPr>
              <a:t>, fyzika</a:t>
            </a:r>
          </a:p>
          <a:p>
            <a:pPr>
              <a:spcBef>
                <a:spcPct val="0"/>
              </a:spcBef>
            </a:pPr>
            <a:r>
              <a:rPr lang="cs-CZ" altLang="cs-CZ" sz="4000" b="1" dirty="0" smtClean="0">
                <a:latin typeface="Garamond" panose="02020404030301010803" pitchFamily="18" charset="0"/>
              </a:rPr>
              <a:t>Dentální </a:t>
            </a:r>
            <a:r>
              <a:rPr lang="cs-CZ" altLang="cs-CZ" sz="4000" b="1" dirty="0">
                <a:latin typeface="Garamond" panose="02020404030301010803" pitchFamily="18" charset="0"/>
              </a:rPr>
              <a:t>hygienistka			</a:t>
            </a:r>
            <a:r>
              <a:rPr lang="cs-CZ" altLang="cs-CZ" sz="4000" dirty="0">
                <a:latin typeface="Garamond" panose="02020404030301010803" pitchFamily="18" charset="0"/>
              </a:rPr>
              <a:t> </a:t>
            </a:r>
            <a:r>
              <a:rPr lang="cs-CZ" altLang="cs-CZ" sz="4000" dirty="0" smtClean="0">
                <a:latin typeface="Garamond" panose="02020404030301010803" pitchFamily="18" charset="0"/>
              </a:rPr>
              <a:t>	biologie, chemie,</a:t>
            </a:r>
            <a:r>
              <a:rPr lang="cs-CZ" altLang="cs-CZ" sz="4000" dirty="0">
                <a:latin typeface="Garamond" panose="02020404030301010803" pitchFamily="18" charset="0"/>
              </a:rPr>
              <a:t> fyzika</a:t>
            </a:r>
            <a:r>
              <a:rPr lang="cs-CZ" altLang="cs-CZ" sz="4000" dirty="0" smtClean="0">
                <a:latin typeface="Garamond" panose="02020404030301010803" pitchFamily="18" charset="0"/>
              </a:rPr>
              <a:t> </a:t>
            </a:r>
            <a:br>
              <a:rPr lang="cs-CZ" altLang="cs-CZ" sz="4000" dirty="0" smtClean="0">
                <a:latin typeface="Garamond" panose="02020404030301010803" pitchFamily="18" charset="0"/>
              </a:rPr>
            </a:br>
            <a:r>
              <a:rPr lang="cs-CZ" altLang="cs-CZ" sz="4000" b="1" dirty="0" smtClean="0">
                <a:latin typeface="Garamond" panose="02020404030301010803" pitchFamily="18" charset="0"/>
              </a:rPr>
              <a:t>Fyzioterapie </a:t>
            </a:r>
            <a:r>
              <a:rPr lang="cs-CZ" altLang="cs-CZ" sz="4000" b="1" dirty="0">
                <a:latin typeface="Garamond" panose="02020404030301010803" pitchFamily="18" charset="0"/>
              </a:rPr>
              <a:t>		    		</a:t>
            </a:r>
            <a:r>
              <a:rPr lang="cs-CZ" altLang="cs-CZ" sz="4000" b="1" dirty="0" smtClean="0">
                <a:latin typeface="Garamond" panose="02020404030301010803" pitchFamily="18" charset="0"/>
              </a:rPr>
              <a:t>		</a:t>
            </a:r>
            <a:r>
              <a:rPr lang="cs-CZ" altLang="cs-CZ" sz="4000" dirty="0" smtClean="0">
                <a:latin typeface="Garamond" panose="02020404030301010803" pitchFamily="18" charset="0"/>
              </a:rPr>
              <a:t>biologie</a:t>
            </a:r>
            <a:r>
              <a:rPr lang="cs-CZ" altLang="cs-CZ" sz="4000" dirty="0">
                <a:latin typeface="Garamond" panose="02020404030301010803" pitchFamily="18" charset="0"/>
              </a:rPr>
              <a:t>, chemie, fyzika </a:t>
            </a:r>
            <a:endParaRPr lang="cs-CZ" altLang="cs-CZ" sz="4000" dirty="0" smtClean="0">
              <a:latin typeface="Garamond" panose="02020404030301010803" pitchFamily="18" charset="0"/>
            </a:endParaRPr>
          </a:p>
          <a:p>
            <a:pPr>
              <a:spcBef>
                <a:spcPct val="0"/>
              </a:spcBef>
            </a:pPr>
            <a:r>
              <a:rPr lang="cs-CZ" altLang="cs-CZ" sz="4000" b="1" dirty="0" smtClean="0">
                <a:latin typeface="Garamond" panose="02020404030301010803" pitchFamily="18" charset="0"/>
              </a:rPr>
              <a:t>Nutriční </a:t>
            </a:r>
            <a:r>
              <a:rPr lang="cs-CZ" altLang="cs-CZ" sz="4000" b="1" dirty="0">
                <a:latin typeface="Garamond" panose="02020404030301010803" pitchFamily="18" charset="0"/>
              </a:rPr>
              <a:t>terapeut</a:t>
            </a:r>
            <a:r>
              <a:rPr lang="cs-CZ" altLang="cs-CZ" sz="4000" dirty="0">
                <a:latin typeface="Garamond" panose="02020404030301010803" pitchFamily="18" charset="0"/>
              </a:rPr>
              <a:t> </a:t>
            </a:r>
            <a:r>
              <a:rPr lang="cs-CZ" altLang="cs-CZ" sz="4000" b="1" dirty="0">
                <a:latin typeface="Garamond" panose="02020404030301010803" pitchFamily="18" charset="0"/>
              </a:rPr>
              <a:t>				</a:t>
            </a:r>
            <a:r>
              <a:rPr lang="cs-CZ" altLang="cs-CZ" sz="4000" b="1" dirty="0" smtClean="0">
                <a:latin typeface="Garamond" panose="02020404030301010803" pitchFamily="18" charset="0"/>
              </a:rPr>
              <a:t>	</a:t>
            </a:r>
            <a:r>
              <a:rPr lang="cs-CZ" altLang="cs-CZ" sz="4000" dirty="0" smtClean="0">
                <a:latin typeface="Garamond" panose="02020404030301010803" pitchFamily="18" charset="0"/>
              </a:rPr>
              <a:t>biologie</a:t>
            </a:r>
            <a:r>
              <a:rPr lang="cs-CZ" altLang="cs-CZ" sz="4000" dirty="0">
                <a:latin typeface="Garamond" panose="02020404030301010803" pitchFamily="18" charset="0"/>
              </a:rPr>
              <a:t>, </a:t>
            </a:r>
            <a:r>
              <a:rPr lang="cs-CZ" altLang="cs-CZ" sz="4000" dirty="0" smtClean="0">
                <a:latin typeface="Garamond" panose="02020404030301010803" pitchFamily="18" charset="0"/>
              </a:rPr>
              <a:t>chemie</a:t>
            </a:r>
          </a:p>
          <a:p>
            <a:pPr>
              <a:spcBef>
                <a:spcPct val="0"/>
              </a:spcBef>
            </a:pPr>
            <a:r>
              <a:rPr lang="cs-CZ" altLang="cs-CZ" sz="4000" b="1" dirty="0" smtClean="0">
                <a:latin typeface="Garamond" panose="02020404030301010803" pitchFamily="18" charset="0"/>
              </a:rPr>
              <a:t>Zdravotní </a:t>
            </a:r>
            <a:r>
              <a:rPr lang="cs-CZ" altLang="cs-CZ" sz="4000" b="1" dirty="0">
                <a:latin typeface="Garamond" panose="02020404030301010803" pitchFamily="18" charset="0"/>
              </a:rPr>
              <a:t>laborant 				</a:t>
            </a:r>
            <a:r>
              <a:rPr lang="cs-CZ" altLang="cs-CZ" sz="4000" dirty="0">
                <a:latin typeface="Garamond" panose="02020404030301010803" pitchFamily="18" charset="0"/>
              </a:rPr>
              <a:t>biologie, chemie</a:t>
            </a:r>
          </a:p>
          <a:p>
            <a:pPr>
              <a:spcBef>
                <a:spcPct val="0"/>
              </a:spcBef>
            </a:pPr>
            <a:r>
              <a:rPr lang="cs-CZ" altLang="cs-CZ" sz="4000" b="1" dirty="0" smtClean="0">
                <a:latin typeface="Garamond" panose="02020404030301010803" pitchFamily="18" charset="0"/>
              </a:rPr>
              <a:t>Porodní </a:t>
            </a:r>
            <a:r>
              <a:rPr lang="cs-CZ" altLang="cs-CZ" sz="4000" b="1" dirty="0">
                <a:latin typeface="Garamond" panose="02020404030301010803" pitchFamily="18" charset="0"/>
              </a:rPr>
              <a:t>asistentka        	   </a:t>
            </a:r>
            <a:r>
              <a:rPr lang="cs-CZ" altLang="cs-CZ" sz="4000" b="1" dirty="0" smtClean="0">
                <a:latin typeface="Garamond" panose="02020404030301010803" pitchFamily="18" charset="0"/>
              </a:rPr>
              <a:t>		</a:t>
            </a:r>
            <a:r>
              <a:rPr lang="cs-CZ" altLang="cs-CZ" sz="4000" dirty="0" smtClean="0">
                <a:latin typeface="Garamond" panose="02020404030301010803" pitchFamily="18" charset="0"/>
              </a:rPr>
              <a:t>biologie</a:t>
            </a:r>
            <a:r>
              <a:rPr lang="cs-CZ" altLang="cs-CZ" sz="4000" dirty="0">
                <a:latin typeface="Garamond" panose="02020404030301010803" pitchFamily="18" charset="0"/>
              </a:rPr>
              <a:t>, </a:t>
            </a:r>
            <a:r>
              <a:rPr lang="cs-CZ" altLang="cs-CZ" sz="4000" dirty="0" smtClean="0">
                <a:latin typeface="Garamond" panose="02020404030301010803" pitchFamily="18" charset="0"/>
              </a:rPr>
              <a:t>chemie, </a:t>
            </a:r>
            <a:r>
              <a:rPr lang="cs-CZ" altLang="cs-CZ" sz="4000" dirty="0">
                <a:latin typeface="Garamond" panose="02020404030301010803" pitchFamily="18" charset="0"/>
              </a:rPr>
              <a:t>somatologie</a:t>
            </a:r>
          </a:p>
          <a:p>
            <a:pPr>
              <a:spcBef>
                <a:spcPct val="0"/>
              </a:spcBef>
            </a:pPr>
            <a:r>
              <a:rPr lang="cs-CZ" altLang="cs-CZ" sz="4000" b="1" dirty="0">
                <a:latin typeface="Garamond" panose="02020404030301010803" pitchFamily="18" charset="0"/>
              </a:rPr>
              <a:t>Všeobecná sestra           	   </a:t>
            </a:r>
            <a:r>
              <a:rPr lang="cs-CZ" altLang="cs-CZ" sz="4000" dirty="0">
                <a:latin typeface="Garamond" panose="02020404030301010803" pitchFamily="18" charset="0"/>
              </a:rPr>
              <a:t>biologie, </a:t>
            </a:r>
            <a:r>
              <a:rPr lang="cs-CZ" altLang="cs-CZ" sz="4000" dirty="0" smtClean="0">
                <a:latin typeface="Garamond" panose="02020404030301010803" pitchFamily="18" charset="0"/>
              </a:rPr>
              <a:t>chemie, </a:t>
            </a:r>
            <a:r>
              <a:rPr lang="cs-CZ" altLang="cs-CZ" sz="4000" dirty="0">
                <a:latin typeface="Garamond" panose="02020404030301010803" pitchFamily="18" charset="0"/>
              </a:rPr>
              <a:t>somatologie</a:t>
            </a:r>
          </a:p>
          <a:p>
            <a:pPr>
              <a:spcBef>
                <a:spcPct val="0"/>
              </a:spcBef>
              <a:buFontTx/>
              <a:buNone/>
            </a:pPr>
            <a:endParaRPr lang="cs-CZ" altLang="cs-CZ" sz="4800" b="1" dirty="0">
              <a:latin typeface="Garamond" panose="02020404030301010803" pitchFamily="18" charset="0"/>
            </a:endParaRPr>
          </a:p>
        </p:txBody>
      </p:sp>
      <p:sp>
        <p:nvSpPr>
          <p:cNvPr id="6" name="TextovéPole 5"/>
          <p:cNvSpPr txBox="1"/>
          <p:nvPr/>
        </p:nvSpPr>
        <p:spPr>
          <a:xfrm>
            <a:off x="3620278" y="279918"/>
            <a:ext cx="8005665" cy="1200329"/>
          </a:xfrm>
          <a:prstGeom prst="rect">
            <a:avLst/>
          </a:prstGeom>
          <a:noFill/>
        </p:spPr>
        <p:txBody>
          <a:bodyPr wrap="square" rtlCol="0">
            <a:spAutoFit/>
          </a:bodyPr>
          <a:lstStyle/>
          <a:p>
            <a:r>
              <a:rPr lang="cs-CZ" sz="3600" b="1" u="sng" dirty="0">
                <a:solidFill>
                  <a:srgbClr val="C00000"/>
                </a:solidFill>
                <a:effectLst>
                  <a:outerShdw blurRad="38100" dist="38100" dir="2700000" algn="tl">
                    <a:srgbClr val="C0C0C0"/>
                  </a:outerShdw>
                </a:effectLst>
                <a:latin typeface="Times New Roman" panose="02020603050405020304" pitchFamily="18" charset="0"/>
              </a:rPr>
              <a:t>OBOROVÉ TESTY</a:t>
            </a:r>
          </a:p>
          <a:p>
            <a:endParaRPr lang="cs-CZ" sz="3600" dirty="0"/>
          </a:p>
        </p:txBody>
      </p:sp>
    </p:spTree>
    <p:extLst>
      <p:ext uri="{BB962C8B-B14F-4D97-AF65-F5344CB8AC3E}">
        <p14:creationId xmlns:p14="http://schemas.microsoft.com/office/powerpoint/2010/main" val="205628212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4778318" cy="7602081"/>
          </a:xfrm>
          <a:prstGeom prst="rect">
            <a:avLst/>
          </a:prstGeom>
        </p:spPr>
        <p:txBody>
          <a:bodyPr wrap="square">
            <a:spAutoFit/>
          </a:bodyPr>
          <a:lstStyle/>
          <a:p>
            <a:pPr>
              <a:spcBef>
                <a:spcPct val="0"/>
              </a:spcBef>
              <a:buFontTx/>
              <a:buNone/>
            </a:pPr>
            <a:r>
              <a:rPr lang="cs-CZ" altLang="cs-CZ" sz="4400" dirty="0">
                <a:solidFill>
                  <a:srgbClr val="FF0066"/>
                </a:solidFill>
                <a:latin typeface="Garamond" panose="02020404030301010803" pitchFamily="18" charset="0"/>
              </a:rPr>
              <a:t>Každý test obsahuje po 40 otázkách. </a:t>
            </a:r>
          </a:p>
          <a:p>
            <a:pPr>
              <a:spcBef>
                <a:spcPct val="0"/>
              </a:spcBef>
              <a:buFontTx/>
              <a:buNone/>
            </a:pPr>
            <a:r>
              <a:rPr lang="cs-CZ" altLang="cs-CZ" sz="4400" dirty="0">
                <a:solidFill>
                  <a:srgbClr val="FF0066"/>
                </a:solidFill>
                <a:latin typeface="Garamond" panose="02020404030301010803" pitchFamily="18" charset="0"/>
              </a:rPr>
              <a:t>Trvání testů z fyziky a chemie je 60 minut, </a:t>
            </a:r>
            <a:br>
              <a:rPr lang="cs-CZ" altLang="cs-CZ" sz="4400" dirty="0">
                <a:solidFill>
                  <a:srgbClr val="FF0066"/>
                </a:solidFill>
                <a:latin typeface="Garamond" panose="02020404030301010803" pitchFamily="18" charset="0"/>
              </a:rPr>
            </a:br>
            <a:r>
              <a:rPr lang="cs-CZ" altLang="cs-CZ" sz="4400" dirty="0">
                <a:solidFill>
                  <a:srgbClr val="FF0066"/>
                </a:solidFill>
                <a:latin typeface="Garamond" panose="02020404030301010803" pitchFamily="18" charset="0"/>
              </a:rPr>
              <a:t>                    z biologie a somatologie 50 minut.</a:t>
            </a:r>
            <a:endParaRPr lang="cs-CZ" altLang="cs-CZ" sz="4400" dirty="0">
              <a:latin typeface="Garamond" panose="02020404030301010803" pitchFamily="18" charset="0"/>
            </a:endParaRPr>
          </a:p>
          <a:p>
            <a:pPr>
              <a:spcBef>
                <a:spcPct val="50000"/>
              </a:spcBef>
              <a:buFontTx/>
              <a:buNone/>
            </a:pPr>
            <a:r>
              <a:rPr lang="cs-CZ" altLang="cs-CZ" sz="4400" dirty="0">
                <a:latin typeface="Garamond" panose="02020404030301010803" pitchFamily="18" charset="0"/>
              </a:rPr>
              <a:t>Hodnocení: </a:t>
            </a:r>
            <a:r>
              <a:rPr lang="cs-CZ" altLang="cs-CZ" sz="4400" dirty="0" smtClean="0">
                <a:latin typeface="Garamond" panose="02020404030301010803" pitchFamily="18" charset="0"/>
              </a:rPr>
              <a:t/>
            </a:r>
            <a:br>
              <a:rPr lang="cs-CZ" altLang="cs-CZ" sz="4400" dirty="0" smtClean="0">
                <a:latin typeface="Garamond" panose="02020404030301010803" pitchFamily="18" charset="0"/>
              </a:rPr>
            </a:br>
            <a:r>
              <a:rPr lang="cs-CZ" altLang="cs-CZ" sz="4400" dirty="0" smtClean="0">
                <a:latin typeface="Garamond" panose="02020404030301010803" pitchFamily="18" charset="0"/>
              </a:rPr>
              <a:t>Za </a:t>
            </a:r>
            <a:r>
              <a:rPr lang="cs-CZ" altLang="cs-CZ" sz="4400" dirty="0">
                <a:latin typeface="Garamond" panose="02020404030301010803" pitchFamily="18" charset="0"/>
              </a:rPr>
              <a:t>každou správnou odpověď získá uchazeč 1 </a:t>
            </a:r>
            <a:r>
              <a:rPr lang="cs-CZ" altLang="cs-CZ" sz="4400" dirty="0" smtClean="0">
                <a:latin typeface="Garamond" panose="02020404030301010803" pitchFamily="18" charset="0"/>
              </a:rPr>
              <a:t>bod.</a:t>
            </a:r>
            <a:br>
              <a:rPr lang="cs-CZ" altLang="cs-CZ" sz="4400" dirty="0" smtClean="0">
                <a:latin typeface="Garamond" panose="02020404030301010803" pitchFamily="18" charset="0"/>
              </a:rPr>
            </a:br>
            <a:r>
              <a:rPr lang="cs-CZ" altLang="cs-CZ" sz="4400" dirty="0" smtClean="0">
                <a:latin typeface="Garamond" panose="02020404030301010803" pitchFamily="18" charset="0"/>
              </a:rPr>
              <a:t>Body </a:t>
            </a:r>
            <a:r>
              <a:rPr lang="cs-CZ" altLang="cs-CZ" sz="4400" dirty="0">
                <a:latin typeface="Garamond" panose="02020404030301010803" pitchFamily="18" charset="0"/>
              </a:rPr>
              <a:t>za špatnou odpověď se </a:t>
            </a:r>
            <a:r>
              <a:rPr lang="cs-CZ" altLang="cs-CZ" sz="4400" dirty="0" smtClean="0">
                <a:latin typeface="Garamond" panose="02020404030301010803" pitchFamily="18" charset="0"/>
              </a:rPr>
              <a:t>neodečítají.</a:t>
            </a:r>
            <a:br>
              <a:rPr lang="cs-CZ" altLang="cs-CZ" sz="4400" dirty="0" smtClean="0">
                <a:latin typeface="Garamond" panose="02020404030301010803" pitchFamily="18" charset="0"/>
              </a:rPr>
            </a:br>
            <a:r>
              <a:rPr lang="cs-CZ" altLang="cs-CZ" sz="4400" dirty="0" smtClean="0">
                <a:latin typeface="Garamond" panose="02020404030301010803" pitchFamily="18" charset="0"/>
              </a:rPr>
              <a:t>Maximální </a:t>
            </a:r>
            <a:r>
              <a:rPr lang="cs-CZ" altLang="cs-CZ" sz="4400" dirty="0">
                <a:latin typeface="Garamond" panose="02020404030301010803" pitchFamily="18" charset="0"/>
              </a:rPr>
              <a:t>bodové ohodnocení  (2 testy): </a:t>
            </a:r>
            <a:r>
              <a:rPr lang="cs-CZ" altLang="cs-CZ" sz="4400" b="1" dirty="0">
                <a:latin typeface="Garamond" panose="02020404030301010803" pitchFamily="18" charset="0"/>
              </a:rPr>
              <a:t>80 bodů</a:t>
            </a:r>
          </a:p>
          <a:p>
            <a:pPr>
              <a:spcBef>
                <a:spcPct val="50000"/>
              </a:spcBef>
              <a:buFontTx/>
              <a:buNone/>
            </a:pPr>
            <a:r>
              <a:rPr lang="cs-CZ" altLang="cs-CZ" sz="4400" dirty="0" smtClean="0">
                <a:latin typeface="Garamond" panose="02020404030301010803" pitchFamily="18" charset="0"/>
              </a:rPr>
              <a:t>U </a:t>
            </a:r>
            <a:r>
              <a:rPr lang="cs-CZ" altLang="cs-CZ" sz="4400" dirty="0">
                <a:latin typeface="Garamond" panose="02020404030301010803" pitchFamily="18" charset="0"/>
              </a:rPr>
              <a:t>oboru Dentální hygienistka, Fyzioterapie, Všeobecná sestra, Porodní asistentka  (3 testy):</a:t>
            </a:r>
            <a:r>
              <a:rPr lang="cs-CZ" altLang="cs-CZ" sz="4400" b="1" dirty="0">
                <a:latin typeface="Garamond" panose="02020404030301010803" pitchFamily="18" charset="0"/>
              </a:rPr>
              <a:t> 120 bodů</a:t>
            </a:r>
          </a:p>
          <a:p>
            <a:pPr>
              <a:spcBef>
                <a:spcPct val="0"/>
              </a:spcBef>
              <a:buFontTx/>
              <a:buNone/>
            </a:pPr>
            <a:endParaRPr lang="cs-CZ" altLang="cs-CZ" sz="4800" b="1" dirty="0">
              <a:latin typeface="Garamond" panose="02020404030301010803" pitchFamily="18" charset="0"/>
            </a:endParaRPr>
          </a:p>
        </p:txBody>
      </p:sp>
      <p:sp>
        <p:nvSpPr>
          <p:cNvPr id="6" name="TextovéPole 5"/>
          <p:cNvSpPr txBox="1"/>
          <p:nvPr/>
        </p:nvSpPr>
        <p:spPr>
          <a:xfrm>
            <a:off x="3620278" y="279918"/>
            <a:ext cx="8005665" cy="1200329"/>
          </a:xfrm>
          <a:prstGeom prst="rect">
            <a:avLst/>
          </a:prstGeom>
          <a:noFill/>
        </p:spPr>
        <p:txBody>
          <a:bodyPr wrap="square" rtlCol="0">
            <a:spAutoFit/>
          </a:bodyPr>
          <a:lstStyle/>
          <a:p>
            <a:r>
              <a:rPr lang="cs-CZ" sz="3600" b="1" u="sng" dirty="0">
                <a:solidFill>
                  <a:srgbClr val="C00000"/>
                </a:solidFill>
                <a:effectLst>
                  <a:outerShdw blurRad="38100" dist="38100" dir="2700000" algn="tl">
                    <a:srgbClr val="C0C0C0"/>
                  </a:outerShdw>
                </a:effectLst>
                <a:latin typeface="Times New Roman" panose="02020603050405020304" pitchFamily="18" charset="0"/>
              </a:rPr>
              <a:t>OBOROVÉ TESTY</a:t>
            </a:r>
          </a:p>
          <a:p>
            <a:endParaRPr lang="cs-CZ" sz="3600" dirty="0"/>
          </a:p>
        </p:txBody>
      </p:sp>
    </p:spTree>
    <p:extLst>
      <p:ext uri="{BB962C8B-B14F-4D97-AF65-F5344CB8AC3E}">
        <p14:creationId xmlns:p14="http://schemas.microsoft.com/office/powerpoint/2010/main" val="30311873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4778318" cy="8217634"/>
          </a:xfrm>
          <a:prstGeom prst="rect">
            <a:avLst/>
          </a:prstGeom>
        </p:spPr>
        <p:txBody>
          <a:bodyPr wrap="square">
            <a:spAutoFit/>
          </a:bodyPr>
          <a:lstStyle/>
          <a:p>
            <a:pPr>
              <a:spcBef>
                <a:spcPct val="50000"/>
              </a:spcBef>
              <a:buFontTx/>
              <a:buNone/>
              <a:defRPr/>
            </a:pPr>
            <a:r>
              <a:rPr lang="cs-CZ" altLang="cs-CZ" sz="6000" b="1" u="sng" dirty="0" smtClean="0">
                <a:solidFill>
                  <a:srgbClr val="CC66FF"/>
                </a:solidFill>
                <a:latin typeface="Garamond" panose="02020404030301010803" pitchFamily="18" charset="0"/>
              </a:rPr>
              <a:t>Společný výsledek zkoušky</a:t>
            </a:r>
            <a:r>
              <a:rPr lang="cs-CZ" altLang="cs-CZ" sz="4400" b="1" dirty="0" smtClean="0">
                <a:latin typeface="Garamond" panose="02020404030301010803" pitchFamily="18" charset="0"/>
              </a:rPr>
              <a:t/>
            </a:r>
            <a:br>
              <a:rPr lang="cs-CZ" altLang="cs-CZ" sz="4400" b="1" dirty="0" smtClean="0">
                <a:latin typeface="Garamond" panose="02020404030301010803" pitchFamily="18" charset="0"/>
              </a:rPr>
            </a:br>
            <a:r>
              <a:rPr lang="cs-CZ" altLang="cs-CZ" sz="4000" b="1" dirty="0">
                <a:solidFill>
                  <a:srgbClr val="0000FF"/>
                </a:solidFill>
                <a:latin typeface="Garamond" panose="02020404030301010803" pitchFamily="18" charset="0"/>
              </a:rPr>
              <a:t>Magisterské obory (</a:t>
            </a:r>
            <a:r>
              <a:rPr lang="cs-CZ" altLang="cs-CZ" sz="4000" b="1" dirty="0" smtClean="0">
                <a:solidFill>
                  <a:srgbClr val="0000FF"/>
                </a:solidFill>
                <a:latin typeface="Garamond" panose="02020404030301010803" pitchFamily="18" charset="0"/>
              </a:rPr>
              <a:t>15. </a:t>
            </a:r>
            <a:r>
              <a:rPr lang="cs-CZ" altLang="cs-CZ" sz="4000" b="1" dirty="0">
                <a:solidFill>
                  <a:srgbClr val="0000FF"/>
                </a:solidFill>
                <a:latin typeface="Garamond" panose="02020404030301010803" pitchFamily="18" charset="0"/>
              </a:rPr>
              <a:t>n. </a:t>
            </a:r>
            <a:r>
              <a:rPr lang="cs-CZ" altLang="cs-CZ" sz="4000" b="1" dirty="0" smtClean="0">
                <a:solidFill>
                  <a:srgbClr val="0000FF"/>
                </a:solidFill>
                <a:latin typeface="Garamond" panose="02020404030301010803" pitchFamily="18" charset="0"/>
              </a:rPr>
              <a:t>16. </a:t>
            </a:r>
            <a:r>
              <a:rPr lang="cs-CZ" altLang="cs-CZ" sz="4000" b="1" dirty="0">
                <a:solidFill>
                  <a:srgbClr val="0000FF"/>
                </a:solidFill>
                <a:latin typeface="Garamond" panose="02020404030301010803" pitchFamily="18" charset="0"/>
              </a:rPr>
              <a:t>6. </a:t>
            </a:r>
            <a:r>
              <a:rPr lang="cs-CZ" altLang="cs-CZ" sz="4000" b="1" dirty="0" smtClean="0">
                <a:solidFill>
                  <a:srgbClr val="0000FF"/>
                </a:solidFill>
                <a:latin typeface="Garamond" panose="02020404030301010803" pitchFamily="18" charset="0"/>
              </a:rPr>
              <a:t>2018)</a:t>
            </a:r>
            <a:br>
              <a:rPr lang="cs-CZ" altLang="cs-CZ" sz="4000" b="1" dirty="0" smtClean="0">
                <a:solidFill>
                  <a:srgbClr val="0000FF"/>
                </a:solidFill>
                <a:latin typeface="Garamond" panose="02020404030301010803" pitchFamily="18" charset="0"/>
              </a:rPr>
            </a:br>
            <a:r>
              <a:rPr lang="cs-CZ" altLang="cs-CZ" sz="4000" b="1" dirty="0" smtClean="0">
                <a:solidFill>
                  <a:srgbClr val="0000FF"/>
                </a:solidFill>
                <a:latin typeface="Garamond" panose="02020404030301010803" pitchFamily="18" charset="0"/>
              </a:rPr>
              <a:t>Uchazeči</a:t>
            </a:r>
            <a:r>
              <a:rPr lang="cs-CZ" altLang="cs-CZ" sz="4000" b="1" dirty="0">
                <a:solidFill>
                  <a:srgbClr val="0000FF"/>
                </a:solidFill>
                <a:latin typeface="Garamond" panose="02020404030301010803" pitchFamily="18" charset="0"/>
              </a:rPr>
              <a:t>, kteří se hlásí na </a:t>
            </a:r>
            <a:r>
              <a:rPr lang="cs-CZ" altLang="cs-CZ" sz="4000" b="1" u="sng" dirty="0">
                <a:solidFill>
                  <a:srgbClr val="0000FF"/>
                </a:solidFill>
                <a:latin typeface="Garamond" panose="02020404030301010803" pitchFamily="18" charset="0"/>
              </a:rPr>
              <a:t>magisterský obor VL i ZL </a:t>
            </a:r>
            <a:r>
              <a:rPr lang="cs-CZ" altLang="cs-CZ" sz="4000" b="1" dirty="0">
                <a:solidFill>
                  <a:srgbClr val="0000FF"/>
                </a:solidFill>
                <a:latin typeface="Garamond" panose="02020404030301010803" pitchFamily="18" charset="0"/>
              </a:rPr>
              <a:t>na LF, budou absolvovat přijímací zkoušku jen jednou</a:t>
            </a:r>
            <a:r>
              <a:rPr lang="cs-CZ" altLang="cs-CZ" sz="4000" b="1" dirty="0" smtClean="0">
                <a:solidFill>
                  <a:srgbClr val="0000FF"/>
                </a:solidFill>
                <a:latin typeface="Garamond" panose="02020404030301010803" pitchFamily="18" charset="0"/>
              </a:rPr>
              <a:t>. Výsledky </a:t>
            </a:r>
            <a:r>
              <a:rPr lang="cs-CZ" altLang="cs-CZ" sz="4000" b="1" dirty="0">
                <a:solidFill>
                  <a:srgbClr val="0000FF"/>
                </a:solidFill>
                <a:latin typeface="Garamond" panose="02020404030301010803" pitchFamily="18" charset="0"/>
              </a:rPr>
              <a:t>testů budou započítány do </a:t>
            </a:r>
            <a:r>
              <a:rPr lang="cs-CZ" altLang="cs-CZ" sz="4000" b="1" dirty="0" smtClean="0">
                <a:solidFill>
                  <a:srgbClr val="0000FF"/>
                </a:solidFill>
                <a:latin typeface="Garamond" panose="02020404030301010803" pitchFamily="18" charset="0"/>
              </a:rPr>
              <a:t>pořadníků přijímacího </a:t>
            </a:r>
            <a:r>
              <a:rPr lang="cs-CZ" altLang="cs-CZ" sz="4000" b="1" dirty="0">
                <a:solidFill>
                  <a:srgbClr val="0000FF"/>
                </a:solidFill>
                <a:latin typeface="Garamond" panose="02020404030301010803" pitchFamily="18" charset="0"/>
              </a:rPr>
              <a:t>řízení na oba obory. </a:t>
            </a:r>
          </a:p>
          <a:p>
            <a:pPr>
              <a:spcBef>
                <a:spcPct val="50000"/>
              </a:spcBef>
              <a:buFontTx/>
              <a:buNone/>
              <a:defRPr/>
            </a:pPr>
            <a:r>
              <a:rPr lang="cs-CZ" altLang="cs-CZ" sz="4000" b="1" dirty="0">
                <a:solidFill>
                  <a:srgbClr val="FF0066"/>
                </a:solidFill>
                <a:latin typeface="Garamond" panose="02020404030301010803" pitchFamily="18" charset="0"/>
              </a:rPr>
              <a:t>Bakalářské obory </a:t>
            </a:r>
            <a:r>
              <a:rPr lang="cs-CZ" altLang="cs-CZ" sz="4000" b="1" spc="-20" dirty="0">
                <a:solidFill>
                  <a:srgbClr val="FF0066"/>
                </a:solidFill>
                <a:latin typeface="Garamond" panose="02020404030301010803" pitchFamily="18" charset="0"/>
              </a:rPr>
              <a:t>(</a:t>
            </a:r>
            <a:r>
              <a:rPr lang="cs-CZ" altLang="cs-CZ" sz="4000" b="1" spc="-20" dirty="0" smtClean="0">
                <a:solidFill>
                  <a:srgbClr val="FF0066"/>
                </a:solidFill>
                <a:latin typeface="Garamond" panose="02020404030301010803" pitchFamily="18" charset="0"/>
              </a:rPr>
              <a:t>21. </a:t>
            </a:r>
            <a:r>
              <a:rPr lang="cs-CZ" altLang="cs-CZ" sz="4000" b="1" spc="-20" dirty="0">
                <a:solidFill>
                  <a:srgbClr val="FF0066"/>
                </a:solidFill>
                <a:latin typeface="Garamond" panose="02020404030301010803" pitchFamily="18" charset="0"/>
              </a:rPr>
              <a:t>6. </a:t>
            </a:r>
            <a:r>
              <a:rPr lang="cs-CZ" altLang="cs-CZ" sz="4000" b="1" spc="-20" dirty="0" smtClean="0">
                <a:solidFill>
                  <a:srgbClr val="FF0066"/>
                </a:solidFill>
                <a:latin typeface="Garamond" panose="02020404030301010803" pitchFamily="18" charset="0"/>
              </a:rPr>
              <a:t>2018) </a:t>
            </a:r>
            <a:br>
              <a:rPr lang="cs-CZ" altLang="cs-CZ" sz="4000" b="1" spc="-20" dirty="0" smtClean="0">
                <a:solidFill>
                  <a:srgbClr val="FF0066"/>
                </a:solidFill>
                <a:latin typeface="Garamond" panose="02020404030301010803" pitchFamily="18" charset="0"/>
              </a:rPr>
            </a:br>
            <a:r>
              <a:rPr lang="cs-CZ" altLang="cs-CZ" sz="4000" b="1" spc="-20" dirty="0" smtClean="0">
                <a:solidFill>
                  <a:srgbClr val="FF0066"/>
                </a:solidFill>
                <a:latin typeface="Garamond" panose="02020404030301010803" pitchFamily="18" charset="0"/>
              </a:rPr>
              <a:t>Uchazeči </a:t>
            </a:r>
            <a:r>
              <a:rPr lang="cs-CZ" altLang="cs-CZ" sz="4000" b="1" u="sng" spc="-20" dirty="0">
                <a:solidFill>
                  <a:srgbClr val="FF0066"/>
                </a:solidFill>
                <a:latin typeface="Garamond" panose="02020404030301010803" pitchFamily="18" charset="0"/>
              </a:rPr>
              <a:t>o bakalářské obory </a:t>
            </a:r>
            <a:r>
              <a:rPr lang="cs-CZ" altLang="cs-CZ" sz="4000" b="1" spc="-20" dirty="0">
                <a:solidFill>
                  <a:srgbClr val="FF0066"/>
                </a:solidFill>
                <a:latin typeface="Garamond" panose="02020404030301010803" pitchFamily="18" charset="0"/>
              </a:rPr>
              <a:t>budou skládat přijímací zkoušky pouze jednou  a to současně na všechny obory,  na které si přihlášku </a:t>
            </a:r>
            <a:r>
              <a:rPr lang="cs-CZ" altLang="cs-CZ" sz="4000" b="1" spc="-20" dirty="0" smtClean="0">
                <a:solidFill>
                  <a:srgbClr val="FF0066"/>
                </a:solidFill>
                <a:latin typeface="Garamond" panose="02020404030301010803" pitchFamily="18" charset="0"/>
              </a:rPr>
              <a:t>podali, tj</a:t>
            </a:r>
            <a:r>
              <a:rPr lang="cs-CZ" altLang="cs-CZ" sz="4000" b="1" spc="-20" dirty="0">
                <a:solidFill>
                  <a:srgbClr val="FF0066"/>
                </a:solidFill>
                <a:latin typeface="Garamond" panose="02020404030301010803" pitchFamily="18" charset="0"/>
              </a:rPr>
              <a:t>. dva, tři nebo čtyři testy podle kombinace oborů. </a:t>
            </a:r>
            <a:r>
              <a:rPr lang="cs-CZ" altLang="cs-CZ" sz="4000" b="1" spc="-20" dirty="0" smtClean="0">
                <a:solidFill>
                  <a:srgbClr val="FF0066"/>
                </a:solidFill>
                <a:latin typeface="Garamond" panose="02020404030301010803" pitchFamily="18" charset="0"/>
              </a:rPr>
              <a:t>Výsledky </a:t>
            </a:r>
            <a:r>
              <a:rPr lang="cs-CZ" altLang="cs-CZ" sz="4000" b="1" spc="-20" dirty="0">
                <a:solidFill>
                  <a:srgbClr val="FF0066"/>
                </a:solidFill>
                <a:latin typeface="Garamond" panose="02020404030301010803" pitchFamily="18" charset="0"/>
              </a:rPr>
              <a:t>se započítají </a:t>
            </a:r>
            <a:r>
              <a:rPr lang="cs-CZ" altLang="cs-CZ" sz="4000" b="1" spc="-20" dirty="0" smtClean="0">
                <a:solidFill>
                  <a:srgbClr val="FF0066"/>
                </a:solidFill>
                <a:latin typeface="Garamond" panose="02020404030301010803" pitchFamily="18" charset="0"/>
              </a:rPr>
              <a:t>do pořadníků pro </a:t>
            </a:r>
            <a:r>
              <a:rPr lang="cs-CZ" altLang="cs-CZ" sz="4000" b="1" spc="-20" dirty="0">
                <a:solidFill>
                  <a:srgbClr val="FF0066"/>
                </a:solidFill>
                <a:latin typeface="Garamond" panose="02020404030301010803" pitchFamily="18" charset="0"/>
              </a:rPr>
              <a:t>všechny </a:t>
            </a:r>
            <a:r>
              <a:rPr lang="cs-CZ" altLang="cs-CZ" sz="4000" b="1" spc="-20" dirty="0" smtClean="0">
                <a:solidFill>
                  <a:srgbClr val="FF0066"/>
                </a:solidFill>
                <a:latin typeface="Garamond" panose="02020404030301010803" pitchFamily="18" charset="0"/>
              </a:rPr>
              <a:t>obory dle podaných přihlášek. </a:t>
            </a:r>
            <a:endParaRPr lang="cs-CZ" altLang="cs-CZ" sz="4000" spc="-20" dirty="0">
              <a:latin typeface="Garamond" panose="02020404030301010803" pitchFamily="18" charset="0"/>
            </a:endParaRPr>
          </a:p>
          <a:p>
            <a:pPr>
              <a:spcBef>
                <a:spcPct val="0"/>
              </a:spcBef>
              <a:buFontTx/>
              <a:buNone/>
            </a:pPr>
            <a:endParaRPr lang="cs-CZ" altLang="cs-CZ" sz="4800" b="1" dirty="0">
              <a:latin typeface="Garamond" panose="02020404030301010803" pitchFamily="18" charset="0"/>
            </a:endParaRPr>
          </a:p>
        </p:txBody>
      </p:sp>
    </p:spTree>
    <p:extLst>
      <p:ext uri="{BB962C8B-B14F-4D97-AF65-F5344CB8AC3E}">
        <p14:creationId xmlns:p14="http://schemas.microsoft.com/office/powerpoint/2010/main" val="21259276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707469" y="2003717"/>
            <a:ext cx="15222070" cy="6971139"/>
          </a:xfrm>
          <a:prstGeom prst="rect">
            <a:avLst/>
          </a:prstGeom>
        </p:spPr>
        <p:txBody>
          <a:bodyPr wrap="square">
            <a:spAutoFit/>
          </a:bodyPr>
          <a:lstStyle/>
          <a:p>
            <a:pPr>
              <a:spcBef>
                <a:spcPct val="0"/>
              </a:spcBef>
              <a:buFontTx/>
              <a:buNone/>
              <a:defRPr/>
            </a:pPr>
            <a:r>
              <a:rPr lang="cs-CZ" altLang="cs-CZ" sz="3600" dirty="0">
                <a:latin typeface="Garamond" panose="02020404030301010803" pitchFamily="18" charset="0"/>
              </a:rPr>
              <a:t>Podmínkou přijetí ke studiu </a:t>
            </a:r>
            <a:r>
              <a:rPr lang="cs-CZ" altLang="cs-CZ" sz="3600" dirty="0" smtClean="0">
                <a:latin typeface="Garamond" panose="02020404030301010803" pitchFamily="18" charset="0"/>
              </a:rPr>
              <a:t>bakalářského oboru </a:t>
            </a:r>
            <a:r>
              <a:rPr lang="cs-CZ" altLang="cs-CZ" sz="3600" b="1" dirty="0">
                <a:latin typeface="Garamond" panose="02020404030301010803" pitchFamily="18" charset="0"/>
              </a:rPr>
              <a:t>Zdravotnický záchranář</a:t>
            </a:r>
            <a:r>
              <a:rPr lang="cs-CZ" altLang="cs-CZ" sz="3600" dirty="0">
                <a:latin typeface="Garamond" panose="02020404030301010803" pitchFamily="18" charset="0"/>
              </a:rPr>
              <a:t> </a:t>
            </a:r>
            <a:r>
              <a:rPr lang="cs-CZ" altLang="cs-CZ" sz="3600" dirty="0" smtClean="0">
                <a:latin typeface="Garamond" panose="02020404030301010803" pitchFamily="18" charset="0"/>
              </a:rPr>
              <a:t/>
            </a:r>
            <a:br>
              <a:rPr lang="cs-CZ" altLang="cs-CZ" sz="3600" dirty="0" smtClean="0">
                <a:latin typeface="Garamond" panose="02020404030301010803" pitchFamily="18" charset="0"/>
              </a:rPr>
            </a:br>
            <a:r>
              <a:rPr lang="cs-CZ" altLang="cs-CZ" sz="3600" dirty="0" smtClean="0">
                <a:latin typeface="Garamond" panose="02020404030301010803" pitchFamily="18" charset="0"/>
              </a:rPr>
              <a:t>je </a:t>
            </a:r>
            <a:r>
              <a:rPr lang="cs-CZ" altLang="cs-CZ" sz="3600" dirty="0">
                <a:latin typeface="Garamond" panose="02020404030301010803" pitchFamily="18" charset="0"/>
              </a:rPr>
              <a:t>přiměřená fyzická </a:t>
            </a:r>
            <a:r>
              <a:rPr lang="cs-CZ" altLang="cs-CZ" sz="3600" dirty="0" smtClean="0">
                <a:latin typeface="Garamond" panose="02020404030301010803" pitchFamily="18" charset="0"/>
              </a:rPr>
              <a:t>zdatnost = součástí </a:t>
            </a:r>
            <a:r>
              <a:rPr lang="cs-CZ" altLang="cs-CZ" sz="3600" dirty="0">
                <a:latin typeface="Garamond" panose="02020404030301010803" pitchFamily="18" charset="0"/>
              </a:rPr>
              <a:t>přijímací zkoušky </a:t>
            </a:r>
            <a:r>
              <a:rPr lang="cs-CZ" altLang="cs-CZ" sz="3600" dirty="0" smtClean="0">
                <a:latin typeface="Garamond" panose="02020404030301010803" pitchFamily="18" charset="0"/>
              </a:rPr>
              <a:t>je </a:t>
            </a:r>
            <a:r>
              <a:rPr lang="cs-CZ" altLang="cs-CZ" sz="3600" dirty="0">
                <a:latin typeface="Garamond" panose="02020404030301010803" pitchFamily="18" charset="0"/>
              </a:rPr>
              <a:t>praktická </a:t>
            </a:r>
            <a:r>
              <a:rPr lang="cs-CZ" altLang="cs-CZ" sz="3600" dirty="0" smtClean="0">
                <a:latin typeface="Garamond" panose="02020404030301010803" pitchFamily="18" charset="0"/>
              </a:rPr>
              <a:t>část, která ověřuje </a:t>
            </a:r>
            <a:r>
              <a:rPr lang="cs-CZ" altLang="cs-CZ" sz="3600" dirty="0">
                <a:latin typeface="Garamond" panose="02020404030301010803" pitchFamily="18" charset="0"/>
              </a:rPr>
              <a:t>zdatnost uchazeče. Skládá se ze shybů, </a:t>
            </a:r>
            <a:r>
              <a:rPr lang="cs-CZ" altLang="cs-CZ" sz="3600" dirty="0" err="1">
                <a:latin typeface="Garamond" panose="02020404030301010803" pitchFamily="18" charset="0"/>
              </a:rPr>
              <a:t>Jacíkova</a:t>
            </a:r>
            <a:r>
              <a:rPr lang="cs-CZ" altLang="cs-CZ" sz="3600" dirty="0">
                <a:latin typeface="Garamond" panose="02020404030301010803" pitchFamily="18" charset="0"/>
              </a:rPr>
              <a:t> celostního motorického testu a vytrvalostního </a:t>
            </a:r>
            <a:r>
              <a:rPr lang="cs-CZ" altLang="cs-CZ" sz="3600" dirty="0" smtClean="0">
                <a:latin typeface="Garamond" panose="02020404030301010803" pitchFamily="18" charset="0"/>
              </a:rPr>
              <a:t>běhu. Nutno splnit zadané limity !</a:t>
            </a:r>
            <a:endParaRPr lang="cs-CZ" altLang="cs-CZ" sz="3600" dirty="0">
              <a:latin typeface="Garamond" panose="02020404030301010803" pitchFamily="18" charset="0"/>
            </a:endParaRPr>
          </a:p>
          <a:p>
            <a:pPr>
              <a:spcBef>
                <a:spcPct val="0"/>
              </a:spcBef>
              <a:buFontTx/>
              <a:buNone/>
              <a:defRPr/>
            </a:pPr>
            <a:r>
              <a:rPr lang="cs-CZ" altLang="cs-CZ" sz="3600" dirty="0">
                <a:latin typeface="Garamond" panose="02020404030301010803" pitchFamily="18" charset="0"/>
              </a:rPr>
              <a:t>Shyby: počet provedení muži 5; počet provedení ženy 3</a:t>
            </a:r>
          </a:p>
          <a:p>
            <a:pPr>
              <a:spcBef>
                <a:spcPct val="0"/>
              </a:spcBef>
              <a:buFontTx/>
              <a:buNone/>
              <a:defRPr/>
            </a:pPr>
            <a:r>
              <a:rPr lang="cs-CZ" altLang="cs-CZ" sz="3600" i="1" dirty="0">
                <a:solidFill>
                  <a:srgbClr val="EE1ED0"/>
                </a:solidFill>
                <a:latin typeface="Garamond" panose="02020404030301010803" pitchFamily="18" charset="0"/>
              </a:rPr>
              <a:t>Ukázkové video</a:t>
            </a:r>
            <a:r>
              <a:rPr lang="cs-CZ" altLang="cs-CZ" sz="3600" dirty="0">
                <a:solidFill>
                  <a:srgbClr val="EE1ED0"/>
                </a:solidFill>
                <a:latin typeface="Garamond" panose="02020404030301010803" pitchFamily="18" charset="0"/>
              </a:rPr>
              <a:t>: </a:t>
            </a:r>
            <a:r>
              <a:rPr lang="cs-CZ" altLang="cs-CZ" sz="3600" dirty="0">
                <a:solidFill>
                  <a:srgbClr val="00B0F0"/>
                </a:solidFill>
                <a:latin typeface="Garamond" panose="02020404030301010803" pitchFamily="18" charset="0"/>
              </a:rPr>
              <a:t>http://www.med.muni.cz/dokumenty/avi/zach_shyby_prijimaci_zkousky_2016.avi</a:t>
            </a:r>
          </a:p>
          <a:p>
            <a:pPr>
              <a:spcBef>
                <a:spcPct val="0"/>
              </a:spcBef>
              <a:buFontTx/>
              <a:buNone/>
              <a:defRPr/>
            </a:pPr>
            <a:r>
              <a:rPr lang="cs-CZ" altLang="cs-CZ" sz="3600" dirty="0" err="1">
                <a:latin typeface="Garamond" panose="02020404030301010803" pitchFamily="18" charset="0"/>
              </a:rPr>
              <a:t>Jacíkův</a:t>
            </a:r>
            <a:r>
              <a:rPr lang="cs-CZ" altLang="cs-CZ" sz="3600" dirty="0">
                <a:latin typeface="Garamond" panose="02020404030301010803" pitchFamily="18" charset="0"/>
              </a:rPr>
              <a:t> </a:t>
            </a:r>
            <a:r>
              <a:rPr lang="cs-CZ" altLang="cs-CZ" sz="3600" dirty="0" smtClean="0">
                <a:latin typeface="Garamond" panose="02020404030301010803" pitchFamily="18" charset="0"/>
              </a:rPr>
              <a:t>test: muži </a:t>
            </a:r>
            <a:r>
              <a:rPr lang="cs-CZ" altLang="cs-CZ" sz="3600" dirty="0">
                <a:latin typeface="Garamond" panose="02020404030301010803" pitchFamily="18" charset="0"/>
              </a:rPr>
              <a:t>limit 70 změn polohy / 2 min</a:t>
            </a:r>
            <a:r>
              <a:rPr lang="cs-CZ" altLang="cs-CZ" sz="3600" dirty="0" smtClean="0">
                <a:latin typeface="Garamond" panose="02020404030301010803" pitchFamily="18" charset="0"/>
              </a:rPr>
              <a:t>.; ženy </a:t>
            </a:r>
            <a:r>
              <a:rPr lang="cs-CZ" altLang="cs-CZ" sz="3600" dirty="0">
                <a:latin typeface="Garamond" panose="02020404030301010803" pitchFamily="18" charset="0"/>
              </a:rPr>
              <a:t>limit 60 změn polohy / 2min.</a:t>
            </a:r>
            <a:r>
              <a:rPr lang="cs-CZ" altLang="cs-CZ" sz="3600" i="1" dirty="0">
                <a:latin typeface="Garamond" panose="02020404030301010803" pitchFamily="18" charset="0"/>
              </a:rPr>
              <a:t> </a:t>
            </a:r>
            <a:br>
              <a:rPr lang="cs-CZ" altLang="cs-CZ" sz="3600" i="1" dirty="0">
                <a:latin typeface="Garamond" panose="02020404030301010803" pitchFamily="18" charset="0"/>
              </a:rPr>
            </a:br>
            <a:r>
              <a:rPr lang="cs-CZ" altLang="cs-CZ" sz="3600" i="1" dirty="0">
                <a:solidFill>
                  <a:srgbClr val="EE1ED0"/>
                </a:solidFill>
                <a:latin typeface="Garamond" panose="02020404030301010803" pitchFamily="18" charset="0"/>
              </a:rPr>
              <a:t>Ukázkové video</a:t>
            </a:r>
            <a:r>
              <a:rPr lang="cs-CZ" altLang="cs-CZ" sz="3600" dirty="0">
                <a:solidFill>
                  <a:srgbClr val="EE1ED0"/>
                </a:solidFill>
                <a:latin typeface="Garamond" panose="02020404030301010803" pitchFamily="18" charset="0"/>
              </a:rPr>
              <a:t>: </a:t>
            </a:r>
            <a:r>
              <a:rPr lang="cs-CZ" sz="3600" dirty="0">
                <a:solidFill>
                  <a:srgbClr val="00B0F0"/>
                </a:solidFill>
                <a:latin typeface="Garamond" panose="02020404030301010803" pitchFamily="18" charset="0"/>
                <a:cs typeface="Times New Roman" panose="02020603050405020304" pitchFamily="18" charset="0"/>
                <a:hlinkClick r:id="rId4"/>
              </a:rPr>
              <a:t>https://</a:t>
            </a:r>
            <a:r>
              <a:rPr lang="cs-CZ" sz="3600" dirty="0" smtClean="0">
                <a:solidFill>
                  <a:srgbClr val="00B0F0"/>
                </a:solidFill>
                <a:latin typeface="Garamond" panose="02020404030301010803" pitchFamily="18" charset="0"/>
                <a:cs typeface="Times New Roman" panose="02020603050405020304" pitchFamily="18" charset="0"/>
                <a:hlinkClick r:id="rId4"/>
              </a:rPr>
              <a:t>www.youtube.com/watch?v=98wALzAFnHo</a:t>
            </a:r>
            <a:r>
              <a:rPr lang="cs-CZ" sz="3600" dirty="0" smtClean="0">
                <a:solidFill>
                  <a:srgbClr val="00B0F0"/>
                </a:solidFill>
                <a:latin typeface="Garamond" panose="02020404030301010803" pitchFamily="18" charset="0"/>
                <a:cs typeface="Times New Roman" panose="02020603050405020304" pitchFamily="18" charset="0"/>
              </a:rPr>
              <a:t> </a:t>
            </a:r>
            <a:endParaRPr lang="cs-CZ" sz="3600" dirty="0">
              <a:solidFill>
                <a:srgbClr val="00B0F0"/>
              </a:solidFill>
              <a:latin typeface="Garamond" panose="02020404030301010803" pitchFamily="18" charset="0"/>
              <a:cs typeface="Times New Roman" panose="02020603050405020304" pitchFamily="18" charset="0"/>
            </a:endParaRPr>
          </a:p>
          <a:p>
            <a:pPr>
              <a:spcBef>
                <a:spcPts val="600"/>
              </a:spcBef>
              <a:buFontTx/>
              <a:buNone/>
              <a:defRPr/>
            </a:pPr>
            <a:r>
              <a:rPr lang="cs-CZ" altLang="cs-CZ" sz="3600" dirty="0" smtClean="0">
                <a:latin typeface="Garamond" panose="02020404030301010803" pitchFamily="18" charset="0"/>
              </a:rPr>
              <a:t>muži </a:t>
            </a:r>
            <a:r>
              <a:rPr lang="cs-CZ" altLang="cs-CZ" sz="3600" dirty="0">
                <a:latin typeface="Garamond" panose="02020404030301010803" pitchFamily="18" charset="0"/>
              </a:rPr>
              <a:t>běh 1 500 m, limit 6:00 min</a:t>
            </a:r>
            <a:r>
              <a:rPr lang="cs-CZ" altLang="cs-CZ" sz="3600" dirty="0" smtClean="0">
                <a:latin typeface="Garamond" panose="02020404030301010803" pitchFamily="18" charset="0"/>
              </a:rPr>
              <a:t>.; ženy</a:t>
            </a:r>
            <a:r>
              <a:rPr lang="cs-CZ" altLang="cs-CZ" sz="3600" dirty="0">
                <a:latin typeface="Garamond" panose="02020404030301010803" pitchFamily="18" charset="0"/>
              </a:rPr>
              <a:t>: běh 800 m, limit 3:40 min.</a:t>
            </a:r>
          </a:p>
          <a:p>
            <a:pPr>
              <a:spcBef>
                <a:spcPts val="1200"/>
              </a:spcBef>
              <a:buFontTx/>
              <a:buNone/>
              <a:defRPr/>
            </a:pPr>
            <a:r>
              <a:rPr lang="cs-CZ" altLang="cs-CZ" sz="3600" u="sng" dirty="0" smtClean="0">
                <a:solidFill>
                  <a:srgbClr val="C00000"/>
                </a:solidFill>
                <a:latin typeface="Garamond" panose="02020404030301010803" pitchFamily="18" charset="0"/>
              </a:rPr>
              <a:t>K</a:t>
            </a:r>
            <a:r>
              <a:rPr lang="cs-CZ" altLang="cs-CZ" sz="3600" u="sng" dirty="0">
                <a:solidFill>
                  <a:srgbClr val="C00000"/>
                </a:solidFill>
                <a:latin typeface="Garamond" panose="02020404030301010803" pitchFamily="18" charset="0"/>
              </a:rPr>
              <a:t> písemné části přijímacího řízení budou pozváni pouze uchazeči, kteří při testech </a:t>
            </a:r>
            <a:r>
              <a:rPr lang="cs-CZ" altLang="cs-CZ" sz="3600" u="sng" dirty="0" smtClean="0">
                <a:solidFill>
                  <a:srgbClr val="C00000"/>
                </a:solidFill>
                <a:latin typeface="Garamond" panose="02020404030301010803" pitchFamily="18" charset="0"/>
              </a:rPr>
              <a:t>fyzické zdatnosti </a:t>
            </a:r>
            <a:r>
              <a:rPr lang="cs-CZ" altLang="cs-CZ" sz="3600" u="sng" dirty="0">
                <a:solidFill>
                  <a:srgbClr val="C00000"/>
                </a:solidFill>
                <a:latin typeface="Garamond" panose="02020404030301010803" pitchFamily="18" charset="0"/>
              </a:rPr>
              <a:t>splní požadované limity</a:t>
            </a:r>
            <a:r>
              <a:rPr lang="cs-CZ" altLang="cs-CZ" sz="3600" dirty="0">
                <a:solidFill>
                  <a:srgbClr val="C00000"/>
                </a:solidFill>
                <a:latin typeface="Garamond" panose="02020404030301010803" pitchFamily="18" charset="0"/>
              </a:rPr>
              <a:t>.</a:t>
            </a:r>
          </a:p>
        </p:txBody>
      </p:sp>
      <p:sp>
        <p:nvSpPr>
          <p:cNvPr id="5" name="TextovéPole 4"/>
          <p:cNvSpPr txBox="1"/>
          <p:nvPr/>
        </p:nvSpPr>
        <p:spPr>
          <a:xfrm>
            <a:off x="4329404" y="1043064"/>
            <a:ext cx="5859624" cy="923330"/>
          </a:xfrm>
          <a:prstGeom prst="rect">
            <a:avLst/>
          </a:prstGeom>
          <a:noFill/>
        </p:spPr>
        <p:txBody>
          <a:bodyPr wrap="square" rtlCol="0">
            <a:spAutoFit/>
          </a:bodyPr>
          <a:lstStyle/>
          <a:p>
            <a:r>
              <a:rPr lang="cs-CZ" altLang="cs-CZ" sz="5400" b="1" dirty="0" smtClean="0">
                <a:solidFill>
                  <a:srgbClr val="FF0000"/>
                </a:solidFill>
                <a:latin typeface="Garamond" panose="02020404030301010803" pitchFamily="18" charset="0"/>
              </a:rPr>
              <a:t>Praktická zkouška</a:t>
            </a:r>
            <a:endParaRPr lang="cs-CZ" sz="5400" b="1" dirty="0">
              <a:solidFill>
                <a:srgbClr val="FF0000"/>
              </a:solidFill>
            </a:endParaRPr>
          </a:p>
        </p:txBody>
      </p:sp>
    </p:spTree>
    <p:extLst>
      <p:ext uri="{BB962C8B-B14F-4D97-AF65-F5344CB8AC3E}">
        <p14:creationId xmlns:p14="http://schemas.microsoft.com/office/powerpoint/2010/main" val="1428870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4" name="Picture 5" descr="pan1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7" y="1268412"/>
            <a:ext cx="14486287" cy="5896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2244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6" y="1331913"/>
            <a:ext cx="14778318" cy="8109912"/>
          </a:xfrm>
          <a:prstGeom prst="rect">
            <a:avLst/>
          </a:prstGeom>
        </p:spPr>
        <p:txBody>
          <a:bodyPr wrap="square">
            <a:spAutoFit/>
          </a:bodyPr>
          <a:lstStyle/>
          <a:p>
            <a:pPr>
              <a:spcBef>
                <a:spcPct val="0"/>
              </a:spcBef>
              <a:buFontTx/>
              <a:buNone/>
              <a:defRPr/>
            </a:pPr>
            <a:r>
              <a:rPr lang="cs-CZ" altLang="cs-CZ" sz="6000" b="1" u="sng" dirty="0" smtClean="0">
                <a:solidFill>
                  <a:srgbClr val="CC66FF"/>
                </a:solidFill>
                <a:latin typeface="Garamond" panose="02020404030301010803" pitchFamily="18" charset="0"/>
              </a:rPr>
              <a:t>Navazující magisterské studium</a:t>
            </a:r>
            <a:r>
              <a:rPr lang="cs-CZ" altLang="cs-CZ" sz="4400" b="1" dirty="0" smtClean="0">
                <a:latin typeface="Garamond" panose="02020404030301010803" pitchFamily="18" charset="0"/>
              </a:rPr>
              <a:t/>
            </a:r>
            <a:br>
              <a:rPr lang="cs-CZ" altLang="cs-CZ" sz="4400" b="1" dirty="0" smtClean="0">
                <a:latin typeface="Garamond" panose="02020404030301010803" pitchFamily="18" charset="0"/>
              </a:rPr>
            </a:br>
            <a:endParaRPr lang="cs-CZ" altLang="cs-CZ" sz="4400" b="1" dirty="0" smtClean="0">
              <a:latin typeface="Garamond" panose="02020404030301010803" pitchFamily="18" charset="0"/>
            </a:endParaRPr>
          </a:p>
          <a:p>
            <a:pPr>
              <a:spcBef>
                <a:spcPct val="0"/>
              </a:spcBef>
              <a:buFontTx/>
              <a:buNone/>
              <a:defRPr/>
            </a:pPr>
            <a:r>
              <a:rPr lang="cs-CZ" altLang="cs-CZ" sz="4400" b="1" dirty="0" smtClean="0">
                <a:latin typeface="Garamond" panose="02020404030301010803" pitchFamily="18" charset="0"/>
              </a:rPr>
              <a:t>Přijímací </a:t>
            </a:r>
            <a:r>
              <a:rPr lang="cs-CZ" altLang="cs-CZ" sz="4400" b="1" dirty="0">
                <a:latin typeface="Garamond" panose="02020404030301010803" pitchFamily="18" charset="0"/>
              </a:rPr>
              <a:t>zkouška:</a:t>
            </a:r>
          </a:p>
          <a:p>
            <a:pPr marL="342900" indent="-342900">
              <a:spcBef>
                <a:spcPct val="0"/>
              </a:spcBef>
              <a:defRPr/>
            </a:pPr>
            <a:r>
              <a:rPr lang="cs-CZ" altLang="cs-CZ" sz="4000" dirty="0" smtClean="0">
                <a:latin typeface="Garamond" panose="02020404030301010803" pitchFamily="18" charset="0"/>
              </a:rPr>
              <a:t>test </a:t>
            </a:r>
            <a:r>
              <a:rPr lang="cs-CZ" altLang="cs-CZ" sz="4000" dirty="0">
                <a:latin typeface="Garamond" panose="02020404030301010803" pitchFamily="18" charset="0"/>
              </a:rPr>
              <a:t>z úrovně vědomostí </a:t>
            </a:r>
            <a:r>
              <a:rPr lang="cs-CZ" altLang="cs-CZ" sz="4000" dirty="0" smtClean="0">
                <a:latin typeface="Garamond" panose="02020404030301010803" pitchFamily="18" charset="0"/>
              </a:rPr>
              <a:t>nabytých v tříletém bakalářském studiu </a:t>
            </a:r>
          </a:p>
          <a:p>
            <a:pPr marL="342900" indent="-342900">
              <a:spcBef>
                <a:spcPct val="0"/>
              </a:spcBef>
              <a:defRPr/>
            </a:pPr>
            <a:r>
              <a:rPr lang="cs-CZ" altLang="cs-CZ" sz="4000" dirty="0" smtClean="0">
                <a:latin typeface="Garamond" panose="02020404030301010803" pitchFamily="18" charset="0"/>
              </a:rPr>
              <a:t>dle jednotlivých </a:t>
            </a:r>
            <a:r>
              <a:rPr lang="cs-CZ" altLang="cs-CZ" sz="4000" dirty="0">
                <a:latin typeface="Garamond" panose="02020404030301010803" pitchFamily="18" charset="0"/>
              </a:rPr>
              <a:t>specializací  </a:t>
            </a:r>
          </a:p>
          <a:p>
            <a:pPr algn="just">
              <a:spcBef>
                <a:spcPct val="0"/>
              </a:spcBef>
              <a:buFontTx/>
              <a:buNone/>
              <a:defRPr/>
            </a:pPr>
            <a:endParaRPr lang="cs-CZ" altLang="cs-CZ" sz="4000" dirty="0">
              <a:solidFill>
                <a:srgbClr val="FF0066"/>
              </a:solidFill>
              <a:latin typeface="Garamond" panose="02020404030301010803" pitchFamily="18" charset="0"/>
            </a:endParaRPr>
          </a:p>
          <a:p>
            <a:pPr marL="342900" indent="-342900" algn="just">
              <a:spcBef>
                <a:spcPct val="0"/>
              </a:spcBef>
              <a:defRPr/>
            </a:pPr>
            <a:r>
              <a:rPr lang="cs-CZ" altLang="cs-CZ" sz="4000" dirty="0">
                <a:solidFill>
                  <a:srgbClr val="FF0066"/>
                </a:solidFill>
                <a:latin typeface="Garamond" panose="02020404030301010803" pitchFamily="18" charset="0"/>
              </a:rPr>
              <a:t>Každý test obsahuje 80 otázek, trvání každého testu </a:t>
            </a:r>
            <a:r>
              <a:rPr lang="cs-CZ" altLang="cs-CZ" sz="4000" dirty="0" smtClean="0">
                <a:solidFill>
                  <a:srgbClr val="FF0066"/>
                </a:solidFill>
                <a:latin typeface="Garamond" panose="02020404030301010803" pitchFamily="18" charset="0"/>
              </a:rPr>
              <a:t>je  </a:t>
            </a:r>
            <a:r>
              <a:rPr lang="cs-CZ" altLang="cs-CZ" sz="4000" dirty="0">
                <a:solidFill>
                  <a:srgbClr val="FF0066"/>
                </a:solidFill>
                <a:latin typeface="Garamond" panose="02020404030301010803" pitchFamily="18" charset="0"/>
              </a:rPr>
              <a:t>90 minut.   </a:t>
            </a:r>
            <a:endParaRPr lang="cs-CZ" altLang="cs-CZ" sz="4000" dirty="0">
              <a:latin typeface="Garamond" panose="02020404030301010803" pitchFamily="18" charset="0"/>
            </a:endParaRPr>
          </a:p>
          <a:p>
            <a:pPr>
              <a:spcBef>
                <a:spcPts val="600"/>
              </a:spcBef>
              <a:buFontTx/>
              <a:buNone/>
              <a:defRPr/>
            </a:pPr>
            <a:r>
              <a:rPr lang="cs-CZ" altLang="cs-CZ" sz="4000" dirty="0">
                <a:latin typeface="Garamond" panose="02020404030301010803" pitchFamily="18" charset="0"/>
              </a:rPr>
              <a:t>Hodnocení: </a:t>
            </a:r>
          </a:p>
          <a:p>
            <a:pPr>
              <a:spcBef>
                <a:spcPct val="0"/>
              </a:spcBef>
              <a:buFontTx/>
              <a:buNone/>
              <a:defRPr/>
            </a:pPr>
            <a:r>
              <a:rPr lang="cs-CZ" altLang="cs-CZ" sz="4000" dirty="0">
                <a:latin typeface="Garamond" panose="02020404030301010803" pitchFamily="18" charset="0"/>
              </a:rPr>
              <a:t>Za každou správnou odpověď získá uchazeč </a:t>
            </a:r>
            <a:r>
              <a:rPr lang="cs-CZ" altLang="cs-CZ" sz="4000" dirty="0">
                <a:solidFill>
                  <a:srgbClr val="660066"/>
                </a:solidFill>
                <a:latin typeface="Garamond" panose="02020404030301010803" pitchFamily="18" charset="0"/>
              </a:rPr>
              <a:t>1</a:t>
            </a:r>
            <a:r>
              <a:rPr lang="cs-CZ" altLang="cs-CZ" sz="4000" dirty="0">
                <a:solidFill>
                  <a:srgbClr val="00B050"/>
                </a:solidFill>
                <a:latin typeface="Garamond" panose="02020404030301010803" pitchFamily="18" charset="0"/>
              </a:rPr>
              <a:t> </a:t>
            </a:r>
            <a:r>
              <a:rPr lang="cs-CZ" altLang="cs-CZ" sz="4000" dirty="0">
                <a:latin typeface="Garamond" panose="02020404030301010803" pitchFamily="18" charset="0"/>
              </a:rPr>
              <a:t>body.       </a:t>
            </a:r>
            <a:r>
              <a:rPr lang="cs-CZ" altLang="cs-CZ" sz="4000" dirty="0" smtClean="0">
                <a:latin typeface="Garamond" panose="02020404030301010803" pitchFamily="18" charset="0"/>
              </a:rPr>
              <a:t/>
            </a:r>
            <a:br>
              <a:rPr lang="cs-CZ" altLang="cs-CZ" sz="4000" dirty="0" smtClean="0">
                <a:latin typeface="Garamond" panose="02020404030301010803" pitchFamily="18" charset="0"/>
              </a:rPr>
            </a:br>
            <a:r>
              <a:rPr lang="cs-CZ" altLang="cs-CZ" sz="4000" dirty="0" smtClean="0">
                <a:latin typeface="Garamond" panose="02020404030301010803" pitchFamily="18" charset="0"/>
              </a:rPr>
              <a:t>Body </a:t>
            </a:r>
            <a:r>
              <a:rPr lang="cs-CZ" altLang="cs-CZ" sz="4000" dirty="0">
                <a:latin typeface="Garamond" panose="02020404030301010803" pitchFamily="18" charset="0"/>
              </a:rPr>
              <a:t>z špatnou odpověď se neodečítají.</a:t>
            </a:r>
          </a:p>
          <a:p>
            <a:pPr>
              <a:spcBef>
                <a:spcPct val="0"/>
              </a:spcBef>
              <a:buFontTx/>
              <a:buNone/>
              <a:defRPr/>
            </a:pPr>
            <a:r>
              <a:rPr lang="cs-CZ" altLang="cs-CZ" sz="4000" dirty="0">
                <a:latin typeface="Garamond" panose="02020404030301010803" pitchFamily="18" charset="0"/>
              </a:rPr>
              <a:t>Maximální bodové ohodnocení: </a:t>
            </a:r>
            <a:r>
              <a:rPr lang="cs-CZ" altLang="cs-CZ" sz="4000" b="1" dirty="0">
                <a:solidFill>
                  <a:srgbClr val="CC66FF"/>
                </a:solidFill>
                <a:latin typeface="Garamond" panose="02020404030301010803" pitchFamily="18" charset="0"/>
              </a:rPr>
              <a:t>80 bodů</a:t>
            </a:r>
          </a:p>
          <a:p>
            <a:pPr>
              <a:spcBef>
                <a:spcPct val="0"/>
              </a:spcBef>
              <a:buFontTx/>
              <a:buNone/>
            </a:pPr>
            <a:endParaRPr lang="cs-CZ" altLang="cs-CZ" sz="4800" b="1" dirty="0">
              <a:latin typeface="Garamond" panose="02020404030301010803" pitchFamily="18" charset="0"/>
            </a:endParaRPr>
          </a:p>
        </p:txBody>
      </p:sp>
    </p:spTree>
    <p:extLst>
      <p:ext uri="{BB962C8B-B14F-4D97-AF65-F5344CB8AC3E}">
        <p14:creationId xmlns:p14="http://schemas.microsoft.com/office/powerpoint/2010/main" val="29258405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5" name="Obdélník 4"/>
          <p:cNvSpPr/>
          <p:nvPr/>
        </p:nvSpPr>
        <p:spPr>
          <a:xfrm>
            <a:off x="1021975" y="1331913"/>
            <a:ext cx="14907563" cy="8094524"/>
          </a:xfrm>
          <a:prstGeom prst="rect">
            <a:avLst/>
          </a:prstGeom>
        </p:spPr>
        <p:txBody>
          <a:bodyPr wrap="square">
            <a:spAutoFit/>
          </a:bodyPr>
          <a:lstStyle/>
          <a:p>
            <a:pPr algn="ctr">
              <a:spcBef>
                <a:spcPct val="0"/>
              </a:spcBef>
              <a:buFontTx/>
              <a:buNone/>
            </a:pPr>
            <a:r>
              <a:rPr lang="cs-CZ" altLang="cs-CZ" sz="6000" b="1" u="sng" dirty="0" smtClean="0">
                <a:solidFill>
                  <a:srgbClr val="CC66FF"/>
                </a:solidFill>
                <a:latin typeface="Garamond" panose="02020404030301010803" pitchFamily="18" charset="0"/>
              </a:rPr>
              <a:t>Podmínky přijetí v akademickém roce 2018/2019</a:t>
            </a:r>
            <a:r>
              <a:rPr lang="cs-CZ" altLang="cs-CZ" sz="4400" b="1" dirty="0" smtClean="0">
                <a:latin typeface="Garamond" panose="02020404030301010803" pitchFamily="18" charset="0"/>
              </a:rPr>
              <a:t/>
            </a:r>
            <a:br>
              <a:rPr lang="cs-CZ" altLang="cs-CZ" sz="4400" b="1" dirty="0" smtClean="0">
                <a:latin typeface="Garamond" panose="02020404030301010803" pitchFamily="18" charset="0"/>
              </a:rPr>
            </a:br>
            <a:r>
              <a:rPr lang="cs-CZ" altLang="cs-CZ" sz="4400" b="1" u="sng" dirty="0">
                <a:latin typeface="Garamond" panose="02020404030301010803" pitchFamily="18" charset="0"/>
              </a:rPr>
              <a:t>do bakalářských a magisterských studijních </a:t>
            </a:r>
            <a:r>
              <a:rPr lang="cs-CZ" altLang="cs-CZ" sz="4400" b="1" u="sng" dirty="0" smtClean="0">
                <a:latin typeface="Garamond" panose="02020404030301010803" pitchFamily="18" charset="0"/>
              </a:rPr>
              <a:t>programů</a:t>
            </a:r>
          </a:p>
          <a:p>
            <a:pPr algn="ctr">
              <a:spcBef>
                <a:spcPct val="0"/>
              </a:spcBef>
              <a:buFontTx/>
              <a:buNone/>
            </a:pPr>
            <a:r>
              <a:rPr lang="cs-CZ" altLang="cs-CZ" sz="4400" b="1" dirty="0" smtClean="0">
                <a:latin typeface="Garamond" panose="02020404030301010803" pitchFamily="18" charset="0"/>
              </a:rPr>
              <a:t> </a:t>
            </a:r>
            <a:endParaRPr lang="cs-CZ" altLang="cs-CZ" sz="4400" b="1" dirty="0">
              <a:latin typeface="Garamond" panose="02020404030301010803" pitchFamily="18" charset="0"/>
            </a:endParaRPr>
          </a:p>
          <a:p>
            <a:pPr marL="571500" indent="-571500">
              <a:spcBef>
                <a:spcPct val="0"/>
              </a:spcBef>
              <a:buFont typeface="Wingdings" panose="05000000000000000000" pitchFamily="2" charset="2"/>
              <a:buChar char=""/>
            </a:pPr>
            <a:r>
              <a:rPr lang="cs-CZ" altLang="cs-CZ" sz="4400" b="1" dirty="0">
                <a:latin typeface="Garamond" panose="02020404030301010803" pitchFamily="18" charset="0"/>
              </a:rPr>
              <a:t> </a:t>
            </a:r>
            <a:r>
              <a:rPr lang="cs-CZ" altLang="cs-CZ" sz="4400" dirty="0">
                <a:latin typeface="Garamond" panose="02020404030301010803" pitchFamily="18" charset="0"/>
              </a:rPr>
              <a:t>podání  elektronické přihlášky do 28. února </a:t>
            </a:r>
            <a:r>
              <a:rPr lang="cs-CZ" altLang="cs-CZ" sz="4400" dirty="0" smtClean="0">
                <a:latin typeface="Garamond" panose="02020404030301010803" pitchFamily="18" charset="0"/>
              </a:rPr>
              <a:t>2018</a:t>
            </a:r>
          </a:p>
          <a:p>
            <a:pPr marL="571500" indent="-571500">
              <a:spcBef>
                <a:spcPct val="0"/>
              </a:spcBef>
              <a:buFont typeface="Wingdings" panose="05000000000000000000" pitchFamily="2" charset="2"/>
              <a:buChar char="F"/>
            </a:pPr>
            <a:r>
              <a:rPr lang="cs-CZ" altLang="cs-CZ" sz="4400" dirty="0" smtClean="0">
                <a:latin typeface="Garamond" panose="02020404030301010803" pitchFamily="18" charset="0"/>
              </a:rPr>
              <a:t> </a:t>
            </a:r>
            <a:r>
              <a:rPr lang="cs-CZ" altLang="cs-CZ" sz="4400" dirty="0">
                <a:latin typeface="Garamond" panose="02020404030301010803" pitchFamily="18" charset="0"/>
              </a:rPr>
              <a:t>zaplacení manipulačního poplatku za přijímací řízení</a:t>
            </a:r>
          </a:p>
          <a:p>
            <a:pPr marL="571500" indent="-571500">
              <a:spcBef>
                <a:spcPct val="0"/>
              </a:spcBef>
              <a:buFont typeface="Wingdings" panose="05000000000000000000" pitchFamily="2" charset="2"/>
              <a:buChar char="F"/>
            </a:pPr>
            <a:r>
              <a:rPr lang="cs-CZ" altLang="cs-CZ" sz="4400" dirty="0">
                <a:latin typeface="Garamond" panose="02020404030301010803" pitchFamily="18" charset="0"/>
              </a:rPr>
              <a:t> úspěšné ukončení středoškolského studia maturitou </a:t>
            </a:r>
            <a:endParaRPr lang="cs-CZ" altLang="cs-CZ" sz="4400" dirty="0" smtClean="0">
              <a:latin typeface="Garamond" panose="02020404030301010803" pitchFamily="18" charset="0"/>
            </a:endParaRPr>
          </a:p>
          <a:p>
            <a:pPr marL="571500" indent="-571500">
              <a:spcBef>
                <a:spcPct val="0"/>
              </a:spcBef>
              <a:buFont typeface="Wingdings" panose="05000000000000000000" pitchFamily="2" charset="2"/>
              <a:buChar char="F"/>
            </a:pPr>
            <a:r>
              <a:rPr lang="cs-CZ" altLang="cs-CZ" sz="4400" b="1" dirty="0" smtClean="0">
                <a:latin typeface="Garamond" panose="02020404030301010803" pitchFamily="18" charset="0"/>
              </a:rPr>
              <a:t> úspěšné </a:t>
            </a:r>
            <a:r>
              <a:rPr lang="cs-CZ" altLang="cs-CZ" sz="4400" b="1" dirty="0">
                <a:latin typeface="Garamond" panose="02020404030301010803" pitchFamily="18" charset="0"/>
              </a:rPr>
              <a:t>vykonání přijímací zkoušky</a:t>
            </a:r>
          </a:p>
          <a:p>
            <a:pPr marL="571500" indent="-571500">
              <a:spcBef>
                <a:spcPct val="0"/>
              </a:spcBef>
              <a:buFont typeface="Wingdings" panose="05000000000000000000" pitchFamily="2" charset="2"/>
              <a:buChar char="F"/>
            </a:pPr>
            <a:endParaRPr lang="cs-CZ" altLang="cs-CZ" sz="4400" dirty="0">
              <a:latin typeface="Garamond" panose="02020404030301010803" pitchFamily="18" charset="0"/>
            </a:endParaRPr>
          </a:p>
          <a:p>
            <a:pPr>
              <a:spcBef>
                <a:spcPct val="0"/>
              </a:spcBef>
              <a:buFontTx/>
              <a:buNone/>
            </a:pPr>
            <a:endParaRPr lang="cs-CZ" altLang="cs-CZ" sz="4400" b="1" dirty="0">
              <a:latin typeface="Garamond" panose="02020404030301010803" pitchFamily="18" charset="0"/>
            </a:endParaRPr>
          </a:p>
          <a:p>
            <a:pPr>
              <a:spcBef>
                <a:spcPct val="0"/>
              </a:spcBef>
              <a:buFontTx/>
              <a:buNone/>
            </a:pPr>
            <a:endParaRPr lang="cs-CZ" altLang="cs-CZ" sz="4800" b="1" dirty="0">
              <a:latin typeface="Garamond" panose="02020404030301010803" pitchFamily="18" charset="0"/>
            </a:endParaRPr>
          </a:p>
        </p:txBody>
      </p:sp>
    </p:spTree>
    <p:extLst>
      <p:ext uri="{BB962C8B-B14F-4D97-AF65-F5344CB8AC3E}">
        <p14:creationId xmlns:p14="http://schemas.microsoft.com/office/powerpoint/2010/main" val="20636626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3000" y="1403350"/>
            <a:ext cx="15113000" cy="6894195"/>
          </a:xfrm>
          <a:prstGeom prst="rect">
            <a:avLst/>
          </a:prstGeom>
        </p:spPr>
        <p:txBody>
          <a:bodyPr wrap="square">
            <a:spAutoFit/>
          </a:bodyPr>
          <a:lstStyle/>
          <a:p>
            <a:pPr>
              <a:spcBef>
                <a:spcPct val="0"/>
              </a:spcBef>
              <a:buFontTx/>
              <a:buNone/>
            </a:pPr>
            <a:r>
              <a:rPr lang="cs-CZ" altLang="cs-CZ" sz="3600" b="1" u="sng" dirty="0">
                <a:latin typeface="Garamond" panose="02020404030301010803" pitchFamily="18" charset="0"/>
              </a:rPr>
              <a:t>do navazujících magisterských studijních programů</a:t>
            </a:r>
          </a:p>
          <a:p>
            <a:pPr marL="571500" indent="-571500">
              <a:spcBef>
                <a:spcPct val="0"/>
              </a:spcBef>
              <a:buFont typeface="Wingdings" panose="05000000000000000000" pitchFamily="2" charset="2"/>
              <a:buChar char="F"/>
            </a:pPr>
            <a:r>
              <a:rPr lang="cs-CZ" altLang="cs-CZ" sz="3600" dirty="0">
                <a:latin typeface="Garamond" panose="02020404030301010803" pitchFamily="18" charset="0"/>
              </a:rPr>
              <a:t> podání  elektronické přihlášky do 30. dubna </a:t>
            </a:r>
            <a:r>
              <a:rPr lang="cs-CZ" altLang="cs-CZ" sz="3600" dirty="0" smtClean="0">
                <a:latin typeface="Garamond" panose="02020404030301010803" pitchFamily="18" charset="0"/>
              </a:rPr>
              <a:t>2018</a:t>
            </a:r>
          </a:p>
          <a:p>
            <a:pPr marL="571500" indent="-571500">
              <a:spcBef>
                <a:spcPct val="0"/>
              </a:spcBef>
              <a:buFont typeface="Wingdings" panose="05000000000000000000" pitchFamily="2" charset="2"/>
              <a:buChar char="F"/>
            </a:pPr>
            <a:r>
              <a:rPr lang="cs-CZ" altLang="cs-CZ" sz="3600" dirty="0" smtClean="0">
                <a:latin typeface="Garamond" panose="02020404030301010803" pitchFamily="18" charset="0"/>
              </a:rPr>
              <a:t> zaplacení </a:t>
            </a:r>
            <a:r>
              <a:rPr lang="cs-CZ" altLang="cs-CZ" sz="3600" dirty="0">
                <a:latin typeface="Garamond" panose="02020404030301010803" pitchFamily="18" charset="0"/>
              </a:rPr>
              <a:t>manipulačního poplatku za přijímací </a:t>
            </a:r>
            <a:r>
              <a:rPr lang="cs-CZ" altLang="cs-CZ" sz="3600" dirty="0" smtClean="0">
                <a:latin typeface="Garamond" panose="02020404030301010803" pitchFamily="18" charset="0"/>
              </a:rPr>
              <a:t>řízení</a:t>
            </a:r>
          </a:p>
          <a:p>
            <a:pPr marL="571500" indent="-571500">
              <a:spcBef>
                <a:spcPct val="0"/>
              </a:spcBef>
              <a:buFont typeface="Wingdings" panose="05000000000000000000" pitchFamily="2" charset="2"/>
              <a:buChar char="F"/>
            </a:pPr>
            <a:r>
              <a:rPr lang="cs-CZ" altLang="cs-CZ" sz="3600" dirty="0" smtClean="0">
                <a:latin typeface="Garamond" panose="02020404030301010803" pitchFamily="18" charset="0"/>
              </a:rPr>
              <a:t>absolvování </a:t>
            </a:r>
            <a:r>
              <a:rPr lang="cs-CZ" altLang="cs-CZ" sz="3600" dirty="0">
                <a:latin typeface="Garamond" panose="02020404030301010803" pitchFamily="18" charset="0"/>
              </a:rPr>
              <a:t>požadovaného bakalářského </a:t>
            </a:r>
            <a:r>
              <a:rPr lang="cs-CZ" altLang="cs-CZ" sz="3600" dirty="0" smtClean="0">
                <a:latin typeface="Garamond" panose="02020404030301010803" pitchFamily="18" charset="0"/>
              </a:rPr>
              <a:t>studijního programu </a:t>
            </a:r>
            <a:r>
              <a:rPr lang="cs-CZ" altLang="cs-CZ" sz="3600" dirty="0">
                <a:latin typeface="Garamond" panose="02020404030301010803" pitchFamily="18" charset="0"/>
              </a:rPr>
              <a:t>a oboru </a:t>
            </a:r>
            <a:r>
              <a:rPr lang="cs-CZ" altLang="cs-CZ" sz="3600" u="sng" dirty="0">
                <a:latin typeface="Garamond" panose="02020404030301010803" pitchFamily="18" charset="0"/>
              </a:rPr>
              <a:t>před konáním přijímací zkoušky </a:t>
            </a:r>
            <a:r>
              <a:rPr lang="cs-CZ" altLang="cs-CZ" sz="3600" u="sng" dirty="0" smtClean="0">
                <a:latin typeface="Garamond" panose="02020404030301010803" pitchFamily="18" charset="0"/>
              </a:rPr>
              <a:t>21. </a:t>
            </a:r>
            <a:r>
              <a:rPr lang="cs-CZ" altLang="cs-CZ" sz="3600" u="sng" dirty="0">
                <a:latin typeface="Garamond" panose="02020404030301010803" pitchFamily="18" charset="0"/>
              </a:rPr>
              <a:t>června </a:t>
            </a:r>
            <a:r>
              <a:rPr lang="cs-CZ" altLang="cs-CZ" sz="3600" u="sng" dirty="0" smtClean="0">
                <a:latin typeface="Garamond" panose="02020404030301010803" pitchFamily="18" charset="0"/>
              </a:rPr>
              <a:t>2018, </a:t>
            </a:r>
            <a:r>
              <a:rPr lang="cs-CZ" altLang="cs-CZ" sz="3600" u="sng" dirty="0">
                <a:latin typeface="Garamond" panose="02020404030301010803" pitchFamily="18" charset="0"/>
              </a:rPr>
              <a:t>nejdéle před zápisem do studia </a:t>
            </a:r>
            <a:br>
              <a:rPr lang="cs-CZ" altLang="cs-CZ" sz="3600" u="sng" dirty="0">
                <a:latin typeface="Garamond" panose="02020404030301010803" pitchFamily="18" charset="0"/>
              </a:rPr>
            </a:br>
            <a:r>
              <a:rPr lang="cs-CZ" altLang="cs-CZ" sz="3600" u="sng" dirty="0" smtClean="0">
                <a:latin typeface="Garamond" panose="02020404030301010803" pitchFamily="18" charset="0"/>
              </a:rPr>
              <a:t>11. </a:t>
            </a:r>
            <a:r>
              <a:rPr lang="cs-CZ" altLang="cs-CZ" sz="3600" u="sng" dirty="0">
                <a:latin typeface="Garamond" panose="02020404030301010803" pitchFamily="18" charset="0"/>
              </a:rPr>
              <a:t>července </a:t>
            </a:r>
            <a:r>
              <a:rPr lang="cs-CZ" altLang="cs-CZ" sz="3600" u="sng" dirty="0" smtClean="0">
                <a:latin typeface="Garamond" panose="02020404030301010803" pitchFamily="18" charset="0"/>
              </a:rPr>
              <a:t>2018</a:t>
            </a:r>
          </a:p>
          <a:p>
            <a:pPr marL="571500" indent="-571500">
              <a:spcBef>
                <a:spcPct val="0"/>
              </a:spcBef>
              <a:buFont typeface="Wingdings" panose="05000000000000000000" pitchFamily="2" charset="2"/>
              <a:buChar char="F"/>
            </a:pPr>
            <a:r>
              <a:rPr lang="cs-CZ" altLang="cs-CZ" sz="3600" b="1" dirty="0" smtClean="0">
                <a:latin typeface="Garamond" panose="02020404030301010803" pitchFamily="18" charset="0"/>
              </a:rPr>
              <a:t>úspěšné </a:t>
            </a:r>
            <a:r>
              <a:rPr lang="cs-CZ" altLang="cs-CZ" sz="3600" b="1" dirty="0">
                <a:latin typeface="Garamond" panose="02020404030301010803" pitchFamily="18" charset="0"/>
              </a:rPr>
              <a:t>vykonání přijímací zkoušky</a:t>
            </a:r>
          </a:p>
          <a:p>
            <a:pPr>
              <a:spcBef>
                <a:spcPts val="1200"/>
              </a:spcBef>
              <a:buFontTx/>
              <a:buNone/>
            </a:pPr>
            <a:r>
              <a:rPr lang="cs-CZ" altLang="cs-CZ" sz="3600" b="1" dirty="0" smtClean="0">
                <a:solidFill>
                  <a:srgbClr val="C00000"/>
                </a:solidFill>
                <a:latin typeface="Garamond" panose="02020404030301010803" pitchFamily="18" charset="0"/>
              </a:rPr>
              <a:t>Na </a:t>
            </a:r>
            <a:r>
              <a:rPr lang="cs-CZ" altLang="cs-CZ" sz="3600" b="1" dirty="0">
                <a:solidFill>
                  <a:srgbClr val="C00000"/>
                </a:solidFill>
                <a:latin typeface="Garamond" panose="02020404030301010803" pitchFamily="18" charset="0"/>
              </a:rPr>
              <a:t>základě bodového ohodnocení výsledku písemných přijímacích testů jsou uchazeči zařazeni do pořadníku. Pro přijetí je nutné umístění v pořadí, které nepřesáhne stanovený počet přijatých. Předběžně uváděný počet přijatých je pouze orientační, konečný počet závisí </a:t>
            </a:r>
            <a:r>
              <a:rPr lang="cs-CZ" altLang="cs-CZ" sz="3600" b="1" dirty="0" smtClean="0">
                <a:solidFill>
                  <a:srgbClr val="C00000"/>
                </a:solidFill>
                <a:latin typeface="Garamond" panose="02020404030301010803" pitchFamily="18" charset="0"/>
              </a:rPr>
              <a:t>na </a:t>
            </a:r>
            <a:r>
              <a:rPr lang="cs-CZ" altLang="cs-CZ" sz="3600" b="1" dirty="0">
                <a:solidFill>
                  <a:srgbClr val="C00000"/>
                </a:solidFill>
                <a:latin typeface="Garamond" panose="02020404030301010803" pitchFamily="18" charset="0"/>
              </a:rPr>
              <a:t>počtu uchazečů a úrovni znalostí prokázaných </a:t>
            </a:r>
            <a:r>
              <a:rPr lang="cs-CZ" altLang="cs-CZ" sz="3600" b="1" dirty="0" smtClean="0">
                <a:solidFill>
                  <a:srgbClr val="C00000"/>
                </a:solidFill>
                <a:latin typeface="Garamond" panose="02020404030301010803" pitchFamily="18" charset="0"/>
              </a:rPr>
              <a:t>při </a:t>
            </a:r>
            <a:r>
              <a:rPr lang="cs-CZ" altLang="cs-CZ" sz="3600" b="1" dirty="0">
                <a:solidFill>
                  <a:srgbClr val="C00000"/>
                </a:solidFill>
                <a:latin typeface="Garamond" panose="02020404030301010803" pitchFamily="18" charset="0"/>
              </a:rPr>
              <a:t>přijímacím řízení.</a:t>
            </a:r>
            <a:r>
              <a:rPr lang="cs-CZ" altLang="cs-CZ" sz="3600" dirty="0">
                <a:solidFill>
                  <a:srgbClr val="C00000"/>
                </a:solidFill>
                <a:latin typeface="Garamond" panose="02020404030301010803" pitchFamily="18" charset="0"/>
              </a:rPr>
              <a:t> </a:t>
            </a:r>
          </a:p>
        </p:txBody>
      </p:sp>
    </p:spTree>
    <p:extLst>
      <p:ext uri="{BB962C8B-B14F-4D97-AF65-F5344CB8AC3E}">
        <p14:creationId xmlns:p14="http://schemas.microsoft.com/office/powerpoint/2010/main" val="41809279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3001" y="1403350"/>
            <a:ext cx="14980024" cy="7971413"/>
          </a:xfrm>
          <a:prstGeom prst="rect">
            <a:avLst/>
          </a:prstGeom>
        </p:spPr>
        <p:txBody>
          <a:bodyPr wrap="square">
            <a:spAutoFit/>
          </a:bodyPr>
          <a:lstStyle/>
          <a:p>
            <a:pPr algn="ctr">
              <a:spcBef>
                <a:spcPct val="0"/>
              </a:spcBef>
              <a:buFontTx/>
              <a:buNone/>
            </a:pPr>
            <a:r>
              <a:rPr lang="cs-CZ" altLang="cs-CZ" sz="6000" b="1" u="sng" dirty="0">
                <a:solidFill>
                  <a:srgbClr val="00B050"/>
                </a:solidFill>
                <a:latin typeface="Garamond" panose="02020404030301010803" pitchFamily="18" charset="0"/>
              </a:rPr>
              <a:t>Nabídka studia </a:t>
            </a:r>
            <a:r>
              <a:rPr lang="cs-CZ" altLang="cs-CZ" sz="6000" b="1" u="sng" dirty="0" smtClean="0">
                <a:solidFill>
                  <a:srgbClr val="00B050"/>
                </a:solidFill>
                <a:latin typeface="Garamond" panose="02020404030301010803" pitchFamily="18" charset="0"/>
              </a:rPr>
              <a:t>oboru Všeobecné </a:t>
            </a:r>
            <a:r>
              <a:rPr lang="cs-CZ" altLang="cs-CZ" sz="6000" b="1" u="sng" dirty="0">
                <a:solidFill>
                  <a:srgbClr val="00B050"/>
                </a:solidFill>
                <a:latin typeface="Garamond" panose="02020404030301010803" pitchFamily="18" charset="0"/>
              </a:rPr>
              <a:t>lékařství </a:t>
            </a:r>
          </a:p>
          <a:p>
            <a:pPr algn="ctr">
              <a:spcBef>
                <a:spcPct val="0"/>
              </a:spcBef>
              <a:buFontTx/>
              <a:buNone/>
            </a:pPr>
            <a:r>
              <a:rPr lang="cs-CZ" altLang="cs-CZ" sz="6000" b="1" u="sng" dirty="0">
                <a:solidFill>
                  <a:srgbClr val="00B050"/>
                </a:solidFill>
                <a:latin typeface="Garamond" panose="02020404030301010803" pitchFamily="18" charset="0"/>
              </a:rPr>
              <a:t>s rozšířenou vědeckou </a:t>
            </a:r>
            <a:r>
              <a:rPr lang="cs-CZ" altLang="cs-CZ" sz="6000" b="1" u="sng" dirty="0" smtClean="0">
                <a:solidFill>
                  <a:srgbClr val="00B050"/>
                </a:solidFill>
                <a:latin typeface="Garamond" panose="02020404030301010803" pitchFamily="18" charset="0"/>
              </a:rPr>
              <a:t>průpravou P-pool </a:t>
            </a:r>
            <a:endParaRPr lang="cs-CZ" altLang="cs-CZ" sz="6000" b="1" u="sng" dirty="0">
              <a:solidFill>
                <a:srgbClr val="00B050"/>
              </a:solidFill>
              <a:latin typeface="Garamond" panose="02020404030301010803" pitchFamily="18" charset="0"/>
            </a:endParaRPr>
          </a:p>
          <a:p>
            <a:pPr>
              <a:spcBef>
                <a:spcPct val="0"/>
              </a:spcBef>
              <a:buFontTx/>
              <a:buNone/>
            </a:pPr>
            <a:r>
              <a:rPr lang="cs-CZ" altLang="cs-CZ" sz="3200" b="1" u="sng" dirty="0">
                <a:latin typeface="Garamond" panose="02020404030301010803" pitchFamily="18" charset="0"/>
              </a:rPr>
              <a:t>P</a:t>
            </a:r>
            <a:r>
              <a:rPr lang="cs-CZ" altLang="cs-CZ" sz="3200" dirty="0">
                <a:latin typeface="Garamond" panose="02020404030301010803" pitchFamily="18" charset="0"/>
              </a:rPr>
              <a:t>regraduální </a:t>
            </a:r>
            <a:r>
              <a:rPr lang="cs-CZ" altLang="cs-CZ" sz="3200" b="1" u="sng" dirty="0">
                <a:latin typeface="Garamond" panose="02020404030301010803" pitchFamily="18" charset="0"/>
              </a:rPr>
              <a:t>P</a:t>
            </a:r>
            <a:r>
              <a:rPr lang="cs-CZ" altLang="cs-CZ" sz="3200" dirty="0">
                <a:latin typeface="Garamond" panose="02020404030301010803" pitchFamily="18" charset="0"/>
              </a:rPr>
              <a:t>rogram </a:t>
            </a:r>
            <a:r>
              <a:rPr lang="cs-CZ" altLang="cs-CZ" sz="3200" dirty="0" err="1">
                <a:latin typeface="Garamond" panose="02020404030301010803" pitchFamily="18" charset="0"/>
              </a:rPr>
              <a:t>pr</a:t>
            </a:r>
            <a:r>
              <a:rPr lang="cs-CZ" altLang="cs-CZ" sz="3200" b="1" u="sng" dirty="0" err="1">
                <a:latin typeface="Garamond" panose="02020404030301010803" pitchFamily="18" charset="0"/>
              </a:rPr>
              <a:t>O</a:t>
            </a:r>
            <a:r>
              <a:rPr lang="cs-CZ" altLang="cs-CZ" sz="3200" dirty="0">
                <a:latin typeface="Garamond" panose="02020404030301010803" pitchFamily="18" charset="0"/>
              </a:rPr>
              <a:t> </a:t>
            </a:r>
            <a:r>
              <a:rPr lang="cs-CZ" altLang="cs-CZ" sz="3200" dirty="0" err="1">
                <a:latin typeface="Garamond" panose="02020404030301010803" pitchFamily="18" charset="0"/>
              </a:rPr>
              <a:t>m</a:t>
            </a:r>
            <a:r>
              <a:rPr lang="cs-CZ" altLang="cs-CZ" sz="3200" b="1" u="sng" dirty="0" err="1">
                <a:latin typeface="Garamond" panose="02020404030301010803" pitchFamily="18" charset="0"/>
              </a:rPr>
              <a:t>O</a:t>
            </a:r>
            <a:r>
              <a:rPr lang="cs-CZ" altLang="cs-CZ" sz="3200" dirty="0" err="1">
                <a:latin typeface="Garamond" panose="02020404030301010803" pitchFamily="18" charset="0"/>
              </a:rPr>
              <a:t>tivované</a:t>
            </a:r>
            <a:r>
              <a:rPr lang="cs-CZ" altLang="cs-CZ" sz="3200" dirty="0">
                <a:latin typeface="Garamond" panose="02020404030301010803" pitchFamily="18" charset="0"/>
              </a:rPr>
              <a:t> studenty </a:t>
            </a:r>
            <a:r>
              <a:rPr lang="cs-CZ" altLang="cs-CZ" sz="3200" b="1" u="sng" dirty="0">
                <a:latin typeface="Garamond" panose="02020404030301010803" pitchFamily="18" charset="0"/>
              </a:rPr>
              <a:t>L</a:t>
            </a:r>
            <a:r>
              <a:rPr lang="cs-CZ" altLang="cs-CZ" sz="3200" dirty="0">
                <a:latin typeface="Garamond" panose="02020404030301010803" pitchFamily="18" charset="0"/>
              </a:rPr>
              <a:t>ékařství s rozšířenou vědeckou </a:t>
            </a:r>
            <a:r>
              <a:rPr lang="cs-CZ" altLang="cs-CZ" sz="3200" dirty="0" smtClean="0">
                <a:latin typeface="Garamond" panose="02020404030301010803" pitchFamily="18" charset="0"/>
              </a:rPr>
              <a:t>přípravou</a:t>
            </a:r>
            <a:endParaRPr lang="cs-CZ" altLang="cs-CZ" sz="3200" dirty="0">
              <a:latin typeface="Garamond" panose="02020404030301010803" pitchFamily="18" charset="0"/>
            </a:endParaRPr>
          </a:p>
          <a:p>
            <a:pPr>
              <a:spcBef>
                <a:spcPct val="0"/>
              </a:spcBef>
              <a:buFontTx/>
              <a:buNone/>
            </a:pPr>
            <a:r>
              <a:rPr lang="cs-CZ" altLang="cs-CZ" sz="3600" dirty="0">
                <a:latin typeface="Garamond" panose="02020404030301010803" pitchFamily="18" charset="0"/>
              </a:rPr>
              <a:t>Program si klade za cíl umožnit nejlepším studentům LF MU Brno připravovat se na své povolání ve speciálním studijním modulu, který nabízí možnost rozšířené vědecké přípravy. Cílem jejich vědecké práce je vypracování Diplomové práce, jejíž součástí by měla být i zahraniční impaktovaná publikace studenta. Diplomová práce může pak sloužit jako základ pro budoucí disertační práci, vypracovávanou při pokračování studia v rámci existujících Ph.D. programů na LF MU</a:t>
            </a:r>
            <a:r>
              <a:rPr lang="cs-CZ" altLang="cs-CZ" sz="3600" dirty="0" smtClean="0">
                <a:latin typeface="Garamond" panose="02020404030301010803" pitchFamily="18" charset="0"/>
              </a:rPr>
              <a:t>. Studenti </a:t>
            </a:r>
            <a:r>
              <a:rPr lang="cs-CZ" altLang="cs-CZ" sz="3600" dirty="0">
                <a:latin typeface="Garamond" panose="02020404030301010803" pitchFamily="18" charset="0"/>
              </a:rPr>
              <a:t>se k zařazení do tohoto modulu přihlásí po svém zápisu </a:t>
            </a:r>
            <a:r>
              <a:rPr lang="cs-CZ" altLang="cs-CZ" sz="3600" dirty="0" smtClean="0">
                <a:latin typeface="Garamond" panose="02020404030301010803" pitchFamily="18" charset="0"/>
              </a:rPr>
              <a:t>ke </a:t>
            </a:r>
            <a:r>
              <a:rPr lang="cs-CZ" altLang="cs-CZ" sz="3600" dirty="0">
                <a:latin typeface="Garamond" panose="02020404030301010803" pitchFamily="18" charset="0"/>
              </a:rPr>
              <a:t>studiu Všeobecného lékařství  motivačním dopisem, ve kterém zdůvodní svůj zájem a předpoklady pro zařazení do daného modulu. Dle zájmu a úrovně uchazečů se předpokládá přijetí 20 studentů.</a:t>
            </a:r>
          </a:p>
        </p:txBody>
      </p:sp>
    </p:spTree>
    <p:extLst>
      <p:ext uri="{BB962C8B-B14F-4D97-AF65-F5344CB8AC3E}">
        <p14:creationId xmlns:p14="http://schemas.microsoft.com/office/powerpoint/2010/main" val="33224900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2999" y="1403350"/>
            <a:ext cx="14786539" cy="7602081"/>
          </a:xfrm>
          <a:prstGeom prst="rect">
            <a:avLst/>
          </a:prstGeom>
        </p:spPr>
        <p:txBody>
          <a:bodyPr wrap="square">
            <a:spAutoFit/>
          </a:bodyPr>
          <a:lstStyle/>
          <a:p>
            <a:pPr>
              <a:spcBef>
                <a:spcPct val="50000"/>
              </a:spcBef>
              <a:buFontTx/>
              <a:buNone/>
            </a:pPr>
            <a:r>
              <a:rPr lang="cs-CZ" altLang="cs-CZ" sz="6000" b="1" u="sng" dirty="0" smtClean="0">
                <a:solidFill>
                  <a:srgbClr val="00B050"/>
                </a:solidFill>
                <a:latin typeface="Garamond" panose="02020404030301010803" pitchFamily="18" charset="0"/>
              </a:rPr>
              <a:t>Výsledky přijímacího řízení</a:t>
            </a:r>
            <a:r>
              <a:rPr lang="cs-CZ" altLang="cs-CZ" sz="6000" b="1" dirty="0" smtClean="0">
                <a:solidFill>
                  <a:srgbClr val="00B050"/>
                </a:solidFill>
                <a:latin typeface="Garamond" panose="02020404030301010803" pitchFamily="18" charset="0"/>
              </a:rPr>
              <a:t> </a:t>
            </a:r>
          </a:p>
          <a:p>
            <a:pPr>
              <a:spcBef>
                <a:spcPct val="50000"/>
              </a:spcBef>
            </a:pPr>
            <a:r>
              <a:rPr lang="cs-CZ" altLang="cs-CZ" sz="4800" b="1" dirty="0" smtClean="0">
                <a:solidFill>
                  <a:srgbClr val="CC66FF"/>
                </a:solidFill>
                <a:latin typeface="Garamond" panose="02020404030301010803" pitchFamily="18" charset="0"/>
              </a:rPr>
              <a:t>budou zveřejněny</a:t>
            </a:r>
            <a:r>
              <a:rPr lang="cs-CZ" altLang="cs-CZ" sz="4800" dirty="0" smtClean="0">
                <a:solidFill>
                  <a:srgbClr val="CC66FF"/>
                </a:solidFill>
                <a:latin typeface="Garamond" panose="02020404030301010803" pitchFamily="18" charset="0"/>
              </a:rPr>
              <a:t> </a:t>
            </a:r>
            <a:r>
              <a:rPr lang="cs-CZ" altLang="cs-CZ" sz="4800" b="1" dirty="0" smtClean="0">
                <a:solidFill>
                  <a:srgbClr val="CC66FF"/>
                </a:solidFill>
                <a:latin typeface="Garamond" panose="02020404030301010803" pitchFamily="18" charset="0"/>
              </a:rPr>
              <a:t>na www:</a:t>
            </a:r>
          </a:p>
          <a:p>
            <a:pPr>
              <a:spcBef>
                <a:spcPct val="50000"/>
              </a:spcBef>
              <a:buFontTx/>
              <a:buNone/>
            </a:pPr>
            <a:r>
              <a:rPr lang="cs-CZ" altLang="cs-CZ" sz="4000" b="1" dirty="0" smtClean="0">
                <a:solidFill>
                  <a:srgbClr val="0000FF"/>
                </a:solidFill>
                <a:latin typeface="Garamond" panose="02020404030301010803" pitchFamily="18" charset="0"/>
                <a:hlinkClick r:id="rId4"/>
              </a:rPr>
              <a:t>http://is.muni.cz/prihlaska/info_zkouska.pl</a:t>
            </a:r>
            <a:endParaRPr lang="cs-CZ" altLang="cs-CZ" sz="4000" b="1" dirty="0" smtClean="0">
              <a:solidFill>
                <a:srgbClr val="0000FF"/>
              </a:solidFill>
              <a:latin typeface="Garamond" panose="02020404030301010803" pitchFamily="18" charset="0"/>
            </a:endParaRPr>
          </a:p>
          <a:p>
            <a:pPr marL="571500" indent="-571500">
              <a:spcBef>
                <a:spcPct val="50000"/>
              </a:spcBef>
              <a:buFont typeface="Wingdings" panose="05000000000000000000" pitchFamily="2" charset="2"/>
              <a:buChar char="Ø"/>
            </a:pPr>
            <a:r>
              <a:rPr lang="cs-CZ" altLang="cs-CZ" sz="4000" b="1" dirty="0" smtClean="0">
                <a:latin typeface="Garamond" panose="02020404030301010803" pitchFamily="18" charset="0"/>
              </a:rPr>
              <a:t>rozhodnutí o přijetí nebo nepřijetí bude  nahráno </a:t>
            </a:r>
            <a:br>
              <a:rPr lang="cs-CZ" altLang="cs-CZ" sz="4000" b="1" dirty="0" smtClean="0">
                <a:latin typeface="Garamond" panose="02020404030301010803" pitchFamily="18" charset="0"/>
              </a:rPr>
            </a:br>
            <a:r>
              <a:rPr lang="cs-CZ" altLang="cs-CZ" sz="4000" b="1" dirty="0" smtClean="0">
                <a:latin typeface="Garamond" panose="02020404030301010803" pitchFamily="18" charset="0"/>
              </a:rPr>
              <a:t>do elektronických přihlášek  uchazečů </a:t>
            </a:r>
          </a:p>
          <a:p>
            <a:pPr marL="571500" indent="-571500">
              <a:spcBef>
                <a:spcPct val="50000"/>
              </a:spcBef>
              <a:buFont typeface="Wingdings" panose="05000000000000000000" pitchFamily="2" charset="2"/>
              <a:buChar char="Ø"/>
            </a:pPr>
            <a:r>
              <a:rPr lang="cs-CZ" altLang="cs-CZ" sz="4000" b="1" dirty="0" smtClean="0">
                <a:latin typeface="Garamond" panose="02020404030301010803" pitchFamily="18" charset="0"/>
              </a:rPr>
              <a:t>rozhodnutí o přijetí nebo nepřijetí bude zasláno doporučeně </a:t>
            </a:r>
            <a:br>
              <a:rPr lang="cs-CZ" altLang="cs-CZ" sz="4000" b="1" dirty="0" smtClean="0">
                <a:latin typeface="Garamond" panose="02020404030301010803" pitchFamily="18" charset="0"/>
              </a:rPr>
            </a:br>
            <a:r>
              <a:rPr lang="cs-CZ" altLang="cs-CZ" sz="4000" b="1" dirty="0" smtClean="0">
                <a:latin typeface="Garamond" panose="02020404030301010803" pitchFamily="18" charset="0"/>
              </a:rPr>
              <a:t>na kontaktní adresy  uvedené </a:t>
            </a:r>
            <a:r>
              <a:rPr lang="cs-CZ" altLang="cs-CZ" sz="4000" b="1" dirty="0">
                <a:latin typeface="Garamond" panose="02020404030301010803" pitchFamily="18" charset="0"/>
              </a:rPr>
              <a:t>v elektronické přihlášce </a:t>
            </a:r>
            <a:endParaRPr lang="cs-CZ" sz="4000" dirty="0">
              <a:latin typeface="Garamond" panose="02020404030301010803" pitchFamily="18" charset="0"/>
            </a:endParaRPr>
          </a:p>
          <a:p>
            <a:pPr>
              <a:spcBef>
                <a:spcPct val="50000"/>
              </a:spcBef>
            </a:pPr>
            <a:r>
              <a:rPr lang="cs-CZ" altLang="cs-CZ" sz="4000" b="1" dirty="0" smtClean="0">
                <a:latin typeface="Garamond" panose="02020404030301010803" pitchFamily="18" charset="0"/>
              </a:rPr>
              <a:t> </a:t>
            </a:r>
            <a:r>
              <a:rPr lang="cs-CZ" altLang="cs-CZ" b="1" dirty="0" smtClean="0">
                <a:latin typeface="Garamond" panose="02020404030301010803" pitchFamily="18" charset="0"/>
              </a:rPr>
              <a:t> </a:t>
            </a:r>
            <a:br>
              <a:rPr lang="cs-CZ" altLang="cs-CZ" b="1" dirty="0" smtClean="0">
                <a:latin typeface="Garamond" panose="02020404030301010803" pitchFamily="18" charset="0"/>
              </a:rPr>
            </a:br>
            <a:r>
              <a:rPr lang="cs-CZ" altLang="cs-CZ" b="1" dirty="0" smtClean="0">
                <a:latin typeface="Garamond" panose="02020404030301010803" pitchFamily="18" charset="0"/>
              </a:rPr>
              <a:t>   </a:t>
            </a:r>
            <a:br>
              <a:rPr lang="cs-CZ" altLang="cs-CZ" b="1" dirty="0" smtClean="0">
                <a:latin typeface="Garamond" panose="02020404030301010803" pitchFamily="18" charset="0"/>
              </a:rPr>
            </a:br>
            <a:r>
              <a:rPr lang="cs-CZ" altLang="cs-CZ" b="1" dirty="0" smtClean="0">
                <a:latin typeface="Garamond" panose="02020404030301010803" pitchFamily="18" charset="0"/>
              </a:rPr>
              <a:t>   </a:t>
            </a:r>
            <a:endParaRPr lang="cs-CZ" dirty="0">
              <a:latin typeface="Garamond" panose="02020404030301010803" pitchFamily="18" charset="0"/>
            </a:endParaRPr>
          </a:p>
        </p:txBody>
      </p:sp>
    </p:spTree>
    <p:extLst>
      <p:ext uri="{BB962C8B-B14F-4D97-AF65-F5344CB8AC3E}">
        <p14:creationId xmlns:p14="http://schemas.microsoft.com/office/powerpoint/2010/main" val="136982092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2999" y="1403350"/>
            <a:ext cx="14786539" cy="8679299"/>
          </a:xfrm>
          <a:prstGeom prst="rect">
            <a:avLst/>
          </a:prstGeom>
        </p:spPr>
        <p:txBody>
          <a:bodyPr wrap="square">
            <a:spAutoFit/>
          </a:bodyPr>
          <a:lstStyle/>
          <a:p>
            <a:pPr algn="ctr">
              <a:spcBef>
                <a:spcPct val="50000"/>
              </a:spcBef>
              <a:buFontTx/>
              <a:buNone/>
            </a:pPr>
            <a:r>
              <a:rPr lang="cs-CZ" altLang="cs-CZ" sz="6000" b="1" u="sng" dirty="0" smtClean="0">
                <a:solidFill>
                  <a:srgbClr val="00B050"/>
                </a:solidFill>
                <a:latin typeface="Garamond" panose="02020404030301010803" pitchFamily="18" charset="0"/>
              </a:rPr>
              <a:t>Dodatečné přijímání na obnovu řízení</a:t>
            </a:r>
            <a:br>
              <a:rPr lang="cs-CZ" altLang="cs-CZ" sz="6000" b="1" u="sng" dirty="0" smtClean="0">
                <a:solidFill>
                  <a:srgbClr val="00B050"/>
                </a:solidFill>
                <a:latin typeface="Garamond" panose="02020404030301010803" pitchFamily="18" charset="0"/>
              </a:rPr>
            </a:br>
            <a:r>
              <a:rPr lang="cs-CZ" altLang="cs-CZ" sz="4000" b="1" i="1" u="sng" dirty="0" smtClean="0">
                <a:solidFill>
                  <a:srgbClr val="00B050"/>
                </a:solidFill>
                <a:latin typeface="Garamond" panose="02020404030301010803" pitchFamily="18" charset="0"/>
              </a:rPr>
              <a:t>„posun čáry po zápisech“</a:t>
            </a:r>
          </a:p>
          <a:p>
            <a:pPr>
              <a:spcBef>
                <a:spcPct val="50000"/>
              </a:spcBef>
              <a:buFontTx/>
              <a:buNone/>
            </a:pPr>
            <a:r>
              <a:rPr lang="cs-CZ" altLang="cs-CZ" sz="4000" b="1" dirty="0" smtClean="0">
                <a:latin typeface="Garamond" panose="02020404030301010803" pitchFamily="18" charset="0"/>
              </a:rPr>
              <a:t>Pokud </a:t>
            </a:r>
            <a:r>
              <a:rPr lang="cs-CZ" altLang="cs-CZ" sz="4000" b="1" dirty="0">
                <a:latin typeface="Garamond" panose="02020404030301010803" pitchFamily="18" charset="0"/>
              </a:rPr>
              <a:t>se všichni přijatí uchazeči nezapíší, jsou na volná místa přijímáni </a:t>
            </a:r>
            <a:r>
              <a:rPr lang="cs-CZ" altLang="cs-CZ" sz="4000" b="1" u="sng" dirty="0">
                <a:latin typeface="Garamond" panose="02020404030301010803" pitchFamily="18" charset="0"/>
              </a:rPr>
              <a:t>automaticky</a:t>
            </a:r>
            <a:r>
              <a:rPr lang="cs-CZ" altLang="cs-CZ" sz="4000" b="1" dirty="0">
                <a:latin typeface="Garamond" panose="02020404030301010803" pitchFamily="18" charset="0"/>
              </a:rPr>
              <a:t> další uchazeči podle umístění v pořadníku (je zbytečné podávat odvolání).</a:t>
            </a:r>
          </a:p>
          <a:p>
            <a:pPr algn="just">
              <a:spcBef>
                <a:spcPct val="50000"/>
              </a:spcBef>
              <a:buFontTx/>
              <a:buNone/>
            </a:pPr>
            <a:r>
              <a:rPr lang="cs-CZ" altLang="cs-CZ" sz="4000" b="1" dirty="0">
                <a:latin typeface="Garamond" panose="02020404030301010803" pitchFamily="18" charset="0"/>
              </a:rPr>
              <a:t>Pořadí uchazečů je striktně dodrženo a  přijímá se vždy celá skupina uchazečů se stejným ziskem bodů !!!</a:t>
            </a:r>
          </a:p>
          <a:p>
            <a:pPr algn="just">
              <a:spcBef>
                <a:spcPct val="50000"/>
              </a:spcBef>
              <a:buFontTx/>
              <a:buNone/>
            </a:pPr>
            <a:r>
              <a:rPr lang="cs-CZ" altLang="cs-CZ" sz="4000" b="1" dirty="0">
                <a:latin typeface="Garamond" panose="02020404030301010803" pitchFamily="18" charset="0"/>
              </a:rPr>
              <a:t>Rozhodnutí o dodatečném přijetí obdrží uchazeč </a:t>
            </a:r>
            <a:r>
              <a:rPr lang="cs-CZ" altLang="cs-CZ" sz="4000" b="1" dirty="0" smtClean="0">
                <a:latin typeface="Garamond" panose="02020404030301010803" pitchFamily="18" charset="0"/>
              </a:rPr>
              <a:t>v </a:t>
            </a:r>
            <a:r>
              <a:rPr lang="cs-CZ" altLang="cs-CZ" sz="4000" b="1" dirty="0">
                <a:latin typeface="Garamond" panose="02020404030301010803" pitchFamily="18" charset="0"/>
              </a:rPr>
              <a:t>průběhu měsíce července až srpna.</a:t>
            </a:r>
          </a:p>
          <a:p>
            <a:pPr>
              <a:spcBef>
                <a:spcPct val="50000"/>
              </a:spcBef>
            </a:pPr>
            <a:r>
              <a:rPr lang="cs-CZ" altLang="cs-CZ" sz="4000" b="1" dirty="0" smtClean="0">
                <a:latin typeface="Garamond" panose="02020404030301010803" pitchFamily="18" charset="0"/>
              </a:rPr>
              <a:t>  </a:t>
            </a:r>
            <a:br>
              <a:rPr lang="cs-CZ" altLang="cs-CZ" sz="4000" b="1" dirty="0" smtClean="0">
                <a:latin typeface="Garamond" panose="02020404030301010803" pitchFamily="18" charset="0"/>
              </a:rPr>
            </a:br>
            <a:r>
              <a:rPr lang="cs-CZ" altLang="cs-CZ" sz="4000" b="1" dirty="0" smtClean="0">
                <a:latin typeface="Garamond" panose="02020404030301010803" pitchFamily="18" charset="0"/>
              </a:rPr>
              <a:t>   </a:t>
            </a:r>
            <a:r>
              <a:rPr lang="cs-CZ" altLang="cs-CZ" b="1" dirty="0" smtClean="0">
                <a:latin typeface="Garamond" panose="02020404030301010803" pitchFamily="18" charset="0"/>
              </a:rPr>
              <a:t/>
            </a:r>
            <a:br>
              <a:rPr lang="cs-CZ" altLang="cs-CZ" b="1" dirty="0" smtClean="0">
                <a:latin typeface="Garamond" panose="02020404030301010803" pitchFamily="18" charset="0"/>
              </a:rPr>
            </a:br>
            <a:r>
              <a:rPr lang="cs-CZ" altLang="cs-CZ" b="1" dirty="0" smtClean="0">
                <a:latin typeface="Garamond" panose="02020404030301010803" pitchFamily="18" charset="0"/>
              </a:rPr>
              <a:t>   </a:t>
            </a:r>
            <a:endParaRPr lang="cs-CZ" dirty="0">
              <a:latin typeface="Garamond" panose="02020404030301010803" pitchFamily="18" charset="0"/>
            </a:endParaRPr>
          </a:p>
        </p:txBody>
      </p:sp>
    </p:spTree>
    <p:extLst>
      <p:ext uri="{BB962C8B-B14F-4D97-AF65-F5344CB8AC3E}">
        <p14:creationId xmlns:p14="http://schemas.microsoft.com/office/powerpoint/2010/main" val="8209025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2999" y="1403350"/>
            <a:ext cx="14786539" cy="7386638"/>
          </a:xfrm>
          <a:prstGeom prst="rect">
            <a:avLst/>
          </a:prstGeom>
        </p:spPr>
        <p:txBody>
          <a:bodyPr wrap="square">
            <a:spAutoFit/>
          </a:bodyPr>
          <a:lstStyle/>
          <a:p>
            <a:pPr algn="ctr">
              <a:spcBef>
                <a:spcPct val="50000"/>
              </a:spcBef>
              <a:buFontTx/>
              <a:buNone/>
            </a:pPr>
            <a:r>
              <a:rPr lang="cs-CZ" altLang="cs-CZ" sz="6000" b="1" u="sng" dirty="0" smtClean="0">
                <a:solidFill>
                  <a:srgbClr val="00B050"/>
                </a:solidFill>
                <a:latin typeface="Garamond" panose="02020404030301010803" pitchFamily="18" charset="0"/>
              </a:rPr>
              <a:t>Odvolací řízení </a:t>
            </a:r>
            <a:br>
              <a:rPr lang="cs-CZ" altLang="cs-CZ" sz="6000" b="1" u="sng" dirty="0" smtClean="0">
                <a:solidFill>
                  <a:srgbClr val="00B050"/>
                </a:solidFill>
                <a:latin typeface="Garamond" panose="02020404030301010803" pitchFamily="18" charset="0"/>
              </a:rPr>
            </a:br>
            <a:r>
              <a:rPr lang="cs-CZ" altLang="cs-CZ" sz="3600" b="1" u="sng" dirty="0" smtClean="0">
                <a:solidFill>
                  <a:srgbClr val="00B050"/>
                </a:solidFill>
                <a:latin typeface="Garamond" panose="02020404030301010803" pitchFamily="18" charset="0"/>
              </a:rPr>
              <a:t>(přezkum rozhodnutí děkana LF MU)</a:t>
            </a:r>
            <a:endParaRPr lang="cs-CZ" altLang="cs-CZ" sz="3600" b="1" i="1" u="sng" dirty="0" smtClean="0">
              <a:solidFill>
                <a:srgbClr val="00B050"/>
              </a:solidFill>
              <a:latin typeface="Garamond" panose="02020404030301010803" pitchFamily="18" charset="0"/>
            </a:endParaRPr>
          </a:p>
          <a:p>
            <a:endParaRPr lang="cs-CZ" sz="4000" dirty="0"/>
          </a:p>
          <a:p>
            <a:r>
              <a:rPr lang="cs-CZ" sz="4000" dirty="0"/>
              <a:t> </a:t>
            </a:r>
            <a:r>
              <a:rPr lang="cs-CZ" sz="4000" dirty="0" smtClean="0"/>
              <a:t>při odvolacím </a:t>
            </a:r>
            <a:r>
              <a:rPr lang="cs-CZ" sz="4000" dirty="0"/>
              <a:t>řízení lze přihlížet pouze k důvodům, které by byly v </a:t>
            </a:r>
            <a:r>
              <a:rPr lang="cs-CZ" sz="4000" dirty="0" smtClean="0"/>
              <a:t>rozporu </a:t>
            </a:r>
            <a:r>
              <a:rPr lang="cs-CZ" sz="4000" b="1" dirty="0" smtClean="0"/>
              <a:t>se </a:t>
            </a:r>
            <a:r>
              <a:rPr lang="cs-CZ" sz="4000" b="1" dirty="0"/>
              <a:t>zákonem, vnitřním předpisem vysoké školy, nebo její součásti, anebo podmínkami </a:t>
            </a:r>
            <a:r>
              <a:rPr lang="cs-CZ" sz="4000" b="1" dirty="0" smtClean="0"/>
              <a:t>přijetí</a:t>
            </a:r>
            <a:r>
              <a:rPr lang="cs-CZ" sz="4000" dirty="0" smtClean="0"/>
              <a:t>. </a:t>
            </a:r>
            <a:r>
              <a:rPr lang="cs-CZ" sz="4000" dirty="0"/>
              <a:t>Na jiné důvody, byť by šlo o důvody upřímně míněné a pravdivé, nelze brát zřetel.</a:t>
            </a:r>
            <a:endParaRPr lang="cs-CZ" altLang="cs-CZ" sz="4000" b="1" dirty="0">
              <a:solidFill>
                <a:srgbClr val="DE2D2D"/>
              </a:solidFill>
              <a:latin typeface="Times New Roman" panose="02020603050405020304" pitchFamily="18" charset="0"/>
            </a:endParaRPr>
          </a:p>
          <a:p>
            <a:pPr algn="ctr">
              <a:spcBef>
                <a:spcPct val="50000"/>
              </a:spcBef>
              <a:buFontTx/>
              <a:buNone/>
            </a:pPr>
            <a:r>
              <a:rPr lang="cs-CZ" altLang="cs-CZ" sz="4000" b="1" dirty="0">
                <a:solidFill>
                  <a:srgbClr val="DE2D2D"/>
                </a:solidFill>
                <a:latin typeface="Times New Roman" panose="02020603050405020304" pitchFamily="18" charset="0"/>
                <a:hlinkClick r:id="rId4"/>
              </a:rPr>
              <a:t>http://</a:t>
            </a:r>
            <a:r>
              <a:rPr lang="cs-CZ" altLang="cs-CZ" sz="4000" b="1" dirty="0" smtClean="0">
                <a:solidFill>
                  <a:srgbClr val="DE2D2D"/>
                </a:solidFill>
                <a:latin typeface="Times New Roman" panose="02020603050405020304" pitchFamily="18" charset="0"/>
                <a:hlinkClick r:id="rId4"/>
              </a:rPr>
              <a:t>www.med.muni.cz/dokumenty/pdf/informace_k_odvolani_proti_rozhodnuti_2017.pdf</a:t>
            </a:r>
            <a:r>
              <a:rPr lang="cs-CZ" altLang="cs-CZ" sz="4000" b="1" dirty="0" smtClean="0">
                <a:solidFill>
                  <a:srgbClr val="DE2D2D"/>
                </a:solidFill>
                <a:latin typeface="Times New Roman" panose="02020603050405020304" pitchFamily="18" charset="0"/>
              </a:rPr>
              <a:t> </a:t>
            </a:r>
          </a:p>
          <a:p>
            <a:pPr algn="ctr">
              <a:spcBef>
                <a:spcPct val="50000"/>
              </a:spcBef>
              <a:buFontTx/>
              <a:buNone/>
            </a:pPr>
            <a:r>
              <a:rPr lang="cs-CZ" altLang="cs-CZ" sz="4000" b="1" dirty="0" smtClean="0">
                <a:latin typeface="Garamond" panose="02020404030301010803" pitchFamily="18" charset="0"/>
              </a:rPr>
              <a:t>   </a:t>
            </a:r>
            <a:r>
              <a:rPr lang="cs-CZ" altLang="cs-CZ" b="1" dirty="0" smtClean="0">
                <a:latin typeface="Garamond" panose="02020404030301010803" pitchFamily="18" charset="0"/>
              </a:rPr>
              <a:t/>
            </a:r>
            <a:br>
              <a:rPr lang="cs-CZ" altLang="cs-CZ" b="1" dirty="0" smtClean="0">
                <a:latin typeface="Garamond" panose="02020404030301010803" pitchFamily="18" charset="0"/>
              </a:rPr>
            </a:br>
            <a:r>
              <a:rPr lang="cs-CZ" altLang="cs-CZ" b="1" dirty="0" smtClean="0">
                <a:latin typeface="Garamond" panose="02020404030301010803" pitchFamily="18" charset="0"/>
              </a:rPr>
              <a:t>   </a:t>
            </a:r>
            <a:endParaRPr lang="cs-CZ" dirty="0">
              <a:latin typeface="Garamond" panose="02020404030301010803" pitchFamily="18" charset="0"/>
            </a:endParaRPr>
          </a:p>
        </p:txBody>
      </p:sp>
    </p:spTree>
    <p:extLst>
      <p:ext uri="{BB962C8B-B14F-4D97-AF65-F5344CB8AC3E}">
        <p14:creationId xmlns:p14="http://schemas.microsoft.com/office/powerpoint/2010/main" val="21767752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2999" y="1403350"/>
            <a:ext cx="15006919" cy="9633406"/>
          </a:xfrm>
          <a:prstGeom prst="rect">
            <a:avLst/>
          </a:prstGeom>
        </p:spPr>
        <p:txBody>
          <a:bodyPr wrap="square">
            <a:spAutoFit/>
          </a:bodyPr>
          <a:lstStyle/>
          <a:p>
            <a:pPr algn="ctr">
              <a:spcBef>
                <a:spcPct val="50000"/>
              </a:spcBef>
            </a:pPr>
            <a:r>
              <a:rPr lang="cs-CZ" altLang="cs-CZ" sz="6000" b="1" u="sng" dirty="0" smtClean="0">
                <a:solidFill>
                  <a:srgbClr val="06A8A4"/>
                </a:solidFill>
                <a:latin typeface="Times New Roman" panose="02020603050405020304" pitchFamily="18" charset="0"/>
              </a:rPr>
              <a:t>Program Celoživotní </a:t>
            </a:r>
            <a:r>
              <a:rPr lang="cs-CZ" altLang="cs-CZ" sz="6000" b="1" u="sng" dirty="0">
                <a:solidFill>
                  <a:srgbClr val="06A8A4"/>
                </a:solidFill>
                <a:latin typeface="Times New Roman" panose="02020603050405020304" pitchFamily="18" charset="0"/>
              </a:rPr>
              <a:t>vzdělávání na</a:t>
            </a:r>
            <a:r>
              <a:rPr lang="cs-CZ" altLang="cs-CZ" sz="6600" b="1" u="sng" dirty="0">
                <a:solidFill>
                  <a:srgbClr val="06A8A4"/>
                </a:solidFill>
                <a:latin typeface="Times New Roman" panose="02020603050405020304" pitchFamily="18" charset="0"/>
              </a:rPr>
              <a:t> </a:t>
            </a:r>
            <a:r>
              <a:rPr lang="cs-CZ" altLang="cs-CZ" sz="6000" b="1" u="sng" dirty="0">
                <a:solidFill>
                  <a:srgbClr val="06A8A4"/>
                </a:solidFill>
                <a:latin typeface="Times New Roman" panose="02020603050405020304" pitchFamily="18" charset="0"/>
              </a:rPr>
              <a:t>LF MU</a:t>
            </a:r>
          </a:p>
          <a:p>
            <a:pPr>
              <a:spcBef>
                <a:spcPct val="50000"/>
              </a:spcBef>
            </a:pPr>
            <a:r>
              <a:rPr lang="cs-CZ" altLang="cs-CZ" sz="3800" dirty="0" smtClean="0">
                <a:latin typeface="Times New Roman" panose="02020603050405020304" pitchFamily="18" charset="0"/>
              </a:rPr>
              <a:t>V</a:t>
            </a:r>
            <a:r>
              <a:rPr lang="cs-CZ" altLang="cs-CZ" sz="3800" dirty="0">
                <a:latin typeface="Times New Roman" panose="02020603050405020304" pitchFamily="18" charset="0"/>
              </a:rPr>
              <a:t> souladu s </a:t>
            </a:r>
            <a:r>
              <a:rPr lang="cs-CZ" altLang="cs-CZ" sz="3800" dirty="0" err="1">
                <a:latin typeface="Times New Roman" panose="02020603050405020304" pitchFamily="18" charset="0"/>
              </a:rPr>
              <a:t>ust</a:t>
            </a:r>
            <a:r>
              <a:rPr lang="cs-CZ" altLang="cs-CZ" sz="3800" dirty="0">
                <a:latin typeface="Times New Roman" panose="02020603050405020304" pitchFamily="18" charset="0"/>
              </a:rPr>
              <a:t>. § 60  zákona č. 111/1998 Sb. ve znění zák. </a:t>
            </a:r>
            <a:r>
              <a:rPr lang="cs-CZ" altLang="cs-CZ" sz="3800" dirty="0" smtClean="0">
                <a:latin typeface="Times New Roman" panose="02020603050405020304" pitchFamily="18" charset="0"/>
              </a:rPr>
              <a:t>č</a:t>
            </a:r>
            <a:r>
              <a:rPr lang="cs-CZ" altLang="cs-CZ" sz="3800" dirty="0">
                <a:latin typeface="Times New Roman" panose="02020603050405020304" pitchFamily="18" charset="0"/>
              </a:rPr>
              <a:t>. 147/2001 Sb. o vysokých školách a o změně a doplnění dalších zákonů (“Zákon o VŠ”) uskutečňuje Lékařská fakulta MU programy celoživotního vzdělávání (PCŽV).</a:t>
            </a:r>
          </a:p>
          <a:p>
            <a:pPr>
              <a:spcBef>
                <a:spcPct val="50000"/>
              </a:spcBef>
            </a:pPr>
            <a:r>
              <a:rPr lang="cs-CZ" altLang="cs-CZ" sz="3800" dirty="0">
                <a:latin typeface="Times New Roman" panose="02020603050405020304" pitchFamily="18" charset="0"/>
              </a:rPr>
              <a:t>V rámci CŽV je na LF MU možné </a:t>
            </a:r>
            <a:r>
              <a:rPr lang="cs-CZ" altLang="cs-CZ" sz="3800" dirty="0" smtClean="0">
                <a:latin typeface="Times New Roman" panose="02020603050405020304" pitchFamily="18" charset="0"/>
              </a:rPr>
              <a:t>pouze studium </a:t>
            </a:r>
            <a:r>
              <a:rPr lang="cs-CZ" altLang="cs-CZ" sz="3800" dirty="0">
                <a:latin typeface="Times New Roman" panose="02020603050405020304" pitchFamily="18" charset="0"/>
              </a:rPr>
              <a:t>předmětů prvních  ročníků akreditovaných  studijních programů. </a:t>
            </a:r>
          </a:p>
          <a:p>
            <a:pPr>
              <a:spcBef>
                <a:spcPct val="50000"/>
              </a:spcBef>
              <a:buFontTx/>
              <a:buNone/>
            </a:pPr>
            <a:r>
              <a:rPr lang="cs-CZ" altLang="cs-CZ" sz="4000" dirty="0">
                <a:latin typeface="Times New Roman" panose="02020603050405020304" pitchFamily="18" charset="0"/>
              </a:rPr>
              <a:t>Bližší informace: </a:t>
            </a:r>
            <a:r>
              <a:rPr lang="cs-CZ" altLang="cs-CZ" sz="4000" dirty="0">
                <a:solidFill>
                  <a:srgbClr val="0000FF"/>
                </a:solidFill>
                <a:latin typeface="Times New Roman" panose="02020603050405020304" pitchFamily="18" charset="0"/>
                <a:hlinkClick r:id="rId4"/>
              </a:rPr>
              <a:t>www.med.muni.cz</a:t>
            </a:r>
            <a:endParaRPr lang="cs-CZ" altLang="cs-CZ" sz="4000" dirty="0">
              <a:solidFill>
                <a:srgbClr val="0000FF"/>
              </a:solidFill>
              <a:latin typeface="Times New Roman" panose="02020603050405020304" pitchFamily="18" charset="0"/>
            </a:endParaRPr>
          </a:p>
          <a:p>
            <a:pPr>
              <a:spcBef>
                <a:spcPct val="50000"/>
              </a:spcBef>
              <a:buFontTx/>
              <a:buNone/>
            </a:pPr>
            <a:r>
              <a:rPr lang="cs-CZ" altLang="cs-CZ" sz="4000" dirty="0">
                <a:solidFill>
                  <a:srgbClr val="0000FF"/>
                </a:solidFill>
                <a:latin typeface="Times New Roman" panose="02020603050405020304" pitchFamily="18" charset="0"/>
              </a:rPr>
              <a:t>                       </a:t>
            </a:r>
            <a:r>
              <a:rPr lang="cs-CZ" altLang="cs-CZ" sz="4000" dirty="0" smtClean="0">
                <a:solidFill>
                  <a:srgbClr val="0000FF"/>
                </a:solidFill>
                <a:latin typeface="Times New Roman" panose="02020603050405020304" pitchFamily="18" charset="0"/>
              </a:rPr>
              <a:t>      </a:t>
            </a:r>
            <a:r>
              <a:rPr lang="cs-CZ" altLang="cs-CZ" sz="4000" dirty="0" smtClean="0">
                <a:solidFill>
                  <a:srgbClr val="0000FF"/>
                </a:solidFill>
                <a:latin typeface="Times New Roman" panose="02020603050405020304" pitchFamily="18" charset="0"/>
                <a:hlinkClick r:id="rId5"/>
              </a:rPr>
              <a:t>http</a:t>
            </a:r>
            <a:r>
              <a:rPr lang="cs-CZ" altLang="cs-CZ" sz="4000" dirty="0">
                <a:solidFill>
                  <a:srgbClr val="0000FF"/>
                </a:solidFill>
                <a:latin typeface="Times New Roman" panose="02020603050405020304" pitchFamily="18" charset="0"/>
                <a:hlinkClick r:id="rId5"/>
              </a:rPr>
              <a:t>://</a:t>
            </a:r>
            <a:r>
              <a:rPr lang="cs-CZ" altLang="cs-CZ" sz="4000" dirty="0" smtClean="0">
                <a:solidFill>
                  <a:srgbClr val="0000FF"/>
                </a:solidFill>
                <a:latin typeface="Times New Roman" panose="02020603050405020304" pitchFamily="18" charset="0"/>
                <a:hlinkClick r:id="rId5"/>
              </a:rPr>
              <a:t>www.med.muni.cz/index.php?id=1014</a:t>
            </a:r>
            <a:endParaRPr lang="cs-CZ" altLang="cs-CZ" sz="4000" dirty="0" smtClean="0">
              <a:solidFill>
                <a:srgbClr val="0000FF"/>
              </a:solidFill>
              <a:latin typeface="Times New Roman" panose="02020603050405020304" pitchFamily="18" charset="0"/>
            </a:endParaRPr>
          </a:p>
          <a:p>
            <a:pPr>
              <a:spcBef>
                <a:spcPct val="50000"/>
              </a:spcBef>
              <a:buFontTx/>
              <a:buNone/>
            </a:pPr>
            <a:endParaRPr lang="cs-CZ" altLang="cs-CZ" sz="4000" dirty="0">
              <a:solidFill>
                <a:srgbClr val="0000FF"/>
              </a:solidFill>
              <a:latin typeface="Times New Roman" panose="02020603050405020304" pitchFamily="18" charset="0"/>
            </a:endParaRPr>
          </a:p>
          <a:p>
            <a:pPr algn="ctr">
              <a:spcBef>
                <a:spcPct val="50000"/>
              </a:spcBef>
              <a:buFontTx/>
              <a:buNone/>
            </a:pPr>
            <a:r>
              <a:rPr lang="cs-CZ" altLang="cs-CZ" sz="6000" b="1" u="sng" dirty="0" smtClean="0">
                <a:solidFill>
                  <a:srgbClr val="00B050"/>
                </a:solidFill>
                <a:latin typeface="Garamond" panose="02020404030301010803" pitchFamily="18" charset="0"/>
              </a:rPr>
              <a:t/>
            </a:r>
            <a:br>
              <a:rPr lang="cs-CZ" altLang="cs-CZ" sz="6000" b="1" u="sng" dirty="0" smtClean="0">
                <a:solidFill>
                  <a:srgbClr val="00B050"/>
                </a:solidFill>
                <a:latin typeface="Garamond" panose="02020404030301010803" pitchFamily="18" charset="0"/>
              </a:rPr>
            </a:br>
            <a:endParaRPr lang="cs-CZ" dirty="0">
              <a:latin typeface="Garamond" panose="02020404030301010803" pitchFamily="18" charset="0"/>
            </a:endParaRPr>
          </a:p>
        </p:txBody>
      </p:sp>
    </p:spTree>
    <p:extLst>
      <p:ext uri="{BB962C8B-B14F-4D97-AF65-F5344CB8AC3E}">
        <p14:creationId xmlns:p14="http://schemas.microsoft.com/office/powerpoint/2010/main" val="35669851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4597228" y="1020018"/>
            <a:ext cx="11658772" cy="4770537"/>
          </a:xfrm>
          <a:prstGeom prst="rect">
            <a:avLst/>
          </a:prstGeom>
        </p:spPr>
        <p:txBody>
          <a:bodyPr wrap="square">
            <a:spAutoFit/>
          </a:bodyPr>
          <a:lstStyle/>
          <a:p>
            <a:pPr algn="ctr">
              <a:spcBef>
                <a:spcPct val="0"/>
              </a:spcBef>
              <a:buFontTx/>
              <a:buNone/>
            </a:pPr>
            <a:r>
              <a:rPr lang="cs-CZ" altLang="cs-CZ" sz="4000" b="1" dirty="0">
                <a:latin typeface="Garamond" panose="02020404030301010803" pitchFamily="18" charset="0"/>
              </a:rPr>
              <a:t>Brno je pro život lepší než Praha i New York, </a:t>
            </a:r>
            <a:r>
              <a:rPr lang="cs-CZ" altLang="cs-CZ" sz="4000" b="1" dirty="0" smtClean="0">
                <a:latin typeface="Garamond" panose="02020404030301010803" pitchFamily="18" charset="0"/>
              </a:rPr>
              <a:t/>
            </a:r>
            <a:br>
              <a:rPr lang="cs-CZ" altLang="cs-CZ" sz="4000" b="1" dirty="0" smtClean="0">
                <a:latin typeface="Garamond" panose="02020404030301010803" pitchFamily="18" charset="0"/>
              </a:rPr>
            </a:br>
            <a:r>
              <a:rPr lang="cs-CZ" altLang="cs-CZ" sz="4000" b="1" dirty="0" smtClean="0">
                <a:latin typeface="Garamond" panose="02020404030301010803" pitchFamily="18" charset="0"/>
              </a:rPr>
              <a:t>ukázal </a:t>
            </a:r>
            <a:r>
              <a:rPr lang="cs-CZ" altLang="cs-CZ" sz="4000" b="1" dirty="0" smtClean="0">
                <a:latin typeface="Garamond" panose="02020404030301010803" pitchFamily="18" charset="0"/>
              </a:rPr>
              <a:t>žebříček</a:t>
            </a:r>
            <a:br>
              <a:rPr lang="cs-CZ" altLang="cs-CZ" sz="4000" b="1" dirty="0" smtClean="0">
                <a:latin typeface="Garamond" panose="02020404030301010803" pitchFamily="18" charset="0"/>
              </a:rPr>
            </a:br>
            <a:r>
              <a:rPr lang="cs-CZ" altLang="cs-CZ" sz="4000" dirty="0" smtClean="0">
                <a:latin typeface="Garamond" panose="02020404030301010803" pitchFamily="18" charset="0"/>
              </a:rPr>
              <a:t>Respektovaný </a:t>
            </a:r>
            <a:r>
              <a:rPr lang="cs-CZ" altLang="cs-CZ" sz="4000" dirty="0">
                <a:latin typeface="Garamond" panose="02020404030301010803" pitchFamily="18" charset="0"/>
              </a:rPr>
              <a:t>server Numbeo.com uvádí, že městem s nejvyšší kvalitou života v Česku je Brno. </a:t>
            </a:r>
          </a:p>
          <a:p>
            <a:pPr algn="ctr">
              <a:spcBef>
                <a:spcPct val="0"/>
              </a:spcBef>
              <a:buFontTx/>
              <a:buNone/>
            </a:pPr>
            <a:r>
              <a:rPr lang="cs-CZ" altLang="cs-CZ" sz="4000" dirty="0">
                <a:latin typeface="Garamond" panose="02020404030301010803" pitchFamily="18" charset="0"/>
              </a:rPr>
              <a:t>V celosvětovém žebříčku se umístilo na </a:t>
            </a:r>
            <a:r>
              <a:rPr lang="cs-CZ" altLang="cs-CZ" sz="4000" dirty="0" smtClean="0">
                <a:latin typeface="Garamond" panose="02020404030301010803" pitchFamily="18" charset="0"/>
              </a:rPr>
              <a:t>66</a:t>
            </a:r>
            <a:r>
              <a:rPr lang="cs-CZ" altLang="cs-CZ" sz="4000" dirty="0">
                <a:latin typeface="Garamond" panose="02020404030301010803" pitchFamily="18" charset="0"/>
              </a:rPr>
              <a:t>. pozici. </a:t>
            </a:r>
            <a:r>
              <a:rPr lang="cs-CZ" altLang="cs-CZ" sz="4000" dirty="0" smtClean="0">
                <a:latin typeface="Garamond" panose="02020404030301010803" pitchFamily="18" charset="0"/>
              </a:rPr>
              <a:t>Praha je na 71 místě. </a:t>
            </a:r>
          </a:p>
          <a:p>
            <a:pPr algn="ctr">
              <a:spcBef>
                <a:spcPct val="0"/>
              </a:spcBef>
              <a:buFontTx/>
              <a:buNone/>
            </a:pPr>
            <a:r>
              <a:rPr lang="cs-CZ" altLang="cs-CZ" sz="2400" dirty="0" smtClean="0">
                <a:latin typeface="Garamond" panose="02020404030301010803" pitchFamily="18" charset="0"/>
              </a:rPr>
              <a:t>Zdroj</a:t>
            </a:r>
            <a:r>
              <a:rPr lang="cs-CZ" altLang="cs-CZ" sz="2400" dirty="0">
                <a:latin typeface="Garamond" panose="02020404030301010803" pitchFamily="18" charset="0"/>
              </a:rPr>
              <a:t>: </a:t>
            </a:r>
            <a:r>
              <a:rPr lang="cs-CZ" altLang="cs-CZ" sz="2400" dirty="0">
                <a:latin typeface="Garamond" panose="02020404030301010803" pitchFamily="18" charset="0"/>
                <a:hlinkClick r:id="rId5"/>
              </a:rPr>
              <a:t>https://</a:t>
            </a:r>
            <a:r>
              <a:rPr lang="cs-CZ" altLang="cs-CZ" sz="2400" dirty="0" smtClean="0">
                <a:latin typeface="Garamond" panose="02020404030301010803" pitchFamily="18" charset="0"/>
                <a:hlinkClick r:id="rId5"/>
              </a:rPr>
              <a:t>www.numbeo.com/quality-of-life/rankings.jsp</a:t>
            </a:r>
            <a:r>
              <a:rPr lang="cs-CZ" altLang="cs-CZ" sz="2400" dirty="0" smtClean="0">
                <a:latin typeface="Garamond" panose="02020404030301010803" pitchFamily="18" charset="0"/>
              </a:rPr>
              <a:t> </a:t>
            </a:r>
            <a:endParaRPr lang="cs-CZ" altLang="cs-CZ" sz="4000" dirty="0">
              <a:latin typeface="Garamond" panose="02020404030301010803" pitchFamily="18" charset="0"/>
            </a:endParaRPr>
          </a:p>
          <a:p>
            <a:pPr>
              <a:spcBef>
                <a:spcPct val="0"/>
              </a:spcBef>
              <a:buFontTx/>
              <a:buNone/>
            </a:pPr>
            <a:endParaRPr lang="cs-CZ" altLang="cs-CZ" sz="4000" dirty="0">
              <a:latin typeface="Garamond" panose="02020404030301010803" pitchFamily="18" charset="0"/>
            </a:endParaRPr>
          </a:p>
        </p:txBody>
      </p:sp>
      <p:pic>
        <p:nvPicPr>
          <p:cNvPr id="5" name="Obrázek 4"/>
          <p:cNvPicPr>
            <a:picLocks noChangeAspect="1"/>
          </p:cNvPicPr>
          <p:nvPr/>
        </p:nvPicPr>
        <p:blipFill>
          <a:blip r:embed="rId6"/>
          <a:stretch>
            <a:fillRect/>
          </a:stretch>
        </p:blipFill>
        <p:spPr>
          <a:xfrm>
            <a:off x="8123237" y="4567237"/>
            <a:ext cx="9525" cy="9525"/>
          </a:xfrm>
          <a:prstGeom prst="rect">
            <a:avLst/>
          </a:prstGeom>
        </p:spPr>
      </p:pic>
      <p:pic>
        <p:nvPicPr>
          <p:cNvPr id="6" name="Obráze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4707" y="6195080"/>
            <a:ext cx="14694832" cy="1600104"/>
          </a:xfrm>
          <a:prstGeom prst="rect">
            <a:avLst/>
          </a:prstGeom>
        </p:spPr>
      </p:pic>
      <p:pic>
        <p:nvPicPr>
          <p:cNvPr id="8" name="Obrázek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21733" y="6959983"/>
            <a:ext cx="2716243" cy="2037182"/>
          </a:xfrm>
          <a:prstGeom prst="rect">
            <a:avLst/>
          </a:prstGeom>
        </p:spPr>
      </p:pic>
      <p:pic>
        <p:nvPicPr>
          <p:cNvPr id="10" name="Obrázek 9"/>
          <p:cNvPicPr>
            <a:picLocks noChangeAspect="1"/>
          </p:cNvPicPr>
          <p:nvPr/>
        </p:nvPicPr>
        <p:blipFill rotWithShape="1">
          <a:blip r:embed="rId9">
            <a:extLst>
              <a:ext uri="{28A0092B-C50C-407E-A947-70E740481C1C}">
                <a14:useLocalDpi xmlns:a14="http://schemas.microsoft.com/office/drawing/2010/main" val="0"/>
              </a:ext>
            </a:extLst>
          </a:blip>
          <a:srcRect b="41529"/>
          <a:stretch/>
        </p:blipFill>
        <p:spPr>
          <a:xfrm>
            <a:off x="6764846" y="7632427"/>
            <a:ext cx="4286250" cy="1486787"/>
          </a:xfrm>
          <a:prstGeom prst="rect">
            <a:avLst/>
          </a:prstGeom>
        </p:spPr>
      </p:pic>
      <p:pic>
        <p:nvPicPr>
          <p:cNvPr id="11" name="Obrázek 10"/>
          <p:cNvPicPr>
            <a:picLocks noChangeAspect="1"/>
          </p:cNvPicPr>
          <p:nvPr/>
        </p:nvPicPr>
        <p:blipFill rotWithShape="1">
          <a:blip r:embed="rId10">
            <a:extLst>
              <a:ext uri="{28A0092B-C50C-407E-A947-70E740481C1C}">
                <a14:useLocalDpi xmlns:a14="http://schemas.microsoft.com/office/drawing/2010/main" val="0"/>
              </a:ext>
            </a:extLst>
          </a:blip>
          <a:srcRect r="18680" b="44666"/>
          <a:stretch/>
        </p:blipFill>
        <p:spPr>
          <a:xfrm>
            <a:off x="10481326" y="5800945"/>
            <a:ext cx="1927039" cy="1966844"/>
          </a:xfrm>
          <a:prstGeom prst="rect">
            <a:avLst/>
          </a:prstGeom>
        </p:spPr>
      </p:pic>
      <p:pic>
        <p:nvPicPr>
          <p:cNvPr id="12" name="Obrázek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41187" y="5769742"/>
            <a:ext cx="2548488" cy="1698992"/>
          </a:xfrm>
          <a:prstGeom prst="rect">
            <a:avLst/>
          </a:prstGeom>
        </p:spPr>
      </p:pic>
      <p:pic>
        <p:nvPicPr>
          <p:cNvPr id="13" name="Obrázek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48623" y="5833075"/>
            <a:ext cx="2184679" cy="1638509"/>
          </a:xfrm>
          <a:prstGeom prst="rect">
            <a:avLst/>
          </a:prstGeom>
        </p:spPr>
      </p:pic>
      <p:pic>
        <p:nvPicPr>
          <p:cNvPr id="14" name="Obrázek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69456" y="7421620"/>
            <a:ext cx="636133" cy="954200"/>
          </a:xfrm>
          <a:prstGeom prst="rect">
            <a:avLst/>
          </a:prstGeom>
        </p:spPr>
      </p:pic>
      <p:pic>
        <p:nvPicPr>
          <p:cNvPr id="16" name="Obrázek 15" descr="Výsledek obrázku pro kreslené obrázky doktor"/>
          <p:cNvPicPr/>
          <p:nvPr/>
        </p:nvPicPr>
        <p:blipFill rotWithShape="1">
          <a:blip r:embed="rId14" cstate="print">
            <a:extLst>
              <a:ext uri="{28A0092B-C50C-407E-A947-70E740481C1C}">
                <a14:useLocalDpi xmlns:a14="http://schemas.microsoft.com/office/drawing/2010/main" val="0"/>
              </a:ext>
            </a:extLst>
          </a:blip>
          <a:srcRect l="50000"/>
          <a:stretch/>
        </p:blipFill>
        <p:spPr bwMode="auto">
          <a:xfrm>
            <a:off x="14967556" y="6871948"/>
            <a:ext cx="1371600" cy="2247265"/>
          </a:xfrm>
          <a:prstGeom prst="rect">
            <a:avLst/>
          </a:prstGeom>
          <a:noFill/>
          <a:ln>
            <a:noFill/>
          </a:ln>
          <a:extLst>
            <a:ext uri="{53640926-AAD7-44D8-BBD7-CCE9431645EC}">
              <a14:shadowObscured xmlns:a14="http://schemas.microsoft.com/office/drawing/2010/main"/>
            </a:ext>
          </a:extLst>
        </p:spPr>
      </p:pic>
      <p:pic>
        <p:nvPicPr>
          <p:cNvPr id="7" name="Obrázek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84176" y="7230179"/>
            <a:ext cx="2615382" cy="1743588"/>
          </a:xfrm>
          <a:prstGeom prst="rect">
            <a:avLst/>
          </a:prstGeom>
        </p:spPr>
      </p:pic>
      <p:pic>
        <p:nvPicPr>
          <p:cNvPr id="15" name="Obrázek 14" descr="Výsledek obrázku pro kreslené obrázky doktor"/>
          <p:cNvPicPr/>
          <p:nvPr/>
        </p:nvPicPr>
        <p:blipFill rotWithShape="1">
          <a:blip r:embed="rId14" cstate="print">
            <a:extLst>
              <a:ext uri="{28A0092B-C50C-407E-A947-70E740481C1C}">
                <a14:useLocalDpi xmlns:a14="http://schemas.microsoft.com/office/drawing/2010/main" val="0"/>
              </a:ext>
            </a:extLst>
          </a:blip>
          <a:srcRect r="49305"/>
          <a:stretch/>
        </p:blipFill>
        <p:spPr bwMode="auto">
          <a:xfrm>
            <a:off x="1159804" y="6871949"/>
            <a:ext cx="1390650" cy="2247265"/>
          </a:xfrm>
          <a:prstGeom prst="rect">
            <a:avLst/>
          </a:prstGeom>
          <a:noFill/>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403350"/>
            <a:ext cx="464820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59800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17600" y="2434166"/>
            <a:ext cx="14020800" cy="6349225"/>
          </a:xfrm>
        </p:spPr>
        <p:txBody>
          <a:bodyPr>
            <a:normAutofit lnSpcReduction="10000"/>
          </a:bodyPr>
          <a:lstStyle/>
          <a:p>
            <a:endParaRPr lang="cs-CZ" dirty="0" smtClean="0">
              <a:hlinkClick r:id="rId2"/>
            </a:endParaRPr>
          </a:p>
          <a:p>
            <a:endParaRPr lang="cs-CZ" dirty="0">
              <a:hlinkClick r:id="rId2"/>
            </a:endParaRPr>
          </a:p>
          <a:p>
            <a:endParaRPr lang="cs-CZ" dirty="0" smtClean="0">
              <a:hlinkClick r:id="rId2"/>
            </a:endParaRPr>
          </a:p>
          <a:p>
            <a:endParaRPr lang="cs-CZ" dirty="0">
              <a:hlinkClick r:id="rId2"/>
            </a:endParaRPr>
          </a:p>
          <a:p>
            <a:endParaRPr lang="cs-CZ" dirty="0" smtClean="0">
              <a:hlinkClick r:id="rId2"/>
            </a:endParaRPr>
          </a:p>
          <a:p>
            <a:endParaRPr lang="cs-CZ" dirty="0">
              <a:hlinkClick r:id="rId2"/>
            </a:endParaRPr>
          </a:p>
          <a:p>
            <a:endParaRPr lang="cs-CZ" dirty="0" smtClean="0">
              <a:hlinkClick r:id="rId2"/>
            </a:endParaRPr>
          </a:p>
          <a:p>
            <a:endParaRPr lang="cs-CZ" dirty="0" smtClean="0">
              <a:hlinkClick r:id="rId2"/>
            </a:endParaRPr>
          </a:p>
          <a:p>
            <a:r>
              <a:rPr lang="en-GB" dirty="0" smtClean="0">
                <a:hlinkClick r:id="rId2"/>
              </a:rPr>
              <a:t>https</a:t>
            </a:r>
            <a:r>
              <a:rPr lang="en-GB" dirty="0">
                <a:hlinkClick r:id="rId2"/>
              </a:rPr>
              <a:t>://</a:t>
            </a:r>
            <a:r>
              <a:rPr lang="en-GB" dirty="0" smtClean="0">
                <a:hlinkClick r:id="rId2"/>
              </a:rPr>
              <a:t>www.topuniversities.com/university-rankings-articles/qs-best-student-cities/top-10-student-cities-according-students</a:t>
            </a:r>
            <a:endParaRPr lang="cs-CZ" dirty="0" smtClean="0"/>
          </a:p>
          <a:p>
            <a:endParaRPr lang="en-GB" dirty="0"/>
          </a:p>
        </p:txBody>
      </p:sp>
      <p:pic>
        <p:nvPicPr>
          <p:cNvPr id="4" name="Obrázek 3"/>
          <p:cNvPicPr/>
          <p:nvPr/>
        </p:nvPicPr>
        <p:blipFill rotWithShape="1">
          <a:blip r:embed="rId3"/>
          <a:srcRect l="7949" t="3133" r="15735" b="2866"/>
          <a:stretch/>
        </p:blipFill>
        <p:spPr>
          <a:xfrm>
            <a:off x="502276" y="244698"/>
            <a:ext cx="8886423" cy="6825803"/>
          </a:xfrm>
          <a:prstGeom prst="rect">
            <a:avLst/>
          </a:prstGeom>
        </p:spPr>
      </p:pic>
      <p:pic>
        <p:nvPicPr>
          <p:cNvPr id="5" name="Obrázek 4"/>
          <p:cNvPicPr>
            <a:picLocks noChangeAspect="1"/>
          </p:cNvPicPr>
          <p:nvPr/>
        </p:nvPicPr>
        <p:blipFill>
          <a:blip r:embed="rId4"/>
          <a:stretch>
            <a:fillRect/>
          </a:stretch>
        </p:blipFill>
        <p:spPr>
          <a:xfrm>
            <a:off x="10125700" y="326903"/>
            <a:ext cx="5328953" cy="6743597"/>
          </a:xfrm>
          <a:prstGeom prst="rect">
            <a:avLst/>
          </a:prstGeom>
        </p:spPr>
      </p:pic>
    </p:spTree>
    <p:extLst>
      <p:ext uri="{BB962C8B-B14F-4D97-AF65-F5344CB8AC3E}">
        <p14:creationId xmlns:p14="http://schemas.microsoft.com/office/powerpoint/2010/main" val="1152086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4" name="Picture 6" descr="FN U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170736" y="1331913"/>
            <a:ext cx="14314103" cy="90626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34830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sp>
        <p:nvSpPr>
          <p:cNvPr id="4" name="Obdélník 3"/>
          <p:cNvSpPr/>
          <p:nvPr/>
        </p:nvSpPr>
        <p:spPr>
          <a:xfrm>
            <a:off x="1143000" y="1403350"/>
            <a:ext cx="14509376" cy="1938992"/>
          </a:xfrm>
          <a:prstGeom prst="rect">
            <a:avLst/>
          </a:prstGeom>
        </p:spPr>
        <p:txBody>
          <a:bodyPr wrap="square">
            <a:spAutoFit/>
          </a:bodyPr>
          <a:lstStyle/>
          <a:p>
            <a:pPr algn="ctr">
              <a:spcBef>
                <a:spcPct val="50000"/>
              </a:spcBef>
              <a:buFontTx/>
              <a:buNone/>
            </a:pPr>
            <a:r>
              <a:rPr lang="cs-CZ" altLang="cs-CZ" sz="6000" b="1" dirty="0" smtClean="0">
                <a:solidFill>
                  <a:srgbClr val="EE1ED0"/>
                </a:solidFill>
                <a:latin typeface="Garamond" panose="02020404030301010803" pitchFamily="18" charset="0"/>
              </a:rPr>
              <a:t>Přejeme </a:t>
            </a:r>
            <a:r>
              <a:rPr lang="cs-CZ" altLang="cs-CZ" sz="6000" b="1" dirty="0">
                <a:solidFill>
                  <a:srgbClr val="EE1ED0"/>
                </a:solidFill>
                <a:latin typeface="Garamond" panose="02020404030301010803" pitchFamily="18" charset="0"/>
              </a:rPr>
              <a:t>vám úspěšné přijetí na LF </a:t>
            </a:r>
            <a:r>
              <a:rPr lang="cs-CZ" altLang="cs-CZ" sz="6000" b="1" dirty="0" smtClean="0">
                <a:solidFill>
                  <a:srgbClr val="EE1ED0"/>
                </a:solidFill>
                <a:latin typeface="Garamond" panose="02020404030301010803" pitchFamily="18" charset="0"/>
              </a:rPr>
              <a:t>MU </a:t>
            </a:r>
            <a:br>
              <a:rPr lang="cs-CZ" altLang="cs-CZ" sz="6000" b="1" dirty="0" smtClean="0">
                <a:solidFill>
                  <a:srgbClr val="EE1ED0"/>
                </a:solidFill>
                <a:latin typeface="Garamond" panose="02020404030301010803" pitchFamily="18" charset="0"/>
              </a:rPr>
            </a:br>
            <a:r>
              <a:rPr lang="cs-CZ" altLang="cs-CZ" sz="6000" b="1" dirty="0" smtClean="0">
                <a:solidFill>
                  <a:srgbClr val="EE1ED0"/>
                </a:solidFill>
                <a:latin typeface="Garamond" panose="02020404030301010803" pitchFamily="18" charset="0"/>
              </a:rPr>
              <a:t>a pravou nohou od imatrikulace k </a:t>
            </a:r>
            <a:r>
              <a:rPr lang="cs-CZ" altLang="cs-CZ" sz="6000" b="1" dirty="0" smtClean="0">
                <a:solidFill>
                  <a:srgbClr val="EE1ED0"/>
                </a:solidFill>
                <a:latin typeface="Garamond" panose="02020404030301010803" pitchFamily="18" charset="0"/>
              </a:rPr>
              <a:t>promoci</a:t>
            </a:r>
            <a:endParaRPr lang="cs-CZ" altLang="cs-CZ" sz="6000" b="1" dirty="0">
              <a:solidFill>
                <a:srgbClr val="EE1ED0"/>
              </a:solidFill>
              <a:latin typeface="Garamond" panose="02020404030301010803" pitchFamily="18" charset="0"/>
            </a:endParaRPr>
          </a:p>
        </p:txBody>
      </p:sp>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457" y="6049735"/>
            <a:ext cx="1237129" cy="2890489"/>
          </a:xfrm>
          <a:prstGeom prst="rect">
            <a:avLst/>
          </a:prstGeom>
        </p:spPr>
      </p:pic>
      <p:pic>
        <p:nvPicPr>
          <p:cNvPr id="10" name="Obrázek 9" descr="Výsledek obrázku pro rektorské &amp;zcaron;ezlo Léka&amp;rcaron;ská fakulta Masarykovy univerzity"/>
          <p:cNvPicPr/>
          <p:nvPr/>
        </p:nvPicPr>
        <p:blipFill>
          <a:blip r:embed="rId6">
            <a:extLst>
              <a:ext uri="{28A0092B-C50C-407E-A947-70E740481C1C}">
                <a14:useLocalDpi xmlns:a14="http://schemas.microsoft.com/office/drawing/2010/main" val="0"/>
              </a:ext>
            </a:extLst>
          </a:blip>
          <a:srcRect/>
          <a:stretch>
            <a:fillRect/>
          </a:stretch>
        </p:blipFill>
        <p:spPr bwMode="auto">
          <a:xfrm>
            <a:off x="9314586" y="6049735"/>
            <a:ext cx="2415370" cy="2890489"/>
          </a:xfrm>
          <a:prstGeom prst="rect">
            <a:avLst/>
          </a:prstGeom>
          <a:noFill/>
          <a:ln>
            <a:noFill/>
          </a:ln>
        </p:spPr>
      </p:pic>
      <p:pic>
        <p:nvPicPr>
          <p:cNvPr id="12" name="Obrázek 11"/>
          <p:cNvPicPr>
            <a:picLocks noChangeAspect="1"/>
          </p:cNvPicPr>
          <p:nvPr/>
        </p:nvPicPr>
        <p:blipFill rotWithShape="1">
          <a:blip r:embed="rId7">
            <a:extLst>
              <a:ext uri="{28A0092B-C50C-407E-A947-70E740481C1C}">
                <a14:useLocalDpi xmlns:a14="http://schemas.microsoft.com/office/drawing/2010/main" val="0"/>
              </a:ext>
            </a:extLst>
          </a:blip>
          <a:srcRect l="9183" r="50817" b="15027"/>
          <a:stretch/>
        </p:blipFill>
        <p:spPr>
          <a:xfrm>
            <a:off x="11904089" y="3667480"/>
            <a:ext cx="4248879" cy="4574999"/>
          </a:xfrm>
          <a:prstGeom prst="rect">
            <a:avLst/>
          </a:prstGeom>
        </p:spPr>
      </p:pic>
      <p:pic>
        <p:nvPicPr>
          <p:cNvPr id="13" name="Obrázek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8091" y="3670482"/>
            <a:ext cx="3695222" cy="4571997"/>
          </a:xfrm>
          <a:prstGeom prst="rect">
            <a:avLst/>
          </a:prstGeom>
        </p:spPr>
      </p:pic>
      <p:pic>
        <p:nvPicPr>
          <p:cNvPr id="5" name="Obrázek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1895" y="6049735"/>
            <a:ext cx="3055561" cy="2890489"/>
          </a:xfrm>
          <a:prstGeom prst="rect">
            <a:avLst/>
          </a:prstGeom>
        </p:spPr>
      </p:pic>
    </p:spTree>
    <p:extLst>
      <p:ext uri="{BB962C8B-B14F-4D97-AF65-F5344CB8AC3E}">
        <p14:creationId xmlns:p14="http://schemas.microsoft.com/office/powerpoint/2010/main" val="4998353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2">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3">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124" y="1584606"/>
            <a:ext cx="9448800" cy="4724400"/>
          </a:xfrm>
          <a:prstGeom prst="rect">
            <a:avLst/>
          </a:prstGeom>
        </p:spPr>
      </p:pic>
      <p:sp>
        <p:nvSpPr>
          <p:cNvPr id="5" name="Obdélník 4"/>
          <p:cNvSpPr/>
          <p:nvPr/>
        </p:nvSpPr>
        <p:spPr>
          <a:xfrm>
            <a:off x="4141273" y="6490262"/>
            <a:ext cx="8128000" cy="2862322"/>
          </a:xfrm>
          <a:prstGeom prst="rect">
            <a:avLst/>
          </a:prstGeom>
        </p:spPr>
        <p:txBody>
          <a:bodyPr>
            <a:spAutoFit/>
          </a:bodyPr>
          <a:lstStyle/>
          <a:p>
            <a:pPr algn="ctr">
              <a:spcBef>
                <a:spcPct val="50000"/>
              </a:spcBef>
              <a:buFontTx/>
              <a:buNone/>
            </a:pPr>
            <a:r>
              <a:rPr lang="cs-CZ" altLang="cs-CZ" sz="7200" b="1" dirty="0">
                <a:solidFill>
                  <a:srgbClr val="00B050"/>
                </a:solidFill>
                <a:latin typeface="Garamond" panose="02020404030301010803" pitchFamily="18" charset="0"/>
              </a:rPr>
              <a:t>Těšíme se na Vás</a:t>
            </a:r>
          </a:p>
          <a:p>
            <a:pPr algn="ctr">
              <a:spcBef>
                <a:spcPct val="50000"/>
              </a:spcBef>
              <a:buFontTx/>
              <a:buNone/>
            </a:pPr>
            <a:r>
              <a:rPr lang="cs-CZ" altLang="cs-CZ" sz="7200" b="1" dirty="0">
                <a:solidFill>
                  <a:srgbClr val="00B050"/>
                </a:solidFill>
                <a:latin typeface="Garamond" panose="02020404030301010803" pitchFamily="18" charset="0"/>
              </a:rPr>
              <a:t>Vaše LF MU</a:t>
            </a:r>
            <a:endParaRPr lang="cs-CZ" altLang="cs-CZ" sz="7200" b="1" dirty="0">
              <a:solidFill>
                <a:srgbClr val="00B050"/>
              </a:solidFill>
              <a:latin typeface="Garamond" panose="02020404030301010803" pitchFamily="18" charset="0"/>
            </a:endParaRPr>
          </a:p>
        </p:txBody>
      </p:sp>
    </p:spTree>
    <p:extLst>
      <p:ext uri="{BB962C8B-B14F-4D97-AF65-F5344CB8AC3E}">
        <p14:creationId xmlns:p14="http://schemas.microsoft.com/office/powerpoint/2010/main" val="41259481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4" name="Picture 7" descr="V Brně se otevřelo Mezinárodní centrum klinického výzkumu (ICR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331913"/>
            <a:ext cx="13997066" cy="8991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4457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ástupný symbol pro obsah 3"/>
          <p:cNvPicPr>
            <a:picLocks/>
          </p:cNvPicPr>
          <p:nvPr/>
        </p:nvPicPr>
        <p:blipFill>
          <a:blip r:embed="rId3">
            <a:extLst>
              <a:ext uri="{28A0092B-C50C-407E-A947-70E740481C1C}">
                <a14:useLocalDpi xmlns:a14="http://schemas.microsoft.com/office/drawing/2010/main" val="0"/>
              </a:ext>
            </a:extLst>
          </a:blip>
          <a:stretch>
            <a:fillRect/>
          </a:stretch>
        </p:blipFill>
        <p:spPr>
          <a:xfrm>
            <a:off x="1143000" y="0"/>
            <a:ext cx="3429000" cy="1403350"/>
          </a:xfrm>
          <a:prstGeom prst="rect">
            <a:avLst/>
          </a:prstGeom>
        </p:spPr>
      </p:pic>
      <p:pic>
        <p:nvPicPr>
          <p:cNvPr id="3" name="Obrázek 2"/>
          <p:cNvPicPr/>
          <p:nvPr/>
        </p:nvPicPr>
        <p:blipFill>
          <a:blip r:embed="rId4">
            <a:extLst>
              <a:ext uri="{28A0092B-C50C-407E-A947-70E740481C1C}">
                <a14:useLocalDpi xmlns:a14="http://schemas.microsoft.com/office/drawing/2010/main" val="0"/>
              </a:ext>
            </a:extLst>
          </a:blip>
          <a:stretch>
            <a:fillRect/>
          </a:stretch>
        </p:blipFill>
        <p:spPr>
          <a:xfrm>
            <a:off x="14417984" y="20701"/>
            <a:ext cx="1511555" cy="1382649"/>
          </a:xfrm>
          <a:prstGeom prst="rect">
            <a:avLst/>
          </a:prstGeom>
        </p:spPr>
      </p:pic>
      <p:pic>
        <p:nvPicPr>
          <p:cNvPr id="5" name="Obrázek 4"/>
          <p:cNvPicPr>
            <a:picLocks noChangeAspect="1"/>
          </p:cNvPicPr>
          <p:nvPr/>
        </p:nvPicPr>
        <p:blipFill>
          <a:blip r:embed="rId5"/>
          <a:stretch>
            <a:fillRect/>
          </a:stretch>
        </p:blipFill>
        <p:spPr>
          <a:xfrm>
            <a:off x="3283218" y="1331912"/>
            <a:ext cx="10515600" cy="7812087"/>
          </a:xfrm>
          <a:prstGeom prst="rect">
            <a:avLst/>
          </a:prstGeom>
        </p:spPr>
      </p:pic>
    </p:spTree>
    <p:extLst>
      <p:ext uri="{BB962C8B-B14F-4D97-AF65-F5344CB8AC3E}">
        <p14:creationId xmlns:p14="http://schemas.microsoft.com/office/powerpoint/2010/main" val="108390920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PŘIJÍMACÍ  ŘÍZENÍ &amp;#x0D;&amp;#x0A;na Lékařskou fakultu MU 2018&amp;quot;&quot;/&gt;&lt;property id=&quot;20307&quot; value=&quot;259&quot;/&gt;&lt;/object&gt;&lt;object type=&quot;3&quot; unique_id=&quot;10004&quot;&gt;&lt;property id=&quot;20148&quot; value=&quot;5&quot;/&gt;&lt;property id=&quot;20300&quot; value=&quot;Slide 2&quot;/&gt;&lt;property id=&quot;20307&quot; value=&quot;294&quot;/&gt;&lt;/object&gt;&lt;object type=&quot;3&quot; unique_id=&quot;10005&quot;&gt;&lt;property id=&quot;20148&quot; value=&quot;5&quot;/&gt;&lt;property id=&quot;20300&quot; value=&quot;Slide 3&quot;/&gt;&lt;property id=&quot;20307&quot; value=&quot;264&quot;/&gt;&lt;/object&gt;&lt;object type=&quot;3&quot; unique_id=&quot;10006&quot;&gt;&lt;property id=&quot;20148&quot; value=&quot;5&quot;/&gt;&lt;property id=&quot;20300&quot; value=&quot;Slide 4&quot;/&gt;&lt;property id=&quot;20307&quot; value=&quot;270&quot;/&gt;&lt;/object&gt;&lt;object type=&quot;3&quot; unique_id=&quot;10007&quot;&gt;&lt;property id=&quot;20148&quot; value=&quot;5&quot;/&gt;&lt;property id=&quot;20300&quot; value=&quot;Slide 11&quot;/&gt;&lt;property id=&quot;20307&quot; value=&quot;271&quot;/&gt;&lt;/object&gt;&lt;object type=&quot;3&quot; unique_id=&quot;10008&quot;&gt;&lt;property id=&quot;20148&quot; value=&quot;5&quot;/&gt;&lt;property id=&quot;20300&quot; value=&quot;Slide 12&quot;/&gt;&lt;property id=&quot;20307&quot; value=&quot;269&quot;/&gt;&lt;/object&gt;&lt;object type=&quot;3&quot; unique_id=&quot;10010&quot;&gt;&lt;property id=&quot;20148&quot; value=&quot;5&quot;/&gt;&lt;property id=&quot;20300&quot; value=&quot;Slide 5&quot;/&gt;&lt;property id=&quot;20307&quot; value=&quot;267&quot;/&gt;&lt;/object&gt;&lt;object type=&quot;3&quot; unique_id=&quot;10011&quot;&gt;&lt;property id=&quot;20148&quot; value=&quot;5&quot;/&gt;&lt;property id=&quot;20300&quot; value=&quot;Slide 6&quot;/&gt;&lt;property id=&quot;20307&quot; value=&quot;266&quot;/&gt;&lt;/object&gt;&lt;object type=&quot;3&quot; unique_id=&quot;10012&quot;&gt;&lt;property id=&quot;20148&quot; value=&quot;5&quot;/&gt;&lt;property id=&quot;20300&quot; value=&quot;Slide 9&quot;/&gt;&lt;property id=&quot;20307&quot; value=&quot;265&quot;/&gt;&lt;/object&gt;&lt;object type=&quot;3&quot; unique_id=&quot;10013&quot;&gt;&lt;property id=&quot;20148&quot; value=&quot;5&quot;/&gt;&lt;property id=&quot;20300&quot; value=&quot;Slide 7&quot;/&gt;&lt;property id=&quot;20307&quot; value=&quot;277&quot;/&gt;&lt;/object&gt;&lt;object type=&quot;3&quot; unique_id=&quot;10014&quot;&gt;&lt;property id=&quot;20148&quot; value=&quot;5&quot;/&gt;&lt;property id=&quot;20300&quot; value=&quot;Slide 8&quot;/&gt;&lt;property id=&quot;20307&quot; value=&quot;278&quot;/&gt;&lt;/object&gt;&lt;object type=&quot;3&quot; unique_id=&quot;10015&quot;&gt;&lt;property id=&quot;20148&quot; value=&quot;5&quot;/&gt;&lt;property id=&quot;20300&quot; value=&quot;Slide 10&quot;/&gt;&lt;property id=&quot;20307&quot; value=&quot;279&quot;/&gt;&lt;/object&gt;&lt;object type=&quot;3&quot; unique_id=&quot;10016&quot;&gt;&lt;property id=&quot;20148&quot; value=&quot;5&quot;/&gt;&lt;property id=&quot;20300&quot; value=&quot;Slide 15&quot;/&gt;&lt;property id=&quot;20307&quot; value=&quot;280&quot;/&gt;&lt;/object&gt;&lt;object type=&quot;3&quot; unique_id=&quot;10017&quot;&gt;&lt;property id=&quot;20148&quot; value=&quot;5&quot;/&gt;&lt;property id=&quot;20300&quot; value=&quot;Slide 16&quot;/&gt;&lt;property id=&quot;20307&quot; value=&quot;281&quot;/&gt;&lt;/object&gt;&lt;object type=&quot;3&quot; unique_id=&quot;10018&quot;&gt;&lt;property id=&quot;20148&quot; value=&quot;5&quot;/&gt;&lt;property id=&quot;20300&quot; value=&quot;Slide 17&quot;/&gt;&lt;property id=&quot;20307&quot; value=&quot;282&quot;/&gt;&lt;/object&gt;&lt;object type=&quot;3&quot; unique_id=&quot;10019&quot;&gt;&lt;property id=&quot;20148&quot; value=&quot;5&quot;/&gt;&lt;property id=&quot;20300&quot; value=&quot;Slide 18&quot;/&gt;&lt;property id=&quot;20307&quot; value=&quot;283&quot;/&gt;&lt;/object&gt;&lt;object type=&quot;3&quot; unique_id=&quot;10020&quot;&gt;&lt;property id=&quot;20148&quot; value=&quot;5&quot;/&gt;&lt;property id=&quot;20300&quot; value=&quot;Slide 19&quot;/&gt;&lt;property id=&quot;20307&quot; value=&quot;284&quot;/&gt;&lt;/object&gt;&lt;object type=&quot;3&quot; unique_id=&quot;10021&quot;&gt;&lt;property id=&quot;20148&quot; value=&quot;5&quot;/&gt;&lt;property id=&quot;20300&quot; value=&quot;Slide 20&quot;/&gt;&lt;property id=&quot;20307&quot; value=&quot;285&quot;/&gt;&lt;/object&gt;&lt;object type=&quot;3&quot; unique_id=&quot;10022&quot;&gt;&lt;property id=&quot;20148&quot; value=&quot;5&quot;/&gt;&lt;property id=&quot;20300&quot; value=&quot;Slide 21&quot;/&gt;&lt;property id=&quot;20307&quot; value=&quot;286&quot;/&gt;&lt;/object&gt;&lt;object type=&quot;3&quot; unique_id=&quot;10023&quot;&gt;&lt;property id=&quot;20148&quot; value=&quot;5&quot;/&gt;&lt;property id=&quot;20300&quot; value=&quot;Slide 22&quot;/&gt;&lt;property id=&quot;20307&quot; value=&quot;276&quot;/&gt;&lt;/object&gt;&lt;object type=&quot;3&quot; unique_id=&quot;10024&quot;&gt;&lt;property id=&quot;20148&quot; value=&quot;5&quot;/&gt;&lt;property id=&quot;20300&quot; value=&quot;Slide 24&quot;/&gt;&lt;property id=&quot;20307&quot; value=&quot;338&quot;/&gt;&lt;/object&gt;&lt;object type=&quot;3&quot; unique_id=&quot;10025&quot;&gt;&lt;property id=&quot;20148&quot; value=&quot;5&quot;/&gt;&lt;property id=&quot;20300&quot; value=&quot;Slide 23&quot;/&gt;&lt;property id=&quot;20307&quot; value=&quot;288&quot;/&gt;&lt;/object&gt;&lt;object type=&quot;3&quot; unique_id=&quot;10026&quot;&gt;&lt;property id=&quot;20148&quot; value=&quot;5&quot;/&gt;&lt;property id=&quot;20300&quot; value=&quot;Slide 25&quot;/&gt;&lt;property id=&quot;20307&quot; value=&quot;339&quot;/&gt;&lt;/object&gt;&lt;object type=&quot;3&quot; unique_id=&quot;10027&quot;&gt;&lt;property id=&quot;20148&quot; value=&quot;5&quot;/&gt;&lt;property id=&quot;20300&quot; value=&quot;Slide 26&quot;/&gt;&lt;property id=&quot;20307&quot; value=&quot;340&quot;/&gt;&lt;/object&gt;&lt;object type=&quot;3&quot; unique_id=&quot;10028&quot;&gt;&lt;property id=&quot;20148&quot; value=&quot;5&quot;/&gt;&lt;property id=&quot;20300&quot; value=&quot;Slide 27&quot;/&gt;&lt;property id=&quot;20307&quot; value=&quot;341&quot;/&gt;&lt;/object&gt;&lt;object type=&quot;3&quot; unique_id=&quot;10029&quot;&gt;&lt;property id=&quot;20148&quot; value=&quot;5&quot;/&gt;&lt;property id=&quot;20300&quot; value=&quot;Slide 28&quot;/&gt;&lt;property id=&quot;20307&quot; value=&quot;342&quot;/&gt;&lt;/object&gt;&lt;object type=&quot;3&quot; unique_id=&quot;10030&quot;&gt;&lt;property id=&quot;20148&quot; value=&quot;5&quot;/&gt;&lt;property id=&quot;20300&quot; value=&quot;Slide 29&quot;/&gt;&lt;property id=&quot;20307&quot; value=&quot;343&quot;/&gt;&lt;/object&gt;&lt;object type=&quot;3&quot; unique_id=&quot;10031&quot;&gt;&lt;property id=&quot;20148&quot; value=&quot;5&quot;/&gt;&lt;property id=&quot;20300&quot; value=&quot;Slide 30&quot;/&gt;&lt;property id=&quot;20307&quot; value=&quot;344&quot;/&gt;&lt;/object&gt;&lt;object type=&quot;3&quot; unique_id=&quot;10032&quot;&gt;&lt;property id=&quot;20148&quot; value=&quot;5&quot;/&gt;&lt;property id=&quot;20300&quot; value=&quot;Slide 31&quot;/&gt;&lt;property id=&quot;20307&quot; value=&quot;345&quot;/&gt;&lt;/object&gt;&lt;object type=&quot;3&quot; unique_id=&quot;10033&quot;&gt;&lt;property id=&quot;20148&quot; value=&quot;5&quot;/&gt;&lt;property id=&quot;20300&quot; value=&quot;Slide 32&quot;/&gt;&lt;property id=&quot;20307&quot; value=&quot;346&quot;/&gt;&lt;/object&gt;&lt;object type=&quot;3&quot; unique_id=&quot;10034&quot;&gt;&lt;property id=&quot;20148&quot; value=&quot;5&quot;/&gt;&lt;property id=&quot;20300&quot; value=&quot;Slide 33&quot;/&gt;&lt;property id=&quot;20307&quot; value=&quot;347&quot;/&gt;&lt;/object&gt;&lt;object type=&quot;3&quot; unique_id=&quot;10035&quot;&gt;&lt;property id=&quot;20148&quot; value=&quot;5&quot;/&gt;&lt;property id=&quot;20300&quot; value=&quot;Slide 34&quot;/&gt;&lt;property id=&quot;20307&quot; value=&quot;348&quot;/&gt;&lt;/object&gt;&lt;object type=&quot;3&quot; unique_id=&quot;10036&quot;&gt;&lt;property id=&quot;20148&quot; value=&quot;5&quot;/&gt;&lt;property id=&quot;20300&quot; value=&quot;Slide 35&quot;/&gt;&lt;property id=&quot;20307&quot; value=&quot;349&quot;/&gt;&lt;/object&gt;&lt;object type=&quot;3&quot; unique_id=&quot;10037&quot;&gt;&lt;property id=&quot;20148&quot; value=&quot;5&quot;/&gt;&lt;property id=&quot;20300&quot; value=&quot;Slide 36&quot;/&gt;&lt;property id=&quot;20307&quot; value=&quot;350&quot;/&gt;&lt;/object&gt;&lt;object type=&quot;3&quot; unique_id=&quot;10038&quot;&gt;&lt;property id=&quot;20148&quot; value=&quot;5&quot;/&gt;&lt;property id=&quot;20300&quot; value=&quot;Slide 37&quot;/&gt;&lt;property id=&quot;20307&quot; value=&quot;351&quot;/&gt;&lt;/object&gt;&lt;object type=&quot;3&quot; unique_id=&quot;10039&quot;&gt;&lt;property id=&quot;20148&quot; value=&quot;5&quot;/&gt;&lt;property id=&quot;20300&quot; value=&quot;Slide 38&quot;/&gt;&lt;property id=&quot;20307&quot; value=&quot;352&quot;/&gt;&lt;/object&gt;&lt;object type=&quot;3&quot; unique_id=&quot;10040&quot;&gt;&lt;property id=&quot;20148&quot; value=&quot;5&quot;/&gt;&lt;property id=&quot;20300&quot; value=&quot;Slide 39&quot;/&gt;&lt;property id=&quot;20307&quot; value=&quot;353&quot;/&gt;&lt;/object&gt;&lt;object type=&quot;3&quot; unique_id=&quot;10041&quot;&gt;&lt;property id=&quot;20148&quot; value=&quot;5&quot;/&gt;&lt;property id=&quot;20300&quot; value=&quot;Slide 40&quot;/&gt;&lt;property id=&quot;20307&quot; value=&quot;354&quot;/&gt;&lt;/object&gt;&lt;object type=&quot;3&quot; unique_id=&quot;10042&quot;&gt;&lt;property id=&quot;20148&quot; value=&quot;5&quot;/&gt;&lt;property id=&quot;20300&quot; value=&quot;Slide 41&quot;/&gt;&lt;property id=&quot;20307&quot; value=&quot;289&quot;/&gt;&lt;/object&gt;&lt;object type=&quot;3&quot; unique_id=&quot;10043&quot;&gt;&lt;property id=&quot;20148&quot; value=&quot;5&quot;/&gt;&lt;property id=&quot;20300&quot; value=&quot;Slide 42&quot;/&gt;&lt;property id=&quot;20307&quot; value=&quot;290&quot;/&gt;&lt;/object&gt;&lt;object type=&quot;3&quot; unique_id=&quot;10044&quot;&gt;&lt;property id=&quot;20148&quot; value=&quot;5&quot;/&gt;&lt;property id=&quot;20300&quot; value=&quot;Slide 43&quot;/&gt;&lt;property id=&quot;20307&quot; value=&quot;355&quot;/&gt;&lt;/object&gt;&lt;object type=&quot;3&quot; unique_id=&quot;10045&quot;&gt;&lt;property id=&quot;20148&quot; value=&quot;5&quot;/&gt;&lt;property id=&quot;20300&quot; value=&quot;Slide 44&quot;/&gt;&lt;property id=&quot;20307&quot; value=&quot;356&quot;/&gt;&lt;/object&gt;&lt;object type=&quot;3&quot; unique_id=&quot;10046&quot;&gt;&lt;property id=&quot;20148&quot; value=&quot;5&quot;/&gt;&lt;property id=&quot;20300&quot; value=&quot;Slide 45&quot;/&gt;&lt;property id=&quot;20307&quot; value=&quot;357&quot;/&gt;&lt;/object&gt;&lt;object type=&quot;3&quot; unique_id=&quot;10047&quot;&gt;&lt;property id=&quot;20148&quot; value=&quot;5&quot;/&gt;&lt;property id=&quot;20300&quot; value=&quot;Slide 46&quot;/&gt;&lt;property id=&quot;20307&quot; value=&quot;358&quot;/&gt;&lt;/object&gt;&lt;object type=&quot;3&quot; unique_id=&quot;10048&quot;&gt;&lt;property id=&quot;20148&quot; value=&quot;5&quot;/&gt;&lt;property id=&quot;20300&quot; value=&quot;Slide 47&quot;/&gt;&lt;property id=&quot;20307&quot; value=&quot;359&quot;/&gt;&lt;/object&gt;&lt;object type=&quot;3&quot; unique_id=&quot;10049&quot;&gt;&lt;property id=&quot;20148&quot; value=&quot;5&quot;/&gt;&lt;property id=&quot;20300&quot; value=&quot;Slide 49&quot;/&gt;&lt;property id=&quot;20307&quot; value=&quot;360&quot;/&gt;&lt;/object&gt;&lt;object type=&quot;3&quot; unique_id=&quot;10050&quot;&gt;&lt;property id=&quot;20148&quot; value=&quot;5&quot;/&gt;&lt;property id=&quot;20300&quot; value=&quot;Slide 48&quot;/&gt;&lt;property id=&quot;20307&quot; value=&quot;361&quot;/&gt;&lt;/object&gt;&lt;object type=&quot;3&quot; unique_id=&quot;10051&quot;&gt;&lt;property id=&quot;20148&quot; value=&quot;5&quot;/&gt;&lt;property id=&quot;20300&quot; value=&quot;Slide 51&quot;/&gt;&lt;property id=&quot;20307&quot; value=&quot;362&quot;/&gt;&lt;/object&gt;&lt;object type=&quot;3&quot; unique_id=&quot;10052&quot;&gt;&lt;property id=&quot;20148&quot; value=&quot;5&quot;/&gt;&lt;property id=&quot;20300&quot; value=&quot;Slide 52&quot;/&gt;&lt;property id=&quot;20307&quot; value=&quot;363&quot;/&gt;&lt;/object&gt;&lt;object type=&quot;3&quot; unique_id=&quot;10053&quot;&gt;&lt;property id=&quot;20148&quot; value=&quot;5&quot;/&gt;&lt;property id=&quot;20300&quot; value=&quot;Slide 53&quot;/&gt;&lt;property id=&quot;20307&quot; value=&quot;364&quot;/&gt;&lt;/object&gt;&lt;object type=&quot;3&quot; unique_id=&quot;10054&quot;&gt;&lt;property id=&quot;20148&quot; value=&quot;5&quot;/&gt;&lt;property id=&quot;20300&quot; value=&quot;Slide 54&quot;/&gt;&lt;property id=&quot;20307&quot; value=&quot;365&quot;/&gt;&lt;/object&gt;&lt;object type=&quot;3&quot; unique_id=&quot;10055&quot;&gt;&lt;property id=&quot;20148&quot; value=&quot;5&quot;/&gt;&lt;property id=&quot;20300&quot; value=&quot;Slide 55&quot;/&gt;&lt;property id=&quot;20307&quot; value=&quot;366&quot;/&gt;&lt;/object&gt;&lt;object type=&quot;3&quot; unique_id=&quot;10056&quot;&gt;&lt;property id=&quot;20148&quot; value=&quot;5&quot;/&gt;&lt;property id=&quot;20300&quot; value=&quot;Slide 50&quot;/&gt;&lt;property id=&quot;20307&quot; value=&quot;367&quot;/&gt;&lt;/object&gt;&lt;object type=&quot;3&quot; unique_id=&quot;10057&quot;&gt;&lt;property id=&quot;20148&quot; value=&quot;5&quot;/&gt;&lt;property id=&quot;20300&quot; value=&quot;Slide 56&quot;/&gt;&lt;property id=&quot;20307&quot; value=&quot;291&quot;/&gt;&lt;/object&gt;&lt;object type=&quot;3&quot; unique_id=&quot;10058&quot;&gt;&lt;property id=&quot;20148&quot; value=&quot;5&quot;/&gt;&lt;property id=&quot;20300&quot; value=&quot;Slide 57&quot;/&gt;&lt;property id=&quot;20307&quot; value=&quot;368&quot;/&gt;&lt;/object&gt;&lt;object type=&quot;3&quot; unique_id=&quot;10059&quot;&gt;&lt;property id=&quot;20148&quot; value=&quot;5&quot;/&gt;&lt;property id=&quot;20300&quot; value=&quot;Slide 58&quot;/&gt;&lt;property id=&quot;20307&quot; value=&quot;369&quot;/&gt;&lt;/object&gt;&lt;object type=&quot;3&quot; unique_id=&quot;10060&quot;&gt;&lt;property id=&quot;20148&quot; value=&quot;5&quot;/&gt;&lt;property id=&quot;20300&quot; value=&quot;Slide 59&quot;/&gt;&lt;property id=&quot;20307&quot; value=&quot;292&quot;/&gt;&lt;/object&gt;&lt;object type=&quot;3&quot; unique_id=&quot;10061&quot;&gt;&lt;property id=&quot;20148&quot; value=&quot;5&quot;/&gt;&lt;property id=&quot;20300&quot; value=&quot;Slide 60&quot;/&gt;&lt;property id=&quot;20307&quot; value=&quot;293&quot;/&gt;&lt;/object&gt;&lt;object type=&quot;3&quot; unique_id=&quot;10062&quot;&gt;&lt;property id=&quot;20148&quot; value=&quot;5&quot;/&gt;&lt;property id=&quot;20300&quot; value=&quot;Slide 61&quot;/&gt;&lt;property id=&quot;20307&quot; value=&quot;295&quot;/&gt;&lt;/object&gt;&lt;object type=&quot;3&quot; unique_id=&quot;10063&quot;&gt;&lt;property id=&quot;20148&quot; value=&quot;5&quot;/&gt;&lt;property id=&quot;20300&quot; value=&quot;Slide 62&quot;/&gt;&lt;property id=&quot;20307&quot; value=&quot;370&quot;/&gt;&lt;/object&gt;&lt;object type=&quot;3&quot; unique_id=&quot;10064&quot;&gt;&lt;property id=&quot;20148&quot; value=&quot;5&quot;/&gt;&lt;property id=&quot;20300&quot; value=&quot;Slide 63&quot;/&gt;&lt;property id=&quot;20307&quot; value=&quot;371&quot;/&gt;&lt;/object&gt;&lt;object type=&quot;3&quot; unique_id=&quot;10065&quot;&gt;&lt;property id=&quot;20148&quot; value=&quot;5&quot;/&gt;&lt;property id=&quot;20300&quot; value=&quot;Slide 64&quot;/&gt;&lt;property id=&quot;20307&quot; value=&quot;372&quot;/&gt;&lt;/object&gt;&lt;object type=&quot;3&quot; unique_id=&quot;10066&quot;&gt;&lt;property id=&quot;20148&quot; value=&quot;5&quot;/&gt;&lt;property id=&quot;20300&quot; value=&quot;Slide 65&quot;/&gt;&lt;property id=&quot;20307&quot; value=&quot;297&quot;/&gt;&lt;/object&gt;&lt;object type=&quot;3&quot; unique_id=&quot;10067&quot;&gt;&lt;property id=&quot;20148&quot; value=&quot;5&quot;/&gt;&lt;property id=&quot;20300&quot; value=&quot;Slide 66&quot;/&gt;&lt;property id=&quot;20307&quot; value=&quot;298&quot;/&gt;&lt;/object&gt;&lt;object type=&quot;3&quot; unique_id=&quot;10068&quot;&gt;&lt;property id=&quot;20148&quot; value=&quot;5&quot;/&gt;&lt;property id=&quot;20300&quot; value=&quot;Slide 67&quot;/&gt;&lt;property id=&quot;20307&quot; value=&quot;373&quot;/&gt;&lt;/object&gt;&lt;object type=&quot;3&quot; unique_id=&quot;10069&quot;&gt;&lt;property id=&quot;20148&quot; value=&quot;5&quot;/&gt;&lt;property id=&quot;20300&quot; value=&quot;Slide 68&quot;/&gt;&lt;property id=&quot;20307&quot; value=&quot;296&quot;/&gt;&lt;/object&gt;&lt;object type=&quot;3&quot; unique_id=&quot;10346&quot;&gt;&lt;property id=&quot;20148&quot; value=&quot;5&quot;/&gt;&lt;property id=&quot;20300&quot; value=&quot;Slide 13&quot;/&gt;&lt;property id=&quot;20307&quot; value=&quot;374&quot;/&gt;&lt;/object&gt;&lt;object type=&quot;3&quot; unique_id=&quot;10347&quot;&gt;&lt;property id=&quot;20148&quot; value=&quot;5&quot;/&gt;&lt;property id=&quot;20300&quot; value=&quot;Slide 14&quot;/&gt;&lt;property id=&quot;20307&quot; value=&quot;375&quot;/&gt;&lt;/object&gt;&lt;/object&gt;&lt;object type=&quot;8&quot; unique_id=&quot;10138&quot;&gt;&lt;/object&gt;&lt;/object&gt;&lt;/database&gt;"/>
  <p:tag name="SECTOMILLISECCONVERTED" val="1"/>
</p:tagLst>
</file>

<file path=ppt/theme/theme1.xml><?xml version="1.0" encoding="utf-8"?>
<a:theme xmlns:a="http://schemas.openxmlformats.org/drawingml/2006/main" name="Office Them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5830</TotalTime>
  <Words>1604</Words>
  <Application>Microsoft Office PowerPoint</Application>
  <PresentationFormat>Vlastní</PresentationFormat>
  <Paragraphs>538</Paragraphs>
  <Slides>71</Slides>
  <Notes>35</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71</vt:i4>
      </vt:variant>
    </vt:vector>
  </HeadingPairs>
  <TitlesOfParts>
    <vt:vector size="78" baseType="lpstr">
      <vt:lpstr>Arial</vt:lpstr>
      <vt:lpstr>Calibri</vt:lpstr>
      <vt:lpstr>Calibri Light</vt:lpstr>
      <vt:lpstr>Garamond</vt:lpstr>
      <vt:lpstr>Times New Roman</vt:lpstr>
      <vt:lpstr>Wingdings</vt:lpstr>
      <vt:lpstr>Office Theme</vt:lpstr>
      <vt:lpstr>Nabídka studia  a  PŘIJÍMACÍ  ŘÍZENÍ  na Lékařskou fakultu  MU 2018</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Průvodce</dc:title>
  <dc:creator>Martin Komenda</dc:creator>
  <cp:lastModifiedBy>Ivana Pánková</cp:lastModifiedBy>
  <cp:revision>161</cp:revision>
  <cp:lastPrinted>2017-11-02T05:33:50Z</cp:lastPrinted>
  <dcterms:created xsi:type="dcterms:W3CDTF">2017-10-30T10:35:53Z</dcterms:created>
  <dcterms:modified xsi:type="dcterms:W3CDTF">2018-01-22T16:30:09Z</dcterms:modified>
</cp:coreProperties>
</file>