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99" r:id="rId3"/>
    <p:sldId id="259" r:id="rId4"/>
    <p:sldId id="260" r:id="rId5"/>
    <p:sldId id="275" r:id="rId6"/>
    <p:sldId id="276" r:id="rId7"/>
    <p:sldId id="284" r:id="rId8"/>
    <p:sldId id="286" r:id="rId9"/>
    <p:sldId id="277" r:id="rId10"/>
    <p:sldId id="287" r:id="rId11"/>
    <p:sldId id="278" r:id="rId12"/>
    <p:sldId id="279" r:id="rId13"/>
    <p:sldId id="280" r:id="rId14"/>
    <p:sldId id="281" r:id="rId15"/>
    <p:sldId id="282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297" r:id="rId26"/>
    <p:sldId id="298" r:id="rId27"/>
    <p:sldId id="283" r:id="rId28"/>
    <p:sldId id="300" r:id="rId29"/>
  </p:sldIdLst>
  <p:sldSz cx="9144000" cy="6858000" type="screen4x3"/>
  <p:notesSz cx="6834188" cy="9979025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71126" y="1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2078F5-8FE7-44D5-9E4E-342A9A800184}" type="datetime4">
              <a:rPr lang="cs-CZ" smtClean="0"/>
              <a:t>8. dubna 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9478343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cs-CZ" smtClean="0"/>
              <a:t>Mendelova univerzita, workshop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71126" y="9478343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88AB94-99D9-4F59-95F1-5BFCA2C2E8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0318136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71126" y="1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D7837-27CD-4250-919B-CBE1005EE8AE}" type="datetime4">
              <a:rPr lang="cs-CZ" smtClean="0"/>
              <a:t>8. dubna 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25513" y="749300"/>
            <a:ext cx="4984750" cy="3740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3419" y="4740038"/>
            <a:ext cx="5467350" cy="44905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9478343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cs-CZ" smtClean="0"/>
              <a:t>Mendelova univerzita, workshop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71126" y="9478343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78913-653F-46FC-B538-B1FA7D064C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189015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Mendelova univerzita, workshop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064711D-AF59-42AD-AFBD-48426841A0B8}" type="datetime4">
              <a:rPr lang="cs-CZ" smtClean="0"/>
              <a:t>8. dubna 2014</a:t>
            </a:fld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0978913-653F-46FC-B538-B1FA7D064C0F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817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smtClean="0"/>
              <a:t>Mendelova univerzita, workshop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FB7628D6-3E4E-411F-9F61-5346B62CF346}" type="datetime4">
              <a:rPr lang="cs-CZ" smtClean="0"/>
              <a:t>8. dubna 2014</a:t>
            </a:fld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78913-653F-46FC-B538-B1FA7D064C0F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3937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78E8-A06E-4EC1-B9C4-A367251040FC}" type="datetime1">
              <a:rPr lang="cs-CZ" smtClean="0"/>
              <a:t>8.4.2014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Frymburk 25/04/2013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21695-ADAF-49F7-8D3A-ACEC30AC29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2669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A9201-FAE0-430F-944B-E02503B2F915}" type="datetime1">
              <a:rPr lang="cs-CZ" smtClean="0"/>
              <a:t>8.4.2014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Frymburk 25/04/2013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21695-ADAF-49F7-8D3A-ACEC30AC29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3398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D129-5FF1-4889-B5B4-F35C73F59655}" type="datetime1">
              <a:rPr lang="cs-CZ" smtClean="0"/>
              <a:t>8.4.2014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Frymburk 25/04/2013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21695-ADAF-49F7-8D3A-ACEC30AC29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1319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0B9B-D3C5-42B7-B337-B23BA6A4314B}" type="datetime1">
              <a:rPr lang="cs-CZ" smtClean="0"/>
              <a:t>8.4.2014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Frymburk 25/04/2013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21695-ADAF-49F7-8D3A-ACEC30AC29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169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70BCA-C195-4539-B3F8-EB9A3AC8E972}" type="datetime1">
              <a:rPr lang="cs-CZ" smtClean="0"/>
              <a:t>8.4.2014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Frymburk 25/04/2013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21695-ADAF-49F7-8D3A-ACEC30AC29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241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C9CA9-1B13-4CDB-B5A5-92C9FFE49488}" type="datetime1">
              <a:rPr lang="cs-CZ" smtClean="0"/>
              <a:t>8.4.2014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Frymburk 25/04/2013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21695-ADAF-49F7-8D3A-ACEC30AC29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8150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9031F-8BF5-4494-B1A5-E81B3102FD2D}" type="datetime1">
              <a:rPr lang="cs-CZ" smtClean="0"/>
              <a:t>8.4.2014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Frymburk 25/04/2013</a:t>
            </a: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21695-ADAF-49F7-8D3A-ACEC30AC29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16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20D42-CEE9-41A0-A68E-BFD8678E60CE}" type="datetime1">
              <a:rPr lang="cs-CZ" smtClean="0"/>
              <a:t>8.4.2014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Frymburk 25/04/2013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21695-ADAF-49F7-8D3A-ACEC30AC29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935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AB949-EA3F-4A43-A9FD-22DCF92735A9}" type="datetime1">
              <a:rPr lang="cs-CZ" smtClean="0"/>
              <a:t>8.4.2014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Frymburk 25/04/2013</a:t>
            </a: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21695-ADAF-49F7-8D3A-ACEC30AC29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2631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CF342-EB7E-4BFA-B5EF-262966706CD2}" type="datetime1">
              <a:rPr lang="cs-CZ" smtClean="0"/>
              <a:t>8.4.2014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Frymburk 25/04/2013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21695-ADAF-49F7-8D3A-ACEC30AC29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8186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D4C21-A940-42EC-9B99-8E5AB139EE06}" type="datetime1">
              <a:rPr lang="cs-CZ" smtClean="0"/>
              <a:t>8.4.2014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Frymburk 25/04/2013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21695-ADAF-49F7-8D3A-ACEC30AC29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4913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DE98F-F1C6-45CA-95F4-30ADA66707EA}" type="datetime1">
              <a:rPr lang="cs-CZ" smtClean="0"/>
              <a:t>8.4.2014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smtClean="0"/>
              <a:t>Frymburk 25/04/2013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21695-ADAF-49F7-8D3A-ACEC30AC294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318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www.eli-beams.eu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://www.ceitec.eu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://www.it4i.cz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://www.fnusa-icrc.org/en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www.biocev.eu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www.susen2020.cz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609728" y="1657338"/>
            <a:ext cx="4534272" cy="1095052"/>
          </a:xfrm>
        </p:spPr>
        <p:txBody>
          <a:bodyPr>
            <a:normAutofit fontScale="90000"/>
          </a:bodyPr>
          <a:lstStyle/>
          <a:p>
            <a:r>
              <a:rPr lang="cs-CZ" dirty="0" smtClean="0">
                <a:latin typeface="Calibri Light" pitchFamily="34" charset="0"/>
                <a:ea typeface="Verdana" pitchFamily="34" charset="0"/>
                <a:cs typeface="Verdana" pitchFamily="34" charset="0"/>
              </a:rPr>
              <a:t>Svět médií:</a:t>
            </a:r>
            <a:br>
              <a:rPr lang="cs-CZ" dirty="0" smtClean="0">
                <a:latin typeface="Calibri Light" pitchFamily="34" charset="0"/>
                <a:ea typeface="Verdana" pitchFamily="34" charset="0"/>
                <a:cs typeface="Verdana" pitchFamily="34" charset="0"/>
              </a:rPr>
            </a:br>
            <a:r>
              <a:rPr lang="cs-CZ" dirty="0" smtClean="0">
                <a:latin typeface="Calibri Light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cs-CZ" dirty="0" smtClean="0">
                <a:latin typeface="Calibri Light" pitchFamily="34" charset="0"/>
                <a:ea typeface="Verdana" pitchFamily="34" charset="0"/>
                <a:cs typeface="Verdana" pitchFamily="34" charset="0"/>
              </a:rPr>
            </a:br>
            <a:r>
              <a:rPr lang="cs-CZ" sz="3100" dirty="0" smtClean="0">
                <a:latin typeface="Calibri Light" pitchFamily="34" charset="0"/>
                <a:ea typeface="Verdana" pitchFamily="34" charset="0"/>
                <a:cs typeface="Verdana" pitchFamily="34" charset="0"/>
              </a:rPr>
              <a:t>Prezentace výstupů</a:t>
            </a:r>
            <a:br>
              <a:rPr lang="cs-CZ" sz="3100" dirty="0" smtClean="0">
                <a:latin typeface="Calibri Light" pitchFamily="34" charset="0"/>
                <a:ea typeface="Verdana" pitchFamily="34" charset="0"/>
                <a:cs typeface="Verdana" pitchFamily="34" charset="0"/>
              </a:rPr>
            </a:br>
            <a:r>
              <a:rPr lang="cs-CZ" sz="3100" dirty="0" smtClean="0">
                <a:latin typeface="Calibri Light" pitchFamily="34" charset="0"/>
                <a:ea typeface="Verdana" pitchFamily="34" charset="0"/>
                <a:cs typeface="Verdana" pitchFamily="34" charset="0"/>
              </a:rPr>
              <a:t>výzkumu a vývoje</a:t>
            </a:r>
            <a:br>
              <a:rPr lang="cs-CZ" sz="3100" dirty="0" smtClean="0">
                <a:latin typeface="Calibri Light" pitchFamily="34" charset="0"/>
                <a:ea typeface="Verdana" pitchFamily="34" charset="0"/>
                <a:cs typeface="Verdana" pitchFamily="34" charset="0"/>
              </a:rPr>
            </a:br>
            <a:r>
              <a:rPr lang="cs-CZ" sz="3100" dirty="0" smtClean="0">
                <a:latin typeface="Calibri Light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cs-CZ" sz="3100" dirty="0" smtClean="0">
                <a:latin typeface="Calibri Light" pitchFamily="34" charset="0"/>
                <a:ea typeface="Verdana" pitchFamily="34" charset="0"/>
                <a:cs typeface="Verdana" pitchFamily="34" charset="0"/>
              </a:rPr>
            </a:br>
            <a:r>
              <a:rPr lang="cs-CZ" sz="3100" dirty="0" smtClean="0">
                <a:latin typeface="Calibri Light" pitchFamily="34" charset="0"/>
                <a:ea typeface="Verdana" pitchFamily="34" charset="0"/>
                <a:cs typeface="Verdana" pitchFamily="34" charset="0"/>
              </a:rPr>
              <a:t>(Pohled novinářský)</a:t>
            </a:r>
            <a:endParaRPr lang="cs-CZ" sz="3100" dirty="0">
              <a:latin typeface="Calibri Light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488560" y="4509120"/>
            <a:ext cx="6400800" cy="1512168"/>
          </a:xfrm>
        </p:spPr>
        <p:txBody>
          <a:bodyPr>
            <a:normAutofit lnSpcReduction="10000"/>
          </a:bodyPr>
          <a:lstStyle/>
          <a:p>
            <a:r>
              <a:rPr lang="cs-CZ" sz="2800" dirty="0" smtClean="0">
                <a:solidFill>
                  <a:schemeClr val="tx1"/>
                </a:solidFill>
                <a:latin typeface="Calibri Light" pitchFamily="34" charset="0"/>
              </a:rPr>
              <a:t>Martin Rychlík</a:t>
            </a:r>
          </a:p>
          <a:p>
            <a:endParaRPr lang="cs-CZ" sz="1300" dirty="0" smtClean="0">
              <a:solidFill>
                <a:schemeClr val="tx1"/>
              </a:solidFill>
              <a:latin typeface="Calibri Light" pitchFamily="34" charset="0"/>
            </a:endParaRPr>
          </a:p>
          <a:p>
            <a:r>
              <a:rPr lang="cs-CZ" sz="1600" dirty="0" err="1" smtClean="0">
                <a:solidFill>
                  <a:schemeClr val="tx1"/>
                </a:solidFill>
                <a:latin typeface="Calibri Light" pitchFamily="34" charset="0"/>
              </a:rPr>
              <a:t>martin.rychlik</a:t>
            </a:r>
            <a:r>
              <a:rPr lang="en-US" sz="1600" dirty="0" smtClean="0">
                <a:solidFill>
                  <a:schemeClr val="tx1"/>
                </a:solidFill>
                <a:latin typeface="Calibri Light" pitchFamily="34" charset="0"/>
              </a:rPr>
              <a:t>@</a:t>
            </a:r>
            <a:r>
              <a:rPr lang="cs-CZ" sz="1600" dirty="0" smtClean="0">
                <a:solidFill>
                  <a:schemeClr val="tx1"/>
                </a:solidFill>
                <a:latin typeface="Calibri Light" pitchFamily="34" charset="0"/>
              </a:rPr>
              <a:t>ceskapozice.cz</a:t>
            </a:r>
            <a:endParaRPr lang="cs-CZ" sz="1600" dirty="0">
              <a:solidFill>
                <a:schemeClr val="tx1"/>
              </a:solidFill>
              <a:latin typeface="Calibri Light" pitchFamily="34" charset="0"/>
            </a:endParaRPr>
          </a:p>
          <a:p>
            <a:endParaRPr lang="cs-CZ" sz="1300" dirty="0" smtClean="0">
              <a:solidFill>
                <a:schemeClr val="tx1"/>
              </a:solidFill>
              <a:latin typeface="Calibri Light" pitchFamily="34" charset="0"/>
            </a:endParaRPr>
          </a:p>
          <a:p>
            <a:r>
              <a:rPr lang="cs-CZ" sz="1300" dirty="0" smtClean="0">
                <a:solidFill>
                  <a:schemeClr val="tx1"/>
                </a:solidFill>
                <a:latin typeface="Calibri Light" pitchFamily="34" charset="0"/>
              </a:rPr>
              <a:t>Brno 04/04/2014</a:t>
            </a:r>
            <a:endParaRPr lang="cs-CZ" sz="1300" dirty="0">
              <a:solidFill>
                <a:schemeClr val="tx1"/>
              </a:solidFill>
              <a:latin typeface="Calibri Light" pitchFamily="34" charset="0"/>
            </a:endParaRPr>
          </a:p>
          <a:p>
            <a:endParaRPr lang="cs-CZ" dirty="0">
              <a:solidFill>
                <a:schemeClr val="tx1"/>
              </a:solidFill>
              <a:latin typeface="Calibri Light" pitchFamily="34" charset="0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4230635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2668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encrypted-tbn1.gstatic.com/images?q=tbn:ANd9GcS3fhGulSwiuw84U8Hh2brPh6xd9myVvf3Lmay7KybVDpEv0iXbD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059" y="283372"/>
            <a:ext cx="2544941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Kde se stala chyba?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752528"/>
          </a:xfrm>
        </p:spPr>
        <p:txBody>
          <a:bodyPr>
            <a:normAutofit/>
          </a:bodyPr>
          <a:lstStyle/>
          <a:p>
            <a:r>
              <a:rPr lang="cs-CZ" sz="2800" b="1" dirty="0" smtClean="0"/>
              <a:t>Proč se liší to, co jste řekli?</a:t>
            </a:r>
            <a:r>
              <a:rPr lang="cs-CZ" sz="2800" dirty="0" smtClean="0"/>
              <a:t> – média nucena</a:t>
            </a:r>
            <a:br>
              <a:rPr lang="cs-CZ" sz="2800" dirty="0" smtClean="0"/>
            </a:br>
            <a:r>
              <a:rPr lang="cs-CZ" sz="2800" dirty="0" smtClean="0"/>
              <a:t>do zkratky a zhuštěného „překladu“: někdy </a:t>
            </a:r>
            <a:br>
              <a:rPr lang="cs-CZ" sz="2800" dirty="0" smtClean="0"/>
            </a:br>
            <a:r>
              <a:rPr lang="cs-CZ" sz="2800" dirty="0" smtClean="0"/>
              <a:t>lepší, když to zjednodušíte sami a správně </a:t>
            </a:r>
          </a:p>
          <a:p>
            <a:r>
              <a:rPr lang="cs-CZ" sz="2800" b="1" dirty="0" smtClean="0"/>
              <a:t>Co vadí novinářům (a jejich šéfům)?</a:t>
            </a:r>
            <a:r>
              <a:rPr lang="cs-CZ" sz="2800" dirty="0" smtClean="0"/>
              <a:t> – </a:t>
            </a:r>
            <a:br>
              <a:rPr lang="cs-CZ" sz="2800" dirty="0" smtClean="0"/>
            </a:br>
            <a:r>
              <a:rPr lang="cs-CZ" sz="2800" dirty="0" smtClean="0"/>
              <a:t>zkratky (GAČR, TAČR, ICRC, </a:t>
            </a:r>
            <a:r>
              <a:rPr lang="cs-CZ" sz="2800" dirty="0" err="1" smtClean="0"/>
              <a:t>VaVpI</a:t>
            </a:r>
            <a:r>
              <a:rPr lang="cs-CZ" sz="2800" dirty="0" smtClean="0"/>
              <a:t>), úřednický </a:t>
            </a:r>
            <a:br>
              <a:rPr lang="cs-CZ" sz="2800" dirty="0" smtClean="0"/>
            </a:br>
            <a:r>
              <a:rPr lang="cs-CZ" sz="2800" dirty="0" smtClean="0"/>
              <a:t>styl a „</a:t>
            </a:r>
            <a:r>
              <a:rPr lang="cs-CZ" sz="2800" dirty="0" err="1" smtClean="0"/>
              <a:t>newspeak</a:t>
            </a:r>
            <a:r>
              <a:rPr lang="cs-CZ" sz="2800" dirty="0" smtClean="0"/>
              <a:t>“, </a:t>
            </a:r>
            <a:r>
              <a:rPr lang="cs-CZ" sz="2800" dirty="0" err="1" smtClean="0"/>
              <a:t>technikálie</a:t>
            </a:r>
            <a:r>
              <a:rPr lang="cs-CZ" sz="2800" dirty="0" smtClean="0"/>
              <a:t>, nesdílnost…</a:t>
            </a:r>
          </a:p>
          <a:p>
            <a:r>
              <a:rPr lang="cs-CZ" sz="2800" b="1" dirty="0" smtClean="0"/>
              <a:t>V čem vadíme vědcům?</a:t>
            </a:r>
            <a:r>
              <a:rPr lang="cs-CZ" sz="2800" dirty="0" smtClean="0"/>
              <a:t> – že to bulvarizujeme, </a:t>
            </a:r>
            <a:br>
              <a:rPr lang="cs-CZ" sz="2800" dirty="0" smtClean="0"/>
            </a:br>
            <a:r>
              <a:rPr lang="cs-CZ" sz="2800" dirty="0" smtClean="0"/>
              <a:t>obava z nepřesností, nepochopení akadem. prostředí</a:t>
            </a:r>
          </a:p>
          <a:p>
            <a:r>
              <a:rPr lang="cs-CZ" sz="2800" b="1" dirty="0" smtClean="0"/>
              <a:t>Proč něco v novinách vyjde, či ne?</a:t>
            </a:r>
            <a:r>
              <a:rPr lang="cs-CZ" sz="2800" dirty="0" smtClean="0"/>
              <a:t> – obecně je velký</a:t>
            </a:r>
            <a:br>
              <a:rPr lang="cs-CZ" sz="2800" dirty="0" smtClean="0"/>
            </a:br>
            <a:r>
              <a:rPr lang="cs-CZ" sz="2800" dirty="0" smtClean="0"/>
              <a:t>boj o to, co se na stránky dostane; nečekat z </a:t>
            </a:r>
            <a:r>
              <a:rPr lang="cs-CZ" sz="2800" dirty="0" err="1" smtClean="0"/>
              <a:t>VaV</a:t>
            </a:r>
            <a:r>
              <a:rPr lang="cs-CZ" sz="2800" dirty="0" smtClean="0"/>
              <a:t> moc </a:t>
            </a:r>
          </a:p>
          <a:p>
            <a:endParaRPr lang="cs-CZ" sz="2800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Brno 04/04/2014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011197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encrypted-tbn1.gstatic.com/images?q=tbn:ANd9GcQL7Bs-P1rXmlQ_NGZXNqqhNsI8af5B8vCnrQk7BfZNwNT3ZzT0f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979" y="0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cs-CZ" smtClean="0"/>
              <a:t>	Dva speciální tipy: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cs-CZ" sz="3500" b="1" smtClean="0"/>
          </a:p>
          <a:p>
            <a:pPr marL="0" indent="0">
              <a:buNone/>
            </a:pPr>
            <a:r>
              <a:rPr lang="cs-CZ" sz="3500" b="1" smtClean="0"/>
              <a:t>!</a:t>
            </a:r>
            <a:r>
              <a:rPr lang="cs-CZ" sz="3500" smtClean="0"/>
              <a:t> </a:t>
            </a:r>
            <a:r>
              <a:rPr lang="cs-CZ" sz="2300" b="1" dirty="0"/>
              <a:t>zvláštní tip:</a:t>
            </a:r>
            <a:r>
              <a:rPr lang="cs-CZ" sz="2300" dirty="0"/>
              <a:t> nabídnout novinářům </a:t>
            </a:r>
            <a:r>
              <a:rPr lang="cs-CZ" sz="2300" u="sng" dirty="0"/>
              <a:t>přímé kontakty</a:t>
            </a:r>
            <a:r>
              <a:rPr lang="cs-CZ" sz="2300" dirty="0"/>
              <a:t> na </a:t>
            </a:r>
            <a:r>
              <a:rPr lang="cs-CZ" sz="2300" dirty="0" smtClean="0"/>
              <a:t>univerzitní experty </a:t>
            </a:r>
            <a:r>
              <a:rPr lang="cs-CZ" sz="2300" dirty="0"/>
              <a:t>a vědce s jejich </a:t>
            </a:r>
            <a:r>
              <a:rPr lang="cs-CZ" sz="2300" dirty="0" smtClean="0"/>
              <a:t>specializací (budou se pak na ně obracet pravidelně)</a:t>
            </a:r>
            <a:endParaRPr lang="cs-CZ" sz="2300" dirty="0"/>
          </a:p>
          <a:p>
            <a:r>
              <a:rPr lang="cs-CZ" sz="2300" dirty="0" smtClean="0"/>
              <a:t>noviny pravidelně potřebují do článků citace odborníků, autorit, názor</a:t>
            </a:r>
          </a:p>
          <a:p>
            <a:r>
              <a:rPr lang="cs-CZ" sz="2300" dirty="0" smtClean="0"/>
              <a:t>mají </a:t>
            </a:r>
            <a:r>
              <a:rPr lang="cs-CZ" sz="2300" dirty="0"/>
              <a:t>to tak ve </a:t>
            </a:r>
            <a:r>
              <a:rPr lang="cs-CZ" sz="2300" dirty="0" smtClean="0"/>
              <a:t>Skandinávii (ve Švédsku placeno </a:t>
            </a:r>
            <a:r>
              <a:rPr lang="cs-CZ" sz="2300" dirty="0" err="1" smtClean="0"/>
              <a:t>Vinnovou</a:t>
            </a:r>
            <a:r>
              <a:rPr lang="cs-CZ" sz="2300" dirty="0" smtClean="0"/>
              <a:t>)</a:t>
            </a:r>
          </a:p>
          <a:p>
            <a:r>
              <a:rPr lang="cs-CZ" sz="2300" dirty="0" smtClean="0"/>
              <a:t>v</a:t>
            </a:r>
            <a:r>
              <a:rPr lang="cs-CZ" sz="2300" dirty="0"/>
              <a:t> ČR to </a:t>
            </a:r>
            <a:r>
              <a:rPr lang="cs-CZ" sz="2300"/>
              <a:t>prosazuje </a:t>
            </a:r>
            <a:r>
              <a:rPr lang="cs-CZ" sz="2300" smtClean="0"/>
              <a:t>třeba právě Masarykova univerzita (viz web) vs. UK</a:t>
            </a:r>
            <a:endParaRPr lang="cs-CZ" sz="2300" dirty="0"/>
          </a:p>
          <a:p>
            <a:pPr marL="0" indent="0">
              <a:buNone/>
            </a:pPr>
            <a:r>
              <a:rPr lang="cs-CZ" sz="3500" b="1" dirty="0" smtClean="0"/>
              <a:t>!</a:t>
            </a:r>
            <a:r>
              <a:rPr lang="cs-CZ" sz="2300" b="1" dirty="0" smtClean="0"/>
              <a:t> </a:t>
            </a:r>
            <a:r>
              <a:rPr lang="cs-CZ" sz="2300" b="1" dirty="0"/>
              <a:t>zvláštní </a:t>
            </a:r>
            <a:r>
              <a:rPr lang="cs-CZ" sz="2300" b="1" dirty="0" err="1"/>
              <a:t>fototip</a:t>
            </a:r>
            <a:r>
              <a:rPr lang="cs-CZ" sz="2300" b="1"/>
              <a:t>:</a:t>
            </a:r>
            <a:r>
              <a:rPr lang="cs-CZ" sz="2300"/>
              <a:t> </a:t>
            </a:r>
            <a:r>
              <a:rPr lang="cs-CZ" sz="2300" smtClean="0"/>
              <a:t>nespoléhat </a:t>
            </a:r>
            <a:r>
              <a:rPr lang="cs-CZ" sz="2300" dirty="0"/>
              <a:t>na vyfocené budovy a muže/dámy u stolu se </a:t>
            </a:r>
            <a:r>
              <a:rPr lang="cs-CZ" sz="2300" dirty="0" smtClean="0"/>
              <a:t>jmenovkou z konferencí, klepání základních kamenů apod.</a:t>
            </a:r>
            <a:endParaRPr lang="cs-CZ" sz="2300" dirty="0"/>
          </a:p>
          <a:p>
            <a:r>
              <a:rPr lang="cs-CZ" sz="2300" dirty="0" smtClean="0"/>
              <a:t>editor </a:t>
            </a:r>
            <a:r>
              <a:rPr lang="cs-CZ" sz="2300" dirty="0"/>
              <a:t>to </a:t>
            </a:r>
            <a:r>
              <a:rPr lang="cs-CZ" sz="2300"/>
              <a:t>takřka </a:t>
            </a:r>
            <a:r>
              <a:rPr lang="cs-CZ" sz="2300" smtClean="0"/>
              <a:t>VŽDY </a:t>
            </a:r>
            <a:r>
              <a:rPr lang="cs-CZ" sz="2300" dirty="0" smtClean="0"/>
              <a:t>zavrhne a </a:t>
            </a:r>
            <a:r>
              <a:rPr lang="cs-CZ" sz="2300" dirty="0"/>
              <a:t>bude požadovat </a:t>
            </a:r>
            <a:r>
              <a:rPr lang="cs-CZ" sz="2300" dirty="0" smtClean="0"/>
              <a:t>„</a:t>
            </a:r>
            <a:r>
              <a:rPr lang="cs-CZ" sz="2300" dirty="0"/>
              <a:t>vědecký“ obrázek</a:t>
            </a:r>
          </a:p>
          <a:p>
            <a:r>
              <a:rPr lang="cs-CZ" sz="2300" dirty="0" smtClean="0"/>
              <a:t>pro </a:t>
            </a:r>
            <a:r>
              <a:rPr lang="cs-CZ" sz="2300" dirty="0"/>
              <a:t>tištěná média jsou vhodné </a:t>
            </a:r>
            <a:r>
              <a:rPr lang="cs-CZ" sz="2300" dirty="0" smtClean="0"/>
              <a:t>detaily </a:t>
            </a:r>
            <a:r>
              <a:rPr lang="cs-CZ" sz="2300" dirty="0"/>
              <a:t>(buňky, mikroskop</a:t>
            </a:r>
            <a:r>
              <a:rPr lang="cs-CZ" sz="2300"/>
              <a:t>, </a:t>
            </a:r>
            <a:r>
              <a:rPr lang="cs-CZ" sz="2300" smtClean="0"/>
              <a:t>zkumavka…)</a:t>
            </a:r>
            <a:endParaRPr lang="cs-CZ" sz="2300" dirty="0"/>
          </a:p>
          <a:p>
            <a:r>
              <a:rPr lang="cs-CZ" sz="2300" dirty="0" smtClean="0"/>
              <a:t>připravit také popisky </a:t>
            </a:r>
            <a:r>
              <a:rPr lang="cs-CZ" sz="2300" dirty="0"/>
              <a:t>k fotografii, občas může </a:t>
            </a:r>
            <a:r>
              <a:rPr lang="cs-CZ" sz="2300" dirty="0" smtClean="0"/>
              <a:t>vypadnout</a:t>
            </a:r>
            <a:endParaRPr lang="cs-CZ" sz="2300" dirty="0"/>
          </a:p>
          <a:p>
            <a:endParaRPr lang="cs-CZ" dirty="0"/>
          </a:p>
        </p:txBody>
      </p:sp>
      <p:sp>
        <p:nvSpPr>
          <p:cNvPr id="7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cs-CZ" smtClean="0"/>
          </a:p>
          <a:p>
            <a:r>
              <a:rPr lang="cs-CZ"/>
              <a:t>Brno 04/04/2014</a:t>
            </a:r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791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00"/>
                    </a14:imgEffect>
                    <a14:imgEffect>
                      <a14:saturation sat="0"/>
                    </a14:imgEffect>
                    <a14:imgEffect>
                      <a14:brightnessContrast bright="20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08" y="836712"/>
            <a:ext cx="7361937" cy="5112568"/>
          </a:xfrm>
          <a:prstGeom prst="rect">
            <a:avLst/>
          </a:prstGeom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55000" lnSpcReduction="20000"/>
          </a:bodyPr>
          <a:lstStyle/>
          <a:p>
            <a:endParaRPr lang="cs-CZ" dirty="0" smtClean="0"/>
          </a:p>
          <a:p>
            <a:r>
              <a:rPr lang="cs-CZ" dirty="0" smtClean="0"/>
              <a:t>rozbor </a:t>
            </a:r>
            <a:r>
              <a:rPr lang="cs-CZ" dirty="0"/>
              <a:t>sekce tiskových zpráv a sdělení na webech projektů OP </a:t>
            </a:r>
            <a:r>
              <a:rPr lang="cs-CZ" dirty="0" err="1" smtClean="0"/>
              <a:t>VaVpI</a:t>
            </a:r>
            <a:r>
              <a:rPr lang="en-US" dirty="0" smtClean="0"/>
              <a:t> </a:t>
            </a:r>
            <a:r>
              <a:rPr lang="en-US" dirty="0"/>
              <a:t>*</a:t>
            </a:r>
            <a:endParaRPr lang="cs-CZ" dirty="0"/>
          </a:p>
          <a:p>
            <a:r>
              <a:rPr lang="cs-CZ" dirty="0" smtClean="0"/>
              <a:t>nejpřehlednější </a:t>
            </a:r>
            <a:r>
              <a:rPr lang="cs-CZ" dirty="0"/>
              <a:t>kanály mají patrně CEITEC </a:t>
            </a:r>
            <a:r>
              <a:rPr lang="cs-CZ" dirty="0" smtClean="0"/>
              <a:t>a </a:t>
            </a:r>
            <a:r>
              <a:rPr lang="cs-CZ" dirty="0"/>
              <a:t>IT4I, spolu s </a:t>
            </a:r>
            <a:r>
              <a:rPr lang="cs-CZ" err="1"/>
              <a:t>newslettery</a:t>
            </a:r>
            <a:r>
              <a:rPr lang="cs-CZ"/>
              <a:t> </a:t>
            </a:r>
            <a:r>
              <a:rPr lang="cs-CZ" smtClean="0"/>
              <a:t>ELI</a:t>
            </a:r>
            <a:endParaRPr lang="cs-CZ" dirty="0"/>
          </a:p>
          <a:p>
            <a:r>
              <a:rPr lang="cs-CZ" dirty="0" smtClean="0"/>
              <a:t>porovnání </a:t>
            </a:r>
            <a:r>
              <a:rPr lang="cs-CZ" dirty="0"/>
              <a:t>výstupů a citačních ohlasů v DB Newton Media (konkrétní případy):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/>
              <a:t> </a:t>
            </a:r>
          </a:p>
          <a:p>
            <a:endParaRPr lang="cs-CZ" b="1" smtClean="0"/>
          </a:p>
          <a:p>
            <a:endParaRPr lang="cs-CZ" b="1" smtClean="0"/>
          </a:p>
          <a:p>
            <a:r>
              <a:rPr lang="cs-CZ" b="1" smtClean="0"/>
              <a:t>TZ </a:t>
            </a:r>
            <a:r>
              <a:rPr lang="cs-CZ" b="1" dirty="0"/>
              <a:t>CEITEC</a:t>
            </a:r>
            <a:r>
              <a:rPr lang="cs-CZ" dirty="0"/>
              <a:t> (z 14. února 2013) – objev genu Rif1 mladým dr. Zimmermannem</a:t>
            </a:r>
          </a:p>
          <a:p>
            <a:pPr marL="0" indent="0">
              <a:buNone/>
            </a:pPr>
            <a:r>
              <a:rPr lang="cs-CZ" dirty="0" smtClean="0"/>
              <a:t>       citační </a:t>
            </a:r>
            <a:r>
              <a:rPr lang="cs-CZ" dirty="0"/>
              <a:t>ohlas: 19 výskytů (ČT, LN, Deník, ČP, Novinky, </a:t>
            </a:r>
            <a:r>
              <a:rPr lang="cs-CZ" dirty="0" err="1"/>
              <a:t>Medical</a:t>
            </a:r>
            <a:r>
              <a:rPr lang="cs-CZ" dirty="0"/>
              <a:t> Tribune, Blesk aj.)</a:t>
            </a:r>
          </a:p>
          <a:p>
            <a:endParaRPr lang="cs-CZ" dirty="0" smtClean="0"/>
          </a:p>
          <a:p>
            <a:r>
              <a:rPr lang="cs-CZ" b="1" dirty="0" smtClean="0"/>
              <a:t>TZ </a:t>
            </a:r>
            <a:r>
              <a:rPr lang="cs-CZ" b="1" dirty="0"/>
              <a:t>IT4I</a:t>
            </a:r>
            <a:r>
              <a:rPr lang="cs-CZ" dirty="0"/>
              <a:t> (z 1. března 2013) – hledání nového jména pro superpočítač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citační </a:t>
            </a:r>
            <a:r>
              <a:rPr lang="cs-CZ" dirty="0"/>
              <a:t>ohlas: 31 výskytů (ČT, ČTK, Deníky, MfD, LN, </a:t>
            </a:r>
            <a:r>
              <a:rPr lang="cs-CZ" dirty="0" err="1"/>
              <a:t>BusinessWorld</a:t>
            </a:r>
            <a:r>
              <a:rPr lang="cs-CZ" dirty="0"/>
              <a:t>, 5+2, Právo aj.)</a:t>
            </a:r>
          </a:p>
          <a:p>
            <a:endParaRPr lang="cs-CZ" dirty="0" smtClean="0"/>
          </a:p>
          <a:p>
            <a:r>
              <a:rPr lang="cs-CZ" b="1" dirty="0" smtClean="0"/>
              <a:t>TZ </a:t>
            </a:r>
            <a:r>
              <a:rPr lang="cs-CZ" b="1" dirty="0"/>
              <a:t>BIOCEV</a:t>
            </a:r>
            <a:r>
              <a:rPr lang="cs-CZ" dirty="0"/>
              <a:t> (z 8. března 2013) – objev genu </a:t>
            </a:r>
            <a:r>
              <a:rPr lang="cs-CZ" dirty="0" err="1"/>
              <a:t>Troy</a:t>
            </a:r>
            <a:r>
              <a:rPr lang="cs-CZ" dirty="0"/>
              <a:t> důležitého pro funkci střev</a:t>
            </a:r>
          </a:p>
          <a:p>
            <a:pPr marL="0" indent="0">
              <a:buNone/>
            </a:pPr>
            <a:r>
              <a:rPr lang="cs-CZ" dirty="0" smtClean="0"/>
              <a:t>       citační </a:t>
            </a:r>
            <a:r>
              <a:rPr lang="cs-CZ" dirty="0"/>
              <a:t>ohlas: 2 výskyty (Lékařské listy a zdn.cz)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+mn-lt"/>
              </a:rPr>
              <a:t>2) </a:t>
            </a:r>
            <a:r>
              <a:rPr lang="cs-CZ" sz="4000" b="1" dirty="0">
                <a:latin typeface="+mn-lt"/>
              </a:rPr>
              <a:t>A jak to skutečně funguje?</a:t>
            </a:r>
            <a:endParaRPr lang="cs-CZ" sz="4000" dirty="0">
              <a:latin typeface="+mn-lt"/>
            </a:endParaRPr>
          </a:p>
        </p:txBody>
      </p:sp>
      <p:sp>
        <p:nvSpPr>
          <p:cNvPr id="7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cs-CZ"/>
              <a:t>Brno </a:t>
            </a:r>
            <a:r>
              <a:rPr lang="cs-CZ" smtClean="0"/>
              <a:t>04/04/2014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666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>
                <a:latin typeface="+mn-lt"/>
              </a:rPr>
              <a:t>Počty mediálních ohlasů</a:t>
            </a:r>
            <a:r>
              <a:rPr lang="cs-CZ" dirty="0">
                <a:latin typeface="+mn-lt"/>
              </a:rPr>
              <a:t/>
            </a:r>
            <a:br>
              <a:rPr lang="cs-CZ" dirty="0">
                <a:latin typeface="+mn-lt"/>
              </a:rPr>
            </a:br>
            <a:r>
              <a:rPr lang="cs-CZ" sz="3100" dirty="0" smtClean="0">
                <a:latin typeface="+mn-lt"/>
              </a:rPr>
              <a:t>(projekty </a:t>
            </a:r>
            <a:r>
              <a:rPr lang="cs-CZ" sz="3100" dirty="0">
                <a:latin typeface="+mn-lt"/>
              </a:rPr>
              <a:t>OP </a:t>
            </a:r>
            <a:r>
              <a:rPr lang="cs-CZ" sz="3100" dirty="0" err="1">
                <a:latin typeface="+mn-lt"/>
              </a:rPr>
              <a:t>VaVpI</a:t>
            </a:r>
            <a:r>
              <a:rPr lang="cs-CZ" sz="3100" dirty="0">
                <a:latin typeface="+mn-lt"/>
              </a:rPr>
              <a:t> za </a:t>
            </a:r>
            <a:r>
              <a:rPr lang="cs-CZ" sz="3100">
                <a:latin typeface="+mn-lt"/>
              </a:rPr>
              <a:t>poslední </a:t>
            </a:r>
            <a:r>
              <a:rPr lang="cs-CZ" sz="3100" smtClean="0">
                <a:latin typeface="+mn-lt"/>
              </a:rPr>
              <a:t>rok, zadáno dle názvu):</a:t>
            </a:r>
            <a:endParaRPr lang="cs-CZ" sz="3100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/>
          </a:bodyPr>
          <a:lstStyle/>
          <a:p>
            <a:r>
              <a:rPr lang="cs-CZ" dirty="0" smtClean="0"/>
              <a:t>CEITEC </a:t>
            </a:r>
            <a:r>
              <a:rPr lang="cs-CZ"/>
              <a:t>– </a:t>
            </a:r>
            <a:r>
              <a:rPr lang="cs-CZ" b="1" smtClean="0"/>
              <a:t>275</a:t>
            </a:r>
            <a:r>
              <a:rPr lang="cs-CZ" smtClean="0"/>
              <a:t> </a:t>
            </a:r>
            <a:r>
              <a:rPr lang="cs-CZ" dirty="0"/>
              <a:t>záznamů</a:t>
            </a:r>
          </a:p>
          <a:p>
            <a:r>
              <a:rPr lang="cs-CZ" dirty="0"/>
              <a:t>ICRC </a:t>
            </a:r>
            <a:r>
              <a:rPr lang="cs-CZ"/>
              <a:t>– </a:t>
            </a:r>
            <a:r>
              <a:rPr lang="cs-CZ" b="1" smtClean="0"/>
              <a:t>198</a:t>
            </a:r>
            <a:r>
              <a:rPr lang="cs-CZ" smtClean="0"/>
              <a:t> </a:t>
            </a:r>
            <a:r>
              <a:rPr lang="cs-CZ" dirty="0"/>
              <a:t>záznamů</a:t>
            </a:r>
          </a:p>
          <a:p>
            <a:r>
              <a:rPr lang="cs-CZ" dirty="0"/>
              <a:t>IT4I </a:t>
            </a:r>
            <a:r>
              <a:rPr lang="cs-CZ"/>
              <a:t>– </a:t>
            </a:r>
            <a:r>
              <a:rPr lang="cs-CZ" b="1" smtClean="0"/>
              <a:t>151</a:t>
            </a:r>
            <a:r>
              <a:rPr lang="cs-CZ" smtClean="0"/>
              <a:t> </a:t>
            </a:r>
            <a:r>
              <a:rPr lang="cs-CZ" dirty="0"/>
              <a:t>záznamů</a:t>
            </a:r>
          </a:p>
          <a:p>
            <a:r>
              <a:rPr lang="cs-CZ" smtClean="0"/>
              <a:t>BIOCEV </a:t>
            </a:r>
            <a:r>
              <a:rPr lang="cs-CZ"/>
              <a:t>– </a:t>
            </a:r>
            <a:r>
              <a:rPr lang="cs-CZ" b="1" smtClean="0"/>
              <a:t>111</a:t>
            </a:r>
            <a:r>
              <a:rPr lang="cs-CZ" smtClean="0"/>
              <a:t> </a:t>
            </a:r>
            <a:r>
              <a:rPr lang="cs-CZ" dirty="0"/>
              <a:t>záznamů</a:t>
            </a:r>
          </a:p>
          <a:p>
            <a:r>
              <a:rPr lang="cs-CZ"/>
              <a:t>ELI – asi </a:t>
            </a:r>
            <a:r>
              <a:rPr lang="cs-CZ" b="1"/>
              <a:t>61</a:t>
            </a:r>
            <a:r>
              <a:rPr lang="cs-CZ"/>
              <a:t> záznamů</a:t>
            </a:r>
          </a:p>
          <a:p>
            <a:r>
              <a:rPr lang="cs-CZ" smtClean="0"/>
              <a:t>SUSEN </a:t>
            </a:r>
            <a:r>
              <a:rPr lang="cs-CZ"/>
              <a:t>– </a:t>
            </a:r>
            <a:r>
              <a:rPr lang="cs-CZ" b="1" smtClean="0"/>
              <a:t>12</a:t>
            </a:r>
            <a:r>
              <a:rPr lang="cs-CZ" smtClean="0"/>
              <a:t> </a:t>
            </a:r>
            <a:r>
              <a:rPr lang="cs-CZ" dirty="0"/>
              <a:t>záznamů</a:t>
            </a:r>
          </a:p>
          <a:p>
            <a:pPr marL="0" indent="0">
              <a:buNone/>
            </a:pPr>
            <a:endParaRPr lang="cs-CZ" sz="2000" dirty="0" smtClean="0"/>
          </a:p>
          <a:p>
            <a:pPr marL="0" indent="0" algn="r">
              <a:buNone/>
            </a:pPr>
            <a:r>
              <a:rPr lang="cs-CZ" sz="2000" dirty="0" smtClean="0"/>
              <a:t>Pramen</a:t>
            </a:r>
            <a:r>
              <a:rPr lang="cs-CZ" sz="2000" dirty="0"/>
              <a:t>: databáze Newton, k</a:t>
            </a:r>
            <a:r>
              <a:rPr lang="cs-CZ" sz="2000"/>
              <a:t> </a:t>
            </a:r>
            <a:r>
              <a:rPr lang="cs-CZ" sz="2000" smtClean="0"/>
              <a:t>10. listopadu </a:t>
            </a:r>
            <a:r>
              <a:rPr lang="cs-CZ" sz="2000" dirty="0"/>
              <a:t>2013</a:t>
            </a:r>
          </a:p>
          <a:p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157974"/>
            <a:ext cx="3603813" cy="2376264"/>
          </a:xfrm>
          <a:prstGeom prst="rect">
            <a:avLst/>
          </a:prstGeom>
        </p:spPr>
      </p:pic>
      <p:sp>
        <p:nvSpPr>
          <p:cNvPr id="7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cs-CZ"/>
              <a:t>Brno 04/04/2014</a:t>
            </a:r>
          </a:p>
        </p:txBody>
      </p:sp>
    </p:spTree>
    <p:extLst>
      <p:ext uri="{BB962C8B-B14F-4D97-AF65-F5344CB8AC3E}">
        <p14:creationId xmlns:p14="http://schemas.microsoft.com/office/powerpoint/2010/main" val="108443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8599" y="188640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smtClean="0">
                <a:latin typeface="+mn-lt"/>
              </a:rPr>
              <a:t>Čím to je, kdo uspěje?</a:t>
            </a:r>
            <a:endParaRPr lang="cs-CZ" sz="400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8599" y="1484784"/>
            <a:ext cx="8229600" cy="4525963"/>
          </a:xfrm>
        </p:spPr>
        <p:txBody>
          <a:bodyPr>
            <a:normAutofit fontScale="55000" lnSpcReduction="20000"/>
          </a:bodyPr>
          <a:lstStyle/>
          <a:p>
            <a:r>
              <a:rPr lang="cs-CZ" smtClean="0"/>
              <a:t>proč </a:t>
            </a:r>
            <a:r>
              <a:rPr lang="cs-CZ"/>
              <a:t>má CEITEC za rok </a:t>
            </a:r>
            <a:r>
              <a:rPr lang="cs-CZ" smtClean="0"/>
              <a:t>275 </a:t>
            </a:r>
            <a:r>
              <a:rPr lang="cs-CZ"/>
              <a:t>záznamů, kdežto SUSEN jen </a:t>
            </a:r>
            <a:r>
              <a:rPr lang="cs-CZ" smtClean="0"/>
              <a:t>12 </a:t>
            </a:r>
            <a:r>
              <a:rPr lang="cs-CZ"/>
              <a:t>záznamů</a:t>
            </a:r>
            <a:r>
              <a:rPr lang="cs-CZ" smtClean="0"/>
              <a:t>?!</a:t>
            </a:r>
          </a:p>
          <a:p>
            <a:endParaRPr lang="cs-CZ"/>
          </a:p>
          <a:p>
            <a:r>
              <a:rPr lang="cs-CZ" smtClean="0"/>
              <a:t>umění </a:t>
            </a:r>
            <a:r>
              <a:rPr lang="cs-CZ"/>
              <a:t>zaujmout a </a:t>
            </a:r>
            <a:r>
              <a:rPr lang="cs-CZ" b="1"/>
              <a:t>prodat svůj úspěch</a:t>
            </a:r>
            <a:r>
              <a:rPr lang="cs-CZ"/>
              <a:t>, nicméně jej též nezveličovat (velké riziko)</a:t>
            </a:r>
          </a:p>
          <a:p>
            <a:r>
              <a:rPr lang="cs-CZ" smtClean="0"/>
              <a:t>důležitost </a:t>
            </a:r>
            <a:r>
              <a:rPr lang="cs-CZ"/>
              <a:t>osobního kontaktu s novinářem, pouhé rozesílání zpráv vskutku nestačí</a:t>
            </a:r>
          </a:p>
          <a:p>
            <a:endParaRPr lang="cs-CZ" smtClean="0"/>
          </a:p>
          <a:p>
            <a:r>
              <a:rPr lang="cs-CZ" smtClean="0"/>
              <a:t>klíčová </a:t>
            </a:r>
            <a:r>
              <a:rPr lang="cs-CZ" b="1"/>
              <a:t>otázka exkluzivity informací</a:t>
            </a:r>
            <a:r>
              <a:rPr lang="cs-CZ"/>
              <a:t>, střídání kanálů, přes které novinky „pustit“</a:t>
            </a:r>
          </a:p>
          <a:p>
            <a:r>
              <a:rPr lang="cs-CZ" smtClean="0"/>
              <a:t>vyplatí </a:t>
            </a:r>
            <a:r>
              <a:rPr lang="cs-CZ"/>
              <a:t>se též dávat věci přednostně na „citaci“ konkrétnímu novináři a </a:t>
            </a:r>
            <a:r>
              <a:rPr lang="cs-CZ" smtClean="0"/>
              <a:t>střídat </a:t>
            </a:r>
            <a:r>
              <a:rPr lang="cs-CZ"/>
              <a:t>je</a:t>
            </a:r>
          </a:p>
          <a:p>
            <a:r>
              <a:rPr lang="cs-CZ" smtClean="0"/>
              <a:t>někdy </a:t>
            </a:r>
            <a:r>
              <a:rPr lang="cs-CZ"/>
              <a:t>je to jistota, že si tématu i ostatní média všimnou, a také jej nějak zpracují</a:t>
            </a:r>
          </a:p>
          <a:p>
            <a:r>
              <a:rPr lang="cs-CZ" smtClean="0"/>
              <a:t>prostá </a:t>
            </a:r>
            <a:r>
              <a:rPr lang="cs-CZ"/>
              <a:t>TZ totiž může také zcela zapadnout, neočekávat automatický úspěch</a:t>
            </a:r>
          </a:p>
          <a:p>
            <a:r>
              <a:rPr lang="cs-CZ" b="1" smtClean="0"/>
              <a:t>rozdílné </a:t>
            </a:r>
            <a:r>
              <a:rPr lang="cs-CZ" b="1"/>
              <a:t>zacílení na jiná média</a:t>
            </a:r>
            <a:r>
              <a:rPr lang="cs-CZ"/>
              <a:t>: něco dát </a:t>
            </a:r>
            <a:r>
              <a:rPr lang="cs-CZ" i="1"/>
              <a:t>Ekonomu</a:t>
            </a:r>
            <a:r>
              <a:rPr lang="cs-CZ"/>
              <a:t>, jinou věc </a:t>
            </a:r>
            <a:r>
              <a:rPr lang="cs-CZ" i="1"/>
              <a:t>Mladé frontě DNES</a:t>
            </a:r>
          </a:p>
          <a:p>
            <a:endParaRPr lang="cs-CZ"/>
          </a:p>
          <a:p>
            <a:r>
              <a:rPr lang="cs-CZ" smtClean="0"/>
              <a:t>důležitá </a:t>
            </a:r>
            <a:r>
              <a:rPr lang="cs-CZ" b="1"/>
              <a:t>osobnost tiskového mluvčího</a:t>
            </a:r>
            <a:r>
              <a:rPr lang="cs-CZ"/>
              <a:t>, jeho iniciativa, zájem o </a:t>
            </a:r>
            <a:r>
              <a:rPr lang="cs-CZ" smtClean="0"/>
              <a:t>projekt, dění</a:t>
            </a:r>
          </a:p>
          <a:p>
            <a:r>
              <a:rPr lang="cs-CZ" smtClean="0"/>
              <a:t>Jak jste spokojeni se svými manažery pro komunikaci ve Vaší instituci?</a:t>
            </a:r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157192"/>
            <a:ext cx="2329164" cy="1438259"/>
          </a:xfrm>
          <a:prstGeom prst="rect">
            <a:avLst/>
          </a:prstGeom>
        </p:spPr>
      </p:pic>
      <p:sp>
        <p:nvSpPr>
          <p:cNvPr id="7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cs-CZ"/>
              <a:t>Brno 04/04/2014</a:t>
            </a:r>
          </a:p>
        </p:txBody>
      </p:sp>
    </p:spTree>
    <p:extLst>
      <p:ext uri="{BB962C8B-B14F-4D97-AF65-F5344CB8AC3E}">
        <p14:creationId xmlns:p14="http://schemas.microsoft.com/office/powerpoint/2010/main" val="50759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54407" y="476672"/>
            <a:ext cx="6264696" cy="1143000"/>
          </a:xfrm>
        </p:spPr>
        <p:txBody>
          <a:bodyPr>
            <a:normAutofit fontScale="90000"/>
          </a:bodyPr>
          <a:lstStyle/>
          <a:p>
            <a:r>
              <a:rPr lang="cs-CZ" sz="4000" b="1" dirty="0" smtClean="0">
                <a:latin typeface="+mn-lt"/>
              </a:rPr>
              <a:t>3) Jak předejít a co dělat v krizi</a:t>
            </a:r>
            <a:r>
              <a:rPr lang="cs-CZ" sz="4000" b="1" dirty="0">
                <a:latin typeface="+mn-lt"/>
              </a:rPr>
              <a:t>?</a:t>
            </a:r>
            <a:endParaRPr lang="cs-CZ" sz="4000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55000" lnSpcReduction="20000"/>
          </a:bodyPr>
          <a:lstStyle/>
          <a:p>
            <a:endParaRPr lang="cs-CZ" smtClean="0"/>
          </a:p>
          <a:p>
            <a:r>
              <a:rPr lang="cs-CZ" smtClean="0"/>
              <a:t>co </a:t>
            </a:r>
            <a:r>
              <a:rPr lang="cs-CZ" dirty="0"/>
              <a:t>dělat, když se rýsují problémy (</a:t>
            </a:r>
            <a:r>
              <a:rPr lang="cs-CZ"/>
              <a:t>krizová </a:t>
            </a:r>
            <a:r>
              <a:rPr lang="cs-CZ" smtClean="0"/>
              <a:t>komunikace)</a:t>
            </a:r>
            <a:endParaRPr lang="cs-CZ" dirty="0"/>
          </a:p>
          <a:p>
            <a:r>
              <a:rPr lang="cs-CZ" dirty="0" smtClean="0"/>
              <a:t>zúročení </a:t>
            </a:r>
            <a:r>
              <a:rPr lang="cs-CZ" dirty="0"/>
              <a:t>dřívějšího vztahu s novinářem; ač </a:t>
            </a:r>
            <a:r>
              <a:rPr lang="cs-CZ" dirty="0" smtClean="0"/>
              <a:t>nestranný</a:t>
            </a:r>
            <a:r>
              <a:rPr lang="cs-CZ" dirty="0"/>
              <a:t>, podvědomě k tomu přihlíží</a:t>
            </a:r>
          </a:p>
          <a:p>
            <a:r>
              <a:rPr lang="cs-CZ" dirty="0" smtClean="0"/>
              <a:t>chyba </a:t>
            </a:r>
            <a:r>
              <a:rPr lang="cs-CZ" dirty="0"/>
              <a:t>v odmítnutí informovat, prohlášení „no </a:t>
            </a:r>
            <a:r>
              <a:rPr lang="cs-CZ" dirty="0" smtClean="0"/>
              <a:t>comment“ nefunguje</a:t>
            </a:r>
            <a:r>
              <a:rPr lang="cs-CZ" dirty="0"/>
              <a:t>, </a:t>
            </a:r>
            <a:r>
              <a:rPr lang="cs-CZ" dirty="0" smtClean="0"/>
              <a:t>věcem </a:t>
            </a:r>
            <a:r>
              <a:rPr lang="cs-CZ" dirty="0"/>
              <a:t>přitíží</a:t>
            </a:r>
          </a:p>
          <a:p>
            <a:r>
              <a:rPr lang="cs-CZ" dirty="0" smtClean="0"/>
              <a:t>vnímání </a:t>
            </a:r>
            <a:r>
              <a:rPr lang="cs-CZ" dirty="0"/>
              <a:t>odlišnosti povahy médií: ČTK se spokojí s oficiální verzí, </a:t>
            </a:r>
            <a:r>
              <a:rPr lang="cs-CZ" i="1" dirty="0" smtClean="0"/>
              <a:t>Euro</a:t>
            </a:r>
            <a:r>
              <a:rPr lang="cs-CZ" dirty="0" smtClean="0"/>
              <a:t> </a:t>
            </a:r>
            <a:r>
              <a:rPr lang="cs-CZ" dirty="0"/>
              <a:t>spíše ne...</a:t>
            </a:r>
          </a:p>
          <a:p>
            <a:endParaRPr lang="cs-CZ" dirty="0"/>
          </a:p>
          <a:p>
            <a:r>
              <a:rPr lang="cs-CZ" b="1" dirty="0" smtClean="0"/>
              <a:t>kazuistika </a:t>
            </a:r>
            <a:r>
              <a:rPr lang="cs-CZ" b="1" dirty="0"/>
              <a:t>„pozemky ELI“:</a:t>
            </a:r>
            <a:r>
              <a:rPr lang="cs-CZ" dirty="0"/>
              <a:t> jak se postavit k tomu, že stát platil 110 milionů navíc?</a:t>
            </a:r>
          </a:p>
          <a:p>
            <a:r>
              <a:rPr lang="cs-CZ" b="1" smtClean="0"/>
              <a:t>kazuistika „koleje ČVUT“:</a:t>
            </a:r>
            <a:r>
              <a:rPr lang="cs-CZ" smtClean="0"/>
              <a:t> auditní zpráva, jež ukázala, jak se hospodařilo na ČVUT</a:t>
            </a:r>
            <a:endParaRPr lang="cs-CZ" dirty="0"/>
          </a:p>
          <a:p>
            <a:r>
              <a:rPr lang="cs-CZ" b="1" dirty="0" smtClean="0"/>
              <a:t>kazuistika </a:t>
            </a:r>
            <a:r>
              <a:rPr lang="cs-CZ" b="1" smtClean="0"/>
              <a:t>„</a:t>
            </a:r>
            <a:r>
              <a:rPr lang="en-US" b="1" smtClean="0"/>
              <a:t>prof</a:t>
            </a:r>
            <a:r>
              <a:rPr lang="cs-CZ" b="1" smtClean="0"/>
              <a:t>.</a:t>
            </a:r>
            <a:r>
              <a:rPr lang="en-US" b="1" smtClean="0"/>
              <a:t> </a:t>
            </a:r>
            <a:r>
              <a:rPr lang="en-US" b="1" dirty="0" smtClean="0"/>
              <a:t>Be</a:t>
            </a:r>
            <a:r>
              <a:rPr lang="cs-CZ" b="1" dirty="0" err="1" smtClean="0"/>
              <a:t>zouška</a:t>
            </a:r>
            <a:r>
              <a:rPr lang="cs-CZ" b="1" dirty="0" smtClean="0"/>
              <a:t>“:</a:t>
            </a:r>
            <a:r>
              <a:rPr lang="cs-CZ" dirty="0" smtClean="0"/>
              <a:t> bezprecedentní </a:t>
            </a:r>
            <a:r>
              <a:rPr lang="cs-CZ" smtClean="0"/>
              <a:t>případ </a:t>
            </a:r>
            <a:r>
              <a:rPr lang="cs-CZ" i="1" smtClean="0"/>
              <a:t>scientific misconduct</a:t>
            </a:r>
            <a:r>
              <a:rPr lang="cs-CZ" smtClean="0"/>
              <a:t> na UK</a:t>
            </a:r>
          </a:p>
          <a:p>
            <a:r>
              <a:rPr lang="cs-CZ" b="1" smtClean="0"/>
              <a:t>kazuistika „výběr CE v GAČRu“:</a:t>
            </a:r>
            <a:r>
              <a:rPr lang="cs-CZ" smtClean="0"/>
              <a:t> zásah předsednictva do výběru projektů za mil. Kč.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 </a:t>
            </a:r>
          </a:p>
          <a:p>
            <a:r>
              <a:rPr lang="cs-CZ" dirty="0" smtClean="0"/>
              <a:t>jak </a:t>
            </a:r>
            <a:r>
              <a:rPr lang="cs-CZ" dirty="0"/>
              <a:t>reagovat na </a:t>
            </a:r>
            <a:r>
              <a:rPr lang="cs-CZ" u="sng" dirty="0"/>
              <a:t>napsané nesmysly v tisku</a:t>
            </a:r>
            <a:r>
              <a:rPr lang="cs-CZ" dirty="0"/>
              <a:t>; určitě se ozvat – nejlépe prvně autorovi</a:t>
            </a:r>
          </a:p>
          <a:p>
            <a:r>
              <a:rPr lang="cs-CZ" dirty="0" smtClean="0"/>
              <a:t>je </a:t>
            </a:r>
            <a:r>
              <a:rPr lang="cs-CZ" dirty="0"/>
              <a:t>lepší nezačínat hned u šéfredaktora, </a:t>
            </a:r>
            <a:r>
              <a:rPr lang="cs-CZ"/>
              <a:t>což </a:t>
            </a:r>
            <a:r>
              <a:rPr lang="cs-CZ" smtClean="0"/>
              <a:t>trochu naštve </a:t>
            </a:r>
            <a:r>
              <a:rPr lang="cs-CZ" dirty="0"/>
              <a:t>i autora </a:t>
            </a:r>
            <a:r>
              <a:rPr lang="cs-CZ" dirty="0" smtClean="0"/>
              <a:t>článku</a:t>
            </a:r>
          </a:p>
          <a:p>
            <a:r>
              <a:rPr lang="cs-CZ" smtClean="0"/>
              <a:t>a náprava </a:t>
            </a:r>
            <a:r>
              <a:rPr lang="cs-CZ" dirty="0"/>
              <a:t>je </a:t>
            </a:r>
            <a:r>
              <a:rPr lang="cs-CZ" dirty="0" smtClean="0"/>
              <a:t>pak </a:t>
            </a:r>
            <a:r>
              <a:rPr lang="cs-CZ" smtClean="0"/>
              <a:t>daleko těžší, může to zablokovat další spolupráci...</a:t>
            </a:r>
            <a:endParaRPr lang="cs-CZ" dirty="0" smtClean="0"/>
          </a:p>
          <a:p>
            <a:r>
              <a:rPr lang="cs-CZ" dirty="0" smtClean="0"/>
              <a:t>snažit se věcně problém vysvětlit, požadovat rozumné vyřešení</a:t>
            </a:r>
            <a:endParaRPr lang="cs-CZ" dirty="0"/>
          </a:p>
          <a:p>
            <a:r>
              <a:rPr lang="cs-CZ" dirty="0"/>
              <a:t>vlastní příklady: trestní oznámení TA ČR (ČP) a ředitel </a:t>
            </a:r>
            <a:r>
              <a:rPr lang="cs-CZ" dirty="0" err="1"/>
              <a:t>NovaSoft</a:t>
            </a:r>
            <a:r>
              <a:rPr lang="cs-CZ" dirty="0"/>
              <a:t> se SW (Euro)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478" y="332656"/>
            <a:ext cx="2483768" cy="1657350"/>
          </a:xfrm>
          <a:prstGeom prst="rect">
            <a:avLst/>
          </a:prstGeom>
        </p:spPr>
      </p:pic>
      <p:sp>
        <p:nvSpPr>
          <p:cNvPr id="7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cs-CZ"/>
              <a:t>Brno 04/04/2014</a:t>
            </a:r>
          </a:p>
        </p:txBody>
      </p:sp>
    </p:spTree>
    <p:extLst>
      <p:ext uri="{BB962C8B-B14F-4D97-AF65-F5344CB8AC3E}">
        <p14:creationId xmlns:p14="http://schemas.microsoft.com/office/powerpoint/2010/main" val="161383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 dirty="0" smtClean="0">
                <a:latin typeface="+mn-lt"/>
              </a:rPr>
              <a:t>4. Jak </a:t>
            </a:r>
            <a:r>
              <a:rPr lang="cs-CZ" sz="4000" b="1" dirty="0">
                <a:latin typeface="+mn-lt"/>
              </a:rPr>
              <a:t>prezentovat projekt na webu</a:t>
            </a:r>
            <a:r>
              <a:rPr lang="cs-CZ" sz="4000" b="1" dirty="0" smtClean="0">
                <a:latin typeface="+mn-lt"/>
              </a:rPr>
              <a:t>?</a:t>
            </a:r>
            <a:endParaRPr lang="cs-CZ" sz="4000" b="1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4753" y="1412776"/>
            <a:ext cx="8229600" cy="4525963"/>
          </a:xfrm>
        </p:spPr>
        <p:txBody>
          <a:bodyPr>
            <a:normAutofit/>
          </a:bodyPr>
          <a:lstStyle/>
          <a:p>
            <a:r>
              <a:rPr lang="cs-CZ" sz="2000" dirty="0" smtClean="0"/>
              <a:t>prezentace vlastního </a:t>
            </a:r>
            <a:r>
              <a:rPr lang="cs-CZ" sz="2000" dirty="0"/>
              <a:t>výzkumu na webu je klíčová, je to </a:t>
            </a:r>
            <a:r>
              <a:rPr lang="cs-CZ" sz="2000" dirty="0" smtClean="0"/>
              <a:t>vizitka (</a:t>
            </a:r>
            <a:r>
              <a:rPr lang="cs-CZ" sz="2000" i="1" dirty="0" err="1" smtClean="0"/>
              <a:t>Nature</a:t>
            </a:r>
            <a:r>
              <a:rPr lang="cs-CZ" sz="2000" dirty="0" smtClean="0"/>
              <a:t>)</a:t>
            </a:r>
            <a:endParaRPr lang="cs-CZ" sz="2000" dirty="0"/>
          </a:p>
          <a:p>
            <a:r>
              <a:rPr lang="cs-CZ" sz="2000" dirty="0" smtClean="0"/>
              <a:t>neradno </a:t>
            </a:r>
            <a:r>
              <a:rPr lang="cs-CZ" sz="2000" dirty="0"/>
              <a:t>ji podcenit, řada </a:t>
            </a:r>
            <a:r>
              <a:rPr lang="cs-CZ" sz="2000" dirty="0" smtClean="0"/>
              <a:t>médií </a:t>
            </a:r>
            <a:r>
              <a:rPr lang="cs-CZ" sz="2000" dirty="0"/>
              <a:t>bude čerpat informace primárně odsud</a:t>
            </a:r>
          </a:p>
          <a:p>
            <a:r>
              <a:rPr lang="cs-CZ" sz="2000" dirty="0" smtClean="0"/>
              <a:t>zhodnocení </a:t>
            </a:r>
            <a:r>
              <a:rPr lang="cs-CZ" sz="2000" dirty="0"/>
              <a:t>webů velkých projektů OP </a:t>
            </a:r>
            <a:r>
              <a:rPr lang="cs-CZ" sz="2000" dirty="0" err="1"/>
              <a:t>VaVpI</a:t>
            </a:r>
            <a:r>
              <a:rPr lang="cs-CZ" sz="2000" dirty="0"/>
              <a:t> z pohledu médií a </a:t>
            </a:r>
            <a:r>
              <a:rPr lang="cs-CZ" sz="2000" dirty="0" smtClean="0"/>
              <a:t>novináře</a:t>
            </a:r>
          </a:p>
          <a:p>
            <a:r>
              <a:rPr lang="cs-CZ" sz="2000" dirty="0" smtClean="0"/>
              <a:t>jsou to první místa, kde bude běžný žurnalista hledat informace a kontakty</a:t>
            </a:r>
            <a:endParaRPr lang="cs-CZ" sz="2000" dirty="0"/>
          </a:p>
          <a:p>
            <a:r>
              <a:rPr lang="cs-CZ" sz="2000" dirty="0" smtClean="0"/>
              <a:t>zaměření </a:t>
            </a:r>
            <a:r>
              <a:rPr lang="cs-CZ" sz="2000" dirty="0"/>
              <a:t>na ELI, CEITEC, ICRC, BIOCEV, IT4I, SUSEN, jejich plusy a minusy</a:t>
            </a:r>
          </a:p>
          <a:p>
            <a:r>
              <a:rPr lang="cs-CZ" sz="2000" dirty="0" smtClean="0"/>
              <a:t>nakonec </a:t>
            </a:r>
            <a:r>
              <a:rPr lang="cs-CZ" sz="2000" dirty="0"/>
              <a:t>zobecnění, co a jak by pro novináře užitečný web měl </a:t>
            </a:r>
            <a:r>
              <a:rPr lang="cs-CZ" sz="2000" dirty="0" smtClean="0"/>
              <a:t>nabízet</a:t>
            </a:r>
            <a:r>
              <a:rPr lang="en-US" sz="2000" dirty="0" smtClean="0"/>
              <a:t> </a:t>
            </a:r>
            <a:r>
              <a:rPr lang="en-US" sz="2000" dirty="0"/>
              <a:t>*</a:t>
            </a:r>
            <a:endParaRPr lang="cs-CZ" sz="2000" dirty="0"/>
          </a:p>
          <a:p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653191"/>
            <a:ext cx="2442435" cy="19888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4265224"/>
            <a:ext cx="2736304" cy="2027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077072"/>
            <a:ext cx="2736304" cy="1967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cs-CZ"/>
              <a:t>Brno 04/04/2014</a:t>
            </a:r>
          </a:p>
        </p:txBody>
      </p:sp>
    </p:spTree>
    <p:extLst>
      <p:ext uri="{BB962C8B-B14F-4D97-AF65-F5344CB8AC3E}">
        <p14:creationId xmlns:p14="http://schemas.microsoft.com/office/powerpoint/2010/main" val="6912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>
                <a:latin typeface="Calibri Light" pitchFamily="34" charset="0"/>
              </a:rPr>
              <a:t>Velké projekty OP VaVpI</a:t>
            </a:r>
            <a:endParaRPr lang="cs-CZ">
              <a:latin typeface="Calibri Light" pitchFamily="34" charset="0"/>
            </a:endParaRPr>
          </a:p>
        </p:txBody>
      </p:sp>
      <p:pic>
        <p:nvPicPr>
          <p:cNvPr id="14" name="Zástupný symbol pro obsah 1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628800"/>
            <a:ext cx="6322219" cy="3793331"/>
          </a:xfrm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03" y="1448441"/>
            <a:ext cx="1714500" cy="400050"/>
          </a:xfrm>
          <a:prstGeom prst="rect">
            <a:avLst/>
          </a:prstGeom>
        </p:spPr>
      </p:pic>
      <p:cxnSp>
        <p:nvCxnSpPr>
          <p:cNvPr id="17" name="Přímá spojnice 16"/>
          <p:cNvCxnSpPr/>
          <p:nvPr/>
        </p:nvCxnSpPr>
        <p:spPr>
          <a:xfrm>
            <a:off x="2123728" y="1988840"/>
            <a:ext cx="360040" cy="16561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>
            <a:off x="2267744" y="1848491"/>
            <a:ext cx="1224136" cy="11484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Obrázek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56" y="4367852"/>
            <a:ext cx="1843430" cy="932688"/>
          </a:xfrm>
          <a:prstGeom prst="rect">
            <a:avLst/>
          </a:prstGeom>
        </p:spPr>
      </p:pic>
      <p:cxnSp>
        <p:nvCxnSpPr>
          <p:cNvPr id="22" name="Přímá spojnice 21"/>
          <p:cNvCxnSpPr/>
          <p:nvPr/>
        </p:nvCxnSpPr>
        <p:spPr>
          <a:xfrm flipH="1">
            <a:off x="1547664" y="3284984"/>
            <a:ext cx="2160240" cy="11521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868" y="5369800"/>
            <a:ext cx="2004060" cy="85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Přímá spojnice 27"/>
          <p:cNvCxnSpPr/>
          <p:nvPr/>
        </p:nvCxnSpPr>
        <p:spPr>
          <a:xfrm flipH="1">
            <a:off x="3275856" y="3298143"/>
            <a:ext cx="534828" cy="20716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940" y="5530895"/>
            <a:ext cx="2720340" cy="550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Přímá spojnice 29"/>
          <p:cNvCxnSpPr/>
          <p:nvPr/>
        </p:nvCxnSpPr>
        <p:spPr>
          <a:xfrm flipH="1">
            <a:off x="5580112" y="4653136"/>
            <a:ext cx="144016" cy="8777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Obrázek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039" y="4745457"/>
            <a:ext cx="1786738" cy="693115"/>
          </a:xfrm>
          <a:prstGeom prst="rect">
            <a:avLst/>
          </a:prstGeom>
        </p:spPr>
      </p:pic>
      <p:cxnSp>
        <p:nvCxnSpPr>
          <p:cNvPr id="1032" name="Přímá spojnice 1031"/>
          <p:cNvCxnSpPr>
            <a:endCxn id="31" idx="1"/>
          </p:cNvCxnSpPr>
          <p:nvPr/>
        </p:nvCxnSpPr>
        <p:spPr>
          <a:xfrm>
            <a:off x="5732110" y="4581128"/>
            <a:ext cx="1058929" cy="5108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474" y="1500780"/>
            <a:ext cx="2110740" cy="929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35" name="Přímá spojnice 1034"/>
          <p:cNvCxnSpPr>
            <a:stCxn id="1033" idx="2"/>
          </p:cNvCxnSpPr>
          <p:nvPr/>
        </p:nvCxnSpPr>
        <p:spPr>
          <a:xfrm flipH="1">
            <a:off x="6948264" y="2430420"/>
            <a:ext cx="166580" cy="9985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7" name="Přímá spojnice 1036"/>
          <p:cNvCxnSpPr/>
          <p:nvPr/>
        </p:nvCxnSpPr>
        <p:spPr>
          <a:xfrm flipH="1">
            <a:off x="5652120" y="2348880"/>
            <a:ext cx="1379434" cy="22322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cs-CZ"/>
              <a:t>Brno 04/04/2014</a:t>
            </a:r>
          </a:p>
        </p:txBody>
      </p:sp>
    </p:spTree>
    <p:extLst>
      <p:ext uri="{BB962C8B-B14F-4D97-AF65-F5344CB8AC3E}">
        <p14:creationId xmlns:p14="http://schemas.microsoft.com/office/powerpoint/2010/main" val="418416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-427610" y="0"/>
            <a:ext cx="5904656" cy="1224136"/>
          </a:xfrm>
        </p:spPr>
        <p:txBody>
          <a:bodyPr>
            <a:normAutofit/>
          </a:bodyPr>
          <a:lstStyle/>
          <a:p>
            <a:r>
              <a:rPr lang="cs-CZ" sz="4000" smtClean="0">
                <a:latin typeface="Calibri Light" pitchFamily="34" charset="0"/>
              </a:rPr>
              <a:t>Webové stránky:</a:t>
            </a:r>
            <a:endParaRPr lang="cs-CZ" sz="4000">
              <a:latin typeface="Calibri Light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13" y="1117607"/>
            <a:ext cx="3083243" cy="22345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184034"/>
            <a:ext cx="3500438" cy="28503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39" y="407074"/>
            <a:ext cx="3687032" cy="2731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734524"/>
            <a:ext cx="3580448" cy="24317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619844"/>
            <a:ext cx="3910203" cy="26654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018" y="3083192"/>
            <a:ext cx="4029075" cy="2897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cs-CZ"/>
              <a:t>Brno 04/04/2014</a:t>
            </a:r>
          </a:p>
        </p:txBody>
      </p:sp>
    </p:spTree>
    <p:extLst>
      <p:ext uri="{BB962C8B-B14F-4D97-AF65-F5344CB8AC3E}">
        <p14:creationId xmlns:p14="http://schemas.microsoft.com/office/powerpoint/2010/main" val="275521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cs-CZ" sz="3200" b="1">
                <a:latin typeface="+mn-lt"/>
              </a:rPr>
              <a:t>ELI-Beamlines: </a:t>
            </a:r>
            <a:r>
              <a:rPr lang="cs-CZ" sz="3200" u="sng" smtClean="0">
                <a:latin typeface="+mn-lt"/>
                <a:hlinkClick r:id="rId2"/>
              </a:rPr>
              <a:t>www.eli-beams.eu</a:t>
            </a:r>
            <a:endParaRPr lang="cs-CZ" sz="3200">
              <a:latin typeface="+mn-lt"/>
            </a:endParaRPr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852936"/>
            <a:ext cx="4038600" cy="3288574"/>
          </a:xfrm>
        </p:spPr>
      </p:pic>
      <p:pic>
        <p:nvPicPr>
          <p:cNvPr id="7" name="Zástupný symbol pro obsah 6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96752"/>
            <a:ext cx="3168352" cy="1603035"/>
          </a:xfrm>
        </p:spPr>
      </p:pic>
      <p:sp>
        <p:nvSpPr>
          <p:cNvPr id="8" name="TextovéPole 7"/>
          <p:cNvSpPr txBox="1"/>
          <p:nvPr/>
        </p:nvSpPr>
        <p:spPr>
          <a:xfrm>
            <a:off x="4777195" y="1268760"/>
            <a:ext cx="3888432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smtClean="0"/>
              <a:t>+ </a:t>
            </a:r>
            <a:r>
              <a:rPr lang="cs-CZ" sz="1400" smtClean="0"/>
              <a:t>pěkný </a:t>
            </a:r>
            <a:r>
              <a:rPr lang="cs-CZ" sz="1400" b="1"/>
              <a:t>moderní layout</a:t>
            </a:r>
            <a:r>
              <a:rPr lang="cs-CZ" sz="1400"/>
              <a:t>, jasné logo, videokanál, vazba na FB </a:t>
            </a:r>
            <a:r>
              <a:rPr lang="cs-CZ" sz="1400" smtClean="0"/>
              <a:t>(230 </a:t>
            </a:r>
            <a:r>
              <a:rPr lang="cs-CZ" sz="1400"/>
              <a:t>fanoušků), </a:t>
            </a:r>
            <a:r>
              <a:rPr lang="cs-CZ" sz="1400" smtClean="0"/>
              <a:t>AJ</a:t>
            </a:r>
          </a:p>
          <a:p>
            <a:endParaRPr lang="cs-CZ" sz="1400" smtClean="0"/>
          </a:p>
          <a:p>
            <a:r>
              <a:rPr lang="cs-CZ" sz="1400" b="1" smtClean="0"/>
              <a:t>+ </a:t>
            </a:r>
            <a:r>
              <a:rPr lang="cs-CZ" sz="1400" b="1"/>
              <a:t>obsažný newsletter </a:t>
            </a:r>
            <a:r>
              <a:rPr lang="cs-CZ" sz="1400"/>
              <a:t>(až 38 stran, </a:t>
            </a:r>
            <a:r>
              <a:rPr lang="cs-CZ" sz="1400" smtClean="0"/>
              <a:t>i rozhovor </a:t>
            </a:r>
            <a:r>
              <a:rPr lang="cs-CZ" sz="1400"/>
              <a:t>s premiérem), celý grafický </a:t>
            </a:r>
            <a:r>
              <a:rPr lang="cs-CZ" sz="1400" smtClean="0"/>
              <a:t>manuál!</a:t>
            </a:r>
          </a:p>
          <a:p>
            <a:endParaRPr lang="cs-CZ" sz="1400"/>
          </a:p>
          <a:p>
            <a:pPr marL="285750" indent="-285750">
              <a:buFont typeface="Arial" pitchFamily="34" charset="0"/>
              <a:buChar char="•"/>
            </a:pPr>
            <a:r>
              <a:rPr lang="cs-CZ" sz="1400" smtClean="0"/>
              <a:t>on-line </a:t>
            </a:r>
            <a:r>
              <a:rPr lang="cs-CZ" sz="1400"/>
              <a:t>kamery s výstavbou laseru ELI v Dolních Břežanech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1400" smtClean="0"/>
              <a:t>funkční </a:t>
            </a:r>
            <a:r>
              <a:rPr lang="cs-CZ" sz="1400"/>
              <a:t>nabídka zaměstnání a také témata studentských prací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1400" smtClean="0"/>
              <a:t>ideální </a:t>
            </a:r>
            <a:r>
              <a:rPr lang="cs-CZ" sz="1400" b="1"/>
              <a:t>představení 6 výzkumných programů </a:t>
            </a:r>
            <a:r>
              <a:rPr lang="cs-CZ" sz="1400"/>
              <a:t>(lasery, exotická fyzika, aplikace)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1400" smtClean="0"/>
              <a:t>zdravě </a:t>
            </a:r>
            <a:r>
              <a:rPr lang="cs-CZ" sz="1400"/>
              <a:t>interaktivní web, pohyblivá časová osa rozvoje projektu apod.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1400" smtClean="0"/>
              <a:t>bohužel </a:t>
            </a:r>
            <a:r>
              <a:rPr lang="cs-CZ" sz="1400"/>
              <a:t>chybí nějaké vědecké „fotoilustračky“, jen vizualizace budov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1400" smtClean="0"/>
              <a:t>funguje </a:t>
            </a:r>
            <a:r>
              <a:rPr lang="cs-CZ" sz="1400"/>
              <a:t>sekce Média i Akce, užitečná pro novináře je FAQ odpovědna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1400" smtClean="0"/>
              <a:t>zatím </a:t>
            </a:r>
            <a:r>
              <a:rPr lang="cs-CZ" sz="1400"/>
              <a:t>legrační je motto: „Dolní Břežany = European Capital of Science</a:t>
            </a:r>
            <a:r>
              <a:rPr lang="cs-CZ" sz="1400" smtClean="0"/>
              <a:t>“…</a:t>
            </a:r>
          </a:p>
          <a:p>
            <a:pPr marL="285750" indent="-285750">
              <a:buFont typeface="Arial" pitchFamily="34" charset="0"/>
              <a:buChar char="•"/>
            </a:pPr>
            <a:endParaRPr lang="cs-CZ" sz="1400"/>
          </a:p>
          <a:p>
            <a:r>
              <a:rPr lang="cs-CZ" sz="1400" b="1" smtClean="0"/>
              <a:t>*     Kontakt</a:t>
            </a:r>
            <a:r>
              <a:rPr lang="cs-CZ" sz="1400" b="1"/>
              <a:t>:</a:t>
            </a:r>
            <a:r>
              <a:rPr lang="cs-CZ" sz="1400"/>
              <a:t> na PR, ředitele, řídící výbor i vědecký tým (ale jen e-maily)</a:t>
            </a:r>
          </a:p>
        </p:txBody>
      </p:sp>
      <p:sp>
        <p:nvSpPr>
          <p:cNvPr id="10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cs-CZ"/>
              <a:t>Brno 04/04/2014</a:t>
            </a:r>
          </a:p>
        </p:txBody>
      </p:sp>
    </p:spTree>
    <p:extLst>
      <p:ext uri="{BB962C8B-B14F-4D97-AF65-F5344CB8AC3E}">
        <p14:creationId xmlns:p14="http://schemas.microsoft.com/office/powerpoint/2010/main" val="233783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Svět médií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492896"/>
            <a:ext cx="7220453" cy="1380961"/>
          </a:xfr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Brno 04/04/2013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39668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>
                <a:latin typeface="+mn-lt"/>
              </a:rPr>
              <a:t>CEITEC: </a:t>
            </a:r>
            <a:r>
              <a:rPr lang="cs-CZ" sz="3200" u="sng" smtClean="0">
                <a:latin typeface="+mn-lt"/>
                <a:hlinkClick r:id="rId2"/>
              </a:rPr>
              <a:t>www.ceitec.eu</a:t>
            </a:r>
            <a:endParaRPr lang="cs-CZ" sz="3200">
              <a:latin typeface="+mn-lt"/>
            </a:endParaRPr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4231190" cy="936104"/>
          </a:xfrm>
        </p:spPr>
      </p:pic>
      <p:sp>
        <p:nvSpPr>
          <p:cNvPr id="9" name="TextovéPole 8"/>
          <p:cNvSpPr txBox="1"/>
          <p:nvPr/>
        </p:nvSpPr>
        <p:spPr>
          <a:xfrm>
            <a:off x="4888582" y="2276872"/>
            <a:ext cx="374441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+</a:t>
            </a:r>
            <a:r>
              <a:rPr lang="en-US" sz="1400" dirty="0"/>
              <a:t> </a:t>
            </a:r>
            <a:r>
              <a:rPr lang="cs-CZ" sz="1400" dirty="0"/>
              <a:t>mnoho informací, </a:t>
            </a:r>
            <a:r>
              <a:rPr lang="cs-CZ" sz="1400" dirty="0" smtClean="0"/>
              <a:t>nový a seriózní </a:t>
            </a:r>
            <a:r>
              <a:rPr lang="cs-CZ" sz="1400" dirty="0"/>
              <a:t>layout, AJ, už </a:t>
            </a:r>
            <a:r>
              <a:rPr lang="cs-CZ" sz="1400" b="1" dirty="0"/>
              <a:t>známé „technicistní“ logo</a:t>
            </a:r>
            <a:r>
              <a:rPr lang="cs-CZ" sz="1400" dirty="0"/>
              <a:t> v zelené </a:t>
            </a:r>
            <a:r>
              <a:rPr lang="cs-CZ" sz="1400" dirty="0" smtClean="0"/>
              <a:t>verzi</a:t>
            </a:r>
          </a:p>
          <a:p>
            <a:endParaRPr lang="cs-CZ" sz="1400" dirty="0"/>
          </a:p>
          <a:p>
            <a:r>
              <a:rPr lang="cs-CZ" sz="1400" b="1" dirty="0"/>
              <a:t>+</a:t>
            </a:r>
            <a:r>
              <a:rPr lang="cs-CZ" sz="1400" dirty="0"/>
              <a:t> informativní část </a:t>
            </a:r>
            <a:r>
              <a:rPr lang="cs-CZ" sz="1400" dirty="0" err="1"/>
              <a:t>About</a:t>
            </a:r>
            <a:r>
              <a:rPr lang="cs-CZ" sz="1400" dirty="0"/>
              <a:t> (vize, cíle, programy), </a:t>
            </a:r>
            <a:r>
              <a:rPr lang="cs-CZ" sz="1400" b="1" dirty="0"/>
              <a:t>brožury všech sedmi programů </a:t>
            </a:r>
            <a:r>
              <a:rPr lang="cs-CZ" sz="1400" dirty="0"/>
              <a:t>v </a:t>
            </a:r>
            <a:r>
              <a:rPr lang="cs-CZ" sz="1400" dirty="0" smtClean="0"/>
              <a:t>PDF</a:t>
            </a:r>
          </a:p>
          <a:p>
            <a:endParaRPr lang="cs-CZ" sz="1400" dirty="0"/>
          </a:p>
          <a:p>
            <a:pPr marL="285750" indent="-285750">
              <a:buFont typeface="Arial" pitchFamily="34" charset="0"/>
              <a:buChar char="•"/>
            </a:pPr>
            <a:r>
              <a:rPr lang="cs-CZ" sz="1400" dirty="0" smtClean="0"/>
              <a:t>okno </a:t>
            </a:r>
            <a:r>
              <a:rPr lang="cs-CZ" sz="1400" dirty="0"/>
              <a:t>„Víte, že“, vědecká rada (prof. </a:t>
            </a:r>
            <a:r>
              <a:rPr lang="cs-CZ" sz="1400" dirty="0" err="1"/>
              <a:t>Nishi</a:t>
            </a:r>
            <a:r>
              <a:rPr lang="cs-CZ" sz="1400" dirty="0"/>
              <a:t> ze </a:t>
            </a:r>
            <a:r>
              <a:rPr lang="cs-CZ" sz="1400" dirty="0" err="1"/>
              <a:t>Stanfordu</a:t>
            </a:r>
            <a:r>
              <a:rPr lang="cs-CZ" sz="1400" dirty="0"/>
              <a:t>), výroční zpráva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1400" dirty="0" smtClean="0"/>
              <a:t>omezené </a:t>
            </a:r>
            <a:r>
              <a:rPr lang="cs-CZ" sz="1400" dirty="0"/>
              <a:t>vizualizace domů, </a:t>
            </a:r>
            <a:r>
              <a:rPr lang="cs-CZ" sz="1400" dirty="0" smtClean="0"/>
              <a:t>ale </a:t>
            </a:r>
            <a:r>
              <a:rPr lang="cs-CZ" sz="1400" b="1" dirty="0" smtClean="0"/>
              <a:t>skvělé obrázky </a:t>
            </a:r>
            <a:r>
              <a:rPr lang="cs-CZ" sz="1400" b="1" dirty="0"/>
              <a:t>ke stažení</a:t>
            </a:r>
            <a:r>
              <a:rPr lang="cs-CZ" sz="1400" dirty="0"/>
              <a:t> </a:t>
            </a:r>
            <a:r>
              <a:rPr lang="cs-CZ" sz="1400" dirty="0" smtClean="0"/>
              <a:t>pod výzkum. </a:t>
            </a:r>
            <a:r>
              <a:rPr lang="cs-CZ" sz="1400" dirty="0"/>
              <a:t>programy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cs-CZ" sz="1400" dirty="0" smtClean="0"/>
              <a:t>sekce </a:t>
            </a:r>
            <a:r>
              <a:rPr lang="cs-CZ" sz="1400" dirty="0"/>
              <a:t>Média s TZ (ceny, objevy) i aktualitami, </a:t>
            </a:r>
            <a:r>
              <a:rPr lang="cs-CZ" sz="1400" dirty="0" err="1"/>
              <a:t>newsletter</a:t>
            </a:r>
            <a:r>
              <a:rPr lang="cs-CZ" sz="1400" dirty="0"/>
              <a:t> ve čtvrtletní </a:t>
            </a:r>
            <a:r>
              <a:rPr lang="cs-CZ" sz="1400" dirty="0" smtClean="0"/>
              <a:t>formě</a:t>
            </a:r>
          </a:p>
          <a:p>
            <a:pPr marL="285750" indent="-285750">
              <a:buFont typeface="Arial" pitchFamily="34" charset="0"/>
              <a:buChar char="•"/>
            </a:pPr>
            <a:endParaRPr lang="cs-CZ" sz="1400" dirty="0"/>
          </a:p>
          <a:p>
            <a:r>
              <a:rPr lang="cs-CZ" sz="1400" b="1" dirty="0" smtClean="0"/>
              <a:t>*     Kontakt</a:t>
            </a:r>
            <a:r>
              <a:rPr lang="cs-CZ" sz="1400" b="1" dirty="0"/>
              <a:t>:</a:t>
            </a:r>
            <a:r>
              <a:rPr lang="cs-CZ" sz="1400" dirty="0"/>
              <a:t> jasně na PR manažera, dále i na všechny lídry programů (i s telefonními čísly)</a:t>
            </a:r>
          </a:p>
        </p:txBody>
      </p:sp>
      <p:sp>
        <p:nvSpPr>
          <p:cNvPr id="12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cs-CZ"/>
              <a:t>Brno 04/04/2014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276872"/>
            <a:ext cx="4038600" cy="3622376"/>
          </a:xfrm>
        </p:spPr>
      </p:pic>
    </p:spTree>
    <p:extLst>
      <p:ext uri="{BB962C8B-B14F-4D97-AF65-F5344CB8AC3E}">
        <p14:creationId xmlns:p14="http://schemas.microsoft.com/office/powerpoint/2010/main" val="171231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b="1" smtClean="0">
                <a:latin typeface="+mn-lt"/>
              </a:rPr>
              <a:t>IT4Innovations: </a:t>
            </a:r>
            <a:r>
              <a:rPr lang="cs-CZ" sz="3200" u="sng" smtClean="0">
                <a:latin typeface="+mn-lt"/>
                <a:hlinkClick r:id="rId2"/>
              </a:rPr>
              <a:t>www.it4i.cz</a:t>
            </a:r>
            <a:endParaRPr lang="cs-CZ" sz="3200">
              <a:latin typeface="+mn-lt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cs-CZ" sz="1400" b="1" smtClean="0"/>
          </a:p>
          <a:p>
            <a:pPr marL="0" indent="0">
              <a:buNone/>
            </a:pPr>
            <a:endParaRPr lang="cs-CZ" sz="1400" b="1"/>
          </a:p>
          <a:p>
            <a:pPr marL="0" indent="0">
              <a:buNone/>
            </a:pPr>
            <a:r>
              <a:rPr lang="cs-CZ" sz="1400" b="1" smtClean="0"/>
              <a:t>+</a:t>
            </a:r>
            <a:r>
              <a:rPr lang="cs-CZ" sz="1400" smtClean="0"/>
              <a:t> mnoho informací, RSS, ale </a:t>
            </a:r>
            <a:r>
              <a:rPr lang="cs-CZ" sz="1400" b="1" smtClean="0"/>
              <a:t>zvláštní retro styl</a:t>
            </a:r>
            <a:r>
              <a:rPr lang="cs-CZ" sz="1400" smtClean="0"/>
              <a:t>…</a:t>
            </a:r>
          </a:p>
          <a:p>
            <a:pPr marL="0" indent="0">
              <a:buNone/>
            </a:pPr>
            <a:endParaRPr lang="cs-CZ" sz="1400" smtClean="0"/>
          </a:p>
          <a:p>
            <a:pPr marL="0" indent="0">
              <a:buNone/>
            </a:pPr>
            <a:r>
              <a:rPr lang="cs-CZ" sz="1400" b="1" smtClean="0"/>
              <a:t>+</a:t>
            </a:r>
            <a:r>
              <a:rPr lang="cs-CZ" sz="1400" smtClean="0"/>
              <a:t> </a:t>
            </a:r>
            <a:r>
              <a:rPr lang="cs-CZ" sz="1400" b="1" smtClean="0"/>
              <a:t>pěkný </a:t>
            </a:r>
            <a:r>
              <a:rPr lang="cs-CZ" sz="1400" b="1"/>
              <a:t>newsletter </a:t>
            </a:r>
            <a:r>
              <a:rPr lang="cs-CZ" sz="1400"/>
              <a:t>(3x ročně), nejvíce </a:t>
            </a:r>
            <a:r>
              <a:rPr lang="cs-CZ" sz="1400" smtClean="0"/>
              <a:t>novinek</a:t>
            </a:r>
          </a:p>
          <a:p>
            <a:pPr marL="0" indent="0">
              <a:buNone/>
            </a:pPr>
            <a:endParaRPr lang="cs-CZ" sz="1400"/>
          </a:p>
          <a:p>
            <a:r>
              <a:rPr lang="cs-CZ" sz="1400" smtClean="0"/>
              <a:t>rozepsané tři </a:t>
            </a:r>
            <a:r>
              <a:rPr lang="cs-CZ" sz="1400"/>
              <a:t>výzkumné oblasti, popis technologického vybavení superpočítače</a:t>
            </a:r>
          </a:p>
          <a:p>
            <a:r>
              <a:rPr lang="cs-CZ" sz="1400" smtClean="0"/>
              <a:t>užitečná </a:t>
            </a:r>
            <a:r>
              <a:rPr lang="cs-CZ" sz="1400"/>
              <a:t>část, jak získat v IT4I výpočetní čas</a:t>
            </a:r>
          </a:p>
          <a:p>
            <a:r>
              <a:rPr lang="cs-CZ" sz="1400" smtClean="0"/>
              <a:t>přehledná </a:t>
            </a:r>
            <a:r>
              <a:rPr lang="cs-CZ" sz="1400" b="1"/>
              <a:t>sekce </a:t>
            </a:r>
            <a:r>
              <a:rPr lang="cs-CZ" sz="1400" b="1" smtClean="0"/>
              <a:t>TZ, pravidelně aktualizovány</a:t>
            </a:r>
          </a:p>
          <a:p>
            <a:r>
              <a:rPr lang="cs-CZ" sz="1400" smtClean="0"/>
              <a:t>vylepšená fotogalerie, ale neevokuje příliš superpočítání, hodí se </a:t>
            </a:r>
            <a:r>
              <a:rPr lang="cs-CZ" sz="1400"/>
              <a:t>i </a:t>
            </a:r>
            <a:r>
              <a:rPr lang="cs-CZ" sz="1400" smtClean="0"/>
              <a:t>fotodetaily HPC atd.</a:t>
            </a:r>
          </a:p>
          <a:p>
            <a:endParaRPr lang="cs-CZ" sz="1400"/>
          </a:p>
          <a:p>
            <a:pPr marL="0" indent="0">
              <a:buNone/>
            </a:pPr>
            <a:r>
              <a:rPr lang="cs-CZ" sz="1400" b="1" smtClean="0"/>
              <a:t>*      Kontakt</a:t>
            </a:r>
            <a:r>
              <a:rPr lang="cs-CZ" sz="1400" b="1"/>
              <a:t>:</a:t>
            </a:r>
            <a:r>
              <a:rPr lang="cs-CZ" sz="1400"/>
              <a:t> jen na manažerku pro vnější vztahy, lepší </a:t>
            </a:r>
            <a:r>
              <a:rPr lang="cs-CZ" sz="1400" smtClean="0"/>
              <a:t>by bylo i </a:t>
            </a:r>
            <a:r>
              <a:rPr lang="cs-CZ" sz="1400"/>
              <a:t>na ředitele pro korporátní </a:t>
            </a:r>
            <a:r>
              <a:rPr lang="cs-CZ" sz="1400" smtClean="0"/>
              <a:t>klientelu</a:t>
            </a:r>
            <a:br>
              <a:rPr lang="cs-CZ" sz="1400" smtClean="0"/>
            </a:br>
            <a:r>
              <a:rPr lang="cs-CZ" sz="1400" smtClean="0"/>
              <a:t>- na vedoucí výzkumných programů ale kontakty jsou</a:t>
            </a:r>
            <a:endParaRPr lang="cs-CZ" sz="140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96752"/>
            <a:ext cx="3262181" cy="1440160"/>
          </a:xfrm>
          <a:prstGeom prst="rect">
            <a:avLst/>
          </a:prstGeom>
        </p:spPr>
      </p:pic>
      <p:sp>
        <p:nvSpPr>
          <p:cNvPr id="11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cs-CZ"/>
              <a:t>Brno 04/04/2014</a:t>
            </a:r>
          </a:p>
        </p:txBody>
      </p:sp>
      <p:pic>
        <p:nvPicPr>
          <p:cNvPr id="12" name="Zástupný symbol pro obsah 11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65948"/>
            <a:ext cx="4038600" cy="3212522"/>
          </a:xfrm>
        </p:spPr>
      </p:pic>
    </p:spTree>
    <p:extLst>
      <p:ext uri="{BB962C8B-B14F-4D97-AF65-F5344CB8AC3E}">
        <p14:creationId xmlns:p14="http://schemas.microsoft.com/office/powerpoint/2010/main" val="257267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>
                <a:latin typeface="+mn-lt"/>
              </a:rPr>
              <a:t>ICRC: </a:t>
            </a:r>
            <a:r>
              <a:rPr lang="cs-CZ" sz="3200" u="sng" smtClean="0">
                <a:latin typeface="+mn-lt"/>
                <a:hlinkClick r:id="rId2"/>
              </a:rPr>
              <a:t>www.fnusa-icrc.org</a:t>
            </a:r>
            <a:endParaRPr lang="cs-CZ" sz="3200">
              <a:latin typeface="+mn-lt"/>
            </a:endParaRPr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924944"/>
            <a:ext cx="4038600" cy="2991938"/>
          </a:xfrm>
        </p:spPr>
      </p:pic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cs-CZ" sz="1400" b="1" dirty="0" smtClean="0"/>
          </a:p>
          <a:p>
            <a:pPr marL="0" indent="0">
              <a:buNone/>
            </a:pPr>
            <a:endParaRPr lang="cs-CZ" sz="1400" b="1" dirty="0"/>
          </a:p>
          <a:p>
            <a:pPr marL="0" indent="0">
              <a:buNone/>
            </a:pPr>
            <a:endParaRPr lang="cs-CZ" sz="1400" b="1" dirty="0" smtClean="0"/>
          </a:p>
          <a:p>
            <a:pPr marL="0" indent="0">
              <a:buNone/>
            </a:pPr>
            <a:r>
              <a:rPr lang="en-US" sz="1400" b="1" dirty="0" smtClean="0"/>
              <a:t>+</a:t>
            </a:r>
            <a:r>
              <a:rPr lang="en-US" sz="1400" dirty="0" smtClean="0"/>
              <a:t> </a:t>
            </a:r>
            <a:r>
              <a:rPr lang="en-US" sz="1400" b="1" dirty="0" err="1"/>
              <a:t>kompaktní</a:t>
            </a:r>
            <a:r>
              <a:rPr lang="en-US" sz="1400" b="1" dirty="0"/>
              <a:t> web</a:t>
            </a:r>
            <a:r>
              <a:rPr lang="en-US" sz="1400" dirty="0"/>
              <a:t>, </a:t>
            </a:r>
            <a:r>
              <a:rPr lang="en-US" sz="1400" dirty="0" err="1"/>
              <a:t>zdařilá</a:t>
            </a:r>
            <a:r>
              <a:rPr lang="en-US" sz="1400" dirty="0"/>
              <a:t> </a:t>
            </a:r>
            <a:r>
              <a:rPr lang="en-US" sz="1400" dirty="0" err="1"/>
              <a:t>úvodní</a:t>
            </a:r>
            <a:r>
              <a:rPr lang="en-US" sz="1400" dirty="0"/>
              <a:t> </a:t>
            </a:r>
            <a:r>
              <a:rPr lang="en-US" sz="1400" dirty="0" err="1"/>
              <a:t>fotka</a:t>
            </a:r>
            <a:r>
              <a:rPr lang="en-US" sz="1400" dirty="0"/>
              <a:t> – </a:t>
            </a:r>
            <a:r>
              <a:rPr lang="en-US" sz="1400" dirty="0" err="1"/>
              <a:t>víme</a:t>
            </a:r>
            <a:r>
              <a:rPr lang="en-US" sz="1400" dirty="0"/>
              <a:t>, </a:t>
            </a:r>
            <a:r>
              <a:rPr lang="en-US" sz="1400" dirty="0" err="1"/>
              <a:t>oč</a:t>
            </a:r>
            <a:r>
              <a:rPr lang="en-US" sz="1400" dirty="0"/>
              <a:t> </a:t>
            </a:r>
            <a:r>
              <a:rPr lang="en-US" sz="1400" dirty="0" err="1"/>
              <a:t>jde</a:t>
            </a:r>
            <a:r>
              <a:rPr lang="en-US" sz="1400" dirty="0"/>
              <a:t>: </a:t>
            </a:r>
            <a:r>
              <a:rPr lang="en-US" sz="1400" dirty="0" err="1"/>
              <a:t>výzkum</a:t>
            </a:r>
            <a:r>
              <a:rPr lang="en-US" sz="1400" dirty="0"/>
              <a:t> </a:t>
            </a:r>
            <a:r>
              <a:rPr lang="en-US" sz="1400" dirty="0" err="1"/>
              <a:t>i</a:t>
            </a:r>
            <a:r>
              <a:rPr lang="en-US" sz="1400" dirty="0"/>
              <a:t> </a:t>
            </a:r>
            <a:r>
              <a:rPr lang="en-US" sz="1400" dirty="0" err="1" smtClean="0"/>
              <a:t>medicína</a:t>
            </a:r>
            <a:endParaRPr lang="cs-CZ" sz="1400" dirty="0" smtClean="0"/>
          </a:p>
          <a:p>
            <a:endParaRPr lang="cs-CZ" sz="1400" dirty="0"/>
          </a:p>
          <a:p>
            <a:pPr marL="0" indent="0">
              <a:buNone/>
            </a:pPr>
            <a:r>
              <a:rPr lang="cs-CZ" sz="1400" b="1" dirty="0" smtClean="0"/>
              <a:t>+</a:t>
            </a:r>
            <a:r>
              <a:rPr lang="en-US" sz="1400" dirty="0" smtClean="0"/>
              <a:t> </a:t>
            </a:r>
            <a:r>
              <a:rPr lang="en-US" sz="1400" dirty="0" err="1"/>
              <a:t>celkově</a:t>
            </a:r>
            <a:r>
              <a:rPr lang="en-US" sz="1400" dirty="0"/>
              <a:t> </a:t>
            </a:r>
            <a:r>
              <a:rPr lang="en-US" sz="1400" dirty="0" err="1"/>
              <a:t>stránky</a:t>
            </a:r>
            <a:r>
              <a:rPr lang="en-US" sz="1400" dirty="0"/>
              <a:t> </a:t>
            </a:r>
            <a:r>
              <a:rPr lang="en-US" sz="1400" b="1" dirty="0" err="1"/>
              <a:t>působí</a:t>
            </a:r>
            <a:r>
              <a:rPr lang="en-US" sz="1400" b="1" dirty="0"/>
              <a:t> </a:t>
            </a:r>
            <a:r>
              <a:rPr lang="cs-CZ" sz="1400" b="1" dirty="0" smtClean="0"/>
              <a:t>profesionálně</a:t>
            </a:r>
            <a:endParaRPr lang="cs-CZ" sz="1400" dirty="0" smtClean="0"/>
          </a:p>
          <a:p>
            <a:pPr marL="0" indent="0">
              <a:buNone/>
            </a:pPr>
            <a:endParaRPr lang="cs-CZ" sz="1400" dirty="0" smtClean="0"/>
          </a:p>
          <a:p>
            <a:r>
              <a:rPr lang="cs-CZ" sz="1400" dirty="0" smtClean="0"/>
              <a:t>fungující </a:t>
            </a:r>
            <a:r>
              <a:rPr lang="en-US" sz="1400" dirty="0" err="1" smtClean="0"/>
              <a:t>rubrika</a:t>
            </a:r>
            <a:r>
              <a:rPr lang="en-US" sz="1400" dirty="0" smtClean="0"/>
              <a:t> </a:t>
            </a:r>
            <a:r>
              <a:rPr lang="en-US" sz="1400" dirty="0" err="1"/>
              <a:t>Kariéra</a:t>
            </a:r>
            <a:r>
              <a:rPr lang="en-US" sz="1400" dirty="0"/>
              <a:t>, </a:t>
            </a:r>
            <a:r>
              <a:rPr lang="en-US" sz="1400" dirty="0" err="1"/>
              <a:t>odběr</a:t>
            </a:r>
            <a:r>
              <a:rPr lang="en-US" sz="1400" dirty="0"/>
              <a:t> </a:t>
            </a:r>
            <a:r>
              <a:rPr lang="en-US" sz="1400" dirty="0" err="1"/>
              <a:t>přes</a:t>
            </a:r>
            <a:r>
              <a:rPr lang="en-US" sz="1400" dirty="0"/>
              <a:t> RSS</a:t>
            </a:r>
            <a:endParaRPr lang="cs-CZ" sz="1400" dirty="0"/>
          </a:p>
          <a:p>
            <a:r>
              <a:rPr lang="en-US" sz="1400" dirty="0" err="1" smtClean="0"/>
              <a:t>obsažné</a:t>
            </a:r>
            <a:r>
              <a:rPr lang="en-US" sz="1400" dirty="0" smtClean="0"/>
              <a:t> </a:t>
            </a:r>
            <a:r>
              <a:rPr lang="en-US" sz="1400" dirty="0" err="1"/>
              <a:t>představení</a:t>
            </a:r>
            <a:r>
              <a:rPr lang="en-US" sz="1400" dirty="0"/>
              <a:t> </a:t>
            </a:r>
            <a:r>
              <a:rPr lang="en-US" sz="1400" dirty="0" err="1"/>
              <a:t>tří</a:t>
            </a:r>
            <a:r>
              <a:rPr lang="en-US" sz="1400" dirty="0"/>
              <a:t> </a:t>
            </a:r>
            <a:r>
              <a:rPr lang="en-US" sz="1400" dirty="0" err="1"/>
              <a:t>hlavních</a:t>
            </a:r>
            <a:r>
              <a:rPr lang="en-US" sz="1400" dirty="0"/>
              <a:t> </a:t>
            </a:r>
            <a:r>
              <a:rPr lang="en-US" sz="1400" dirty="0" err="1"/>
              <a:t>výzkumných</a:t>
            </a:r>
            <a:r>
              <a:rPr lang="en-US" sz="1400" dirty="0"/>
              <a:t> </a:t>
            </a:r>
            <a:r>
              <a:rPr lang="en-US" sz="1400" dirty="0" err="1"/>
              <a:t>programů</a:t>
            </a:r>
            <a:r>
              <a:rPr lang="en-US" sz="1400" dirty="0"/>
              <a:t> (</a:t>
            </a:r>
            <a:r>
              <a:rPr lang="en-US" sz="1400" dirty="0" err="1"/>
              <a:t>kardio</a:t>
            </a:r>
            <a:r>
              <a:rPr lang="en-US" sz="1400" dirty="0"/>
              <a:t>, </a:t>
            </a:r>
            <a:r>
              <a:rPr lang="en-US" sz="1400" dirty="0" err="1"/>
              <a:t>neuro</a:t>
            </a:r>
            <a:r>
              <a:rPr lang="en-US" sz="1400" dirty="0"/>
              <a:t>, </a:t>
            </a:r>
            <a:r>
              <a:rPr lang="en-US" sz="1400" dirty="0" err="1"/>
              <a:t>sdílené</a:t>
            </a:r>
            <a:r>
              <a:rPr lang="en-US" sz="1400" dirty="0"/>
              <a:t>)</a:t>
            </a:r>
            <a:endParaRPr lang="cs-CZ" sz="1400" dirty="0"/>
          </a:p>
          <a:p>
            <a:r>
              <a:rPr lang="cs-CZ" sz="1400" dirty="0" smtClean="0"/>
              <a:t>dost </a:t>
            </a:r>
            <a:r>
              <a:rPr lang="en-US" sz="1400" dirty="0" err="1" smtClean="0"/>
              <a:t>aktualit</a:t>
            </a:r>
            <a:r>
              <a:rPr lang="en-US" sz="1400" dirty="0" smtClean="0"/>
              <a:t> </a:t>
            </a:r>
            <a:r>
              <a:rPr lang="en-US" sz="1400" dirty="0"/>
              <a:t>a TZ, v </a:t>
            </a:r>
            <a:r>
              <a:rPr lang="en-US" sz="1400" dirty="0" err="1"/>
              <a:t>monitoringu</a:t>
            </a:r>
            <a:r>
              <a:rPr lang="en-US" sz="1400" dirty="0"/>
              <a:t> </a:t>
            </a:r>
            <a:r>
              <a:rPr lang="en-US" sz="1400" dirty="0" err="1"/>
              <a:t>médií</a:t>
            </a:r>
            <a:r>
              <a:rPr lang="en-US" sz="1400" dirty="0"/>
              <a:t> </a:t>
            </a:r>
            <a:r>
              <a:rPr lang="cs-CZ" sz="1400" dirty="0" smtClean="0"/>
              <a:t>ovšem výhradně </a:t>
            </a:r>
            <a:r>
              <a:rPr lang="en-US" sz="1400" dirty="0" err="1" smtClean="0"/>
              <a:t>pochvalné</a:t>
            </a:r>
            <a:r>
              <a:rPr lang="en-US" sz="1400" dirty="0" smtClean="0"/>
              <a:t> </a:t>
            </a:r>
            <a:r>
              <a:rPr lang="en-US" sz="1400" dirty="0" err="1" smtClean="0"/>
              <a:t>články</a:t>
            </a:r>
            <a:r>
              <a:rPr lang="cs-CZ" sz="1400" dirty="0" smtClean="0"/>
              <a:t>…</a:t>
            </a:r>
          </a:p>
          <a:p>
            <a:endParaRPr lang="cs-CZ" sz="1400" dirty="0"/>
          </a:p>
          <a:p>
            <a:pPr marL="0" indent="0">
              <a:buNone/>
            </a:pPr>
            <a:r>
              <a:rPr lang="cs-CZ" sz="1400" b="1" dirty="0" smtClean="0"/>
              <a:t>* </a:t>
            </a:r>
            <a:r>
              <a:rPr lang="en-US" sz="1400" b="1" dirty="0" err="1" smtClean="0"/>
              <a:t>Kontakt</a:t>
            </a:r>
            <a:r>
              <a:rPr lang="en-US" sz="1400" b="1" dirty="0"/>
              <a:t>:</a:t>
            </a:r>
            <a:r>
              <a:rPr lang="en-US" sz="1400" dirty="0"/>
              <a:t> </a:t>
            </a:r>
            <a:r>
              <a:rPr lang="cs-CZ" sz="1400" dirty="0" smtClean="0"/>
              <a:t>původně </a:t>
            </a:r>
            <a:r>
              <a:rPr lang="en-US" sz="1400" dirty="0" err="1" smtClean="0"/>
              <a:t>jen</a:t>
            </a:r>
            <a:r>
              <a:rPr lang="en-US" sz="1400" dirty="0" smtClean="0"/>
              <a:t> </a:t>
            </a:r>
            <a:r>
              <a:rPr lang="en-US" sz="1400" dirty="0" err="1"/>
              <a:t>na</a:t>
            </a:r>
            <a:r>
              <a:rPr lang="en-US" sz="1400" dirty="0"/>
              <a:t> </a:t>
            </a:r>
            <a:r>
              <a:rPr lang="en-US" sz="1400" dirty="0" err="1"/>
              <a:t>tiskovou</a:t>
            </a:r>
            <a:r>
              <a:rPr lang="en-US" sz="1400" dirty="0"/>
              <a:t> </a:t>
            </a:r>
            <a:r>
              <a:rPr lang="en-US" sz="1400" dirty="0" err="1"/>
              <a:t>mluvčí</a:t>
            </a:r>
            <a:r>
              <a:rPr lang="en-US" sz="1400" dirty="0"/>
              <a:t> a </a:t>
            </a:r>
            <a:r>
              <a:rPr lang="en-US" sz="1400" dirty="0" err="1"/>
              <a:t>ředitele</a:t>
            </a:r>
            <a:r>
              <a:rPr lang="en-US" sz="1400" dirty="0"/>
              <a:t> </a:t>
            </a:r>
            <a:r>
              <a:rPr lang="en-US" sz="1400" dirty="0" smtClean="0"/>
              <a:t>CTT</a:t>
            </a:r>
            <a:r>
              <a:rPr lang="cs-CZ" sz="1400" dirty="0" smtClean="0"/>
              <a:t>, dnes již </a:t>
            </a:r>
            <a:r>
              <a:rPr lang="cs-CZ" sz="1400" b="1" dirty="0" smtClean="0"/>
              <a:t>vylepšeno i na vedení ICRC </a:t>
            </a:r>
            <a:r>
              <a:rPr lang="cs-CZ" sz="1400" b="1" dirty="0" err="1" smtClean="0"/>
              <a:t>Chair</a:t>
            </a:r>
            <a:r>
              <a:rPr lang="cs-CZ" sz="1400" dirty="0" smtClean="0"/>
              <a:t> aj.</a:t>
            </a:r>
            <a:endParaRPr lang="cs-CZ" sz="1400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340768"/>
            <a:ext cx="2977896" cy="1155192"/>
          </a:xfrm>
          <a:prstGeom prst="rect">
            <a:avLst/>
          </a:prstGeom>
        </p:spPr>
      </p:pic>
      <p:sp>
        <p:nvSpPr>
          <p:cNvPr id="9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cs-CZ"/>
              <a:t>Brno 04/04/2014</a:t>
            </a:r>
          </a:p>
        </p:txBody>
      </p:sp>
    </p:spTree>
    <p:extLst>
      <p:ext uri="{BB962C8B-B14F-4D97-AF65-F5344CB8AC3E}">
        <p14:creationId xmlns:p14="http://schemas.microsoft.com/office/powerpoint/2010/main" val="393337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>
                <a:latin typeface="+mn-lt"/>
              </a:rPr>
              <a:t>BIOCEV: </a:t>
            </a:r>
            <a:r>
              <a:rPr lang="cs-CZ" sz="3200" u="sng" smtClean="0">
                <a:latin typeface="+mn-lt"/>
                <a:hlinkClick r:id="rId2"/>
              </a:rPr>
              <a:t>www.biocev.eu</a:t>
            </a:r>
            <a:endParaRPr lang="cs-CZ" sz="3200">
              <a:latin typeface="+mn-lt"/>
            </a:endParaRPr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96952"/>
            <a:ext cx="4038600" cy="2926955"/>
          </a:xfrm>
        </p:spPr>
      </p:pic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b="1" dirty="0"/>
              <a:t>+</a:t>
            </a:r>
            <a:r>
              <a:rPr lang="en-US" sz="1400" dirty="0"/>
              <a:t> </a:t>
            </a:r>
            <a:r>
              <a:rPr lang="en-US" sz="1400" dirty="0" err="1"/>
              <a:t>informace</a:t>
            </a:r>
            <a:r>
              <a:rPr lang="en-US" sz="1400" dirty="0"/>
              <a:t> o </a:t>
            </a:r>
            <a:r>
              <a:rPr lang="en-US" sz="1400" dirty="0" err="1"/>
              <a:t>pěti</a:t>
            </a:r>
            <a:r>
              <a:rPr lang="en-US" sz="1400" dirty="0"/>
              <a:t> </a:t>
            </a:r>
            <a:r>
              <a:rPr lang="en-US" sz="1400" dirty="0" err="1"/>
              <a:t>vědeckých</a:t>
            </a:r>
            <a:r>
              <a:rPr lang="en-US" sz="1400" dirty="0"/>
              <a:t> </a:t>
            </a:r>
            <a:r>
              <a:rPr lang="en-US" sz="1400" dirty="0" err="1"/>
              <a:t>programech</a:t>
            </a:r>
            <a:r>
              <a:rPr lang="en-US" sz="1400" dirty="0"/>
              <a:t>, </a:t>
            </a:r>
            <a:r>
              <a:rPr lang="en-US" sz="1400" dirty="0" err="1"/>
              <a:t>vazba</a:t>
            </a:r>
            <a:r>
              <a:rPr lang="en-US" sz="1400" dirty="0"/>
              <a:t> </a:t>
            </a:r>
            <a:r>
              <a:rPr lang="en-US" sz="1400" dirty="0" err="1"/>
              <a:t>na</a:t>
            </a:r>
            <a:r>
              <a:rPr lang="en-US" sz="1400" dirty="0"/>
              <a:t> FB (</a:t>
            </a:r>
            <a:r>
              <a:rPr lang="en-US" sz="1400" dirty="0" smtClean="0"/>
              <a:t>1</a:t>
            </a:r>
            <a:r>
              <a:rPr lang="cs-CZ" sz="1400" dirty="0" smtClean="0"/>
              <a:t>70</a:t>
            </a:r>
            <a:r>
              <a:rPr lang="en-US" sz="1400" dirty="0" smtClean="0"/>
              <a:t> </a:t>
            </a:r>
            <a:r>
              <a:rPr lang="en-US" sz="1400" dirty="0" err="1"/>
              <a:t>fanoušků</a:t>
            </a:r>
            <a:r>
              <a:rPr lang="en-US" sz="1400" dirty="0" smtClean="0"/>
              <a:t>)</a:t>
            </a:r>
            <a:endParaRPr lang="cs-CZ" sz="1400" dirty="0" smtClean="0"/>
          </a:p>
          <a:p>
            <a:pPr marL="0" indent="0">
              <a:buNone/>
            </a:pPr>
            <a:endParaRPr lang="cs-CZ" sz="1400" dirty="0"/>
          </a:p>
          <a:p>
            <a:r>
              <a:rPr lang="en-US" sz="1400" dirty="0" err="1" smtClean="0"/>
              <a:t>jinak</a:t>
            </a:r>
            <a:r>
              <a:rPr lang="en-US" sz="1400" dirty="0" smtClean="0"/>
              <a:t> </a:t>
            </a:r>
            <a:r>
              <a:rPr lang="en-US" sz="1400" dirty="0"/>
              <a:t>ale </a:t>
            </a:r>
            <a:r>
              <a:rPr lang="cs-CZ" sz="1400" dirty="0" smtClean="0"/>
              <a:t>spíše </a:t>
            </a:r>
            <a:r>
              <a:rPr lang="en-US" sz="1400" dirty="0" err="1" smtClean="0"/>
              <a:t>chaotick</a:t>
            </a:r>
            <a:r>
              <a:rPr lang="cs-CZ" sz="1400" dirty="0"/>
              <a:t>ý web, font, </a:t>
            </a:r>
            <a:r>
              <a:rPr lang="cs-CZ" sz="1400" b="1" dirty="0"/>
              <a:t>dojem zastaralosti</a:t>
            </a:r>
            <a:r>
              <a:rPr lang="cs-CZ" sz="1400" dirty="0"/>
              <a:t>, příliš grafických prvků, přeplácané</a:t>
            </a:r>
          </a:p>
          <a:p>
            <a:r>
              <a:rPr lang="cs-CZ" sz="1400" dirty="0" smtClean="0"/>
              <a:t>slabé </a:t>
            </a:r>
            <a:r>
              <a:rPr lang="cs-CZ" sz="1400" dirty="0"/>
              <a:t>logo elitního centra, neevokuje </a:t>
            </a:r>
            <a:r>
              <a:rPr lang="cs-CZ" sz="1400" dirty="0" err="1"/>
              <a:t>hi-tech</a:t>
            </a:r>
            <a:r>
              <a:rPr lang="cs-CZ" sz="1400" dirty="0"/>
              <a:t> ani </a:t>
            </a:r>
            <a:r>
              <a:rPr lang="cs-CZ" sz="1400" dirty="0" smtClean="0"/>
              <a:t>bio-tec, </a:t>
            </a:r>
            <a:endParaRPr lang="cs-CZ" sz="1400" dirty="0"/>
          </a:p>
          <a:p>
            <a:r>
              <a:rPr lang="cs-CZ" sz="1400" dirty="0" smtClean="0"/>
              <a:t>pěkné</a:t>
            </a:r>
            <a:r>
              <a:rPr lang="cs-CZ" sz="1400" dirty="0"/>
              <a:t>, ale </a:t>
            </a:r>
            <a:r>
              <a:rPr lang="cs-CZ" sz="1400" dirty="0" smtClean="0"/>
              <a:t>pro rychlé využití příliš </a:t>
            </a:r>
            <a:r>
              <a:rPr lang="cs-CZ" sz="1400" dirty="0"/>
              <a:t>skryté ilustrativní fotky z výzkumu</a:t>
            </a:r>
          </a:p>
          <a:p>
            <a:r>
              <a:rPr lang="cs-CZ" sz="1400" dirty="0" smtClean="0"/>
              <a:t>v</a:t>
            </a:r>
            <a:r>
              <a:rPr lang="cs-CZ" sz="1400" dirty="0"/>
              <a:t> sekci Média </a:t>
            </a:r>
            <a:r>
              <a:rPr lang="cs-CZ" sz="1400" b="1" dirty="0" smtClean="0"/>
              <a:t>málo tiskových zpráv</a:t>
            </a:r>
            <a:r>
              <a:rPr lang="cs-CZ" sz="1400" dirty="0" smtClean="0"/>
              <a:t>, převážně rešerše z médií, kde a kdy se o </a:t>
            </a:r>
            <a:r>
              <a:rPr lang="cs-CZ" sz="1400" dirty="0" err="1" smtClean="0"/>
              <a:t>Biocevu</a:t>
            </a:r>
            <a:r>
              <a:rPr lang="cs-CZ" sz="1400" dirty="0" smtClean="0"/>
              <a:t> mluvilo</a:t>
            </a:r>
            <a:endParaRPr lang="cs-CZ" sz="1400" dirty="0"/>
          </a:p>
          <a:p>
            <a:r>
              <a:rPr lang="cs-CZ" sz="1400" dirty="0" smtClean="0"/>
              <a:t>rubrika </a:t>
            </a:r>
            <a:r>
              <a:rPr lang="cs-CZ" sz="1400" dirty="0"/>
              <a:t>Akce: </a:t>
            </a:r>
            <a:r>
              <a:rPr lang="cs-CZ" sz="1400" dirty="0" smtClean="0"/>
              <a:t>nechystá se tam moc věcí; </a:t>
            </a:r>
            <a:r>
              <a:rPr lang="cs-CZ" sz="1400" dirty="0"/>
              <a:t>otázka, zda vůbec něco chtějí popularizovat</a:t>
            </a:r>
            <a:r>
              <a:rPr lang="cs-CZ" sz="1400" dirty="0" smtClean="0"/>
              <a:t>…</a:t>
            </a:r>
          </a:p>
          <a:p>
            <a:endParaRPr lang="cs-CZ" sz="1400" dirty="0"/>
          </a:p>
          <a:p>
            <a:pPr marL="0" indent="0">
              <a:buNone/>
            </a:pPr>
            <a:r>
              <a:rPr lang="cs-CZ" sz="1400" b="1" dirty="0" smtClean="0"/>
              <a:t>* Kontakt</a:t>
            </a:r>
            <a:r>
              <a:rPr lang="cs-CZ" sz="1400" b="1" dirty="0"/>
              <a:t>:</a:t>
            </a:r>
            <a:r>
              <a:rPr lang="cs-CZ" sz="1400" dirty="0"/>
              <a:t> na ředitele, manažera i mluvčí (s mobilem), na šéfy laboratoří jen e-mail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68760"/>
            <a:ext cx="3507056" cy="1440160"/>
          </a:xfrm>
          <a:prstGeom prst="rect">
            <a:avLst/>
          </a:prstGeom>
        </p:spPr>
      </p:pic>
      <p:sp>
        <p:nvSpPr>
          <p:cNvPr id="9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cs-CZ"/>
              <a:t>Brno 04/04/2014</a:t>
            </a:r>
          </a:p>
        </p:txBody>
      </p:sp>
    </p:spTree>
    <p:extLst>
      <p:ext uri="{BB962C8B-B14F-4D97-AF65-F5344CB8AC3E}">
        <p14:creationId xmlns:p14="http://schemas.microsoft.com/office/powerpoint/2010/main" val="92850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>
                <a:latin typeface="+mn-lt"/>
              </a:rPr>
              <a:t>SUSEN: </a:t>
            </a:r>
            <a:r>
              <a:rPr lang="cs-CZ" sz="3200" u="sng" smtClean="0">
                <a:latin typeface="+mn-lt"/>
                <a:hlinkClick r:id="rId2"/>
              </a:rPr>
              <a:t>www.susen2020.cz</a:t>
            </a:r>
            <a:endParaRPr lang="cs-CZ" sz="3200">
              <a:latin typeface="+mn-lt"/>
            </a:endParaRPr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852936"/>
            <a:ext cx="4038600" cy="2753000"/>
          </a:xfrm>
        </p:spPr>
      </p:pic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4008" y="1628800"/>
            <a:ext cx="4038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1400" b="1" smtClean="0"/>
          </a:p>
          <a:p>
            <a:pPr marL="0" indent="0">
              <a:buNone/>
            </a:pPr>
            <a:endParaRPr lang="cs-CZ" sz="1400" b="1"/>
          </a:p>
          <a:p>
            <a:pPr marL="0" indent="0">
              <a:buNone/>
            </a:pPr>
            <a:endParaRPr lang="cs-CZ" sz="1400" b="1" smtClean="0"/>
          </a:p>
          <a:p>
            <a:pPr marL="0" indent="0">
              <a:buNone/>
            </a:pPr>
            <a:endParaRPr lang="cs-CZ" sz="1400" b="1"/>
          </a:p>
          <a:p>
            <a:pPr marL="0" indent="0">
              <a:buNone/>
            </a:pPr>
            <a:r>
              <a:rPr lang="cs-CZ" sz="1400" b="1" smtClean="0"/>
              <a:t>+</a:t>
            </a:r>
            <a:r>
              <a:rPr lang="cs-CZ" sz="1400" smtClean="0"/>
              <a:t> </a:t>
            </a:r>
            <a:r>
              <a:rPr lang="cs-CZ" sz="1400"/>
              <a:t>4 pilíře s technologickým řešením, PDF brožura ke stažení, sekce Kariéra, </a:t>
            </a:r>
            <a:r>
              <a:rPr lang="cs-CZ" sz="1400" smtClean="0"/>
              <a:t>RSS</a:t>
            </a:r>
          </a:p>
          <a:p>
            <a:endParaRPr lang="cs-CZ" sz="1400"/>
          </a:p>
          <a:p>
            <a:r>
              <a:rPr lang="cs-CZ" sz="1400" smtClean="0"/>
              <a:t>jinak </a:t>
            </a:r>
            <a:r>
              <a:rPr lang="cs-CZ" sz="1400"/>
              <a:t>velmi strohé, </a:t>
            </a:r>
            <a:r>
              <a:rPr lang="cs-CZ" sz="1400" smtClean="0"/>
              <a:t>neiformativní, </a:t>
            </a:r>
            <a:r>
              <a:rPr lang="cs-CZ" sz="1400" b="1" smtClean="0"/>
              <a:t>nevěrohodné</a:t>
            </a:r>
          </a:p>
          <a:p>
            <a:r>
              <a:rPr lang="cs-CZ" sz="1400" smtClean="0"/>
              <a:t>možný </a:t>
            </a:r>
            <a:r>
              <a:rPr lang="cs-CZ" sz="1400"/>
              <a:t>dopad na důvěryhodnost partnerů</a:t>
            </a:r>
          </a:p>
          <a:p>
            <a:r>
              <a:rPr lang="cs-CZ" sz="1400" b="1" smtClean="0"/>
              <a:t>nejnovější </a:t>
            </a:r>
            <a:r>
              <a:rPr lang="cs-CZ" sz="1400" b="1"/>
              <a:t>aktualita z 29. října </a:t>
            </a:r>
            <a:r>
              <a:rPr lang="cs-CZ" sz="1400" b="1" smtClean="0"/>
              <a:t>2012 !!!</a:t>
            </a:r>
            <a:endParaRPr lang="cs-CZ" sz="1400" b="1"/>
          </a:p>
          <a:p>
            <a:r>
              <a:rPr lang="cs-CZ" sz="1400" smtClean="0"/>
              <a:t>jediná </a:t>
            </a:r>
            <a:r>
              <a:rPr lang="cs-CZ" sz="1400"/>
              <a:t>TZ, že vznikne SUSEN (bez datace</a:t>
            </a:r>
            <a:r>
              <a:rPr lang="cs-CZ" sz="1400" smtClean="0"/>
              <a:t>)</a:t>
            </a:r>
          </a:p>
          <a:p>
            <a:endParaRPr lang="cs-CZ" sz="1400"/>
          </a:p>
          <a:p>
            <a:pPr marL="0" indent="0">
              <a:buNone/>
            </a:pPr>
            <a:r>
              <a:rPr lang="cs-CZ" sz="1400" b="1" smtClean="0"/>
              <a:t>* Kontakt</a:t>
            </a:r>
            <a:r>
              <a:rPr lang="cs-CZ" sz="1400" b="1"/>
              <a:t>:</a:t>
            </a:r>
            <a:r>
              <a:rPr lang="cs-CZ" sz="1400"/>
              <a:t> na manažera (e-mail i telefon), PR kontakt či mluvčí ani </a:t>
            </a:r>
            <a:r>
              <a:rPr lang="cs-CZ" sz="1400" smtClean="0"/>
              <a:t>neexistuje, nečitelná struktura…</a:t>
            </a:r>
            <a:endParaRPr lang="cs-CZ" sz="140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84784"/>
            <a:ext cx="3600400" cy="840093"/>
          </a:xfrm>
          <a:prstGeom prst="rect">
            <a:avLst/>
          </a:prstGeom>
        </p:spPr>
      </p:pic>
      <p:sp>
        <p:nvSpPr>
          <p:cNvPr id="9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cs-CZ"/>
              <a:t>Brno 04/04/2014</a:t>
            </a:r>
          </a:p>
        </p:txBody>
      </p:sp>
    </p:spTree>
    <p:extLst>
      <p:ext uri="{BB962C8B-B14F-4D97-AF65-F5344CB8AC3E}">
        <p14:creationId xmlns:p14="http://schemas.microsoft.com/office/powerpoint/2010/main" val="226625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>
                <a:latin typeface="+mn-lt"/>
              </a:rPr>
              <a:t>Shrnutí webových stránek: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8599" y="1340768"/>
            <a:ext cx="8229600" cy="4525963"/>
          </a:xfrm>
        </p:spPr>
        <p:txBody>
          <a:bodyPr>
            <a:normAutofit/>
          </a:bodyPr>
          <a:lstStyle/>
          <a:p>
            <a:r>
              <a:rPr lang="cs-CZ" sz="1800" dirty="0" smtClean="0"/>
              <a:t>ze </a:t>
            </a:r>
            <a:r>
              <a:rPr lang="cs-CZ" sz="1800" dirty="0"/>
              <a:t>všech webů </a:t>
            </a:r>
            <a:r>
              <a:rPr lang="cs-CZ" sz="1800" dirty="0" smtClean="0"/>
              <a:t>velkých projektů OP </a:t>
            </a:r>
            <a:r>
              <a:rPr lang="cs-CZ" sz="1800" dirty="0" err="1" smtClean="0"/>
              <a:t>VaVpI</a:t>
            </a:r>
            <a:r>
              <a:rPr lang="cs-CZ" sz="1800" dirty="0" smtClean="0"/>
              <a:t> působí nejprofesionálněji ELI a CEITEC</a:t>
            </a:r>
            <a:endParaRPr lang="cs-CZ" sz="1800" dirty="0"/>
          </a:p>
          <a:p>
            <a:r>
              <a:rPr lang="cs-CZ" sz="1800" dirty="0" smtClean="0"/>
              <a:t>jasně </a:t>
            </a:r>
            <a:r>
              <a:rPr lang="cs-CZ" sz="1800" dirty="0"/>
              <a:t>nejhorší a (za dvě miliardy korun) málo reprezentativní: </a:t>
            </a:r>
            <a:r>
              <a:rPr lang="cs-CZ" sz="1800" dirty="0" smtClean="0"/>
              <a:t>SUSEN</a:t>
            </a:r>
            <a:endParaRPr lang="cs-CZ" sz="1800" dirty="0"/>
          </a:p>
          <a:p>
            <a:r>
              <a:rPr lang="cs-CZ" sz="1800" dirty="0" smtClean="0"/>
              <a:t>ELI </a:t>
            </a:r>
            <a:r>
              <a:rPr lang="cs-CZ" sz="1800" dirty="0"/>
              <a:t>má zpracován i </a:t>
            </a:r>
            <a:r>
              <a:rPr lang="cs-CZ" sz="1800" b="1" dirty="0"/>
              <a:t>celý grafický manuál</a:t>
            </a:r>
            <a:r>
              <a:rPr lang="cs-CZ" sz="1800" dirty="0"/>
              <a:t> s logy, fonty i užíváním, který je k dispozici</a:t>
            </a:r>
          </a:p>
          <a:p>
            <a:r>
              <a:rPr lang="cs-CZ" sz="1800" dirty="0" smtClean="0"/>
              <a:t>důležitá </a:t>
            </a:r>
            <a:r>
              <a:rPr lang="cs-CZ" sz="1800" dirty="0"/>
              <a:t>věc pro důvěryhodnost projektu – jako </a:t>
            </a:r>
            <a:r>
              <a:rPr lang="cs-CZ" sz="1800" i="1" dirty="0" err="1"/>
              <a:t>corporate</a:t>
            </a:r>
            <a:r>
              <a:rPr lang="cs-CZ" sz="1800" i="1" dirty="0"/>
              <a:t> identity</a:t>
            </a:r>
            <a:r>
              <a:rPr lang="cs-CZ" sz="1800" dirty="0"/>
              <a:t> pro </a:t>
            </a:r>
            <a:r>
              <a:rPr lang="cs-CZ" sz="1800" dirty="0" smtClean="0"/>
              <a:t>partnery</a:t>
            </a:r>
            <a:endParaRPr lang="cs-CZ" sz="1800" dirty="0"/>
          </a:p>
          <a:p>
            <a:r>
              <a:rPr lang="cs-CZ" sz="1800" b="1" dirty="0" smtClean="0"/>
              <a:t>nepodceňovat </a:t>
            </a:r>
            <a:r>
              <a:rPr lang="cs-CZ" sz="1800" b="1" dirty="0"/>
              <a:t>ani logo projektu</a:t>
            </a:r>
            <a:r>
              <a:rPr lang="cs-CZ" sz="1800" dirty="0"/>
              <a:t>, </a:t>
            </a:r>
            <a:r>
              <a:rPr lang="cs-CZ" sz="1800" dirty="0" smtClean="0"/>
              <a:t>s</a:t>
            </a:r>
            <a:r>
              <a:rPr lang="cs-CZ" sz="1800" dirty="0"/>
              <a:t> </a:t>
            </a:r>
            <a:r>
              <a:rPr lang="cs-CZ" sz="1800" dirty="0" smtClean="0"/>
              <a:t>nímž </a:t>
            </a:r>
            <a:r>
              <a:rPr lang="cs-CZ" sz="1800" dirty="0"/>
              <a:t>bude centrum v budoucnu ztotožňováno</a:t>
            </a:r>
          </a:p>
          <a:p>
            <a:r>
              <a:rPr lang="cs-CZ" sz="1800" dirty="0" smtClean="0"/>
              <a:t>opět </a:t>
            </a:r>
            <a:r>
              <a:rPr lang="cs-CZ" sz="1800" dirty="0"/>
              <a:t>prohrává BIOCEV („Je to cukrovar?“) a SUSEN (jiná šířka písmen, amatérské)</a:t>
            </a:r>
          </a:p>
          <a:p>
            <a:r>
              <a:rPr lang="cs-CZ" sz="1800" dirty="0" smtClean="0"/>
              <a:t>jen </a:t>
            </a:r>
            <a:r>
              <a:rPr lang="cs-CZ" sz="1800" dirty="0"/>
              <a:t>dva weby (ELI a CEITEC) se spustí </a:t>
            </a:r>
            <a:r>
              <a:rPr lang="cs-CZ" sz="1800" b="1" dirty="0"/>
              <a:t>přímo v anglické verzi</a:t>
            </a:r>
            <a:r>
              <a:rPr lang="cs-CZ" sz="1800" dirty="0"/>
              <a:t> – ukazují, kam </a:t>
            </a:r>
            <a:r>
              <a:rPr lang="cs-CZ" sz="1800" dirty="0" smtClean="0"/>
              <a:t>směřují</a:t>
            </a:r>
            <a:endParaRPr lang="cs-CZ" sz="1800" dirty="0"/>
          </a:p>
          <a:p>
            <a:r>
              <a:rPr lang="cs-CZ" sz="1800" dirty="0" smtClean="0"/>
              <a:t>dobrá </a:t>
            </a:r>
            <a:r>
              <a:rPr lang="cs-CZ" sz="1800" dirty="0"/>
              <a:t>informativnost u ELI, ICRC i </a:t>
            </a:r>
            <a:r>
              <a:rPr lang="cs-CZ" sz="1800" dirty="0" smtClean="0"/>
              <a:t>CEITEC</a:t>
            </a:r>
          </a:p>
          <a:p>
            <a:r>
              <a:rPr lang="cs-CZ" sz="1800" dirty="0" smtClean="0"/>
              <a:t>obecně </a:t>
            </a:r>
            <a:r>
              <a:rPr lang="cs-CZ" sz="1800" dirty="0"/>
              <a:t>spíše </a:t>
            </a:r>
            <a:r>
              <a:rPr lang="cs-CZ" sz="1800" dirty="0" smtClean="0"/>
              <a:t>upozaďování fotogalerií (ale hodně důležitých pro tištěná média)…</a:t>
            </a:r>
            <a:endParaRPr lang="cs-CZ" sz="1800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15" y="4532098"/>
            <a:ext cx="2921143" cy="1926129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781" y="4532098"/>
            <a:ext cx="2664296" cy="1765097"/>
          </a:xfrm>
          <a:prstGeom prst="rect">
            <a:avLst/>
          </a:prstGeom>
        </p:spPr>
      </p:pic>
      <p:sp>
        <p:nvSpPr>
          <p:cNvPr id="9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cs-CZ"/>
              <a:t>Brno 04/04/2014</a:t>
            </a:r>
          </a:p>
        </p:txBody>
      </p:sp>
    </p:spTree>
    <p:extLst>
      <p:ext uri="{BB962C8B-B14F-4D97-AF65-F5344CB8AC3E}">
        <p14:creationId xmlns:p14="http://schemas.microsoft.com/office/powerpoint/2010/main" val="271823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>
                <a:latin typeface="+mn-lt"/>
              </a:rPr>
              <a:t>       Pár </a:t>
            </a:r>
            <a:r>
              <a:rPr lang="cs-CZ" sz="4000">
                <a:latin typeface="+mn-lt"/>
              </a:rPr>
              <a:t>tipů k vylepšení webu­: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Autofit/>
          </a:bodyPr>
          <a:lstStyle/>
          <a:p>
            <a:r>
              <a:rPr lang="cs-CZ" sz="1800" b="1" dirty="0" err="1" smtClean="0"/>
              <a:t>newsletter</a:t>
            </a:r>
            <a:r>
              <a:rPr lang="cs-CZ" sz="1800" dirty="0" smtClean="0"/>
              <a:t> </a:t>
            </a:r>
            <a:r>
              <a:rPr lang="cs-CZ" sz="1800" dirty="0"/>
              <a:t>jako dobrý nástroj prezentace, pozor na periodicitu (ideálně asi ¼ roku)</a:t>
            </a:r>
          </a:p>
          <a:p>
            <a:r>
              <a:rPr lang="cs-CZ" sz="1800" b="1" dirty="0" smtClean="0"/>
              <a:t>sekce </a:t>
            </a:r>
            <a:r>
              <a:rPr lang="cs-CZ" sz="1800" b="1" dirty="0"/>
              <a:t>tiskových zpráv</a:t>
            </a:r>
            <a:r>
              <a:rPr lang="cs-CZ" sz="1800" dirty="0"/>
              <a:t>, </a:t>
            </a:r>
            <a:r>
              <a:rPr lang="cs-CZ" sz="1800" dirty="0" smtClean="0"/>
              <a:t>pozor </a:t>
            </a:r>
            <a:r>
              <a:rPr lang="cs-CZ" sz="1800" dirty="0"/>
              <a:t>na aktualizace (jedna TZ </a:t>
            </a:r>
            <a:r>
              <a:rPr lang="cs-CZ" sz="1800"/>
              <a:t>za </a:t>
            </a:r>
            <a:r>
              <a:rPr lang="cs-CZ" sz="1800" smtClean="0"/>
              <a:t>tři </a:t>
            </a:r>
            <a:r>
              <a:rPr lang="cs-CZ" sz="1800" dirty="0"/>
              <a:t>měsíce </a:t>
            </a:r>
            <a:r>
              <a:rPr lang="cs-CZ" sz="1800"/>
              <a:t>skoro </a:t>
            </a:r>
            <a:r>
              <a:rPr lang="cs-CZ" sz="1800" smtClean="0"/>
              <a:t>odradí!)</a:t>
            </a:r>
            <a:endParaRPr lang="cs-CZ" sz="1800" dirty="0" smtClean="0"/>
          </a:p>
          <a:p>
            <a:r>
              <a:rPr lang="cs-CZ" sz="1800" dirty="0" smtClean="0"/>
              <a:t>nabízet </a:t>
            </a:r>
            <a:r>
              <a:rPr lang="cs-CZ" sz="1800" b="1" dirty="0"/>
              <a:t>avíza na nadcházející akce</a:t>
            </a:r>
            <a:r>
              <a:rPr lang="cs-CZ" sz="1800" dirty="0"/>
              <a:t> a semináře (třeba BIOCEV má sekci </a:t>
            </a:r>
            <a:r>
              <a:rPr lang="cs-CZ" sz="1800" dirty="0" smtClean="0"/>
              <a:t>prázdnou</a:t>
            </a:r>
            <a:r>
              <a:rPr lang="cs-CZ" sz="1800" dirty="0"/>
              <a:t>)</a:t>
            </a:r>
          </a:p>
          <a:p>
            <a:r>
              <a:rPr lang="cs-CZ" sz="1800" dirty="0" smtClean="0"/>
              <a:t>jasně </a:t>
            </a:r>
            <a:r>
              <a:rPr lang="cs-CZ" sz="1800" dirty="0"/>
              <a:t>prezentovat </a:t>
            </a:r>
            <a:r>
              <a:rPr lang="cs-CZ" sz="1800" b="1" dirty="0"/>
              <a:t>sekci kontaktů</a:t>
            </a:r>
            <a:r>
              <a:rPr lang="cs-CZ" sz="1800" dirty="0"/>
              <a:t>: kromě tiskových mluvčích i s </a:t>
            </a:r>
            <a:r>
              <a:rPr lang="cs-CZ" sz="1800" dirty="0" smtClean="0"/>
              <a:t>šéfy a vedoucími</a:t>
            </a:r>
            <a:endParaRPr lang="cs-CZ" sz="1800" dirty="0"/>
          </a:p>
          <a:p>
            <a:r>
              <a:rPr lang="cs-CZ" sz="1800" dirty="0" smtClean="0"/>
              <a:t>nezanedbávat </a:t>
            </a:r>
            <a:r>
              <a:rPr lang="cs-CZ" sz="1800" b="1" dirty="0"/>
              <a:t>anglickou verzi</a:t>
            </a:r>
            <a:r>
              <a:rPr lang="cs-CZ" sz="1800" dirty="0"/>
              <a:t> stránek, může rozhodovat </a:t>
            </a:r>
            <a:r>
              <a:rPr lang="cs-CZ" sz="1800" dirty="0" smtClean="0"/>
              <a:t>o </a:t>
            </a:r>
            <a:r>
              <a:rPr lang="cs-CZ" sz="1800" dirty="0"/>
              <a:t>mezinárodní </a:t>
            </a:r>
            <a:r>
              <a:rPr lang="cs-CZ" sz="1800" dirty="0" smtClean="0"/>
              <a:t>spolupráci</a:t>
            </a:r>
            <a:endParaRPr lang="cs-CZ" sz="1800" dirty="0"/>
          </a:p>
          <a:p>
            <a:r>
              <a:rPr lang="cs-CZ" sz="1800" smtClean="0"/>
              <a:t>optimalizovat odkazy </a:t>
            </a:r>
            <a:r>
              <a:rPr lang="cs-CZ" sz="1800" dirty="0" smtClean="0"/>
              <a:t>ve </a:t>
            </a:r>
            <a:r>
              <a:rPr lang="cs-CZ" sz="1800" dirty="0"/>
              <a:t>vyhledávačích, klíčových slovech a metodách SEO</a:t>
            </a:r>
          </a:p>
          <a:p>
            <a:r>
              <a:rPr lang="cs-CZ" sz="1800" b="1" dirty="0" smtClean="0"/>
              <a:t>nezapomínat </a:t>
            </a:r>
            <a:r>
              <a:rPr lang="cs-CZ" sz="1800" b="1" dirty="0"/>
              <a:t>na fotografie</a:t>
            </a:r>
            <a:r>
              <a:rPr lang="cs-CZ" sz="1800" dirty="0"/>
              <a:t> (centrum, </a:t>
            </a:r>
            <a:r>
              <a:rPr lang="cs-CZ" sz="1800" dirty="0" smtClean="0"/>
              <a:t>portréty </a:t>
            </a:r>
            <a:r>
              <a:rPr lang="cs-CZ" sz="1800" dirty="0"/>
              <a:t>šéfů a „</a:t>
            </a:r>
            <a:r>
              <a:rPr lang="cs-CZ" sz="1800" dirty="0" err="1"/>
              <a:t>ilustračky</a:t>
            </a:r>
            <a:r>
              <a:rPr lang="cs-CZ" sz="1800" dirty="0"/>
              <a:t>“ v </a:t>
            </a:r>
            <a:r>
              <a:rPr lang="cs-CZ" sz="1800" dirty="0" smtClean="0"/>
              <a:t>rozlišení 640+)</a:t>
            </a:r>
            <a:endParaRPr lang="cs-CZ" sz="1800" dirty="0"/>
          </a:p>
          <a:p>
            <a:r>
              <a:rPr lang="cs-CZ" sz="1800" dirty="0" smtClean="0"/>
              <a:t>zkusit </a:t>
            </a:r>
            <a:r>
              <a:rPr lang="cs-CZ" sz="1800" dirty="0"/>
              <a:t>propojit s </a:t>
            </a:r>
            <a:r>
              <a:rPr lang="cs-CZ" sz="1800" b="1" dirty="0"/>
              <a:t>prezentací na sociálních sítích</a:t>
            </a:r>
            <a:r>
              <a:rPr lang="cs-CZ" sz="1800" dirty="0"/>
              <a:t> (</a:t>
            </a:r>
            <a:r>
              <a:rPr lang="cs-CZ" sz="1800" dirty="0" err="1"/>
              <a:t>Facebook</a:t>
            </a:r>
            <a:r>
              <a:rPr lang="cs-CZ" sz="1800" dirty="0"/>
              <a:t>, </a:t>
            </a:r>
            <a:r>
              <a:rPr lang="cs-CZ" sz="1800" dirty="0" err="1"/>
              <a:t>Twitter</a:t>
            </a:r>
            <a:r>
              <a:rPr lang="cs-CZ" sz="1800" dirty="0"/>
              <a:t>, </a:t>
            </a:r>
            <a:r>
              <a:rPr lang="cs-CZ" sz="1800" dirty="0" err="1"/>
              <a:t>LinkedIn</a:t>
            </a:r>
            <a:r>
              <a:rPr lang="cs-CZ" sz="1800" dirty="0"/>
              <a:t> aj</a:t>
            </a:r>
            <a:r>
              <a:rPr lang="cs-CZ" sz="1800" dirty="0" smtClean="0"/>
              <a:t>.)</a:t>
            </a:r>
          </a:p>
          <a:p>
            <a:r>
              <a:rPr lang="cs-CZ" sz="1800" dirty="0" smtClean="0"/>
              <a:t>čím dál důležitější kanál pro šíření informací (viz Přírodovědci.cz nebo ČP)</a:t>
            </a:r>
            <a:endParaRPr lang="cs-CZ" sz="1800" dirty="0"/>
          </a:p>
          <a:p>
            <a:r>
              <a:rPr lang="cs-CZ" sz="1800" dirty="0" smtClean="0"/>
              <a:t>pro </a:t>
            </a:r>
            <a:r>
              <a:rPr lang="cs-CZ" sz="1800" dirty="0"/>
              <a:t>internetová média klidně přidat i </a:t>
            </a:r>
            <a:r>
              <a:rPr lang="cs-CZ" sz="1800" b="1" dirty="0"/>
              <a:t>několik videí</a:t>
            </a:r>
            <a:r>
              <a:rPr lang="cs-CZ" sz="1800" dirty="0"/>
              <a:t> na </a:t>
            </a:r>
            <a:r>
              <a:rPr lang="cs-CZ" sz="1800" dirty="0" err="1"/>
              <a:t>YouTube</a:t>
            </a:r>
            <a:r>
              <a:rPr lang="cs-CZ" sz="1800" dirty="0"/>
              <a:t>, </a:t>
            </a:r>
            <a:r>
              <a:rPr lang="cs-CZ" sz="1800" dirty="0" err="1"/>
              <a:t>Vimeo</a:t>
            </a:r>
            <a:r>
              <a:rPr lang="cs-CZ" sz="1800" dirty="0"/>
              <a:t> apod.</a:t>
            </a:r>
          </a:p>
          <a:p>
            <a:r>
              <a:rPr lang="cs-CZ" sz="1800" dirty="0" smtClean="0"/>
              <a:t>většina </a:t>
            </a:r>
            <a:r>
              <a:rPr lang="cs-CZ" sz="1800" dirty="0"/>
              <a:t>novinářů bude </a:t>
            </a:r>
            <a:r>
              <a:rPr lang="cs-CZ" sz="1800" dirty="0" smtClean="0"/>
              <a:t>hledat </a:t>
            </a:r>
            <a:r>
              <a:rPr lang="cs-CZ" sz="1800" dirty="0"/>
              <a:t>jen </a:t>
            </a:r>
            <a:r>
              <a:rPr lang="cs-CZ" sz="1800" b="1" dirty="0"/>
              <a:t>základní a využitelná fakta</a:t>
            </a:r>
            <a:r>
              <a:rPr lang="cs-CZ" sz="1800" dirty="0"/>
              <a:t> do „backgroundu“</a:t>
            </a:r>
          </a:p>
          <a:p>
            <a:r>
              <a:rPr lang="cs-CZ" sz="1800" dirty="0" smtClean="0"/>
              <a:t>zvýraznit </a:t>
            </a:r>
            <a:r>
              <a:rPr lang="cs-CZ" sz="1800" dirty="0"/>
              <a:t>cíle projektu, finance, harmonogram, úspěchy, </a:t>
            </a:r>
            <a:r>
              <a:rPr lang="cs-CZ" sz="1800" dirty="0" smtClean="0"/>
              <a:t>partnerství</a:t>
            </a:r>
            <a:r>
              <a:rPr lang="cs-CZ" sz="1800" dirty="0"/>
              <a:t>, aplikace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8800"/>
            <a:ext cx="1524015" cy="1524015"/>
          </a:xfrm>
          <a:prstGeom prst="rect">
            <a:avLst/>
          </a:prstGeom>
        </p:spPr>
      </p:pic>
      <p:sp>
        <p:nvSpPr>
          <p:cNvPr id="7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31840" y="6309320"/>
            <a:ext cx="2895600" cy="365125"/>
          </a:xfrm>
        </p:spPr>
        <p:txBody>
          <a:bodyPr/>
          <a:lstStyle/>
          <a:p>
            <a:r>
              <a:rPr lang="cs-CZ"/>
              <a:t>Brno 04/04/2014</a:t>
            </a:r>
          </a:p>
        </p:txBody>
      </p:sp>
    </p:spTree>
    <p:extLst>
      <p:ext uri="{BB962C8B-B14F-4D97-AF65-F5344CB8AC3E}">
        <p14:creationId xmlns:p14="http://schemas.microsoft.com/office/powerpoint/2010/main" val="421520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445624" cy="1143000"/>
          </a:xfrm>
        </p:spPr>
        <p:txBody>
          <a:bodyPr>
            <a:normAutofit fontScale="90000"/>
          </a:bodyPr>
          <a:lstStyle/>
          <a:p>
            <a:r>
              <a:rPr lang="cs-CZ" b="1">
                <a:latin typeface="+mn-lt"/>
              </a:rPr>
              <a:t>5) Jak napsat účinnou tiskovou zprávu?</a:t>
            </a:r>
            <a:endParaRPr lang="cs-CZ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55000" lnSpcReduction="20000"/>
          </a:bodyPr>
          <a:lstStyle/>
          <a:p>
            <a:r>
              <a:rPr lang="cs-CZ" b="1"/>
              <a:t>nejprve WORKSHOP</a:t>
            </a:r>
            <a:r>
              <a:rPr lang="cs-CZ"/>
              <a:t> – příprava vlastní tiskové </a:t>
            </a:r>
            <a:r>
              <a:rPr lang="cs-CZ" smtClean="0"/>
              <a:t>zprávy :-)</a:t>
            </a:r>
            <a:endParaRPr lang="cs-CZ"/>
          </a:p>
          <a:p>
            <a:pPr marL="0" indent="0">
              <a:buNone/>
            </a:pPr>
            <a:r>
              <a:rPr lang="cs-CZ"/>
              <a:t> </a:t>
            </a:r>
          </a:p>
          <a:p>
            <a:r>
              <a:rPr lang="cs-CZ" smtClean="0"/>
              <a:t>zadání </a:t>
            </a:r>
            <a:r>
              <a:rPr lang="cs-CZ"/>
              <a:t>samostatné práce účastníkům, a pak opravování a upozornění na chyby</a:t>
            </a:r>
          </a:p>
          <a:p>
            <a:r>
              <a:rPr lang="cs-CZ" smtClean="0"/>
              <a:t>co </a:t>
            </a:r>
            <a:r>
              <a:rPr lang="cs-CZ"/>
              <a:t>novinář čte a co následně i může použít ze zaslané zprávy e-mailem</a:t>
            </a:r>
          </a:p>
          <a:p>
            <a:r>
              <a:rPr lang="cs-CZ" smtClean="0"/>
              <a:t>platí </a:t>
            </a:r>
            <a:r>
              <a:rPr lang="cs-CZ"/>
              <a:t>klasické odpovědi na otázky: CO, KDO, KDE, KDY, JAK a PROČ plus ZAČ?</a:t>
            </a:r>
          </a:p>
          <a:p>
            <a:r>
              <a:rPr lang="cs-CZ" smtClean="0"/>
              <a:t>hodí </a:t>
            </a:r>
            <a:r>
              <a:rPr lang="cs-CZ"/>
              <a:t>se pro oživení přímá řeč aktérů, zajímavost, vypíchnutí </a:t>
            </a:r>
            <a:r>
              <a:rPr lang="cs-CZ" smtClean="0"/>
              <a:t>jedinečnosti atd.</a:t>
            </a:r>
            <a:endParaRPr lang="cs-CZ"/>
          </a:p>
          <a:p>
            <a:r>
              <a:rPr lang="cs-CZ" smtClean="0"/>
              <a:t>výčet běžných </a:t>
            </a:r>
            <a:r>
              <a:rPr lang="cs-CZ"/>
              <a:t>přehmatů, které se nejčastěji objevují v tiskových </a:t>
            </a:r>
            <a:r>
              <a:rPr lang="cs-CZ" smtClean="0"/>
              <a:t>zprávách:</a:t>
            </a:r>
            <a:endParaRPr lang="cs-CZ"/>
          </a:p>
          <a:p>
            <a:r>
              <a:rPr lang="cs-CZ" smtClean="0"/>
              <a:t>obecný</a:t>
            </a:r>
            <a:r>
              <a:rPr lang="cs-CZ"/>
              <a:t>, nudný či dokonce žádný „předmět“ k e-mailové zprávě, složitost apod.</a:t>
            </a:r>
          </a:p>
          <a:p>
            <a:r>
              <a:rPr lang="cs-CZ" smtClean="0"/>
              <a:t>úsilí </a:t>
            </a:r>
            <a:r>
              <a:rPr lang="cs-CZ"/>
              <a:t>ke kontaktu s novinářem, jeho osobní zainteresování, aby „to“ </a:t>
            </a:r>
            <a:r>
              <a:rPr lang="cs-CZ" smtClean="0"/>
              <a:t>zpracoval</a:t>
            </a:r>
          </a:p>
          <a:p>
            <a:endParaRPr lang="cs-CZ"/>
          </a:p>
          <a:p>
            <a:r>
              <a:rPr lang="cs-CZ" smtClean="0"/>
              <a:t>jak </a:t>
            </a:r>
            <a:r>
              <a:rPr lang="cs-CZ"/>
              <a:t>popularizovat vědu a do jaké míry lze </a:t>
            </a:r>
            <a:r>
              <a:rPr lang="cs-CZ" smtClean="0"/>
              <a:t>zjednodušit a „prodat“ </a:t>
            </a:r>
            <a:r>
              <a:rPr lang="cs-CZ"/>
              <a:t>informace</a:t>
            </a:r>
          </a:p>
          <a:p>
            <a:r>
              <a:rPr lang="cs-CZ" smtClean="0"/>
              <a:t>vlastní zkušenosti </a:t>
            </a:r>
            <a:r>
              <a:rPr lang="cs-CZ"/>
              <a:t>z University of </a:t>
            </a:r>
            <a:r>
              <a:rPr lang="cs-CZ" smtClean="0"/>
              <a:t>Tokyo, III (stáž </a:t>
            </a:r>
            <a:r>
              <a:rPr lang="cs-CZ" i="1" smtClean="0"/>
              <a:t>Communication </a:t>
            </a:r>
            <a:r>
              <a:rPr lang="cs-CZ" i="1"/>
              <a:t>of </a:t>
            </a:r>
            <a:r>
              <a:rPr lang="cs-CZ" i="1" smtClean="0"/>
              <a:t>Science</a:t>
            </a:r>
            <a:r>
              <a:rPr lang="cs-CZ" smtClean="0"/>
              <a:t>)</a:t>
            </a:r>
          </a:p>
          <a:p>
            <a:r>
              <a:rPr lang="cs-CZ" smtClean="0"/>
              <a:t>unikátní kniha: Hayden T., Nijhuis M. eds. (2013): </a:t>
            </a:r>
            <a:r>
              <a:rPr lang="cs-CZ" i="1" smtClean="0"/>
              <a:t>The Science Writers´ Handbook</a:t>
            </a:r>
            <a:endParaRPr lang="cs-CZ" i="1"/>
          </a:p>
          <a:p>
            <a:endParaRPr lang="cs-CZ" smtClean="0"/>
          </a:p>
          <a:p>
            <a:r>
              <a:rPr lang="cs-CZ" smtClean="0"/>
              <a:t>otázky</a:t>
            </a:r>
            <a:r>
              <a:rPr lang="cs-CZ"/>
              <a:t>, volná debata, </a:t>
            </a:r>
            <a:r>
              <a:rPr lang="cs-CZ" smtClean="0"/>
              <a:t>kontakty, poděkování…</a:t>
            </a:r>
          </a:p>
          <a:p>
            <a:endParaRPr lang="cs-CZ"/>
          </a:p>
          <a:p>
            <a:pPr marL="0" indent="0" algn="r">
              <a:buNone/>
            </a:pPr>
            <a:r>
              <a:rPr lang="cs-CZ" smtClean="0"/>
              <a:t>martin.rychlik</a:t>
            </a:r>
            <a:r>
              <a:rPr lang="en-US" smtClean="0"/>
              <a:t>@</a:t>
            </a:r>
            <a:r>
              <a:rPr lang="cs-CZ" smtClean="0"/>
              <a:t>ceskapozice.cz / 724 913 916</a:t>
            </a:r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901221"/>
            <a:ext cx="3024336" cy="511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01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Díky za pozornost</a:t>
            </a:r>
            <a:endParaRPr lang="cs-CZ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276872"/>
            <a:ext cx="7596952" cy="1452969"/>
          </a:xfrm>
        </p:spPr>
      </p:pic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Frymburk 04/04/2013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53297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b="1">
                <a:latin typeface="+mn-lt"/>
              </a:rPr>
              <a:t>Úvod: O čem to dnes bude?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smtClean="0"/>
              <a:t>panuje </a:t>
            </a:r>
            <a:r>
              <a:rPr lang="cs-CZ" sz="1800" dirty="0"/>
              <a:t>společenská situace, která vyžaduje velkou transparentnost i efektivitu</a:t>
            </a:r>
          </a:p>
          <a:p>
            <a:r>
              <a:rPr lang="cs-CZ" sz="1800" dirty="0" smtClean="0"/>
              <a:t>to </a:t>
            </a:r>
            <a:r>
              <a:rPr lang="cs-CZ" sz="1800" dirty="0"/>
              <a:t>předpokládá i věrohodné vysvětlování vynaložených prostředků na výzkum</a:t>
            </a:r>
          </a:p>
          <a:p>
            <a:r>
              <a:rPr lang="cs-CZ" sz="1800" dirty="0" smtClean="0"/>
              <a:t>a </a:t>
            </a:r>
            <a:r>
              <a:rPr lang="cs-CZ" sz="1800" dirty="0"/>
              <a:t>možná se bude tlak ještě zvětšovat, i po vědcích se chce zdůvodnění „</a:t>
            </a:r>
            <a:r>
              <a:rPr lang="cs-CZ" sz="1800"/>
              <a:t>útrat</a:t>
            </a:r>
            <a:r>
              <a:rPr lang="cs-CZ" sz="1800" smtClean="0"/>
              <a:t>“...</a:t>
            </a:r>
          </a:p>
          <a:p>
            <a:r>
              <a:rPr lang="cs-CZ" sz="1800"/>
              <a:t>k dispozici mnoho peněz (nejen) z OP VaVpI na výzkum a vývoj (přes 25 mld. Kč)</a:t>
            </a:r>
          </a:p>
          <a:p>
            <a:r>
              <a:rPr lang="cs-CZ" sz="1800" smtClean="0"/>
              <a:t>k</a:t>
            </a:r>
            <a:r>
              <a:rPr lang="cs-CZ" sz="1800" dirty="0"/>
              <a:t> tomu patří i dobré PR, </a:t>
            </a:r>
            <a:r>
              <a:rPr lang="cs-CZ" sz="1800" dirty="0" err="1"/>
              <a:t>promo</a:t>
            </a:r>
            <a:r>
              <a:rPr lang="cs-CZ" sz="1800" dirty="0"/>
              <a:t> a popularizace výzkumných </a:t>
            </a:r>
            <a:r>
              <a:rPr lang="cs-CZ" sz="1800" dirty="0" smtClean="0"/>
              <a:t>projektů</a:t>
            </a:r>
          </a:p>
          <a:p>
            <a:endParaRPr lang="cs-CZ" sz="1800" dirty="0" smtClean="0"/>
          </a:p>
          <a:p>
            <a:endParaRPr lang="cs-CZ" sz="1800" dirty="0"/>
          </a:p>
          <a:p>
            <a:endParaRPr lang="cs-CZ" sz="1800" dirty="0" smtClean="0"/>
          </a:p>
          <a:p>
            <a:endParaRPr lang="cs-CZ" sz="1800" dirty="0"/>
          </a:p>
          <a:p>
            <a:r>
              <a:rPr lang="cs-CZ" sz="1800" dirty="0" smtClean="0"/>
              <a:t>nechci </a:t>
            </a:r>
            <a:r>
              <a:rPr lang="cs-CZ" sz="1800" dirty="0"/>
              <a:t>poučovat, ale sdělit své (zobecněné) </a:t>
            </a:r>
            <a:r>
              <a:rPr lang="cs-CZ" sz="1800"/>
              <a:t>zkušenosti </a:t>
            </a:r>
            <a:r>
              <a:rPr lang="cs-CZ" sz="1800" smtClean="0"/>
              <a:t>z práce </a:t>
            </a:r>
            <a:r>
              <a:rPr lang="cs-CZ" sz="1800" dirty="0"/>
              <a:t>v</a:t>
            </a:r>
            <a:r>
              <a:rPr lang="cs-CZ" sz="1800"/>
              <a:t> </a:t>
            </a:r>
            <a:r>
              <a:rPr lang="cs-CZ" sz="1800" smtClean="0"/>
              <a:t>různých médiích</a:t>
            </a:r>
            <a:endParaRPr lang="cs-CZ" sz="1800" dirty="0"/>
          </a:p>
          <a:p>
            <a:r>
              <a:rPr lang="cs-CZ" sz="1800" dirty="0" smtClean="0"/>
              <a:t>agentura </a:t>
            </a:r>
            <a:r>
              <a:rPr lang="cs-CZ" sz="1800" dirty="0"/>
              <a:t>ČTK (7 let), týdeník Euro (4 </a:t>
            </a:r>
            <a:r>
              <a:rPr lang="cs-CZ" sz="1800"/>
              <a:t>roky</a:t>
            </a:r>
            <a:r>
              <a:rPr lang="cs-CZ" sz="1800" smtClean="0"/>
              <a:t>), </a:t>
            </a:r>
            <a:r>
              <a:rPr lang="cs-CZ" sz="1800" dirty="0"/>
              <a:t>web Česká </a:t>
            </a:r>
            <a:r>
              <a:rPr lang="cs-CZ" sz="1800"/>
              <a:t>pozice </a:t>
            </a:r>
            <a:r>
              <a:rPr lang="cs-CZ" sz="1800" smtClean="0"/>
              <a:t>(3 roky), nově LN</a:t>
            </a:r>
            <a:endParaRPr lang="cs-CZ" sz="1800" dirty="0"/>
          </a:p>
          <a:p>
            <a:r>
              <a:rPr lang="cs-CZ" sz="1800" dirty="0" smtClean="0"/>
              <a:t>pohled </a:t>
            </a:r>
            <a:r>
              <a:rPr lang="cs-CZ" sz="1800" dirty="0"/>
              <a:t>novináře z různých médií</a:t>
            </a:r>
            <a:r>
              <a:rPr lang="cs-CZ" sz="1800"/>
              <a:t>, </a:t>
            </a:r>
            <a:r>
              <a:rPr lang="cs-CZ" sz="1800" smtClean="0"/>
              <a:t>která </a:t>
            </a:r>
            <a:r>
              <a:rPr lang="cs-CZ" sz="1800" dirty="0"/>
              <a:t>chtějí od výzkumníků i </a:t>
            </a:r>
            <a:r>
              <a:rPr lang="cs-CZ" sz="1800"/>
              <a:t>odlišné </a:t>
            </a:r>
            <a:r>
              <a:rPr lang="cs-CZ" sz="1800" smtClean="0"/>
              <a:t>věci…</a:t>
            </a:r>
            <a:endParaRPr lang="cs-CZ" sz="1800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Brno 04/04/2014</a:t>
            </a:r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477330"/>
            <a:ext cx="1312540" cy="794087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477330"/>
            <a:ext cx="1728192" cy="790414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130" y="3649755"/>
            <a:ext cx="2914650" cy="49291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544" y="3185519"/>
            <a:ext cx="1421390" cy="1421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587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mtClean="0">
                <a:latin typeface="+mn-lt"/>
              </a:rPr>
              <a:t>Seminář rozdělen </a:t>
            </a:r>
            <a:r>
              <a:rPr lang="cs-CZ">
                <a:latin typeface="+mn-lt"/>
              </a:rPr>
              <a:t>do pěti bloků:</a:t>
            </a:r>
            <a:r>
              <a:rPr lang="cs-CZ"/>
              <a:t/>
            </a:r>
            <a:br>
              <a:rPr lang="cs-CZ"/>
            </a:b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1</a:t>
            </a:r>
            <a:r>
              <a:rPr lang="cs-CZ" sz="2400" dirty="0"/>
              <a:t>. </a:t>
            </a:r>
            <a:r>
              <a:rPr lang="cs-CZ" sz="2400" dirty="0" smtClean="0"/>
              <a:t>Co </a:t>
            </a:r>
            <a:r>
              <a:rPr lang="cs-CZ" sz="2400" dirty="0"/>
              <a:t>novinář z různých médií chce?</a:t>
            </a:r>
          </a:p>
          <a:p>
            <a:endParaRPr lang="cs-CZ" sz="2400" dirty="0" smtClean="0"/>
          </a:p>
          <a:p>
            <a:r>
              <a:rPr lang="cs-CZ" sz="2400" dirty="0" smtClean="0"/>
              <a:t>2. </a:t>
            </a:r>
            <a:r>
              <a:rPr lang="cs-CZ" sz="2400" dirty="0"/>
              <a:t>A jak to skutečně funguje?</a:t>
            </a:r>
          </a:p>
          <a:p>
            <a:endParaRPr lang="cs-CZ" sz="2400" dirty="0" smtClean="0"/>
          </a:p>
          <a:p>
            <a:r>
              <a:rPr lang="cs-CZ" sz="2400" dirty="0" smtClean="0"/>
              <a:t>3. </a:t>
            </a:r>
            <a:r>
              <a:rPr lang="cs-CZ" sz="2400" dirty="0"/>
              <a:t>Jak předejít </a:t>
            </a:r>
            <a:r>
              <a:rPr lang="cs-CZ" sz="2400" dirty="0" smtClean="0"/>
              <a:t>krizi (či jak ji pak řešit)?</a:t>
            </a:r>
          </a:p>
          <a:p>
            <a:endParaRPr lang="cs-CZ" sz="2400" dirty="0"/>
          </a:p>
          <a:p>
            <a:r>
              <a:rPr lang="cs-CZ" sz="2400" dirty="0" smtClean="0"/>
              <a:t>4. Jak </a:t>
            </a:r>
            <a:r>
              <a:rPr lang="cs-CZ" sz="2400" dirty="0"/>
              <a:t>prezentovat projekt na webu?</a:t>
            </a:r>
          </a:p>
          <a:p>
            <a:endParaRPr lang="cs-CZ" sz="2400" dirty="0" smtClean="0"/>
          </a:p>
          <a:p>
            <a:r>
              <a:rPr lang="cs-CZ" sz="2400" dirty="0" smtClean="0"/>
              <a:t>5</a:t>
            </a:r>
            <a:r>
              <a:rPr lang="cs-CZ" sz="2400" dirty="0"/>
              <a:t>. Jak napsat účinnou tiskovou zprávu?</a:t>
            </a:r>
          </a:p>
          <a:p>
            <a:endParaRPr lang="cs-CZ" sz="20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026" y="1670585"/>
            <a:ext cx="2801045" cy="3816424"/>
          </a:xfrm>
          <a:prstGeom prst="rect">
            <a:avLst/>
          </a:prstGeom>
        </p:spPr>
      </p:pic>
      <p:sp>
        <p:nvSpPr>
          <p:cNvPr id="9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cs-CZ"/>
              <a:t>Brno 04/04/2014</a:t>
            </a:r>
          </a:p>
        </p:txBody>
      </p:sp>
    </p:spTree>
    <p:extLst>
      <p:ext uri="{BB962C8B-B14F-4D97-AF65-F5344CB8AC3E}">
        <p14:creationId xmlns:p14="http://schemas.microsoft.com/office/powerpoint/2010/main" val="283924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 smtClean="0">
                <a:latin typeface="+mn-lt"/>
              </a:rPr>
              <a:t>1) </a:t>
            </a:r>
            <a:r>
              <a:rPr lang="cs-CZ" b="1" dirty="0">
                <a:latin typeface="+mn-lt"/>
              </a:rPr>
              <a:t>Co novinář z různých médií chce?</a:t>
            </a:r>
            <a:endParaRPr lang="cs-CZ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sz="1800" dirty="0" smtClean="0"/>
          </a:p>
          <a:p>
            <a:endParaRPr lang="en-US" sz="1800" dirty="0"/>
          </a:p>
          <a:p>
            <a:pPr marL="0" indent="0">
              <a:buNone/>
            </a:pPr>
            <a:endParaRPr lang="cs-CZ" sz="1800" dirty="0" smtClean="0"/>
          </a:p>
          <a:p>
            <a:r>
              <a:rPr lang="cs-CZ" sz="1800" dirty="0" smtClean="0"/>
              <a:t>obyčejně (skoro pořád) žurnalista spěchá…</a:t>
            </a:r>
            <a:endParaRPr lang="en-US" sz="1800" dirty="0" smtClean="0"/>
          </a:p>
          <a:p>
            <a:r>
              <a:rPr lang="cs-CZ" sz="1800" dirty="0" smtClean="0"/>
              <a:t>chce </a:t>
            </a:r>
            <a:r>
              <a:rPr lang="cs-CZ" sz="1800" dirty="0"/>
              <a:t>zjednodušení – nemá čas (</a:t>
            </a:r>
            <a:r>
              <a:rPr lang="cs-CZ" sz="1800" dirty="0" smtClean="0"/>
              <a:t>uzávěrka)</a:t>
            </a:r>
          </a:p>
          <a:p>
            <a:r>
              <a:rPr lang="cs-CZ" sz="1800" dirty="0"/>
              <a:t>n</a:t>
            </a:r>
            <a:r>
              <a:rPr lang="cs-CZ" sz="1800" dirty="0" smtClean="0"/>
              <a:t>ovinář nebude </a:t>
            </a:r>
            <a:r>
              <a:rPr lang="cs-CZ" sz="1800" dirty="0"/>
              <a:t>vždy </a:t>
            </a:r>
            <a:r>
              <a:rPr lang="cs-CZ" sz="1800" dirty="0" smtClean="0"/>
              <a:t>volat, často se spolehne na doplnění z internetu</a:t>
            </a:r>
            <a:endParaRPr lang="cs-CZ" sz="1800" dirty="0"/>
          </a:p>
          <a:p>
            <a:r>
              <a:rPr lang="cs-CZ" sz="1800" dirty="0" smtClean="0"/>
              <a:t>v</a:t>
            </a:r>
            <a:r>
              <a:rPr lang="cs-CZ" sz="1800" dirty="0"/>
              <a:t> Česku </a:t>
            </a:r>
            <a:r>
              <a:rPr lang="cs-CZ" sz="1800" b="1" dirty="0" smtClean="0"/>
              <a:t>málo </a:t>
            </a:r>
            <a:r>
              <a:rPr lang="cs-CZ" sz="1800" b="1" dirty="0"/>
              <a:t>novinářů se specializací na </a:t>
            </a:r>
            <a:r>
              <a:rPr lang="cs-CZ" sz="1800" b="1" dirty="0" err="1"/>
              <a:t>VaV</a:t>
            </a:r>
            <a:r>
              <a:rPr lang="cs-CZ" sz="1800" dirty="0"/>
              <a:t>, spíše to dělá editor či </a:t>
            </a:r>
            <a:r>
              <a:rPr lang="cs-CZ" sz="1800" dirty="0" smtClean="0"/>
              <a:t>elév (vs. JAP)</a:t>
            </a:r>
            <a:endParaRPr lang="cs-CZ" sz="1800" dirty="0"/>
          </a:p>
          <a:p>
            <a:r>
              <a:rPr lang="cs-CZ" sz="1800" dirty="0" smtClean="0"/>
              <a:t>ideálně </a:t>
            </a:r>
            <a:r>
              <a:rPr lang="cs-CZ" sz="1800" dirty="0"/>
              <a:t>cílit na </a:t>
            </a:r>
            <a:r>
              <a:rPr lang="cs-CZ" sz="1800" dirty="0" smtClean="0"/>
              <a:t>média</a:t>
            </a:r>
            <a:r>
              <a:rPr lang="cs-CZ" sz="1800" dirty="0"/>
              <a:t>, kde „vědeckého redaktora“ mají: ČT, </a:t>
            </a:r>
            <a:r>
              <a:rPr lang="cs-CZ" sz="1800" dirty="0" err="1"/>
              <a:t>ČRo</a:t>
            </a:r>
            <a:r>
              <a:rPr lang="cs-CZ" sz="1800" dirty="0"/>
              <a:t>, ČP, LN, Ekonom aj.</a:t>
            </a:r>
          </a:p>
          <a:p>
            <a:r>
              <a:rPr lang="cs-CZ" sz="1800" dirty="0" smtClean="0"/>
              <a:t>snažit </a:t>
            </a:r>
            <a:r>
              <a:rPr lang="cs-CZ" sz="1800" dirty="0"/>
              <a:t>se o </a:t>
            </a:r>
            <a:r>
              <a:rPr lang="cs-CZ" sz="1800" b="1" dirty="0"/>
              <a:t>navázání osobního kontaktu</a:t>
            </a:r>
            <a:r>
              <a:rPr lang="cs-CZ" sz="1800" dirty="0"/>
              <a:t>: když se něco podaří, </a:t>
            </a:r>
            <a:r>
              <a:rPr lang="cs-CZ" sz="1800" dirty="0" smtClean="0"/>
              <a:t>telefonovat osobně</a:t>
            </a:r>
            <a:endParaRPr lang="cs-CZ" sz="1800" dirty="0"/>
          </a:p>
          <a:p>
            <a:r>
              <a:rPr lang="cs-CZ" sz="1800" dirty="0" smtClean="0"/>
              <a:t>klíčové </a:t>
            </a:r>
            <a:r>
              <a:rPr lang="cs-CZ" sz="1800" dirty="0"/>
              <a:t>pro velký dopad zprávy je </a:t>
            </a:r>
            <a:r>
              <a:rPr lang="cs-CZ" sz="1800" b="1" dirty="0"/>
              <a:t>proniknutí do servisu ČTK</a:t>
            </a:r>
            <a:r>
              <a:rPr lang="cs-CZ" sz="1800" dirty="0"/>
              <a:t>, dostane se </a:t>
            </a:r>
            <a:r>
              <a:rPr lang="cs-CZ" sz="1800" dirty="0" smtClean="0"/>
              <a:t>ke </a:t>
            </a:r>
            <a:r>
              <a:rPr lang="cs-CZ" sz="1800" dirty="0"/>
              <a:t>všem…</a:t>
            </a:r>
          </a:p>
          <a:p>
            <a:r>
              <a:rPr lang="cs-CZ" sz="1800" dirty="0" smtClean="0"/>
              <a:t>zaslání do agentury přes </a:t>
            </a:r>
            <a:r>
              <a:rPr lang="cs-CZ" sz="1800" dirty="0"/>
              <a:t>Dispečink ČTK, předá to Domácí </a:t>
            </a:r>
            <a:r>
              <a:rPr lang="cs-CZ" sz="1800" dirty="0" smtClean="0"/>
              <a:t>redakci (</a:t>
            </a:r>
            <a:r>
              <a:rPr lang="cs-CZ" sz="1800" dirty="0" err="1" smtClean="0"/>
              <a:t>DoR</a:t>
            </a:r>
            <a:r>
              <a:rPr lang="cs-CZ" sz="1800" dirty="0" smtClean="0"/>
              <a:t>) i avíza</a:t>
            </a:r>
          </a:p>
          <a:p>
            <a:r>
              <a:rPr lang="cs-CZ" sz="1800" dirty="0" smtClean="0"/>
              <a:t>ale je lepší </a:t>
            </a:r>
            <a:r>
              <a:rPr lang="cs-CZ" sz="1800" dirty="0"/>
              <a:t>psát přímo </a:t>
            </a:r>
            <a:r>
              <a:rPr lang="cs-CZ" sz="1800" dirty="0" smtClean="0"/>
              <a:t>redaktorovi (zjistit si kontakt, dříve -</a:t>
            </a:r>
            <a:r>
              <a:rPr lang="cs-CZ" sz="1800" dirty="0" err="1" smtClean="0"/>
              <a:t>vh</a:t>
            </a:r>
            <a:r>
              <a:rPr lang="cs-CZ" sz="1800" dirty="0" smtClean="0"/>
              <a:t>- Václav </a:t>
            </a:r>
            <a:r>
              <a:rPr lang="cs-CZ" sz="1800" dirty="0" err="1" smtClean="0"/>
              <a:t>Hrníčko</a:t>
            </a:r>
            <a:r>
              <a:rPr lang="en-US" sz="1800" dirty="0" smtClean="0"/>
              <a:t> </a:t>
            </a:r>
            <a:r>
              <a:rPr lang="en-US" sz="1800" dirty="0" err="1" smtClean="0"/>
              <a:t>aj</a:t>
            </a:r>
            <a:r>
              <a:rPr lang="en-US" sz="1800" dirty="0" smtClean="0"/>
              <a:t>.</a:t>
            </a:r>
            <a:r>
              <a:rPr lang="cs-CZ" sz="1800" dirty="0" smtClean="0"/>
              <a:t>)</a:t>
            </a:r>
            <a:endParaRPr lang="cs-CZ" sz="1800" dirty="0"/>
          </a:p>
          <a:p>
            <a:r>
              <a:rPr lang="cs-CZ" sz="1800" b="1" dirty="0" smtClean="0"/>
              <a:t>odlišné </a:t>
            </a:r>
            <a:r>
              <a:rPr lang="cs-CZ" sz="1800" b="1" dirty="0"/>
              <a:t>požadavky různých médií</a:t>
            </a:r>
            <a:r>
              <a:rPr lang="cs-CZ" sz="1800" dirty="0"/>
              <a:t>; obecně média spíše akcentují kauzy, problémy</a:t>
            </a:r>
          </a:p>
          <a:p>
            <a:r>
              <a:rPr lang="cs-CZ" sz="1800" dirty="0" smtClean="0"/>
              <a:t>výzkumná </a:t>
            </a:r>
            <a:r>
              <a:rPr lang="cs-CZ" sz="1800" dirty="0"/>
              <a:t>témata </a:t>
            </a:r>
            <a:r>
              <a:rPr lang="cs-CZ" sz="1800" dirty="0" smtClean="0"/>
              <a:t>mají </a:t>
            </a:r>
            <a:r>
              <a:rPr lang="cs-CZ" sz="1800" dirty="0"/>
              <a:t>výhodu, že ukazují budoucnost, pozitivní sdělení pro lidstvo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268760"/>
            <a:ext cx="2592288" cy="1728192"/>
          </a:xfrm>
          <a:prstGeom prst="rect">
            <a:avLst/>
          </a:prstGeom>
        </p:spPr>
      </p:pic>
      <p:sp>
        <p:nvSpPr>
          <p:cNvPr id="7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31840" y="6309320"/>
            <a:ext cx="2895600" cy="365125"/>
          </a:xfrm>
        </p:spPr>
        <p:txBody>
          <a:bodyPr/>
          <a:lstStyle/>
          <a:p>
            <a:r>
              <a:rPr lang="cs-CZ"/>
              <a:t>Brno </a:t>
            </a:r>
            <a:r>
              <a:rPr lang="cs-CZ" smtClean="0"/>
              <a:t>04/04/2014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8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6074" y="406952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smtClean="0">
                <a:latin typeface="+mn-lt"/>
              </a:rPr>
              <a:t>              Co </a:t>
            </a:r>
            <a:r>
              <a:rPr lang="cs-CZ" sz="4000" dirty="0">
                <a:latin typeface="+mn-lt"/>
              </a:rPr>
              <a:t>budou média požadovat: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98599" y="1840272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cs-CZ" sz="1800" b="1" u="sng" dirty="0" smtClean="0"/>
              <a:t>agentura </a:t>
            </a:r>
            <a:r>
              <a:rPr lang="cs-CZ" sz="1800" b="1" u="sng" dirty="0"/>
              <a:t>chce:</a:t>
            </a:r>
            <a:r>
              <a:rPr lang="cs-CZ" sz="1800" dirty="0"/>
              <a:t> rychlé a jasné sdělení, událost, „objev“, úspěch, fakta + background</a:t>
            </a:r>
          </a:p>
          <a:p>
            <a:endParaRPr lang="cs-CZ" sz="1800" b="1" dirty="0" smtClean="0"/>
          </a:p>
          <a:p>
            <a:r>
              <a:rPr lang="cs-CZ" sz="1800" b="1" u="sng" dirty="0"/>
              <a:t>deník chce:</a:t>
            </a:r>
            <a:r>
              <a:rPr lang="cs-CZ" sz="1800" b="1" dirty="0"/>
              <a:t> </a:t>
            </a:r>
            <a:r>
              <a:rPr lang="en-US" sz="1800" dirty="0" smtClean="0"/>
              <a:t>k</a:t>
            </a:r>
            <a:r>
              <a:rPr lang="cs-CZ" sz="1800" dirty="0" smtClean="0"/>
              <a:t>a</a:t>
            </a:r>
            <a:r>
              <a:rPr lang="en-US" sz="1800" dirty="0" smtClean="0"/>
              <a:t>u</a:t>
            </a:r>
            <a:r>
              <a:rPr lang="cs-CZ" sz="1800" dirty="0" err="1" smtClean="0"/>
              <a:t>zy</a:t>
            </a:r>
            <a:r>
              <a:rPr lang="cs-CZ" sz="1800" dirty="0" smtClean="0"/>
              <a:t> i zajímavosti, klidně i menší věci, plus „avíza“ na vědecké akce…</a:t>
            </a:r>
            <a:endParaRPr lang="cs-CZ" sz="1800" dirty="0"/>
          </a:p>
          <a:p>
            <a:endParaRPr lang="cs-CZ" sz="1800" b="1" dirty="0" smtClean="0"/>
          </a:p>
          <a:p>
            <a:r>
              <a:rPr lang="cs-CZ" sz="1800" b="1" u="sng" dirty="0" smtClean="0"/>
              <a:t>týdeník </a:t>
            </a:r>
            <a:r>
              <a:rPr lang="cs-CZ" sz="1800" b="1" u="sng" dirty="0"/>
              <a:t>chce:</a:t>
            </a:r>
            <a:r>
              <a:rPr lang="cs-CZ" sz="1800" dirty="0"/>
              <a:t> </a:t>
            </a:r>
            <a:r>
              <a:rPr lang="cs-CZ" sz="1800" dirty="0" smtClean="0"/>
              <a:t>kauzu, téma, příběh</a:t>
            </a:r>
            <a:r>
              <a:rPr lang="cs-CZ" sz="1800" dirty="0"/>
              <a:t>, </a:t>
            </a:r>
            <a:r>
              <a:rPr lang="cs-CZ" sz="1800" dirty="0" smtClean="0"/>
              <a:t>nějaké „HLP</a:t>
            </a:r>
            <a:r>
              <a:rPr lang="cs-CZ" sz="1800" dirty="0"/>
              <a:t>“, vazby na </a:t>
            </a:r>
            <a:r>
              <a:rPr lang="cs-CZ" sz="1800" dirty="0" smtClean="0"/>
              <a:t>průmysl, </a:t>
            </a:r>
            <a:r>
              <a:rPr lang="cs-CZ" sz="1800" dirty="0"/>
              <a:t>širší kontext</a:t>
            </a:r>
          </a:p>
          <a:p>
            <a:endParaRPr lang="cs-CZ" sz="1800" b="1" dirty="0" smtClean="0"/>
          </a:p>
          <a:p>
            <a:r>
              <a:rPr lang="cs-CZ" sz="1800" b="1" u="sng" dirty="0" smtClean="0"/>
              <a:t>web </a:t>
            </a:r>
            <a:r>
              <a:rPr lang="cs-CZ" sz="1800" b="1" u="sng" dirty="0"/>
              <a:t>chce:</a:t>
            </a:r>
            <a:r>
              <a:rPr lang="cs-CZ" sz="1800" dirty="0"/>
              <a:t> různé </a:t>
            </a:r>
            <a:r>
              <a:rPr lang="cs-CZ" sz="1800" dirty="0" smtClean="0"/>
              <a:t>věci, </a:t>
            </a:r>
            <a:r>
              <a:rPr lang="cs-CZ" sz="1800" dirty="0"/>
              <a:t>lišící se </a:t>
            </a:r>
            <a:r>
              <a:rPr lang="cs-CZ" sz="1800" dirty="0" smtClean="0"/>
              <a:t>dle jeho typu, </a:t>
            </a:r>
            <a:r>
              <a:rPr lang="cs-CZ" sz="1800" dirty="0"/>
              <a:t>většinou </a:t>
            </a:r>
            <a:r>
              <a:rPr lang="cs-CZ" sz="1800" dirty="0" smtClean="0"/>
              <a:t>pracuje zpravodajsky (z ČTK)</a:t>
            </a:r>
            <a:endParaRPr lang="cs-CZ" sz="1800" dirty="0"/>
          </a:p>
          <a:p>
            <a:endParaRPr lang="cs-CZ" sz="1800" b="1" dirty="0" smtClean="0"/>
          </a:p>
          <a:p>
            <a:r>
              <a:rPr lang="cs-CZ" sz="1800" b="1" u="sng" dirty="0" smtClean="0"/>
              <a:t>televize </a:t>
            </a:r>
            <a:r>
              <a:rPr lang="cs-CZ" sz="1800" b="1" u="sng" dirty="0"/>
              <a:t>chce:</a:t>
            </a:r>
            <a:r>
              <a:rPr lang="cs-CZ" sz="1800" dirty="0"/>
              <a:t> událost i příběh, vizuálně atraktivní vědecké prostředí (laboratoř aj.)</a:t>
            </a:r>
          </a:p>
          <a:p>
            <a:endParaRPr lang="cs-CZ" sz="1800" dirty="0" smtClean="0"/>
          </a:p>
          <a:p>
            <a:r>
              <a:rPr lang="cs-CZ" sz="1800" dirty="0" smtClean="0"/>
              <a:t>obecně </a:t>
            </a:r>
            <a:r>
              <a:rPr lang="cs-CZ" sz="1800" dirty="0"/>
              <a:t>je hodně důležitá i obrazová stránka; doprovod ilustrativních </a:t>
            </a:r>
            <a:r>
              <a:rPr lang="cs-CZ" sz="1800" dirty="0" smtClean="0"/>
              <a:t>fotek (video)</a:t>
            </a:r>
            <a:endParaRPr lang="cs-CZ" sz="1800" dirty="0"/>
          </a:p>
          <a:p>
            <a:r>
              <a:rPr lang="cs-CZ" sz="1800" dirty="0" smtClean="0"/>
              <a:t>média </a:t>
            </a:r>
            <a:r>
              <a:rPr lang="cs-CZ" sz="1800" dirty="0"/>
              <a:t>budou chtít fotky: pozor, dobrý obrázek bývá někdy i klíčem k vydání textu!</a:t>
            </a:r>
          </a:p>
          <a:p>
            <a:r>
              <a:rPr lang="cs-CZ" sz="1800" dirty="0" smtClean="0"/>
              <a:t>zkušenosti </a:t>
            </a:r>
            <a:r>
              <a:rPr lang="cs-CZ" sz="1800" dirty="0"/>
              <a:t>z práce editora </a:t>
            </a:r>
            <a:r>
              <a:rPr lang="cs-CZ" sz="1800" dirty="0" smtClean="0"/>
              <a:t>v Euru, </a:t>
            </a:r>
            <a:r>
              <a:rPr lang="cs-CZ" sz="1800" dirty="0"/>
              <a:t>rubrika </a:t>
            </a:r>
            <a:r>
              <a:rPr lang="cs-CZ" sz="1800" i="1" dirty="0" err="1"/>
              <a:t>Pozitivky</a:t>
            </a:r>
            <a:r>
              <a:rPr lang="cs-CZ" sz="1800" dirty="0"/>
              <a:t>, </a:t>
            </a:r>
            <a:r>
              <a:rPr lang="cs-CZ" sz="1800" i="1" dirty="0"/>
              <a:t>Monitor</a:t>
            </a:r>
            <a:r>
              <a:rPr lang="cs-CZ" sz="1800" dirty="0"/>
              <a:t> (musí se </a:t>
            </a:r>
            <a:r>
              <a:rPr lang="cs-CZ" sz="1800" dirty="0" smtClean="0"/>
              <a:t>naplnit…)</a:t>
            </a:r>
            <a:endParaRPr lang="cs-CZ" sz="1800" dirty="0"/>
          </a:p>
          <a:p>
            <a:r>
              <a:rPr lang="cs-CZ" sz="1800" dirty="0" smtClean="0"/>
              <a:t>rozhoduje </a:t>
            </a:r>
            <a:r>
              <a:rPr lang="cs-CZ" sz="1800" dirty="0"/>
              <a:t>i rychlost před </a:t>
            </a:r>
            <a:r>
              <a:rPr lang="cs-CZ" sz="1800" i="1" dirty="0"/>
              <a:t>signací</a:t>
            </a:r>
            <a:r>
              <a:rPr lang="cs-CZ" sz="1800" dirty="0"/>
              <a:t>, takže </a:t>
            </a:r>
            <a:r>
              <a:rPr lang="cs-CZ" sz="1800" dirty="0" smtClean="0"/>
              <a:t>náhled dát do </a:t>
            </a:r>
            <a:r>
              <a:rPr lang="cs-CZ" sz="1800" dirty="0"/>
              <a:t>TZ, na web či </a:t>
            </a:r>
            <a:r>
              <a:rPr lang="cs-CZ" sz="1800" dirty="0" smtClean="0"/>
              <a:t>Úschovnu</a:t>
            </a:r>
            <a:endParaRPr lang="cs-CZ" sz="18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78" y="260648"/>
            <a:ext cx="1862328" cy="1435608"/>
          </a:xfrm>
          <a:prstGeom prst="rect">
            <a:avLst/>
          </a:prstGeom>
        </p:spPr>
      </p:pic>
      <p:sp>
        <p:nvSpPr>
          <p:cNvPr id="7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31840" y="6381328"/>
            <a:ext cx="2895600" cy="365125"/>
          </a:xfrm>
        </p:spPr>
        <p:txBody>
          <a:bodyPr/>
          <a:lstStyle/>
          <a:p>
            <a:r>
              <a:rPr lang="cs-CZ" dirty="0"/>
              <a:t>Brno 04/04/2014</a:t>
            </a:r>
          </a:p>
        </p:txBody>
      </p:sp>
    </p:spTree>
    <p:extLst>
      <p:ext uri="{BB962C8B-B14F-4D97-AF65-F5344CB8AC3E}">
        <p14:creationId xmlns:p14="http://schemas.microsoft.com/office/powerpoint/2010/main" val="265973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nhforliberty.com/wp-content/uploads/2014/02/newspaper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533" y="-12284"/>
            <a:ext cx="2885463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-252536" y="620688"/>
            <a:ext cx="7175648" cy="1008112"/>
          </a:xfrm>
        </p:spPr>
        <p:txBody>
          <a:bodyPr>
            <a:normAutofit/>
          </a:bodyPr>
          <a:lstStyle/>
          <a:p>
            <a:r>
              <a:rPr lang="cs-CZ" smtClean="0"/>
              <a:t>Jak vzniká článek…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>
            <a:normAutofit/>
          </a:bodyPr>
          <a:lstStyle/>
          <a:p>
            <a:r>
              <a:rPr lang="cs-CZ" sz="2000" b="1" dirty="0" smtClean="0"/>
              <a:t>typický den novináře:</a:t>
            </a:r>
            <a:r>
              <a:rPr lang="cs-CZ" sz="2000" dirty="0" smtClean="0"/>
              <a:t> </a:t>
            </a:r>
            <a:r>
              <a:rPr lang="cs-CZ" sz="2000" dirty="0" err="1" smtClean="0"/>
              <a:t>kafe</a:t>
            </a:r>
            <a:r>
              <a:rPr lang="cs-CZ" sz="2000" dirty="0" smtClean="0"/>
              <a:t>, přečíst všechny noviny, porada,</a:t>
            </a:r>
            <a:br>
              <a:rPr lang="cs-CZ" sz="2000" dirty="0" smtClean="0"/>
            </a:br>
            <a:r>
              <a:rPr lang="cs-CZ" sz="2000" dirty="0" smtClean="0"/>
              <a:t>e-maily, schůzky, telefony, psaní, </a:t>
            </a:r>
            <a:r>
              <a:rPr lang="cs-CZ" sz="2000" i="1" dirty="0" err="1" smtClean="0"/>
              <a:t>deadline</a:t>
            </a:r>
            <a:r>
              <a:rPr lang="cs-CZ" sz="2000" dirty="0" smtClean="0"/>
              <a:t>, editace, pivo…</a:t>
            </a:r>
          </a:p>
          <a:p>
            <a:r>
              <a:rPr lang="cs-CZ" sz="2000" b="1" dirty="0" smtClean="0"/>
              <a:t>různé redakce:</a:t>
            </a:r>
            <a:r>
              <a:rPr lang="cs-CZ" sz="2000" dirty="0" smtClean="0"/>
              <a:t> ČTK – dvě směny, sledování zpráv, profil;  týdeník </a:t>
            </a:r>
            <a:br>
              <a:rPr lang="cs-CZ" sz="2000" dirty="0" smtClean="0"/>
            </a:br>
            <a:r>
              <a:rPr lang="cs-CZ" sz="2000" dirty="0" smtClean="0"/>
              <a:t>Euro – volnost, větší text, stres až v pátek; Česká pozice – porada,</a:t>
            </a:r>
            <a:br>
              <a:rPr lang="cs-CZ" sz="2000" dirty="0" smtClean="0"/>
            </a:br>
            <a:r>
              <a:rPr lang="cs-CZ" sz="2000" dirty="0" smtClean="0"/>
              <a:t>tekutý čas, i „brejky“ (EU fondy); LN – ráno domluva, uzávěrka v cca 18</a:t>
            </a:r>
            <a:r>
              <a:rPr lang="cs-CZ" sz="2000" dirty="0" smtClean="0">
                <a:sym typeface="Wingdings" panose="05000000000000000000" pitchFamily="2" charset="2"/>
              </a:rPr>
              <a:t>:00</a:t>
            </a:r>
            <a:r>
              <a:rPr lang="cs-CZ" sz="2000" dirty="0" smtClean="0"/>
              <a:t> </a:t>
            </a:r>
          </a:p>
          <a:p>
            <a:r>
              <a:rPr lang="cs-CZ" sz="2000" b="1" dirty="0" smtClean="0"/>
              <a:t>jak a kde hledat témata:</a:t>
            </a:r>
            <a:r>
              <a:rPr lang="cs-CZ" sz="2000" dirty="0" smtClean="0"/>
              <a:t> sledovat jiná média, drby v „kuloárech“, kontakty, mít sítě zdrojů, rozvíjí se v čase a s důvěrou (zvlášť kauzy), zajímavé články v elitních časopisech (doklad kvality), tiskové zprávy, weby institucí…</a:t>
            </a:r>
          </a:p>
          <a:p>
            <a:r>
              <a:rPr lang="cs-CZ" sz="2000" b="1" dirty="0" smtClean="0"/>
              <a:t>vznik článku:</a:t>
            </a:r>
            <a:r>
              <a:rPr lang="cs-CZ" sz="2000" dirty="0" smtClean="0"/>
              <a:t> námět, porada, obhájení, schválení, všechno je jinak, co psát, rozsah, odevzdávka, připomínky, úleva a čekání, co se udělalo špatně</a:t>
            </a:r>
          </a:p>
          <a:p>
            <a:r>
              <a:rPr lang="cs-CZ" sz="2000" b="1" dirty="0" smtClean="0"/>
              <a:t>typy novinářů:</a:t>
            </a:r>
            <a:r>
              <a:rPr lang="cs-CZ" sz="2000" dirty="0" smtClean="0"/>
              <a:t> redaktor, reportér, komentátor, editor, vydávající, šéf</a:t>
            </a:r>
          </a:p>
          <a:p>
            <a:endParaRPr lang="cs-CZ" sz="2000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31840" y="6309320"/>
            <a:ext cx="2895600" cy="365125"/>
          </a:xfrm>
        </p:spPr>
        <p:txBody>
          <a:bodyPr/>
          <a:lstStyle/>
          <a:p>
            <a:r>
              <a:rPr lang="cs-CZ"/>
              <a:t>Brno 04/04/2014</a:t>
            </a:r>
          </a:p>
        </p:txBody>
      </p:sp>
    </p:spTree>
    <p:extLst>
      <p:ext uri="{BB962C8B-B14F-4D97-AF65-F5344CB8AC3E}">
        <p14:creationId xmlns:p14="http://schemas.microsoft.com/office/powerpoint/2010/main" val="1198758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upload.wikimedia.org/wikipedia/commons/2/20/Dictaphone_Olympus_W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1528" y="4248208"/>
            <a:ext cx="3892472" cy="2594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Varianty výsledných textů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Kraťas:</a:t>
            </a:r>
            <a:r>
              <a:rPr lang="cs-CZ" dirty="0" smtClean="0"/>
              <a:t> drobnost, novinka, personálie apod.</a:t>
            </a:r>
          </a:p>
          <a:p>
            <a:r>
              <a:rPr lang="cs-CZ" b="1" dirty="0" smtClean="0"/>
              <a:t>Zpráva:</a:t>
            </a:r>
            <a:r>
              <a:rPr lang="cs-CZ" dirty="0" smtClean="0"/>
              <a:t> ideálně původní, výzkum, zajímavost</a:t>
            </a:r>
          </a:p>
          <a:p>
            <a:r>
              <a:rPr lang="cs-CZ" b="1" dirty="0" smtClean="0"/>
              <a:t>Profil:</a:t>
            </a:r>
            <a:r>
              <a:rPr lang="cs-CZ" dirty="0" smtClean="0"/>
              <a:t> portrét vědce, význačné osobnosti…</a:t>
            </a:r>
          </a:p>
          <a:p>
            <a:r>
              <a:rPr lang="cs-CZ" b="1" dirty="0" smtClean="0"/>
              <a:t>Kauza:</a:t>
            </a:r>
            <a:r>
              <a:rPr lang="cs-CZ" dirty="0" smtClean="0"/>
              <a:t> konflikt, nepříjemnost a nejvíce práce</a:t>
            </a:r>
          </a:p>
          <a:p>
            <a:r>
              <a:rPr lang="cs-CZ" b="1" dirty="0" smtClean="0"/>
              <a:t>Reportáž:</a:t>
            </a:r>
            <a:r>
              <a:rPr lang="cs-CZ" dirty="0" smtClean="0"/>
              <a:t> z terénu, laborky, atraktivní věci</a:t>
            </a:r>
          </a:p>
          <a:p>
            <a:r>
              <a:rPr lang="cs-CZ" b="1" dirty="0" smtClean="0"/>
              <a:t>Rozhovor:</a:t>
            </a:r>
            <a:r>
              <a:rPr lang="cs-CZ" dirty="0" smtClean="0"/>
              <a:t> zdá se nejlehčí, ale není</a:t>
            </a:r>
          </a:p>
          <a:p>
            <a:r>
              <a:rPr lang="cs-CZ" b="1" dirty="0"/>
              <a:t>Komentář</a:t>
            </a:r>
            <a:r>
              <a:rPr lang="cs-CZ" b="1" dirty="0" smtClean="0"/>
              <a:t>:</a:t>
            </a:r>
            <a:r>
              <a:rPr lang="cs-CZ" dirty="0" smtClean="0"/>
              <a:t> těžká disciplína…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/>
              <a:t>Brno 04/04/2014</a:t>
            </a:r>
          </a:p>
        </p:txBody>
      </p:sp>
    </p:spTree>
    <p:extLst>
      <p:ext uri="{BB962C8B-B14F-4D97-AF65-F5344CB8AC3E}">
        <p14:creationId xmlns:p14="http://schemas.microsoft.com/office/powerpoint/2010/main" val="4137992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250"/>
                    </a14:imgEffect>
                    <a14:imgEffect>
                      <a14:saturation sat="35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050584" cy="6858000"/>
          </a:xfrm>
          <a:prstGeom prst="rect">
            <a:avLst/>
          </a:prstGeom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232756"/>
            <a:ext cx="8229600" cy="4392488"/>
          </a:xfrm>
        </p:spPr>
        <p:txBody>
          <a:bodyPr>
            <a:noAutofit/>
          </a:bodyPr>
          <a:lstStyle/>
          <a:p>
            <a:pPr>
              <a:buFont typeface="+mj-lt"/>
              <a:buAutoNum type="alphaLcParenR"/>
            </a:pPr>
            <a:r>
              <a:rPr lang="cs-CZ" sz="1600" dirty="0" smtClean="0"/>
              <a:t>nabídnout </a:t>
            </a:r>
            <a:r>
              <a:rPr lang="cs-CZ" sz="1600" b="1" u="sng" dirty="0"/>
              <a:t>silný příběh</a:t>
            </a:r>
            <a:r>
              <a:rPr lang="cs-CZ" sz="1600" dirty="0"/>
              <a:t>, úspěch vědce (ideálně mladého </a:t>
            </a:r>
            <a:r>
              <a:rPr lang="cs-CZ" sz="1600" dirty="0" smtClean="0"/>
              <a:t>nadaného </a:t>
            </a:r>
            <a:r>
              <a:rPr lang="cs-CZ" sz="1600" dirty="0"/>
              <a:t>selfmademana</a:t>
            </a:r>
            <a:r>
              <a:rPr lang="cs-CZ" sz="1600" dirty="0" smtClean="0"/>
              <a:t>)</a:t>
            </a:r>
          </a:p>
          <a:p>
            <a:pPr>
              <a:buFont typeface="+mj-lt"/>
              <a:buAutoNum type="alphaLcParenR"/>
            </a:pPr>
            <a:endParaRPr lang="cs-CZ" sz="1600" dirty="0"/>
          </a:p>
          <a:p>
            <a:pPr>
              <a:buFont typeface="+mj-lt"/>
              <a:buAutoNum type="alphaLcParenR"/>
            </a:pPr>
            <a:r>
              <a:rPr lang="cs-CZ" sz="1600" dirty="0" smtClean="0"/>
              <a:t>přinést </a:t>
            </a:r>
            <a:r>
              <a:rPr lang="cs-CZ" sz="1600" b="1" u="sng" dirty="0"/>
              <a:t>informace o objevu</a:t>
            </a:r>
            <a:r>
              <a:rPr lang="cs-CZ" sz="1600" dirty="0"/>
              <a:t>, který bude mít široký společenský dopad (ideálně léky</a:t>
            </a:r>
            <a:r>
              <a:rPr lang="cs-CZ" sz="1600" dirty="0" smtClean="0"/>
              <a:t>)</a:t>
            </a:r>
          </a:p>
          <a:p>
            <a:pPr>
              <a:buFont typeface="+mj-lt"/>
              <a:buAutoNum type="alphaLcParenR"/>
            </a:pPr>
            <a:endParaRPr lang="cs-CZ" sz="1600" dirty="0"/>
          </a:p>
          <a:p>
            <a:pPr>
              <a:buFont typeface="+mj-lt"/>
              <a:buAutoNum type="alphaLcParenR"/>
            </a:pPr>
            <a:r>
              <a:rPr lang="cs-CZ" sz="1600" b="1" u="sng" dirty="0" smtClean="0"/>
              <a:t>zaujmout </a:t>
            </a:r>
            <a:r>
              <a:rPr lang="cs-CZ" sz="1600" b="1" u="sng" dirty="0"/>
              <a:t>nějakou specializací</a:t>
            </a:r>
            <a:r>
              <a:rPr lang="cs-CZ" sz="1600" dirty="0"/>
              <a:t>, kterou nikde jinde nenajdeme (řasy v </a:t>
            </a:r>
            <a:r>
              <a:rPr lang="cs-CZ" sz="1600" dirty="0" err="1"/>
              <a:t>Algatechu</a:t>
            </a:r>
            <a:r>
              <a:rPr lang="cs-CZ" sz="1600" dirty="0"/>
              <a:t> aj</a:t>
            </a:r>
            <a:r>
              <a:rPr lang="cs-CZ" sz="1600" dirty="0" smtClean="0"/>
              <a:t>.)</a:t>
            </a:r>
          </a:p>
          <a:p>
            <a:pPr>
              <a:buFont typeface="+mj-lt"/>
              <a:buAutoNum type="alphaLcParenR"/>
            </a:pPr>
            <a:endParaRPr lang="cs-CZ" sz="1600" dirty="0"/>
          </a:p>
          <a:p>
            <a:pPr>
              <a:buFont typeface="+mj-lt"/>
              <a:buAutoNum type="alphaLcParenR"/>
            </a:pPr>
            <a:r>
              <a:rPr lang="cs-CZ" sz="1600" b="1" u="sng" dirty="0" smtClean="0"/>
              <a:t>dodat </a:t>
            </a:r>
            <a:r>
              <a:rPr lang="cs-CZ" sz="1600" b="1" u="sng" dirty="0"/>
              <a:t>experta</a:t>
            </a:r>
            <a:r>
              <a:rPr lang="cs-CZ" sz="1600" dirty="0"/>
              <a:t>, který bude komentovat odborná témata (ideálně pravidelně</a:t>
            </a:r>
            <a:r>
              <a:rPr lang="cs-CZ" sz="1600" dirty="0" smtClean="0"/>
              <a:t>)</a:t>
            </a:r>
          </a:p>
          <a:p>
            <a:pPr>
              <a:buFont typeface="+mj-lt"/>
              <a:buAutoNum type="alphaLcParenR"/>
            </a:pPr>
            <a:endParaRPr lang="cs-CZ" sz="1600" dirty="0"/>
          </a:p>
          <a:p>
            <a:pPr>
              <a:buFont typeface="+mj-lt"/>
              <a:buAutoNum type="alphaLcParenR"/>
            </a:pPr>
            <a:r>
              <a:rPr lang="cs-CZ" sz="1600" dirty="0" smtClean="0"/>
              <a:t>upozornit </a:t>
            </a:r>
            <a:r>
              <a:rPr lang="cs-CZ" sz="1600" dirty="0"/>
              <a:t>na ojedinělý patent nebo ukázkovou </a:t>
            </a:r>
            <a:r>
              <a:rPr lang="cs-CZ" sz="1600" b="1" u="sng" dirty="0"/>
              <a:t>spolupráci s aplikační sférou</a:t>
            </a:r>
            <a:r>
              <a:rPr lang="cs-CZ" sz="1600" dirty="0"/>
              <a:t>, </a:t>
            </a:r>
            <a:r>
              <a:rPr lang="cs-CZ" sz="1600" dirty="0" smtClean="0"/>
              <a:t>firmou</a:t>
            </a:r>
          </a:p>
          <a:p>
            <a:pPr>
              <a:buFont typeface="+mj-lt"/>
              <a:buAutoNum type="alphaLcParenR"/>
            </a:pPr>
            <a:endParaRPr lang="cs-CZ" sz="1600" dirty="0"/>
          </a:p>
          <a:p>
            <a:pPr>
              <a:buFont typeface="+mj-lt"/>
              <a:buAutoNum type="alphaLcParenR"/>
            </a:pPr>
            <a:r>
              <a:rPr lang="cs-CZ" sz="1600" dirty="0" smtClean="0"/>
              <a:t>představit </a:t>
            </a:r>
            <a:r>
              <a:rPr lang="cs-CZ" sz="1600" b="1" u="sng" dirty="0"/>
              <a:t>novinku ve vzdělávání</a:t>
            </a:r>
            <a:r>
              <a:rPr lang="cs-CZ" sz="1600" dirty="0"/>
              <a:t>, unikátní Ph.D. specializaci (třeba z </a:t>
            </a:r>
            <a:r>
              <a:rPr lang="cs-CZ" sz="1600" dirty="0" err="1" smtClean="0"/>
              <a:t>veteriny</a:t>
            </a:r>
            <a:r>
              <a:rPr lang="cs-CZ" sz="1600" dirty="0" smtClean="0"/>
              <a:t> apod.)</a:t>
            </a:r>
          </a:p>
          <a:p>
            <a:pPr>
              <a:buFont typeface="+mj-lt"/>
              <a:buAutoNum type="alphaLcParenR"/>
            </a:pPr>
            <a:endParaRPr lang="cs-CZ" sz="1600" dirty="0"/>
          </a:p>
          <a:p>
            <a:pPr>
              <a:buFont typeface="+mj-lt"/>
              <a:buAutoNum type="alphaLcParenR"/>
            </a:pPr>
            <a:r>
              <a:rPr lang="cs-CZ" sz="1600" dirty="0" smtClean="0"/>
              <a:t>příchodem </a:t>
            </a:r>
            <a:r>
              <a:rPr lang="cs-CZ" sz="1600" dirty="0"/>
              <a:t>výjimečného </a:t>
            </a:r>
            <a:r>
              <a:rPr lang="cs-CZ" sz="1600" b="1" u="sng" dirty="0"/>
              <a:t>experta ze zahraničí</a:t>
            </a:r>
            <a:r>
              <a:rPr lang="cs-CZ" sz="1600" dirty="0"/>
              <a:t>, ideálně i Čecha z exotické </a:t>
            </a:r>
            <a:r>
              <a:rPr lang="cs-CZ" sz="1600" dirty="0" smtClean="0"/>
              <a:t>země</a:t>
            </a:r>
          </a:p>
          <a:p>
            <a:pPr>
              <a:buFont typeface="+mj-lt"/>
              <a:buAutoNum type="alphaLcParenR"/>
            </a:pPr>
            <a:endParaRPr lang="cs-CZ" sz="1600" dirty="0"/>
          </a:p>
          <a:p>
            <a:pPr>
              <a:buFont typeface="+mj-lt"/>
              <a:buAutoNum type="alphaLcParenR"/>
            </a:pPr>
            <a:r>
              <a:rPr lang="cs-CZ" sz="1600" dirty="0" smtClean="0"/>
              <a:t>zlomovým</a:t>
            </a:r>
            <a:r>
              <a:rPr lang="cs-CZ" sz="1600" b="1" u="sng" dirty="0" smtClean="0"/>
              <a:t> odborným článkem</a:t>
            </a:r>
            <a:r>
              <a:rPr lang="cs-CZ" sz="1600" dirty="0" smtClean="0"/>
              <a:t> – </a:t>
            </a:r>
            <a:r>
              <a:rPr lang="cs-CZ" sz="1600" i="1" dirty="0" err="1" smtClean="0"/>
              <a:t>Nature</a:t>
            </a:r>
            <a:r>
              <a:rPr lang="cs-CZ" sz="1600" dirty="0" smtClean="0"/>
              <a:t>, </a:t>
            </a:r>
            <a:r>
              <a:rPr lang="cs-CZ" sz="1600" i="1" dirty="0" smtClean="0"/>
              <a:t>Science</a:t>
            </a:r>
            <a:r>
              <a:rPr lang="cs-CZ" sz="1600" dirty="0" smtClean="0"/>
              <a:t>, </a:t>
            </a:r>
            <a:r>
              <a:rPr lang="cs-CZ" sz="1600" i="1" dirty="0" smtClean="0"/>
              <a:t>PNAS</a:t>
            </a:r>
            <a:r>
              <a:rPr lang="cs-CZ" sz="1600" dirty="0" smtClean="0"/>
              <a:t>, </a:t>
            </a:r>
            <a:r>
              <a:rPr lang="cs-CZ" sz="1600" i="1" dirty="0" err="1" smtClean="0"/>
              <a:t>Chemical</a:t>
            </a:r>
            <a:r>
              <a:rPr lang="cs-CZ" sz="1600" i="1" dirty="0" smtClean="0"/>
              <a:t> </a:t>
            </a:r>
            <a:r>
              <a:rPr lang="cs-CZ" sz="1600" i="1" dirty="0" err="1" smtClean="0"/>
              <a:t>Reviews</a:t>
            </a:r>
            <a:r>
              <a:rPr lang="cs-CZ" sz="1600" dirty="0" smtClean="0"/>
              <a:t>…</a:t>
            </a:r>
          </a:p>
          <a:p>
            <a:pPr>
              <a:buFont typeface="+mj-lt"/>
              <a:buAutoNum type="alphaLcParenR"/>
            </a:pPr>
            <a:endParaRPr lang="cs-CZ" sz="1600" dirty="0"/>
          </a:p>
          <a:p>
            <a:pPr>
              <a:buFont typeface="+mj-lt"/>
              <a:buAutoNum type="alphaLcParenR"/>
            </a:pPr>
            <a:r>
              <a:rPr lang="cs-CZ" sz="1600" b="1" u="sng" dirty="0" smtClean="0"/>
              <a:t>průšvihem</a:t>
            </a:r>
            <a:r>
              <a:rPr lang="cs-CZ" sz="1600" dirty="0" smtClean="0"/>
              <a:t> </a:t>
            </a:r>
            <a:r>
              <a:rPr lang="cs-CZ" sz="1600" dirty="0"/>
              <a:t>– podvod, plagiát, tunelování grantů, skandál (viz krizová komunikace)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215008"/>
          </a:xfrm>
        </p:spPr>
        <p:txBody>
          <a:bodyPr/>
          <a:lstStyle/>
          <a:p>
            <a:r>
              <a:rPr lang="cs-CZ" dirty="0"/>
              <a:t>Tipy, s čím z </a:t>
            </a:r>
            <a:r>
              <a:rPr lang="cs-CZ" dirty="0" err="1"/>
              <a:t>VaV</a:t>
            </a:r>
            <a:r>
              <a:rPr lang="cs-CZ" dirty="0"/>
              <a:t> uspět v </a:t>
            </a:r>
            <a:r>
              <a:rPr lang="cs-CZ" dirty="0" smtClean="0"/>
              <a:t>médiích:</a:t>
            </a:r>
            <a:endParaRPr lang="cs-CZ" dirty="0"/>
          </a:p>
        </p:txBody>
      </p:sp>
      <p:sp>
        <p:nvSpPr>
          <p:cNvPr id="8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cs-CZ"/>
              <a:t>Brno 04/04/2014</a:t>
            </a:r>
          </a:p>
        </p:txBody>
      </p:sp>
    </p:spTree>
    <p:extLst>
      <p:ext uri="{BB962C8B-B14F-4D97-AF65-F5344CB8AC3E}">
        <p14:creationId xmlns:p14="http://schemas.microsoft.com/office/powerpoint/2010/main" val="319035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1280</Words>
  <Application>Microsoft Office PowerPoint</Application>
  <PresentationFormat>Předvádění na obrazovce (4:3)</PresentationFormat>
  <Paragraphs>321</Paragraphs>
  <Slides>28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28</vt:i4>
      </vt:variant>
    </vt:vector>
  </HeadingPairs>
  <TitlesOfParts>
    <vt:vector size="29" baseType="lpstr">
      <vt:lpstr>Motiv systému Office</vt:lpstr>
      <vt:lpstr>Svět médií:  Prezentace výstupů výzkumu a vývoje  (Pohled novinářský)</vt:lpstr>
      <vt:lpstr>Svět médií</vt:lpstr>
      <vt:lpstr>Úvod: O čem to dnes bude?</vt:lpstr>
      <vt:lpstr>Seminář rozdělen do pěti bloků: </vt:lpstr>
      <vt:lpstr>1) Co novinář z různých médií chce?</vt:lpstr>
      <vt:lpstr>              Co budou média požadovat:</vt:lpstr>
      <vt:lpstr>Jak vzniká článek…</vt:lpstr>
      <vt:lpstr>Varianty výsledných textů</vt:lpstr>
      <vt:lpstr>Tipy, s čím z VaV uspět v médiích:</vt:lpstr>
      <vt:lpstr>Kde se stala chyba?</vt:lpstr>
      <vt:lpstr> Dva speciální tipy:</vt:lpstr>
      <vt:lpstr>2) A jak to skutečně funguje?</vt:lpstr>
      <vt:lpstr>Počty mediálních ohlasů (projekty OP VaVpI za poslední rok, zadáno dle názvu):</vt:lpstr>
      <vt:lpstr>Čím to je, kdo uspěje?</vt:lpstr>
      <vt:lpstr>3) Jak předejít a co dělat v krizi?</vt:lpstr>
      <vt:lpstr>4. Jak prezentovat projekt na webu?</vt:lpstr>
      <vt:lpstr>Velké projekty OP VaVpI</vt:lpstr>
      <vt:lpstr>Webové stránky:</vt:lpstr>
      <vt:lpstr>ELI-Beamlines: www.eli-beams.eu</vt:lpstr>
      <vt:lpstr>CEITEC: www.ceitec.eu</vt:lpstr>
      <vt:lpstr>IT4Innovations: www.it4i.cz</vt:lpstr>
      <vt:lpstr>ICRC: www.fnusa-icrc.org</vt:lpstr>
      <vt:lpstr>BIOCEV: www.biocev.eu</vt:lpstr>
      <vt:lpstr>SUSEN: www.susen2020.cz</vt:lpstr>
      <vt:lpstr>Shrnutí webových stránek:</vt:lpstr>
      <vt:lpstr>       Pár tipů k vylepšení webu­:</vt:lpstr>
      <vt:lpstr>5) Jak napsat účinnou tiskovou zprávu?</vt:lpstr>
      <vt:lpstr>Díky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Medializace OP VaVpI</dc:title>
  <dc:creator>Martin</dc:creator>
  <cp:lastModifiedBy>Fojtu</cp:lastModifiedBy>
  <cp:revision>198</cp:revision>
  <cp:lastPrinted>2014-02-27T23:26:22Z</cp:lastPrinted>
  <dcterms:created xsi:type="dcterms:W3CDTF">2013-04-09T15:43:57Z</dcterms:created>
  <dcterms:modified xsi:type="dcterms:W3CDTF">2014-04-08T06:50:07Z</dcterms:modified>
</cp:coreProperties>
</file>