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9" r:id="rId5"/>
    <p:sldId id="261" r:id="rId6"/>
    <p:sldId id="264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1A8A5A"/>
    <a:srgbClr val="FFCC66"/>
    <a:srgbClr val="4C0000"/>
    <a:srgbClr val="9900C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11" autoAdjust="0"/>
  </p:normalViewPr>
  <p:slideViewPr>
    <p:cSldViewPr snapToGrid="0">
      <p:cViewPr varScale="1">
        <p:scale>
          <a:sx n="131" d="100"/>
          <a:sy n="131" d="100"/>
        </p:scale>
        <p:origin x="1080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046B511-1B9B-4654-9D2E-53C1EE368CA8}"/>
    <pc:docChg chg="modSld">
      <pc:chgData name="" userId="" providerId="" clId="Web-{2046B511-1B9B-4654-9D2E-53C1EE368CA8}" dt="2018-11-14T17:30:55.293" v="0" actId="1076"/>
      <pc:docMkLst>
        <pc:docMk/>
      </pc:docMkLst>
      <pc:sldChg chg="modSp">
        <pc:chgData name="" userId="" providerId="" clId="Web-{2046B511-1B9B-4654-9D2E-53C1EE368CA8}" dt="2018-11-14T17:30:55.293" v="0" actId="1076"/>
        <pc:sldMkLst>
          <pc:docMk/>
          <pc:sldMk cId="2114654525" sldId="264"/>
        </pc:sldMkLst>
        <pc:picChg chg="mod">
          <ac:chgData name="" userId="" providerId="" clId="Web-{2046B511-1B9B-4654-9D2E-53C1EE368CA8}" dt="2018-11-14T17:30:55.293" v="0" actId="1076"/>
          <ac:picMkLst>
            <pc:docMk/>
            <pc:sldMk cId="2114654525" sldId="264"/>
            <ac:picMk id="6" creationId="{00000000-0000-0000-0000-000000000000}"/>
          </ac:picMkLst>
        </pc:picChg>
      </pc:sldChg>
    </pc:docChg>
  </pc:docChgLst>
  <pc:docChgLst>
    <pc:chgData name="Blanka Přikrylová" userId="S::71313@muni.cz::1c835876-066b-4b58-8943-e5a74faf9710" providerId="AD" clId="Web-{2046B511-1B9B-4654-9D2E-53C1EE368CA8}"/>
    <pc:docChg chg="modSld">
      <pc:chgData name="Blanka Přikrylová" userId="S::71313@muni.cz::1c835876-066b-4b58-8943-e5a74faf9710" providerId="AD" clId="Web-{2046B511-1B9B-4654-9D2E-53C1EE368CA8}" dt="2018-11-14T17:31:34.028" v="0" actId="1076"/>
      <pc:docMkLst>
        <pc:docMk/>
      </pc:docMkLst>
      <pc:sldChg chg="modSp">
        <pc:chgData name="Blanka Přikrylová" userId="S::71313@muni.cz::1c835876-066b-4b58-8943-e5a74faf9710" providerId="AD" clId="Web-{2046B511-1B9B-4654-9D2E-53C1EE368CA8}" dt="2018-11-14T17:31:34.028" v="0" actId="1076"/>
        <pc:sldMkLst>
          <pc:docMk/>
          <pc:sldMk cId="2114654525" sldId="264"/>
        </pc:sldMkLst>
        <pc:picChg chg="mod">
          <ac:chgData name="Blanka Přikrylová" userId="S::71313@muni.cz::1c835876-066b-4b58-8943-e5a74faf9710" providerId="AD" clId="Web-{2046B511-1B9B-4654-9D2E-53C1EE368CA8}" dt="2018-11-14T17:31:34.028" v="0" actId="1076"/>
          <ac:picMkLst>
            <pc:docMk/>
            <pc:sldMk cId="2114654525" sldId="264"/>
            <ac:picMk id="6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pl-PL" altLang="cs-CZ"/>
              <a:t>Dokumentace požární ochrany na MU / Provozní odbor RMU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Zaměstnanecký program Vodafone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sz="1800" dirty="0"/>
            </a:br>
            <a:br>
              <a:rPr lang="cs-CZ" altLang="cs-CZ" sz="1800" dirty="0"/>
            </a:br>
            <a:r>
              <a:rPr lang="cs-CZ" altLang="cs-CZ" sz="1800" dirty="0"/>
              <a:t>listopad 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024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696685"/>
            <a:ext cx="8086635" cy="570016"/>
          </a:xfrm>
        </p:spPr>
        <p:txBody>
          <a:bodyPr/>
          <a:lstStyle/>
          <a:p>
            <a:r>
              <a:rPr lang="cs-CZ" dirty="0"/>
              <a:t>Zaměstnanecký program - Vodafone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828" y="1352797"/>
            <a:ext cx="8190151" cy="4809507"/>
          </a:xfrm>
        </p:spPr>
        <p:txBody>
          <a:bodyPr/>
          <a:lstStyle/>
          <a:p>
            <a:pPr algn="just"/>
            <a:r>
              <a:rPr lang="cs-CZ" sz="1600" dirty="0"/>
              <a:t>Vodafone Zaměstnanecký program je určen pro každého zaměstnance, bez nutnosti vlastnit služební telefon. </a:t>
            </a:r>
          </a:p>
          <a:p>
            <a:pPr algn="just"/>
            <a:r>
              <a:rPr lang="cs-CZ" sz="1600" dirty="0"/>
              <a:t>Každý zaměstnanec může využít až 5 SIM karet.</a:t>
            </a:r>
          </a:p>
          <a:p>
            <a:pPr algn="just"/>
            <a:r>
              <a:rPr lang="cs-CZ" sz="1600" dirty="0"/>
              <a:t>Telefonní čísla jsou vedena na jednom samostatném zákaznickém účtu. Lze fakturovat na jednotlivé plátce.</a:t>
            </a:r>
          </a:p>
          <a:p>
            <a:pPr algn="just"/>
            <a:r>
              <a:rPr lang="cs-CZ" sz="1600" dirty="0"/>
              <a:t>Vlastníkem účtu je přímo zaměstnanec, který zodpovídá za řádné a včasné platby všech členů účtu.</a:t>
            </a:r>
          </a:p>
          <a:p>
            <a:pPr algn="just"/>
            <a:r>
              <a:rPr lang="cs-CZ" sz="1600" dirty="0"/>
              <a:t>Smlouvy zaměstnaneckého programu jsou na dobu určitou – 2 roky bez vazby na trvání zaměstnaneckého poměru po celou dobu platnosti smlouvy.</a:t>
            </a:r>
          </a:p>
          <a:p>
            <a:pPr algn="just"/>
            <a:r>
              <a:rPr lang="cs-CZ" sz="1600" dirty="0"/>
              <a:t>Pokud zákazník nemá žádnou, nebo má špatnou platební historii, je požadováno složení jistiny 200,- Kč. Tato bude vrácena po třech řádně zaplacených vyúčtováních.</a:t>
            </a:r>
          </a:p>
          <a:p>
            <a:pPr algn="just"/>
            <a:r>
              <a:rPr lang="cs-CZ" sz="1600" dirty="0"/>
              <a:t>Personální odbor RMU zašle </a:t>
            </a:r>
            <a:r>
              <a:rPr lang="cs-CZ" sz="1600" dirty="0" err="1"/>
              <a:t>Vodafonu</a:t>
            </a:r>
            <a:r>
              <a:rPr lang="cs-CZ" sz="1600" dirty="0"/>
              <a:t> kompletní celouniverzitní seznam stálých zaměstnanců s identifikačními čísly (UČO), na základě kterého se budou moci zaměstnanci do programu registrovat. Aktualizace seznamu bude provádět Personální odbor RMU 1x měsíčně.</a:t>
            </a:r>
          </a:p>
          <a:p>
            <a:pPr algn="just"/>
            <a:r>
              <a:rPr lang="cs-CZ" sz="1600" dirty="0"/>
              <a:t>Zřízení jednotlivých smluv na zaměstnance bude probíhat přes webový portál přihlášením přes UČO. Po vyplnění dotazníku už vše zaměstnanec vyřeší přímo po telefonu na lince zřízené přímo pro zaměstnanecký program.</a:t>
            </a:r>
          </a:p>
          <a:p>
            <a:endParaRPr lang="cs-CZ" sz="1800" dirty="0"/>
          </a:p>
          <a:p>
            <a:pPr marL="457200" lvl="1" indent="0">
              <a:buNone/>
            </a:pPr>
            <a:endParaRPr lang="cs-CZ" sz="2000" b="1" i="1" dirty="0"/>
          </a:p>
          <a:p>
            <a:pPr marL="457200" lvl="1" indent="0">
              <a:buNone/>
            </a:pPr>
            <a:endParaRPr lang="cs-CZ" sz="2000" b="1" i="1" dirty="0"/>
          </a:p>
          <a:p>
            <a:pPr lvl="1"/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 err="1"/>
              <a:t>Provozní</a:t>
            </a:r>
            <a:r>
              <a:rPr lang="pl-PL" altLang="cs-CZ" dirty="0"/>
              <a:t> </a:t>
            </a:r>
            <a:r>
              <a:rPr lang="pl-PL" altLang="cs-CZ" dirty="0" err="1"/>
              <a:t>odbor</a:t>
            </a:r>
            <a:r>
              <a:rPr lang="pl-PL" altLang="cs-CZ" dirty="0"/>
              <a:t>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260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0101"/>
            <a:ext cx="8086635" cy="495300"/>
          </a:xfrm>
        </p:spPr>
        <p:txBody>
          <a:bodyPr/>
          <a:lstStyle/>
          <a:p>
            <a:r>
              <a:rPr lang="cs-CZ" dirty="0"/>
              <a:t>Nabídka hlasových tarifů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52219"/>
            <a:ext cx="8082321" cy="4114800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 err="1"/>
              <a:t>Provozní</a:t>
            </a:r>
            <a:r>
              <a:rPr lang="pl-PL" altLang="cs-CZ" dirty="0"/>
              <a:t> </a:t>
            </a:r>
            <a:r>
              <a:rPr lang="pl-PL" altLang="cs-CZ" dirty="0" err="1"/>
              <a:t>odbor</a:t>
            </a:r>
            <a:r>
              <a:rPr lang="pl-PL" altLang="cs-CZ" dirty="0"/>
              <a:t> MU </a:t>
            </a:r>
            <a:endParaRPr lang="cs-CZ" altLang="cs-CZ" dirty="0"/>
          </a:p>
        </p:txBody>
      </p:sp>
      <p:pic>
        <p:nvPicPr>
          <p:cNvPr id="6" name="Obrázek 5"/>
          <p:cNvPicPr/>
          <p:nvPr/>
        </p:nvPicPr>
        <p:blipFill rotWithShape="1">
          <a:blip r:embed="rId2"/>
          <a:srcRect l="4299" t="31217" r="21131" b="12170"/>
          <a:stretch/>
        </p:blipFill>
        <p:spPr bwMode="auto">
          <a:xfrm>
            <a:off x="507456" y="2229224"/>
            <a:ext cx="8307238" cy="4441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465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Nabídka datových tarifů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 err="1"/>
              <a:t>Provozní</a:t>
            </a:r>
            <a:r>
              <a:rPr lang="pl-PL" altLang="cs-CZ" dirty="0"/>
              <a:t> </a:t>
            </a:r>
            <a:r>
              <a:rPr lang="pl-PL" altLang="cs-CZ" dirty="0" err="1"/>
              <a:t>odbor</a:t>
            </a:r>
            <a:r>
              <a:rPr lang="pl-PL" altLang="cs-CZ" dirty="0"/>
              <a:t>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 rotWithShape="1">
          <a:blip r:embed="rId2"/>
          <a:srcRect l="4299" t="29100" r="20139" b="11905"/>
          <a:stretch/>
        </p:blipFill>
        <p:spPr bwMode="auto">
          <a:xfrm>
            <a:off x="422694" y="1897811"/>
            <a:ext cx="8168856" cy="41491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2721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Čerpání dat nad rámec tarifu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/>
              <a:t>Provozní odbor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 rotWithShape="1">
          <a:blip r:embed="rId2"/>
          <a:srcRect l="4630" t="39947" r="21296" b="11905"/>
          <a:stretch/>
        </p:blipFill>
        <p:spPr bwMode="auto">
          <a:xfrm>
            <a:off x="422694" y="2001328"/>
            <a:ext cx="8168856" cy="37154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08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Platnost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Ceny jsou garantovány po dobu závazku na 24 měsíců.</a:t>
            </a:r>
          </a:p>
          <a:p>
            <a:endParaRPr lang="cs-CZ" dirty="0"/>
          </a:p>
          <a:p>
            <a:r>
              <a:rPr lang="cs-CZ" sz="1600" dirty="0"/>
              <a:t>Při předčasném ukončení závazku dojde k doúčtování Minimálního měsíčního plnění ve výši 20% násobeného zbývajícím počtem nesplněných měsíců. </a:t>
            </a:r>
          </a:p>
          <a:p>
            <a:endParaRPr lang="cs-CZ" dirty="0"/>
          </a:p>
          <a:p>
            <a:r>
              <a:rPr lang="cs-CZ" sz="1600" dirty="0"/>
              <a:t>V průběhu platnosti smlouvy není možné provádět převod závazků, tj. změnu majitele účtu na ne-zaměstnance. </a:t>
            </a:r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/>
              <a:t>Provozní odbor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73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Zákaznického účtu zaměstnance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altLang="cs-CZ" dirty="0"/>
              <a:t>Provozní odbor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pic>
        <p:nvPicPr>
          <p:cNvPr id="6" name="Zástupný symbol pro obsah 5"/>
          <p:cNvPicPr>
            <a:picLocks noGrp="1"/>
          </p:cNvPicPr>
          <p:nvPr>
            <p:ph idx="1"/>
          </p:nvPr>
        </p:nvPicPr>
        <p:blipFill rotWithShape="1">
          <a:blip r:embed="rId2"/>
          <a:srcRect l="4464" t="31482" r="29564" b="37036"/>
          <a:stretch/>
        </p:blipFill>
        <p:spPr bwMode="auto">
          <a:xfrm>
            <a:off x="422694" y="2199736"/>
            <a:ext cx="8168856" cy="30806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880537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74419FC9FD104C88B5E55FA640AAB0" ma:contentTypeVersion="4" ma:contentTypeDescription="Vytvoří nový dokument" ma:contentTypeScope="" ma:versionID="4580b21561461adac05f43401e65fca3">
  <xsd:schema xmlns:xsd="http://www.w3.org/2001/XMLSchema" xmlns:xs="http://www.w3.org/2001/XMLSchema" xmlns:p="http://schemas.microsoft.com/office/2006/metadata/properties" xmlns:ns2="3dc3808b-b02d-4772-926e-f1c08986c19b" xmlns:ns3="85ad2ba5-0f0e-4ee3-8d7f-b66a40ab06f7" targetNamespace="http://schemas.microsoft.com/office/2006/metadata/properties" ma:root="true" ma:fieldsID="ac2f5e3cc7d8825f7a5e4153469cb10e" ns2:_="" ns3:_="">
    <xsd:import namespace="3dc3808b-b02d-4772-926e-f1c08986c19b"/>
    <xsd:import namespace="85ad2ba5-0f0e-4ee3-8d7f-b66a40ab06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c3808b-b02d-4772-926e-f1c08986c1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d2ba5-0f0e-4ee3-8d7f-b66a40ab06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F42414-D9BE-4BE8-A4D4-9E23250045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629151-4579-4767-8FF1-C98A72134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03D98-D0A2-4F0D-8E9D-DFDCD5523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c3808b-b02d-4772-926e-f1c08986c19b"/>
    <ds:schemaRef ds:uri="85ad2ba5-0f0e-4ee3-8d7f-b66a40ab06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Dokumentace požární ochrany</Template>
  <TotalTime>681</TotalTime>
  <Words>271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Prezentace_MU_CZ</vt:lpstr>
      <vt:lpstr>Zaměstnanecký program Vodafone    listopad 2018</vt:lpstr>
      <vt:lpstr>Zaměstnanecký program - Vodafone</vt:lpstr>
      <vt:lpstr>Nabídka hlasových tarifů</vt:lpstr>
      <vt:lpstr>Nabídka datových tarifů</vt:lpstr>
      <vt:lpstr>Čerpání dat nad rámec tarifu</vt:lpstr>
      <vt:lpstr>Platnost programu</vt:lpstr>
      <vt:lpstr>Struktura Zákaznického účtu zaměstnance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 Provozní odbor RMU Ing. Tomáš Říha Ing. Iva Halamková</dc:title>
  <dc:creator>Iva Halamková</dc:creator>
  <cp:lastModifiedBy>Tomáš Říha</cp:lastModifiedBy>
  <cp:revision>26</cp:revision>
  <cp:lastPrinted>1601-01-01T00:00:00Z</cp:lastPrinted>
  <dcterms:created xsi:type="dcterms:W3CDTF">2018-06-08T15:35:57Z</dcterms:created>
  <dcterms:modified xsi:type="dcterms:W3CDTF">2018-11-14T17:31:34Z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0x010100F674419FC9FD104C88B5E55FA640AAB0</vt:lpwstr>
  </property>
</Properties>
</file>