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4" r:id="rId4"/>
    <p:sldId id="293" r:id="rId5"/>
    <p:sldId id="297" r:id="rId6"/>
    <p:sldId id="292" r:id="rId7"/>
    <p:sldId id="298" r:id="rId8"/>
    <p:sldId id="296" r:id="rId9"/>
    <p:sldId id="299" r:id="rId10"/>
  </p:sldIdLst>
  <p:sldSz cx="9144000" cy="6858000" type="screen4x3"/>
  <p:notesSz cx="6670675" cy="9777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70" d="100"/>
          <a:sy n="70" d="100"/>
        </p:scale>
        <p:origin x="117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Fyzické stavy k 31.12. a FTE -</a:t>
            </a:r>
            <a:r>
              <a:rPr lang="cs-CZ" baseline="0"/>
              <a:t> Přepočtené stavy zaměst. v jednotlivých letech MU CELKEM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'data pro graf'!$A$30</c:f>
              <c:strCache>
                <c:ptCount val="1"/>
                <c:pt idx="0">
                  <c:v>Fyzické stavy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'data pro graf'!$B$29:$K$29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'data pro graf'!$B$30:$K$30</c:f>
              <c:numCache>
                <c:formatCode>General</c:formatCode>
                <c:ptCount val="10"/>
                <c:pt idx="0">
                  <c:v>160</c:v>
                </c:pt>
                <c:pt idx="1">
                  <c:v>187</c:v>
                </c:pt>
                <c:pt idx="2">
                  <c:v>217</c:v>
                </c:pt>
                <c:pt idx="3">
                  <c:v>247</c:v>
                </c:pt>
                <c:pt idx="4">
                  <c:v>299</c:v>
                </c:pt>
                <c:pt idx="5">
                  <c:v>390</c:v>
                </c:pt>
                <c:pt idx="6">
                  <c:v>475</c:v>
                </c:pt>
                <c:pt idx="7">
                  <c:v>496</c:v>
                </c:pt>
                <c:pt idx="8">
                  <c:v>468</c:v>
                </c:pt>
                <c:pt idx="9">
                  <c:v>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59-4939-A89B-DB42B566D8EA}"/>
            </c:ext>
          </c:extLst>
        </c:ser>
        <c:ser>
          <c:idx val="1"/>
          <c:order val="1"/>
          <c:tx>
            <c:strRef>
              <c:f>'data pro graf'!$A$31</c:f>
              <c:strCache>
                <c:ptCount val="1"/>
                <c:pt idx="0">
                  <c:v>FTE - Přepočtené stavy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'data pro graf'!$B$29:$K$29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'data pro graf'!$B$31:$K$31</c:f>
              <c:numCache>
                <c:formatCode>#,##0</c:formatCode>
                <c:ptCount val="10"/>
                <c:pt idx="0">
                  <c:v>98.521999999999991</c:v>
                </c:pt>
                <c:pt idx="1">
                  <c:v>117.0348</c:v>
                </c:pt>
                <c:pt idx="2">
                  <c:v>135.86549999999997</c:v>
                </c:pt>
                <c:pt idx="3">
                  <c:v>154.99349999999998</c:v>
                </c:pt>
                <c:pt idx="4">
                  <c:v>183.91210000000004</c:v>
                </c:pt>
                <c:pt idx="5">
                  <c:v>237.51680000000002</c:v>
                </c:pt>
                <c:pt idx="6">
                  <c:v>317.99689999999998</c:v>
                </c:pt>
                <c:pt idx="7">
                  <c:v>359.96210000000008</c:v>
                </c:pt>
                <c:pt idx="8">
                  <c:v>347.36840000000007</c:v>
                </c:pt>
                <c:pt idx="9">
                  <c:v>334.02050000000008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59-4939-A89B-DB42B566D8E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31669416"/>
        <c:axId val="431669744"/>
      </c:barChart>
      <c:catAx>
        <c:axId val="43166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669744"/>
        <c:crosses val="autoZero"/>
        <c:auto val="1"/>
        <c:lblAlgn val="ctr"/>
        <c:lblOffset val="100"/>
        <c:noMultiLvlLbl val="0"/>
      </c:catAx>
      <c:valAx>
        <c:axId val="4316697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31669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26" cy="48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0049" y="0"/>
            <a:ext cx="2890626" cy="48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8542"/>
            <a:ext cx="2890626" cy="48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0049" y="9288542"/>
            <a:ext cx="2890626" cy="48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26" cy="48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505" y="0"/>
            <a:ext cx="2890626" cy="48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3425"/>
            <a:ext cx="4889500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068" y="4644271"/>
            <a:ext cx="5336540" cy="439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6845"/>
            <a:ext cx="2890626" cy="48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505" y="9286845"/>
            <a:ext cx="2890626" cy="48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OPŘ RMU/ pracovní skupina MU k přípravě VMP 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OPŘ RMU/ cizinci na MU za 10 let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200" y="1883665"/>
            <a:ext cx="8106913" cy="4197096"/>
          </a:xfrm>
        </p:spPr>
        <p:txBody>
          <a:bodyPr/>
          <a:lstStyle/>
          <a:p>
            <a:r>
              <a:rPr lang="cs-CZ" altLang="cs-CZ" sz="3600" dirty="0" smtClean="0"/>
              <a:t>Zahraniční zaměstnanci na MU          v letech 2007-2016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000" dirty="0" smtClean="0"/>
              <a:t>k projednání na Kolegiu rektora dne 13.12.2016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Předkládá: </a:t>
            </a:r>
            <a:r>
              <a:rPr lang="cs-CZ" sz="1600" dirty="0" smtClean="0"/>
              <a:t>Prof</a:t>
            </a:r>
            <a:r>
              <a:rPr lang="cs-CZ" sz="1600" dirty="0"/>
              <a:t>. MUDr. Martin Bareš Ph.D., prorektor pro akademické záležitosti</a:t>
            </a:r>
            <a:br>
              <a:rPr lang="cs-CZ" sz="1600" dirty="0"/>
            </a:br>
            <a:r>
              <a:rPr lang="cs-CZ" sz="1600" dirty="0" smtClean="0"/>
              <a:t/>
            </a:r>
            <a:br>
              <a:rPr lang="cs-CZ" sz="1600" dirty="0" smtClean="0"/>
            </a:br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66486"/>
            <a:ext cx="8086635" cy="535780"/>
          </a:xfrm>
        </p:spPr>
        <p:txBody>
          <a:bodyPr/>
          <a:lstStyle/>
          <a:p>
            <a:r>
              <a:rPr lang="cs-CZ" altLang="cs-CZ" dirty="0" smtClean="0"/>
              <a:t>Cizinci na MU v letech 2007 - 2016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73199"/>
            <a:ext cx="8422744" cy="49614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Cíl prezentace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souvislosti s diskuzí o internacionalizaci jako nezbytné podmínce další úspěšného vývoje </a:t>
            </a:r>
            <a:r>
              <a:rPr lang="cs-CZ" dirty="0" smtClean="0"/>
              <a:t>a </a:t>
            </a:r>
            <a:r>
              <a:rPr lang="cs-CZ" dirty="0"/>
              <a:t>naplňování Dlouhodobého záměru Masarykovy univerzity je překládán informativní materiál </a:t>
            </a:r>
            <a:r>
              <a:rPr lang="cs-CZ" dirty="0" smtClean="0"/>
              <a:t> </a:t>
            </a:r>
            <a:r>
              <a:rPr lang="cs-CZ" dirty="0"/>
              <a:t>o současném stavu, respektive vývoji </a:t>
            </a:r>
            <a:r>
              <a:rPr lang="cs-CZ" dirty="0" smtClean="0"/>
              <a:t>  za </a:t>
            </a:r>
            <a:r>
              <a:rPr lang="cs-CZ" dirty="0"/>
              <a:t>posledních 10 </a:t>
            </a:r>
            <a:r>
              <a:rPr lang="cs-CZ" dirty="0" smtClean="0"/>
              <a:t>let podle </a:t>
            </a:r>
            <a:r>
              <a:rPr lang="cs-CZ" dirty="0"/>
              <a:t>jednotlivých fakult, VŠ ústavů          a dalších součástí. </a:t>
            </a:r>
          </a:p>
          <a:p>
            <a:pPr marL="0" indent="0">
              <a:buNone/>
            </a:pPr>
            <a:endParaRPr lang="cs-CZ" alt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OPŘ RMU/ cizinci na MU za 10 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66486"/>
            <a:ext cx="8086635" cy="535780"/>
          </a:xfrm>
        </p:spPr>
        <p:txBody>
          <a:bodyPr/>
          <a:lstStyle/>
          <a:p>
            <a:r>
              <a:rPr lang="cs-CZ" altLang="cs-CZ" dirty="0" smtClean="0"/>
              <a:t>Cizinci na MU v letech 2007 - 2016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0896" y="1473199"/>
            <a:ext cx="8622791" cy="49614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Základní  komentář ( 1/4 )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</a:t>
            </a:r>
            <a:r>
              <a:rPr lang="cs-CZ" dirty="0" smtClean="0"/>
              <a:t> roce 2016 pracuje </a:t>
            </a:r>
            <a:r>
              <a:rPr lang="cs-CZ" dirty="0"/>
              <a:t>na MU </a:t>
            </a:r>
            <a:r>
              <a:rPr lang="cs-CZ" dirty="0" smtClean="0"/>
              <a:t>499 cizinců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z</a:t>
            </a:r>
            <a:r>
              <a:rPr lang="cs-CZ" sz="2000" dirty="0"/>
              <a:t> toho 263 Slováků a 236 ostatních </a:t>
            </a:r>
            <a:r>
              <a:rPr lang="cs-CZ" sz="2000" dirty="0" smtClean="0"/>
              <a:t>cizinců ( </a:t>
            </a:r>
            <a:r>
              <a:rPr lang="cs-CZ" sz="2000" dirty="0"/>
              <a:t>údaj je ve fyzických počtech zaměstnanců</a:t>
            </a:r>
            <a:r>
              <a:rPr lang="cs-CZ" sz="2000" dirty="0" smtClean="0"/>
              <a:t>)</a:t>
            </a:r>
          </a:p>
          <a:p>
            <a:pPr lvl="0"/>
            <a:endParaRPr lang="cs-CZ" sz="1200" dirty="0" smtClean="0"/>
          </a:p>
          <a:p>
            <a:pPr lvl="0"/>
            <a:r>
              <a:rPr lang="cs-CZ" dirty="0" smtClean="0"/>
              <a:t>z</a:t>
            </a:r>
            <a:r>
              <a:rPr lang="cs-CZ" dirty="0"/>
              <a:t> aktuálně 499  cizinců je </a:t>
            </a:r>
            <a:r>
              <a:rPr lang="cs-CZ" dirty="0" smtClean="0"/>
              <a:t>tedy mírně </a:t>
            </a:r>
            <a:r>
              <a:rPr lang="cs-CZ" dirty="0"/>
              <a:t>větší polovina Slováků </a:t>
            </a:r>
            <a:r>
              <a:rPr lang="cs-CZ" dirty="0" smtClean="0"/>
              <a:t>(53 %)</a:t>
            </a:r>
            <a:endParaRPr lang="cs-CZ" dirty="0"/>
          </a:p>
          <a:p>
            <a:pPr lvl="0"/>
            <a:endParaRPr lang="cs-CZ" sz="1400" dirty="0" smtClean="0"/>
          </a:p>
          <a:p>
            <a:pPr lvl="0"/>
            <a:r>
              <a:rPr lang="cs-CZ" dirty="0" smtClean="0"/>
              <a:t>podstatný nárůst proti </a:t>
            </a:r>
            <a:r>
              <a:rPr lang="cs-CZ" dirty="0"/>
              <a:t>roku </a:t>
            </a:r>
            <a:r>
              <a:rPr lang="cs-CZ" dirty="0" smtClean="0"/>
              <a:t>2007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2000" dirty="0" smtClean="0"/>
              <a:t>v roce 2007  celkem </a:t>
            </a:r>
            <a:r>
              <a:rPr lang="cs-CZ" sz="2000" dirty="0"/>
              <a:t>160 </a:t>
            </a:r>
            <a:r>
              <a:rPr lang="cs-CZ" sz="2000" dirty="0" smtClean="0"/>
              <a:t>cizinců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 kromě Slováků pouze 62 cizinci 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OPŘ RMU/ cizinci na MU za 10 let</a:t>
            </a:r>
          </a:p>
        </p:txBody>
      </p:sp>
    </p:spTree>
    <p:extLst>
      <p:ext uri="{BB962C8B-B14F-4D97-AF65-F5344CB8AC3E}">
        <p14:creationId xmlns:p14="http://schemas.microsoft.com/office/powerpoint/2010/main" val="35899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39054"/>
            <a:ext cx="8086635" cy="535780"/>
          </a:xfrm>
        </p:spPr>
        <p:txBody>
          <a:bodyPr/>
          <a:lstStyle/>
          <a:p>
            <a:r>
              <a:rPr lang="cs-CZ" altLang="cs-CZ" dirty="0" smtClean="0"/>
              <a:t>Cizinci na MU v letech 2007 - 2016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694" y="1424092"/>
            <a:ext cx="8422744" cy="496146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Základní  komentář ( </a:t>
            </a:r>
            <a:r>
              <a:rPr lang="cs-CZ" b="1" dirty="0" smtClean="0"/>
              <a:t>2/4 </a:t>
            </a:r>
            <a:r>
              <a:rPr lang="cs-CZ" b="1" dirty="0"/>
              <a:t>)</a:t>
            </a:r>
          </a:p>
          <a:p>
            <a:pPr marL="0" lvl="0" indent="0">
              <a:buNone/>
            </a:pPr>
            <a:endParaRPr lang="cs-CZ" sz="1000" dirty="0" smtClean="0"/>
          </a:p>
          <a:p>
            <a:pPr lvl="0"/>
            <a:r>
              <a:rPr lang="cs-CZ" dirty="0" smtClean="0"/>
              <a:t>nárůst </a:t>
            </a:r>
            <a:r>
              <a:rPr lang="cs-CZ" dirty="0"/>
              <a:t>počtu </a:t>
            </a:r>
            <a:r>
              <a:rPr lang="cs-CZ" dirty="0" smtClean="0"/>
              <a:t>cizinců </a:t>
            </a:r>
            <a:r>
              <a:rPr lang="cs-CZ" dirty="0"/>
              <a:t>poměrně plynulý až do roku </a:t>
            </a:r>
            <a:r>
              <a:rPr lang="cs-CZ" dirty="0" smtClean="0"/>
              <a:t>2013</a:t>
            </a:r>
          </a:p>
          <a:p>
            <a:pPr marL="0" lvl="0" indent="0">
              <a:buNone/>
            </a:pPr>
            <a:endParaRPr lang="cs-CZ" sz="1600" dirty="0" smtClean="0"/>
          </a:p>
          <a:p>
            <a:pPr lvl="0"/>
            <a:r>
              <a:rPr lang="cs-CZ" dirty="0" smtClean="0"/>
              <a:t>od 2013 spíše stagnace, </a:t>
            </a:r>
            <a:r>
              <a:rPr lang="cs-CZ" dirty="0"/>
              <a:t>i přes zahájení činnosti  CEITEC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/>
              <a:t>Lze konstatovat, že postupný nárůst cizinců na MU za posledních 10 let se láme  do stagnace po roce 2013, zejména s uvážením počtu cizinců na CEITEC právě od roku 2013   ( 79 až 119 v roce </a:t>
            </a:r>
            <a:r>
              <a:rPr lang="cs-CZ" sz="1800" dirty="0" smtClean="0"/>
              <a:t>2016)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1800" dirty="0"/>
          </a:p>
          <a:p>
            <a:r>
              <a:rPr lang="cs-CZ" dirty="0" smtClean="0"/>
              <a:t>bez </a:t>
            </a:r>
            <a:r>
              <a:rPr lang="cs-CZ" dirty="0"/>
              <a:t>CEITEC by byl stav cizinců v podstatě stejný ( mírně nižší )  jako v roce 2012 !</a:t>
            </a:r>
          </a:p>
          <a:p>
            <a:pPr lvl="0"/>
            <a:endParaRPr lang="cs-CZ" sz="1600" dirty="0" smtClean="0"/>
          </a:p>
          <a:p>
            <a:pPr marL="0" indent="0">
              <a:buNone/>
            </a:pPr>
            <a:endParaRPr lang="cs-CZ" altLang="cs-CZ" sz="1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OPŘ RMU/ cizinci na MU za 10 let</a:t>
            </a:r>
          </a:p>
        </p:txBody>
      </p:sp>
    </p:spTree>
    <p:extLst>
      <p:ext uri="{BB962C8B-B14F-4D97-AF65-F5344CB8AC3E}">
        <p14:creationId xmlns:p14="http://schemas.microsoft.com/office/powerpoint/2010/main" val="8620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39054"/>
            <a:ext cx="8086635" cy="535780"/>
          </a:xfrm>
        </p:spPr>
        <p:txBody>
          <a:bodyPr/>
          <a:lstStyle/>
          <a:p>
            <a:r>
              <a:rPr lang="cs-CZ" altLang="cs-CZ" dirty="0" smtClean="0"/>
              <a:t>Cizinci na MU v letech 2007 - 2016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694" y="1230883"/>
            <a:ext cx="8422744" cy="496146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Základní  komentář ( </a:t>
            </a:r>
            <a:r>
              <a:rPr lang="cs-CZ" b="1" dirty="0" smtClean="0"/>
              <a:t>3/4 </a:t>
            </a:r>
            <a:r>
              <a:rPr lang="cs-CZ" b="1" dirty="0"/>
              <a:t>)</a:t>
            </a:r>
          </a:p>
          <a:p>
            <a:pPr marL="0" lvl="0" indent="0">
              <a:buNone/>
            </a:pPr>
            <a:endParaRPr lang="cs-CZ" sz="1100" dirty="0" smtClean="0"/>
          </a:p>
          <a:p>
            <a:pPr lvl="0"/>
            <a:r>
              <a:rPr lang="cs-CZ" dirty="0"/>
              <a:t>p</a:t>
            </a:r>
            <a:r>
              <a:rPr lang="cs-CZ" dirty="0" smtClean="0"/>
              <a:t>očet </a:t>
            </a:r>
            <a:r>
              <a:rPr lang="cs-CZ" dirty="0"/>
              <a:t>cizinců v posledních 4 letech významněji roste pouze na CEITEC, mírně také na </a:t>
            </a:r>
            <a:r>
              <a:rPr lang="cs-CZ" dirty="0" err="1" smtClean="0"/>
              <a:t>PřF</a:t>
            </a:r>
            <a:r>
              <a:rPr lang="cs-CZ" dirty="0" smtClean="0"/>
              <a:t>, </a:t>
            </a:r>
            <a:r>
              <a:rPr lang="cs-CZ" dirty="0" err="1" smtClean="0"/>
              <a:t>PrF,ESF</a:t>
            </a:r>
            <a:endParaRPr lang="cs-CZ" dirty="0"/>
          </a:p>
          <a:p>
            <a:pPr lvl="0"/>
            <a:endParaRPr lang="cs-CZ" sz="1800" dirty="0" smtClean="0"/>
          </a:p>
          <a:p>
            <a:pPr lvl="0"/>
            <a:r>
              <a:rPr lang="cs-CZ" dirty="0"/>
              <a:t>p</a:t>
            </a:r>
            <a:r>
              <a:rPr lang="cs-CZ" dirty="0" smtClean="0"/>
              <a:t>očet </a:t>
            </a:r>
            <a:r>
              <a:rPr lang="cs-CZ" dirty="0"/>
              <a:t>cizinců v posledních 4 letech klesá </a:t>
            </a:r>
            <a:r>
              <a:rPr lang="cs-CZ" dirty="0" smtClean="0"/>
              <a:t>výrazněji </a:t>
            </a:r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/>
              <a:t>na FSS, </a:t>
            </a:r>
            <a:r>
              <a:rPr lang="cs-CZ" dirty="0" err="1"/>
              <a:t>FSpS</a:t>
            </a:r>
            <a:r>
              <a:rPr lang="cs-CZ" dirty="0"/>
              <a:t> a ÚVT</a:t>
            </a:r>
          </a:p>
          <a:p>
            <a:pPr lvl="0"/>
            <a:endParaRPr lang="cs-CZ" sz="1400" dirty="0" smtClean="0"/>
          </a:p>
          <a:p>
            <a:pPr lvl="0"/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ostatních součástech MU je zaměstnáno minimum cizinců, kromě Slováků jsou to jen jednotlivci, včetně pracovišť typu CZS, CJV </a:t>
            </a:r>
          </a:p>
          <a:p>
            <a:pPr lvl="0"/>
            <a:endParaRPr lang="cs-CZ" sz="1400" dirty="0" smtClean="0"/>
          </a:p>
          <a:p>
            <a:pPr lvl="0"/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rektorátu není, kromě 4 Slováků, žádný jiný </a:t>
            </a:r>
            <a:r>
              <a:rPr lang="cs-CZ" dirty="0" smtClean="0"/>
              <a:t>cizinec (!), </a:t>
            </a:r>
            <a:r>
              <a:rPr lang="cs-CZ" dirty="0"/>
              <a:t>tento stav platí v podstatě dlouhodobě</a:t>
            </a:r>
          </a:p>
          <a:p>
            <a:pPr marL="0" indent="0">
              <a:buNone/>
            </a:pPr>
            <a:endParaRPr lang="cs-CZ" altLang="cs-CZ" sz="1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OPŘ RMU/ cizinci na MU za 10 let</a:t>
            </a:r>
          </a:p>
        </p:txBody>
      </p:sp>
    </p:spTree>
    <p:extLst>
      <p:ext uri="{BB962C8B-B14F-4D97-AF65-F5344CB8AC3E}">
        <p14:creationId xmlns:p14="http://schemas.microsoft.com/office/powerpoint/2010/main" val="416526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66486"/>
            <a:ext cx="8086635" cy="535780"/>
          </a:xfrm>
        </p:spPr>
        <p:txBody>
          <a:bodyPr/>
          <a:lstStyle/>
          <a:p>
            <a:r>
              <a:rPr lang="cs-CZ" altLang="cs-CZ" dirty="0" smtClean="0"/>
              <a:t>Cizinci na MU v letech 2007 - 2016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73199"/>
            <a:ext cx="8422744" cy="496146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Základní  komentář ( </a:t>
            </a:r>
            <a:r>
              <a:rPr lang="cs-CZ" b="1" dirty="0" smtClean="0"/>
              <a:t>4/4 )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některých fakultách je počet cizinců Slováků podstatně převažující </a:t>
            </a:r>
            <a:r>
              <a:rPr lang="cs-CZ" dirty="0" smtClean="0"/>
              <a:t>počty ostatních cizinců ( </a:t>
            </a:r>
            <a:r>
              <a:rPr lang="cs-CZ" dirty="0"/>
              <a:t>LF, FI, ESF </a:t>
            </a:r>
            <a:r>
              <a:rPr lang="cs-CZ" dirty="0" smtClean="0"/>
              <a:t>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 err="1"/>
              <a:t>FSpS</a:t>
            </a:r>
            <a:r>
              <a:rPr lang="cs-CZ" dirty="0"/>
              <a:t> ( 4 cizinci ) a ÚVT ( 9 cizinců ) není kromě Slováků žádný jiný cizinec</a:t>
            </a:r>
          </a:p>
          <a:p>
            <a:pPr marL="0" indent="0">
              <a:buNone/>
            </a:pPr>
            <a:endParaRPr lang="cs-CZ" alt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OPŘ RMU/ cizinci na MU za 10 let</a:t>
            </a:r>
          </a:p>
        </p:txBody>
      </p:sp>
    </p:spTree>
    <p:extLst>
      <p:ext uri="{BB962C8B-B14F-4D97-AF65-F5344CB8AC3E}">
        <p14:creationId xmlns:p14="http://schemas.microsoft.com/office/powerpoint/2010/main" val="209903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1219"/>
            <a:ext cx="8086635" cy="492949"/>
          </a:xfrm>
        </p:spPr>
        <p:txBody>
          <a:bodyPr/>
          <a:lstStyle/>
          <a:p>
            <a:pPr marL="0" indent="0"/>
            <a:r>
              <a:rPr lang="cs-CZ" altLang="cs-CZ" dirty="0"/>
              <a:t>Cizinci na MU v letech 2007 - 2016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OPŘ RMU/ cizinci na MU za 10 let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09588" y="1508125"/>
          <a:ext cx="8081962" cy="4624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06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69507"/>
            <a:ext cx="8086635" cy="538669"/>
          </a:xfrm>
        </p:spPr>
        <p:txBody>
          <a:bodyPr/>
          <a:lstStyle/>
          <a:p>
            <a:r>
              <a:rPr lang="cs-CZ" altLang="cs-CZ" dirty="0"/>
              <a:t>Cizinci na MU v letech 2007 - 2016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45336"/>
            <a:ext cx="8082321" cy="481888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Přílohy</a:t>
            </a:r>
            <a:endParaRPr lang="cs-CZ" dirty="0"/>
          </a:p>
          <a:p>
            <a:pPr marL="0" indent="0">
              <a:buNone/>
            </a:pPr>
            <a:r>
              <a:rPr lang="cs-CZ" sz="2000" b="1" dirty="0"/>
              <a:t>Ostatní tabulky přehledů a další podrobnější grafy jsou </a:t>
            </a:r>
            <a:r>
              <a:rPr lang="cs-CZ" sz="2000" b="1" dirty="0" smtClean="0"/>
              <a:t>vzhledem  k rozsahu a možnosti porovnání přiložené </a:t>
            </a:r>
            <a:r>
              <a:rPr lang="cs-CZ" sz="2000" b="1" dirty="0"/>
              <a:t>ve formě </a:t>
            </a:r>
            <a:r>
              <a:rPr lang="cs-CZ" sz="2000" b="1" dirty="0" err="1" smtClean="0"/>
              <a:t>excelu</a:t>
            </a:r>
            <a:r>
              <a:rPr lang="cs-CZ" sz="2000" b="1" dirty="0" smtClean="0"/>
              <a:t>. </a:t>
            </a:r>
          </a:p>
          <a:p>
            <a:pPr marL="0" indent="0">
              <a:buNone/>
            </a:pPr>
            <a:endParaRPr 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c</a:t>
            </a:r>
            <a:r>
              <a:rPr lang="cs-CZ" dirty="0" smtClean="0"/>
              <a:t>izinci </a:t>
            </a:r>
            <a:r>
              <a:rPr lang="cs-CZ" dirty="0"/>
              <a:t>na MU v letech 2007 – 2016 ( k 30.9.)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</a:t>
            </a:r>
            <a:r>
              <a:rPr lang="cs-CZ" dirty="0" smtClean="0"/>
              <a:t>e </a:t>
            </a:r>
            <a:r>
              <a:rPr lang="cs-CZ" dirty="0"/>
              <a:t>fyzických počtech i přepočtených stavech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 členění podle fakult, VŠ ústavů a dalších součástí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</a:t>
            </a:r>
            <a:r>
              <a:rPr lang="cs-CZ" dirty="0" smtClean="0"/>
              <a:t>očty </a:t>
            </a:r>
            <a:r>
              <a:rPr lang="cs-CZ" dirty="0"/>
              <a:t>cizinců, s nimiž byla uzavřená nějaká forma dohody ( DPČ, DPP)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g</a:t>
            </a:r>
            <a:r>
              <a:rPr lang="cs-CZ" dirty="0" smtClean="0"/>
              <a:t>rafy </a:t>
            </a:r>
            <a:r>
              <a:rPr lang="cs-CZ" dirty="0"/>
              <a:t>k vizualizaci výše uvedených informací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OPŘ RMU/ cizinci na MU za 10 let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269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69507"/>
            <a:ext cx="8086635" cy="538669"/>
          </a:xfrm>
        </p:spPr>
        <p:txBody>
          <a:bodyPr/>
          <a:lstStyle/>
          <a:p>
            <a:r>
              <a:rPr lang="cs-CZ" altLang="cs-CZ" dirty="0"/>
              <a:t>Cizinci na MU v letech 2007 - 2016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45336"/>
            <a:ext cx="8082321" cy="4818888"/>
          </a:xfrm>
        </p:spPr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OPŘ RMU/ cizinci na MU za 10 let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593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96D4AF92AF9F4AAC0CD362E5C0876A" ma:contentTypeVersion="4" ma:contentTypeDescription="Vytvoří nový dokument" ma:contentTypeScope="" ma:versionID="796c18c9ecc4b560528463bacbf8d42f">
  <xsd:schema xmlns:xsd="http://www.w3.org/2001/XMLSchema" xmlns:xs="http://www.w3.org/2001/XMLSchema" xmlns:p="http://schemas.microsoft.com/office/2006/metadata/properties" xmlns:ns2="b3a71219-d366-496a-b038-4dc6db96ca37" targetNamespace="http://schemas.microsoft.com/office/2006/metadata/properties" ma:root="true" ma:fieldsID="98a33b797309768558381cbbd35db9c4" ns2:_="">
    <xsd:import namespace="b3a71219-d366-496a-b038-4dc6db96ca3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71219-d366-496a-b038-4dc6db96ca3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3a71219-d366-496a-b038-4dc6db96ca37">
      <UserInfo>
        <DisplayName>Mgr. Martina Fojtů</DisplayName>
        <AccountId>17</AccountId>
        <AccountType/>
      </UserInfo>
      <UserInfo>
        <DisplayName>David Povolný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DEC34D5-EE9A-40FE-A724-E49DBC6D4490}"/>
</file>

<file path=customXml/itemProps2.xml><?xml version="1.0" encoding="utf-8"?>
<ds:datastoreItem xmlns:ds="http://schemas.openxmlformats.org/officeDocument/2006/customXml" ds:itemID="{25ACDC7F-B54F-450B-830F-0F1EEF1CB84A}"/>
</file>

<file path=customXml/itemProps3.xml><?xml version="1.0" encoding="utf-8"?>
<ds:datastoreItem xmlns:ds="http://schemas.openxmlformats.org/officeDocument/2006/customXml" ds:itemID="{28A85B09-EE1D-43C1-8AA5-7C9FBE885FE1}"/>
</file>

<file path=docProps/app.xml><?xml version="1.0" encoding="utf-8"?>
<Properties xmlns="http://schemas.openxmlformats.org/officeDocument/2006/extended-properties" xmlns:vt="http://schemas.openxmlformats.org/officeDocument/2006/docPropsVTypes">
  <Template>mu_sablona_4×3_cz (1)</Template>
  <TotalTime>1355</TotalTime>
  <Words>314</Words>
  <Application>Microsoft Office PowerPoint</Application>
  <PresentationFormat>Předvádění na obrazovce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Zahraniční zaměstnanci na MU          v letech 2007-2016  k projednání na Kolegiu rektora dne 13.12.2016       Předkládá: Prof. MUDr. Martin Bareš Ph.D., prorektor pro akademické záležitosti  </vt:lpstr>
      <vt:lpstr>Cizinci na MU v letech 2007 - 2016</vt:lpstr>
      <vt:lpstr>Cizinci na MU v letech 2007 - 2016</vt:lpstr>
      <vt:lpstr>Cizinci na MU v letech 2007 - 2016</vt:lpstr>
      <vt:lpstr>Cizinci na MU v letech 2007 - 2016</vt:lpstr>
      <vt:lpstr>Cizinci na MU v letech 2007 - 2016</vt:lpstr>
      <vt:lpstr>Cizinci na MU v letech 2007 - 2016</vt:lpstr>
      <vt:lpstr>Cizinci na MU v letech 2007 - 2016</vt:lpstr>
      <vt:lpstr>Cizinci na MU v letech 2007 - 2016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Pokorny</dc:creator>
  <cp:lastModifiedBy>Tereza Fojtová</cp:lastModifiedBy>
  <cp:revision>134</cp:revision>
  <cp:lastPrinted>2016-08-30T12:28:26Z</cp:lastPrinted>
  <dcterms:created xsi:type="dcterms:W3CDTF">2016-07-27T08:24:27Z</dcterms:created>
  <dcterms:modified xsi:type="dcterms:W3CDTF">2016-12-16T09:12:54Z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0x0101005B96D4AF92AF9F4AAC0CD362E5C0876A</vt:lpwstr>
  </property>
</Properties>
</file>