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0" r:id="rId4"/>
    <p:sldId id="261" r:id="rId5"/>
    <p:sldId id="262" r:id="rId6"/>
    <p:sldId id="288" r:id="rId7"/>
    <p:sldId id="263" r:id="rId8"/>
    <p:sldId id="289" r:id="rId9"/>
    <p:sldId id="265" r:id="rId10"/>
    <p:sldId id="264" r:id="rId11"/>
    <p:sldId id="291" r:id="rId12"/>
    <p:sldId id="286" r:id="rId13"/>
    <p:sldId id="292" r:id="rId14"/>
    <p:sldId id="294" r:id="rId15"/>
    <p:sldId id="273" r:id="rId16"/>
    <p:sldId id="274" r:id="rId17"/>
    <p:sldId id="275" r:id="rId18"/>
    <p:sldId id="293" r:id="rId19"/>
    <p:sldId id="290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C45CB4-389C-9509-82B8-AC961B7B1F36}" name="Jana Veseláková" initials="JV" userId="29fa7319e99c984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65" autoAdjust="0"/>
    <p:restoredTop sz="91063" autoAdjust="0"/>
  </p:normalViewPr>
  <p:slideViewPr>
    <p:cSldViewPr>
      <p:cViewPr varScale="1">
        <p:scale>
          <a:sx n="63" d="100"/>
          <a:sy n="63" d="100"/>
        </p:scale>
        <p:origin x="16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87B55-6E2C-4F3C-84D8-BB28BCA0A980}" type="datetimeFigureOut">
              <a:rPr lang="cs-CZ" smtClean="0"/>
              <a:pPr/>
              <a:t>30.08.2023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33248-B3E0-4620-81F2-D8E7ADCDD61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33248-B3E0-4620-81F2-D8E7ADCDD61A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33248-B3E0-4620-81F2-D8E7ADCDD61A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zdůvodnění, proč do řady vetřelec nepatří: číslo jedno-, dvoumístné; liché, sudé; malé, velké; ciferný součet nebo rozdíl, vztah mezi čísly v řadě,…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33248-B3E0-4620-81F2-D8E7ADCDD61A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853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33248-B3E0-4620-81F2-D8E7ADCDD61A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Výzva: vytvořte takovou řadu čísel sami, zdůvodněte, proč některé číslo tam nebude patřit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33248-B3E0-4620-81F2-D8E7ADCDD61A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789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 našem výzkumu na vzorku 311 žáků 5. ročníku</a:t>
            </a:r>
            <a:r>
              <a:rPr lang="cs-CZ" baseline="0" dirty="0"/>
              <a:t> vyřešilo úspěšně 30,2 %.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33248-B3E0-4620-81F2-D8E7ADCDD61A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doc. Samková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33248-B3E0-4620-81F2-D8E7ADCDD61A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Ukázalo se, že výrazy nejméně, více než, méně než nemají pro žáky rozhodující význam k určení správného řešení. Uvažujeme: </a:t>
            </a:r>
            <a:r>
              <a:rPr lang="cs-CZ" dirty="0" err="1"/>
              <a:t>Peli</a:t>
            </a:r>
            <a:r>
              <a:rPr lang="cs-CZ" dirty="0"/>
              <a:t> chytil 2 žáby, </a:t>
            </a:r>
            <a:r>
              <a:rPr lang="cs-CZ" dirty="0" err="1"/>
              <a:t>Kamu</a:t>
            </a:r>
            <a:r>
              <a:rPr lang="cs-CZ" dirty="0"/>
              <a:t> 4 žáby a prostřední pelikán chytil více žab než </a:t>
            </a:r>
            <a:r>
              <a:rPr lang="cs-CZ" dirty="0" err="1"/>
              <a:t>Peli</a:t>
            </a:r>
            <a:r>
              <a:rPr lang="cs-CZ" dirty="0"/>
              <a:t> a méně než </a:t>
            </a:r>
            <a:r>
              <a:rPr lang="cs-CZ" dirty="0" err="1"/>
              <a:t>Kamu</a:t>
            </a:r>
            <a:r>
              <a:rPr lang="cs-CZ" dirty="0"/>
              <a:t>, musel tedy chytit 3 žáby (2 + 4 + 3 = 9).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33248-B3E0-4620-81F2-D8E7ADCDD61A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684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20E9-8A94-4E8A-88EB-52715F2E92F7}" type="datetimeFigureOut">
              <a:rPr lang="cs-CZ" smtClean="0"/>
              <a:pPr/>
              <a:t>30.08.2023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ED6F-8167-43F0-9D0C-BC62023743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20E9-8A94-4E8A-88EB-52715F2E92F7}" type="datetimeFigureOut">
              <a:rPr lang="cs-CZ" smtClean="0"/>
              <a:pPr/>
              <a:t>30.08.2023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ED6F-8167-43F0-9D0C-BC62023743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20E9-8A94-4E8A-88EB-52715F2E92F7}" type="datetimeFigureOut">
              <a:rPr lang="cs-CZ" smtClean="0"/>
              <a:pPr/>
              <a:t>30.08.2023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ED6F-8167-43F0-9D0C-BC62023743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20E9-8A94-4E8A-88EB-52715F2E92F7}" type="datetimeFigureOut">
              <a:rPr lang="cs-CZ" smtClean="0"/>
              <a:pPr/>
              <a:t>30.08.2023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ED6F-8167-43F0-9D0C-BC62023743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20E9-8A94-4E8A-88EB-52715F2E92F7}" type="datetimeFigureOut">
              <a:rPr lang="cs-CZ" smtClean="0"/>
              <a:pPr/>
              <a:t>30.08.2023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ED6F-8167-43F0-9D0C-BC62023743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20E9-8A94-4E8A-88EB-52715F2E92F7}" type="datetimeFigureOut">
              <a:rPr lang="cs-CZ" smtClean="0"/>
              <a:pPr/>
              <a:t>30.08.2023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ED6F-8167-43F0-9D0C-BC62023743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20E9-8A94-4E8A-88EB-52715F2E92F7}" type="datetimeFigureOut">
              <a:rPr lang="cs-CZ" smtClean="0"/>
              <a:pPr/>
              <a:t>30.08.2023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ED6F-8167-43F0-9D0C-BC62023743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20E9-8A94-4E8A-88EB-52715F2E92F7}" type="datetimeFigureOut">
              <a:rPr lang="cs-CZ" smtClean="0"/>
              <a:pPr/>
              <a:t>30.08.2023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ED6F-8167-43F0-9D0C-BC62023743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20E9-8A94-4E8A-88EB-52715F2E92F7}" type="datetimeFigureOut">
              <a:rPr lang="cs-CZ" smtClean="0"/>
              <a:pPr/>
              <a:t>30.08.2023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ED6F-8167-43F0-9D0C-BC62023743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20E9-8A94-4E8A-88EB-52715F2E92F7}" type="datetimeFigureOut">
              <a:rPr lang="cs-CZ" smtClean="0"/>
              <a:pPr/>
              <a:t>30.08.2023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ED6F-8167-43F0-9D0C-BC62023743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20E9-8A94-4E8A-88EB-52715F2E92F7}" type="datetimeFigureOut">
              <a:rPr lang="cs-CZ" smtClean="0"/>
              <a:pPr/>
              <a:t>30.08.2023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ED6F-8167-43F0-9D0C-BC62023743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E20E9-8A94-4E8A-88EB-52715F2E92F7}" type="datetimeFigureOut">
              <a:rPr lang="cs-CZ" smtClean="0"/>
              <a:pPr/>
              <a:t>30.08.2023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6ED6F-8167-43F0-9D0C-BC620237436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nadanyprvnacek.cz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unispace.muni.cz/library/catalog/book/123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357453"/>
          </a:xfrm>
        </p:spPr>
        <p:txBody>
          <a:bodyPr>
            <a:normAutofit/>
          </a:bodyPr>
          <a:lstStyle/>
          <a:p>
            <a:r>
              <a:rPr lang="cs-CZ" sz="4000" b="1" dirty="0"/>
              <a:t>Matematika a nadaní žáci</a:t>
            </a:r>
            <a:br>
              <a:rPr lang="cs-CZ" sz="4000" b="1" dirty="0"/>
            </a:br>
            <a:r>
              <a:rPr lang="cs-CZ" sz="4000" b="1" dirty="0"/>
              <a:t>(náměty aktivit a úloh pro žáky)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000504"/>
            <a:ext cx="6400800" cy="2214578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PhDr. Eva Nováková, </a:t>
            </a:r>
            <a:r>
              <a:rPr lang="cs-CZ" b="1" dirty="0" err="1">
                <a:solidFill>
                  <a:schemeClr val="tx1"/>
                </a:solidFill>
              </a:rPr>
              <a:t>Ph.D</a:t>
            </a:r>
            <a:r>
              <a:rPr lang="cs-CZ" b="1" dirty="0">
                <a:solidFill>
                  <a:schemeClr val="tx1"/>
                </a:solidFill>
              </a:rPr>
              <a:t>.,</a:t>
            </a:r>
          </a:p>
          <a:p>
            <a:r>
              <a:rPr lang="cs-CZ" b="1" dirty="0">
                <a:solidFill>
                  <a:schemeClr val="tx1"/>
                </a:solidFill>
              </a:rPr>
              <a:t>Katedra matematiky </a:t>
            </a:r>
            <a:r>
              <a:rPr lang="cs-CZ" b="1" dirty="0" err="1">
                <a:solidFill>
                  <a:schemeClr val="tx1"/>
                </a:solidFill>
              </a:rPr>
              <a:t>PdF</a:t>
            </a:r>
            <a:r>
              <a:rPr lang="cs-CZ" b="1" dirty="0">
                <a:solidFill>
                  <a:schemeClr val="tx1"/>
                </a:solidFill>
              </a:rPr>
              <a:t> MU</a:t>
            </a:r>
          </a:p>
          <a:p>
            <a:r>
              <a:rPr lang="cs-CZ" dirty="0" err="1">
                <a:solidFill>
                  <a:schemeClr val="tx1"/>
                </a:solidFill>
              </a:rPr>
              <a:t>novakova</a:t>
            </a:r>
            <a:r>
              <a:rPr lang="en-GB" dirty="0">
                <a:solidFill>
                  <a:schemeClr val="tx1"/>
                </a:solidFill>
              </a:rPr>
              <a:t>@</a:t>
            </a:r>
            <a:r>
              <a:rPr lang="cs-CZ" dirty="0" err="1">
                <a:solidFill>
                  <a:schemeClr val="tx1"/>
                </a:solidFill>
              </a:rPr>
              <a:t>ped.muni.cz</a:t>
            </a:r>
            <a:endParaRPr lang="cs-CZ" dirty="0">
              <a:solidFill>
                <a:schemeClr val="tx1"/>
              </a:solidFill>
            </a:endParaRPr>
          </a:p>
          <a:p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785817"/>
          </a:xfrm>
        </p:spPr>
        <p:txBody>
          <a:bodyPr>
            <a:normAutofit/>
          </a:bodyPr>
          <a:lstStyle/>
          <a:p>
            <a:r>
              <a:rPr lang="cs-CZ" sz="3200" b="1" dirty="0"/>
              <a:t>Nestandardní slovní úloha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0034" y="1214422"/>
            <a:ext cx="8358246" cy="542928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cs-CZ" sz="3400" i="1" dirty="0">
                <a:solidFill>
                  <a:schemeClr val="tx1"/>
                </a:solidFill>
              </a:rPr>
              <a:t>V kouzelné zahradě rostou kouzelné stromy. Na každém stromě je buď 6 hrušek a 3 jablka nebo 8 hrušek a 4 jablka. Na stromech v zahradě je celkem 25 jablek. Kolik hrušek je na těchto stromech? </a:t>
            </a:r>
            <a:r>
              <a:rPr lang="cs-CZ" sz="3400" dirty="0">
                <a:solidFill>
                  <a:schemeClr val="tx1"/>
                </a:solidFill>
              </a:rPr>
              <a:t> </a:t>
            </a:r>
          </a:p>
          <a:p>
            <a:pPr algn="l"/>
            <a:endParaRPr lang="cs-CZ" sz="2400" dirty="0">
              <a:solidFill>
                <a:schemeClr val="tx1"/>
              </a:solidFill>
            </a:endParaRPr>
          </a:p>
          <a:p>
            <a:pPr algn="l"/>
            <a:r>
              <a:rPr lang="cs-CZ" sz="2400" dirty="0">
                <a:solidFill>
                  <a:schemeClr val="tx1"/>
                </a:solidFill>
              </a:rPr>
              <a:t>Řešení vychází z intuitivního porozumění </a:t>
            </a:r>
          </a:p>
          <a:p>
            <a:pPr algn="l"/>
            <a:r>
              <a:rPr lang="cs-CZ" sz="2400" dirty="0">
                <a:solidFill>
                  <a:schemeClr val="tx1"/>
                </a:solidFill>
              </a:rPr>
              <a:t>vztahu přímé úměrnosti. </a:t>
            </a:r>
          </a:p>
          <a:p>
            <a:pPr algn="l"/>
            <a:r>
              <a:rPr lang="cs-CZ" sz="2400" dirty="0">
                <a:solidFill>
                  <a:schemeClr val="tx1"/>
                </a:solidFill>
              </a:rPr>
              <a:t>Porozumění zadání napomáhá obrázek, </a:t>
            </a:r>
          </a:p>
          <a:p>
            <a:pPr algn="l"/>
            <a:r>
              <a:rPr lang="cs-CZ" sz="2400" dirty="0">
                <a:solidFill>
                  <a:schemeClr val="tx1"/>
                </a:solidFill>
              </a:rPr>
              <a:t>na kterém jsou představeny oba druhy stromů.</a:t>
            </a:r>
          </a:p>
          <a:p>
            <a:pPr algn="l"/>
            <a:endParaRPr lang="cs-CZ" sz="2400" dirty="0">
              <a:solidFill>
                <a:schemeClr val="tx1"/>
              </a:solidFill>
            </a:endParaRPr>
          </a:p>
          <a:p>
            <a:pPr algn="l"/>
            <a:r>
              <a:rPr lang="cs-CZ" sz="2400" dirty="0">
                <a:solidFill>
                  <a:schemeClr val="tx1"/>
                </a:solidFill>
              </a:rPr>
              <a:t>Na každém kouzelném stromě (v zadání i na obrázku) je vždy </a:t>
            </a:r>
            <a:r>
              <a:rPr lang="cs-CZ" sz="2400" b="1" dirty="0">
                <a:solidFill>
                  <a:schemeClr val="tx1"/>
                </a:solidFill>
              </a:rPr>
              <a:t>dvakrát více hrušek než jablek</a:t>
            </a:r>
            <a:r>
              <a:rPr lang="cs-CZ" sz="2400" dirty="0">
                <a:solidFill>
                  <a:schemeClr val="tx1"/>
                </a:solidFill>
              </a:rPr>
              <a:t> (6 hrušek a 3 jablka nebo 8 hrušek a 4 jablka), musí být tedy dvakrát více hrušek na všech stromech také v celé zahradě, tj. 50 hrušek a 25 jablek. </a:t>
            </a:r>
          </a:p>
          <a:p>
            <a:pPr algn="l"/>
            <a:endParaRPr lang="cs-CZ" sz="24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016578"/>
            <a:ext cx="3000396" cy="176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42CEE3-834B-D175-34F5-FBB3C3D69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EA1F97-DE54-8446-8F63-78683B5BE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332657"/>
            <a:ext cx="8291264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Jana Pokud sledujeme poměr počtu hrušek a jablek na jednotlivých stromech, vidíme, že vždy platí, že hrušek se urodí dvakrát více než jablek. Z tohoto vztahu plyne, že při celkovém požadovaném počtu 25 jablek bude na stromech 50 hrušek (25 · 2 = 50). Jana vyšla z poměru počtu hrušek a jablek na jednotlivých stromech – jablek je dvakrát méně.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E1ADE0B-9468-0C45-D750-2F0D3DCA0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807651"/>
            <a:ext cx="5534065" cy="64770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67ED83B-212C-758B-86D2-70BAAC26BF7A}"/>
              </a:ext>
            </a:extLst>
          </p:cNvPr>
          <p:cNvSpPr txBox="1"/>
          <p:nvPr/>
        </p:nvSpPr>
        <p:spPr>
          <a:xfrm>
            <a:off x="539552" y="3664589"/>
            <a:ext cx="80648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Jirka řeší úlohu pomocí zjišťování počtu stromů v zahradě. Při volbě 7 stromů, na kterých roste po třech jablkách, vyrostlo 21 jablek (tj. 42 hrušek). Doplníme 1 strom se čtyřmi jablky (tj. 8 hrušek) a dopočítáme celkový počet, 50 hrušek.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CBBEDE3-2FF2-2BC0-140E-FEB22B754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650" y="5384210"/>
            <a:ext cx="5676942" cy="88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44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642918"/>
            <a:ext cx="8715436" cy="6000792"/>
          </a:xfrm>
        </p:spPr>
        <p:txBody>
          <a:bodyPr/>
          <a:lstStyle/>
          <a:p>
            <a:pPr>
              <a:buNone/>
            </a:pPr>
            <a:r>
              <a:rPr lang="cs-CZ" sz="2000" dirty="0"/>
              <a:t>Moderní a neobvyklý je přístup ke zkoumání úloh a strategií řešení </a:t>
            </a:r>
            <a:r>
              <a:rPr lang="cs-CZ" sz="2000" b="1" dirty="0"/>
              <a:t>divergentních - polyvalentních úloh, </a:t>
            </a:r>
            <a:r>
              <a:rPr lang="cs-CZ" sz="2000" dirty="0"/>
              <a:t>v nichž zadání úlohy využívá podoby jednoduchého kresleného obrázku, znázorňující „bublinový“ rozhovor obvykle několika osob/dětí (v naší úloze ovšem pelikánů), označovaný jako  „</a:t>
            </a:r>
            <a:r>
              <a:rPr lang="cs-CZ" sz="2000" dirty="0" err="1"/>
              <a:t>Concept</a:t>
            </a:r>
            <a:r>
              <a:rPr lang="cs-CZ" sz="2000" dirty="0"/>
              <a:t> </a:t>
            </a:r>
            <a:r>
              <a:rPr lang="cs-CZ" sz="2000" dirty="0" err="1"/>
              <a:t>Cartoon</a:t>
            </a:r>
            <a:r>
              <a:rPr lang="cs-CZ" sz="2000" dirty="0"/>
              <a:t>“. Texty v bublinách jsou stručné a používají jednoduchý jazyk. Jako výuková pomůcka pro podporu přírodovědného, ale i matematického vzdělávání je využívána především ve Velké  Británii. </a:t>
            </a:r>
          </a:p>
          <a:p>
            <a:pPr>
              <a:buNone/>
            </a:pPr>
            <a:r>
              <a:rPr lang="cs-CZ" sz="2000" dirty="0"/>
              <a:t>Ukázka </a:t>
            </a:r>
            <a:r>
              <a:rPr lang="cs-CZ" sz="2000" dirty="0" err="1"/>
              <a:t>Concept</a:t>
            </a:r>
            <a:r>
              <a:rPr lang="cs-CZ" sz="2000" dirty="0"/>
              <a:t> </a:t>
            </a:r>
            <a:r>
              <a:rPr lang="cs-CZ" sz="2000" dirty="0" err="1"/>
              <a:t>Cartoon</a:t>
            </a:r>
            <a:r>
              <a:rPr lang="cs-CZ" sz="2000" dirty="0"/>
              <a:t>:</a:t>
            </a:r>
            <a:endParaRPr lang="cs-CZ" sz="2000" i="1" dirty="0"/>
          </a:p>
          <a:p>
            <a:pPr>
              <a:buNone/>
            </a:pPr>
            <a:r>
              <a:rPr lang="cs-CZ" sz="2000" i="1" dirty="0"/>
              <a:t>Kolik žabek tito tři pelikáni  dohromady chytili?</a:t>
            </a:r>
          </a:p>
          <a:p>
            <a:pPr>
              <a:buNone/>
            </a:pPr>
            <a:endParaRPr lang="cs-CZ" sz="2000" i="1" dirty="0"/>
          </a:p>
          <a:p>
            <a:pPr>
              <a:buNone/>
            </a:pPr>
            <a:endParaRPr lang="cs-CZ" sz="2000" dirty="0"/>
          </a:p>
          <a:p>
            <a:pPr>
              <a:buNone/>
            </a:pPr>
            <a:endParaRPr lang="cs-CZ" sz="2000" dirty="0"/>
          </a:p>
          <a:p>
            <a:pPr>
              <a:buNone/>
            </a:pPr>
            <a:endParaRPr lang="cs-CZ" sz="2000" dirty="0"/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86190"/>
            <a:ext cx="828680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F88DD7-B453-0903-DBC2-7EAFBD347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E4445C-7A7E-7AA0-EC6F-B20A633E2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203" y="1988840"/>
            <a:ext cx="8229600" cy="3489251"/>
          </a:xfrm>
        </p:spPr>
        <p:txBody>
          <a:bodyPr>
            <a:normAutofit/>
          </a:bodyPr>
          <a:lstStyle/>
          <a:p>
            <a:r>
              <a:rPr lang="cs-CZ" sz="2800" dirty="0"/>
              <a:t>„Mohl chytit </a:t>
            </a:r>
            <a:r>
              <a:rPr lang="cs-CZ" sz="2800" dirty="0" err="1"/>
              <a:t>Peli</a:t>
            </a:r>
            <a:r>
              <a:rPr lang="cs-CZ" sz="2800" dirty="0"/>
              <a:t> a Kanu jiný počet žab?“ </a:t>
            </a:r>
            <a:br>
              <a:rPr lang="cs-CZ" sz="2800" dirty="0"/>
            </a:br>
            <a:r>
              <a:rPr lang="cs-CZ" sz="2800" dirty="0"/>
              <a:t>„Co znamená nejméně, více než?“ </a:t>
            </a:r>
          </a:p>
          <a:p>
            <a:r>
              <a:rPr lang="cs-CZ" sz="2800" dirty="0"/>
              <a:t>Skutečnost, kdy i bez respektování podmínek nejméně, více než, méně než vyřeší úlohu správně. Někteří považují správnou interpretaci za významnou a jedinou možnou, jiní se spokojí s dosažením správného řešení.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D6DC003-A79D-FA52-FA0D-64104AC3C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51947"/>
            <a:ext cx="5816663" cy="163201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BE9E576-268D-89CD-38C2-76CE31B92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4849799"/>
            <a:ext cx="3905279" cy="173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0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F0A1D2-63EC-E74C-DA1F-2A241F8B6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Odkaz: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43B7F3A-B8E4-F20D-000D-354E7F4B1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8" y="548680"/>
            <a:ext cx="3909660" cy="5057382"/>
          </a:xfrm>
        </p:spPr>
      </p:pic>
    </p:spTree>
    <p:extLst>
      <p:ext uri="{BB962C8B-B14F-4D97-AF65-F5344CB8AC3E}">
        <p14:creationId xmlns:p14="http://schemas.microsoft.com/office/powerpoint/2010/main" val="2816552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C25DA1-F204-216A-F05A-827B94DA0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343AD8-F293-9515-9781-E4E699BB2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D42EB69-4D94-F498-26CA-AB4D6AEF59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4290"/>
            <a:ext cx="9141682" cy="6856928"/>
          </a:xfrm>
          <a:prstGeom prst="rect">
            <a:avLst/>
          </a:prstGeom>
        </p:spPr>
      </p:pic>
      <p:sp>
        <p:nvSpPr>
          <p:cNvPr id="5" name="Podnadpis 4">
            <a:extLst>
              <a:ext uri="{FF2B5EF4-FFF2-40B4-BE49-F238E27FC236}">
                <a16:creationId xmlns:a16="http://schemas.microsoft.com/office/drawing/2014/main" id="{294D94DC-D4C6-ED88-E618-5386BDF41523}"/>
              </a:ext>
            </a:extLst>
          </p:cNvPr>
          <p:cNvSpPr txBox="1">
            <a:spLocks/>
          </p:cNvSpPr>
          <p:nvPr/>
        </p:nvSpPr>
        <p:spPr>
          <a:xfrm>
            <a:off x="1602863" y="4286256"/>
            <a:ext cx="5736222" cy="1500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800" dirty="0">
                <a:solidFill>
                  <a:srgbClr val="000000"/>
                </a:solidFill>
              </a:rPr>
              <a:t>         PhDr. Eva Nováková, PhD.		</a:t>
            </a:r>
          </a:p>
          <a:p>
            <a:pPr marL="0" indent="0" algn="ctr">
              <a:buNone/>
            </a:pPr>
            <a:r>
              <a:rPr lang="cs-CZ" sz="2800" dirty="0">
                <a:solidFill>
                  <a:srgbClr val="000000"/>
                </a:solidFill>
              </a:rPr>
              <a:t>Pedagogická fakulta MU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85D7050-B35B-BB20-8C72-14981B8BFA92}"/>
              </a:ext>
            </a:extLst>
          </p:cNvPr>
          <p:cNvSpPr txBox="1"/>
          <p:nvPr/>
        </p:nvSpPr>
        <p:spPr>
          <a:xfrm>
            <a:off x="1899702" y="1928802"/>
            <a:ext cx="534316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rgbClr val="000000"/>
                </a:solidFill>
              </a:rPr>
              <a:t>Soubor materiálů k rozvoji </a:t>
            </a:r>
            <a:br>
              <a:rPr lang="cs-CZ" sz="3200" b="1" dirty="0">
                <a:solidFill>
                  <a:srgbClr val="000000"/>
                </a:solidFill>
              </a:rPr>
            </a:br>
            <a:r>
              <a:rPr lang="cs-CZ" sz="3200" b="1" dirty="0">
                <a:solidFill>
                  <a:srgbClr val="000000"/>
                </a:solidFill>
              </a:rPr>
              <a:t>matematicky nadaných žáků:</a:t>
            </a:r>
            <a:br>
              <a:rPr lang="cs-CZ" sz="3200" b="1" dirty="0">
                <a:solidFill>
                  <a:srgbClr val="000000"/>
                </a:solidFill>
              </a:rPr>
            </a:br>
            <a:r>
              <a:rPr lang="cs-CZ" sz="3200" b="1" dirty="0">
                <a:solidFill>
                  <a:srgbClr val="000000"/>
                </a:solidFill>
              </a:rPr>
              <a:t> tvorba, analýza, ověřování modelu</a:t>
            </a:r>
            <a:endParaRPr lang="cs-CZ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BA550AD3-5304-592F-96CF-894AA5A76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E289-086E-49E8-A669-8125520B61A9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333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92173"/>
          </a:xfrm>
        </p:spPr>
        <p:txBody>
          <a:bodyPr>
            <a:normAutofit/>
          </a:bodyPr>
          <a:lstStyle/>
          <a:p>
            <a:pPr algn="l"/>
            <a:r>
              <a:rPr lang="cs-CZ" sz="3200" dirty="0">
                <a:solidFill>
                  <a:srgbClr val="000000"/>
                </a:solidFill>
              </a:rPr>
              <a:t>		</a:t>
            </a:r>
            <a:r>
              <a:rPr lang="cs-CZ" sz="2800" b="1" dirty="0">
                <a:solidFill>
                  <a:srgbClr val="000000"/>
                </a:solidFill>
              </a:rPr>
              <a:t>Vytváření materiálů</a:t>
            </a:r>
            <a:endParaRPr lang="cs-CZ" sz="2800" b="1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320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>
                          <a:solidFill>
                            <a:srgbClr val="000000"/>
                          </a:solidFill>
                        </a:rPr>
                        <a:t>Autorský tým kateder matematiky a výtvarné výchovy Pedagogické fakulty MU: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>
                          <a:solidFill>
                            <a:srgbClr val="000000"/>
                          </a:solidFill>
                        </a:rPr>
                        <a:t>Eva Nováková, Růžena Blažková, Matěj Smetana, Petra Bušková, Jindřiška Svobodová</a:t>
                      </a:r>
                    </a:p>
                    <a:p>
                      <a:endParaRPr lang="cs-CZ" dirty="0"/>
                    </a:p>
                    <a:p>
                      <a:endParaRPr lang="cs-CZ" dirty="0"/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cs-CZ" sz="3200" dirty="0">
                        <a:solidFill>
                          <a:srgbClr val="000000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cs-CZ" sz="2800" dirty="0">
                          <a:solidFill>
                            <a:srgbClr val="000000"/>
                          </a:solidFill>
                        </a:rPr>
                        <a:t>Soubor zpracovaných materiálů tvoří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cs-CZ" sz="2800" dirty="0">
                          <a:solidFill>
                            <a:srgbClr val="000000"/>
                          </a:solidFill>
                        </a:rPr>
                        <a:t> 60 pracovních listů ke 20 vybraným matematickým tématům ve třech úrovních obtížnosti (V1, V2, V3),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cs-CZ" sz="2800" dirty="0">
                          <a:solidFill>
                            <a:srgbClr val="000000"/>
                          </a:solidFill>
                        </a:rPr>
                        <a:t> soubor </a:t>
                      </a:r>
                      <a:r>
                        <a:rPr lang="cs-CZ" sz="2800" dirty="0" err="1">
                          <a:solidFill>
                            <a:srgbClr val="000000"/>
                          </a:solidFill>
                        </a:rPr>
                        <a:t>videolekcí</a:t>
                      </a:r>
                      <a:endParaRPr lang="cs-CZ" sz="2800" dirty="0">
                        <a:solidFill>
                          <a:srgbClr val="000000"/>
                        </a:solidFill>
                      </a:endParaRPr>
                    </a:p>
                    <a:p>
                      <a:endParaRPr lang="cs-CZ" sz="1800" dirty="0"/>
                    </a:p>
                    <a:p>
                      <a:endParaRPr lang="cs-CZ" dirty="0"/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Podporujeme nadané prvňáčky | 12.10.2022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E289-086E-49E8-A669-8125520B61A9}" type="slidenum">
              <a:rPr lang="cs-CZ" smtClean="0"/>
              <a:pPr/>
              <a:t>16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Podporujeme nadané prvňáčky | 12.10.2022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E289-086E-49E8-A669-8125520B61A9}" type="slidenum">
              <a:rPr lang="cs-CZ" smtClean="0"/>
              <a:pPr/>
              <a:t>17</a:t>
            </a:fld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/>
          </p:cNvGraphicFramePr>
          <p:nvPr/>
        </p:nvGraphicFramePr>
        <p:xfrm>
          <a:off x="428596" y="1571612"/>
          <a:ext cx="8286808" cy="5161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61293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cs-CZ" sz="2800" dirty="0">
                        <a:solidFill>
                          <a:srgbClr val="000000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cs-CZ" sz="2800" dirty="0">
                          <a:solidFill>
                            <a:srgbClr val="000000"/>
                          </a:solidFill>
                        </a:rPr>
                        <a:t>Témata volena tak, aby rozvíjela a</a:t>
                      </a:r>
                      <a:r>
                        <a:rPr lang="cs-CZ" sz="28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cs-CZ" sz="2800" dirty="0">
                          <a:solidFill>
                            <a:srgbClr val="000000"/>
                          </a:solidFill>
                        </a:rPr>
                        <a:t>rozšiřovala vzdělávací obsah matematiky 1.</a:t>
                      </a:r>
                      <a:r>
                        <a:rPr lang="cs-CZ" sz="28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cs-CZ" sz="2800" dirty="0">
                          <a:solidFill>
                            <a:srgbClr val="000000"/>
                          </a:solidFill>
                        </a:rPr>
                        <a:t>ročníku ZŠ: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cs-CZ" sz="2800" dirty="0">
                          <a:solidFill>
                            <a:srgbClr val="000000"/>
                          </a:solidFill>
                        </a:rPr>
                        <a:t> učivo RVP ZV (početní operace – </a:t>
                      </a:r>
                      <a:r>
                        <a:rPr lang="cs-CZ" sz="2800" dirty="0" err="1">
                          <a:solidFill>
                            <a:srgbClr val="000000"/>
                          </a:solidFill>
                        </a:rPr>
                        <a:t>kalkulativní</a:t>
                      </a:r>
                      <a:r>
                        <a:rPr lang="cs-CZ" sz="2800" dirty="0">
                          <a:solidFill>
                            <a:srgbClr val="000000"/>
                          </a:solidFill>
                        </a:rPr>
                        <a:t> i slovní úlohy; základní pojmy geometrie 2D a 3D)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cs-CZ" sz="2800" dirty="0">
                          <a:solidFill>
                            <a:srgbClr val="000000"/>
                          </a:solidFill>
                        </a:rPr>
                        <a:t> učivo vyšších ročníků ZŠ (zlomky; geometrie trojúhelníka; </a:t>
                      </a:r>
                      <a:r>
                        <a:rPr lang="cs-CZ" sz="2800" dirty="0" err="1">
                          <a:solidFill>
                            <a:srgbClr val="000000"/>
                          </a:solidFill>
                        </a:rPr>
                        <a:t>mnohúhelníky</a:t>
                      </a:r>
                      <a:r>
                        <a:rPr lang="cs-CZ" sz="2800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cs-CZ" sz="2800" dirty="0">
                          <a:solidFill>
                            <a:srgbClr val="000000"/>
                          </a:solidFill>
                        </a:rPr>
                        <a:t> témata z rozšiřující a zájmové matematiky (magické čtverce; kombinatorika; figurální čísla; šifry; prvky finanční matematiky)</a:t>
                      </a:r>
                    </a:p>
                    <a:p>
                      <a:endParaRPr lang="cs-CZ" sz="1800" dirty="0"/>
                    </a:p>
                    <a:p>
                      <a:endParaRPr lang="cs-CZ" dirty="0"/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000000"/>
                </a:solidFill>
              </a:rPr>
              <a:t>		</a:t>
            </a:r>
            <a:r>
              <a:rPr lang="cs-CZ" sz="2800" b="1" dirty="0">
                <a:solidFill>
                  <a:srgbClr val="000000"/>
                </a:solidFill>
              </a:rPr>
              <a:t>Vytváření materiálů</a:t>
            </a: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7FCB0A-69A6-DE94-FE1F-ADA7B31A9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94556B-F9CD-6672-DAD0-90B4A1196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680939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https://www.nadanyprvnacek.cz/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D1FE142-AAF1-2042-FE75-283956CE4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04664"/>
            <a:ext cx="7668344" cy="454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45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CBA1F7-4AFA-CEFB-913C-24D20331D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98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464A4E"/>
                </a:solidFill>
                <a:effectLst/>
                <a:latin typeface="PT Serif" panose="020B0604020202020204" pitchFamily="18" charset="-18"/>
              </a:rPr>
              <a:t>Too often we give children answers to remember rather than problems to solve. ~Roger Lewin</a:t>
            </a:r>
            <a:br>
              <a:rPr lang="en-US" b="1" i="1" dirty="0">
                <a:solidFill>
                  <a:srgbClr val="464A4E"/>
                </a:solidFill>
                <a:effectLst/>
                <a:latin typeface="PT Serif" panose="020B0604020202020204" pitchFamily="18" charset="-18"/>
              </a:rPr>
            </a:b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82B8816-D132-41E2-BD75-FE490A8A2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3645024"/>
            <a:ext cx="2694292" cy="2769833"/>
          </a:xfrm>
        </p:spPr>
      </p:pic>
    </p:spTree>
    <p:extLst>
      <p:ext uri="{BB962C8B-B14F-4D97-AF65-F5344CB8AC3E}">
        <p14:creationId xmlns:p14="http://schemas.microsoft.com/office/powerpoint/2010/main" val="416610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16632"/>
            <a:ext cx="8715436" cy="6286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000" dirty="0"/>
              <a:t>Kdo je nadaný žák?  - různé modely (např. </a:t>
            </a:r>
            <a:r>
              <a:rPr lang="cs-CZ" sz="2000" dirty="0" err="1"/>
              <a:t>Renzulli</a:t>
            </a:r>
            <a:r>
              <a:rPr lang="cs-CZ" sz="2000" dirty="0"/>
              <a:t>, </a:t>
            </a:r>
            <a:r>
              <a:rPr lang="cs-CZ" sz="2000" dirty="0" err="1"/>
              <a:t>Mönks</a:t>
            </a:r>
            <a:r>
              <a:rPr lang="cs-CZ" sz="2000" dirty="0"/>
              <a:t>), instituce (MENSA); identifikace nadání. </a:t>
            </a:r>
          </a:p>
          <a:p>
            <a:pPr>
              <a:buNone/>
            </a:pPr>
            <a:r>
              <a:rPr lang="cs-CZ" sz="2000" dirty="0"/>
              <a:t>Ve škole individualizovaná výuka (IVP), rozvojové programy, účast ve školních soutěžích: MO, </a:t>
            </a:r>
            <a:r>
              <a:rPr lang="cs-CZ" sz="2000" dirty="0" err="1"/>
              <a:t>Pythagoriáda</a:t>
            </a:r>
            <a:r>
              <a:rPr lang="cs-CZ" sz="2000" dirty="0"/>
              <a:t>, Matematický klokan, Pangea, korespondenční soutěže.</a:t>
            </a:r>
          </a:p>
          <a:p>
            <a:pPr>
              <a:buNone/>
            </a:pPr>
            <a:r>
              <a:rPr lang="cs-CZ" sz="2000" dirty="0"/>
              <a:t>Inovativní pojetí identifikace a rozvoje dětí s nadáním pro matematiku (projekt „Nadaný prvňáček“, doc. </a:t>
            </a:r>
            <a:r>
              <a:rPr lang="cs-CZ" sz="2000" dirty="0" err="1"/>
              <a:t>Portešová</a:t>
            </a:r>
            <a:r>
              <a:rPr lang="cs-CZ" sz="2000" dirty="0"/>
              <a:t> z FSS, spolupráce na rozvojovém programu  členové kat. matematiky </a:t>
            </a:r>
            <a:r>
              <a:rPr lang="cs-CZ" sz="2000" dirty="0" err="1"/>
              <a:t>PdF</a:t>
            </a:r>
            <a:r>
              <a:rPr lang="cs-CZ" sz="2000" dirty="0"/>
              <a:t>). </a:t>
            </a:r>
          </a:p>
          <a:p>
            <a:pPr>
              <a:buNone/>
            </a:pPr>
            <a:r>
              <a:rPr lang="cs-CZ" sz="2000" dirty="0"/>
              <a:t>Bohatá literatura domácí i zahraniční, řada výzkumů z různých stránek v monografiích, disertačních a diplomových pracích, nabídka internetových zdrojů. </a:t>
            </a:r>
          </a:p>
          <a:p>
            <a:pPr>
              <a:buNone/>
            </a:pPr>
            <a:r>
              <a:rPr lang="cs-CZ" sz="1800" dirty="0"/>
              <a:t>BUDÍNOVÁ, Irena. </a:t>
            </a:r>
            <a:r>
              <a:rPr lang="cs-CZ" sz="1800" i="1" dirty="0"/>
              <a:t>Přístupy nadaných žáků 1. a 2. stupně základní školy k řešení některých typů úloh v matematice</a:t>
            </a:r>
            <a:r>
              <a:rPr lang="cs-CZ" sz="1800" dirty="0"/>
              <a:t>. Brno: Masarykova univerzita, 2021. </a:t>
            </a:r>
          </a:p>
          <a:p>
            <a:pPr>
              <a:buNone/>
            </a:pPr>
            <a:r>
              <a:rPr lang="cs-CZ" sz="1800" dirty="0"/>
              <a:t>Odkaz na publikaci: </a:t>
            </a:r>
            <a:r>
              <a:rPr lang="cs-CZ" sz="1800" dirty="0">
                <a:hlinkClick r:id="rId3"/>
              </a:rPr>
              <a:t>Přístupy nadaných žáků 1. a 2. stupně základní školy k řešení některých typů úloh v matematice | PEDF | </a:t>
            </a:r>
            <a:r>
              <a:rPr lang="cs-CZ" sz="1800" dirty="0" err="1">
                <a:hlinkClick r:id="rId3"/>
              </a:rPr>
              <a:t>Munispace</a:t>
            </a:r>
            <a:r>
              <a:rPr lang="cs-CZ" sz="1800" dirty="0">
                <a:hlinkClick r:id="rId3"/>
              </a:rPr>
              <a:t> – čítárna Masarykovy univerzity</a:t>
            </a:r>
            <a:endParaRPr lang="cs-CZ" sz="1800" dirty="0"/>
          </a:p>
          <a:p>
            <a:pPr>
              <a:buNone/>
            </a:pPr>
            <a:r>
              <a:rPr lang="cs-CZ" sz="1800" dirty="0"/>
              <a:t>BUDÍNOVÁ, Irena, Růžena BLAŽKOVÁ, Milena VAŇUROVÁ a Helena DURNOVÁ. </a:t>
            </a:r>
            <a:r>
              <a:rPr lang="cs-CZ" sz="1800" i="1" dirty="0"/>
              <a:t>Matematika pro bystré a nadané žáky. Úlohy pro žáky 1. stupně ZŠ, jejich rodiče a učitele</a:t>
            </a:r>
            <a:r>
              <a:rPr lang="cs-CZ" sz="1800" dirty="0"/>
              <a:t>. </a:t>
            </a:r>
          </a:p>
          <a:p>
            <a:pPr>
              <a:buNone/>
            </a:pPr>
            <a:r>
              <a:rPr lang="cs-CZ" sz="1800" dirty="0"/>
              <a:t>BUDÍNOVÁ, Irena, Růžena BLAŽKOVÁ. </a:t>
            </a:r>
            <a:r>
              <a:rPr lang="cs-CZ" sz="1800" i="1" dirty="0"/>
              <a:t>Sbírka matematických úloh s rostoucí náročností. 4. ročník ZŠ</a:t>
            </a:r>
            <a:r>
              <a:rPr lang="cs-CZ" sz="1800" dirty="0"/>
              <a:t>. Nakladatelství: </a:t>
            </a:r>
            <a:r>
              <a:rPr lang="cs-CZ" sz="1800" dirty="0" err="1"/>
              <a:t>Edika</a:t>
            </a:r>
            <a:r>
              <a:rPr lang="cs-CZ" sz="1800" dirty="0"/>
              <a:t>.</a:t>
            </a:r>
          </a:p>
          <a:p>
            <a:pPr>
              <a:buNone/>
            </a:pPr>
            <a:r>
              <a:rPr lang="cs-CZ" sz="1800" b="1" dirty="0"/>
              <a:t>Jaké jsou vaše vlastní zkušenosti s identifikací a rozvojem nadaného žáka?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142844" y="285728"/>
            <a:ext cx="8899526" cy="6357982"/>
            <a:chOff x="508" y="1276"/>
            <a:chExt cx="10149" cy="5907"/>
          </a:xfrm>
        </p:grpSpPr>
        <p:sp>
          <p:nvSpPr>
            <p:cNvPr id="2055" name="AutoShape 7"/>
            <p:cNvSpPr>
              <a:spLocks noChangeAspect="1" noChangeArrowheads="1" noTextEdit="1"/>
            </p:cNvSpPr>
            <p:nvPr/>
          </p:nvSpPr>
          <p:spPr bwMode="auto">
            <a:xfrm>
              <a:off x="508" y="1276"/>
              <a:ext cx="10102" cy="590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54" name="AutoShape 6"/>
            <p:cNvSpPr>
              <a:spLocks noChangeArrowheads="1"/>
            </p:cNvSpPr>
            <p:nvPr/>
          </p:nvSpPr>
          <p:spPr bwMode="auto">
            <a:xfrm>
              <a:off x="7362" y="3285"/>
              <a:ext cx="491" cy="466"/>
            </a:xfrm>
            <a:prstGeom prst="leftArrow">
              <a:avLst>
                <a:gd name="adj1" fmla="val 50000"/>
                <a:gd name="adj2" fmla="val 2634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" name="Прямоугольник 4"/>
            <p:cNvSpPr>
              <a:spLocks noChangeArrowheads="1"/>
            </p:cNvSpPr>
            <p:nvPr/>
          </p:nvSpPr>
          <p:spPr bwMode="auto">
            <a:xfrm>
              <a:off x="7759" y="1357"/>
              <a:ext cx="2898" cy="5826"/>
            </a:xfrm>
            <a:prstGeom prst="rect">
              <a:avLst/>
            </a:prstGeom>
            <a:solidFill>
              <a:srgbClr val="4F81BD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OSOBNOSTN</a:t>
              </a:r>
              <a:r>
                <a:rPr kumimoji="0" lang="cs-CZ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  <a:r>
                <a:rPr kumimoji="0" lang="cs-CZ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CHARAKTERISTIKY/ PŘEDPOKLADY Ž</a:t>
              </a:r>
              <a:r>
                <a:rPr kumimoji="0" lang="cs-CZ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Á</a:t>
              </a:r>
              <a:r>
                <a:rPr kumimoji="0" lang="cs-CZ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K</a:t>
              </a:r>
              <a:r>
                <a:rPr kumimoji="0" lang="cs-CZ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cs-CZ" sz="1400" b="1" dirty="0"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fyzický  a mentální věk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cs-CZ" sz="1600" b="1" dirty="0"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kognitivní vyspělost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(úroveň myšlení)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cs-CZ" sz="1600" b="1" dirty="0"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osvojené matematické znalosti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rozvinuté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klíčové kompetence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motivace k řešení (kooperace, soutěžení)</a:t>
              </a:r>
              <a:endPara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" name="Прямоугольник 4"/>
            <p:cNvSpPr>
              <a:spLocks noChangeArrowheads="1"/>
            </p:cNvSpPr>
            <p:nvPr/>
          </p:nvSpPr>
          <p:spPr bwMode="auto">
            <a:xfrm>
              <a:off x="508" y="1276"/>
              <a:ext cx="3032" cy="5907"/>
            </a:xfrm>
            <a:prstGeom prst="rect">
              <a:avLst/>
            </a:prstGeom>
            <a:solidFill>
              <a:srgbClr val="4F81BD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MATEMATICKÁ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ÚLOHA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cs-CZ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obtížnost učiva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matematický obsah (aritmetika, geometrie, logika, kombinatorika…)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cs-CZ" sz="1600" b="1" dirty="0"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způsob prezentace (obrázek, lineární text, matematický text)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cs-CZ" sz="1600" b="1" dirty="0"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otevřená / uzavřená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rutinní / problémová (nestandardní) /divergentní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numerická / slovní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 dirty="0">
                  <a:latin typeface="Times New Roman" pitchFamily="18" charset="0"/>
                  <a:cs typeface="Times New Roman" pitchFamily="18" charset="0"/>
                </a:rPr>
                <a:t>mezipředmětové vztahy</a:t>
              </a:r>
              <a:endPara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1" name="AutoShape 3"/>
            <p:cNvSpPr>
              <a:spLocks noChangeArrowheads="1"/>
            </p:cNvSpPr>
            <p:nvPr/>
          </p:nvSpPr>
          <p:spPr bwMode="auto">
            <a:xfrm>
              <a:off x="3576" y="3249"/>
              <a:ext cx="354" cy="54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" name="Овал 3"/>
            <p:cNvSpPr>
              <a:spLocks noChangeArrowheads="1"/>
            </p:cNvSpPr>
            <p:nvPr/>
          </p:nvSpPr>
          <p:spPr bwMode="auto">
            <a:xfrm>
              <a:off x="3949" y="1357"/>
              <a:ext cx="3417" cy="5826"/>
            </a:xfrm>
            <a:prstGeom prst="ellipse">
              <a:avLst/>
            </a:prstGeom>
            <a:solidFill>
              <a:srgbClr val="8EB4E3"/>
            </a:solidFill>
            <a:ln w="762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ŘE</a:t>
              </a:r>
              <a:r>
                <a:rPr kumimoji="0" lang="pl-PL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Š</a:t>
              </a:r>
              <a:r>
                <a:rPr kumimoji="0" lang="pl-PL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EN</a:t>
              </a:r>
              <a:r>
                <a:rPr kumimoji="0" lang="pl-PL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  <a:r>
                <a:rPr kumimoji="0" lang="pl-PL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pl-PL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Ú</a:t>
              </a:r>
              <a:r>
                <a:rPr kumimoji="0" lang="pl-PL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LOHY Ž</a:t>
              </a:r>
              <a:r>
                <a:rPr kumimoji="0" lang="pl-PL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Á</a:t>
              </a:r>
              <a:r>
                <a:rPr kumimoji="0" lang="pl-PL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KEM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pl-PL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přijet</a:t>
              </a:r>
              <a:r>
                <a:rPr kumimoji="0" lang="pl-PL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  <a:r>
                <a:rPr kumimoji="0" lang="pl-PL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pl-PL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ú</a:t>
              </a:r>
              <a:r>
                <a:rPr kumimoji="0" lang="pl-PL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lohy (porozuměn</a:t>
              </a:r>
              <a:r>
                <a:rPr kumimoji="0" lang="pl-PL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  <a:r>
                <a:rPr kumimoji="0" lang="pl-PL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pl-PL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ú</a:t>
              </a:r>
              <a:r>
                <a:rPr kumimoji="0" lang="pl-PL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loze)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pl-PL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uplatněn</a:t>
              </a:r>
              <a:r>
                <a:rPr kumimoji="0" lang="pl-PL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é</a:t>
              </a:r>
              <a:r>
                <a:rPr kumimoji="0" lang="pl-PL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strategie ře</a:t>
              </a:r>
              <a:r>
                <a:rPr kumimoji="0" lang="pl-PL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š</a:t>
              </a:r>
              <a:r>
                <a:rPr kumimoji="0" lang="pl-PL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en</a:t>
              </a:r>
              <a:r>
                <a:rPr kumimoji="0" lang="pl-PL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pl-PL" sz="1600" b="1" dirty="0">
                <a:solidFill>
                  <a:srgbClr val="000000"/>
                </a:solidFill>
                <a:latin typeface="Calibri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ú</a:t>
              </a:r>
              <a:r>
                <a:rPr kumimoji="0" lang="pl-PL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spě</a:t>
              </a:r>
              <a:r>
                <a:rPr kumimoji="0" lang="pl-PL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š</a:t>
              </a:r>
              <a:r>
                <a:rPr kumimoji="0" lang="pl-PL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nost ře</a:t>
              </a:r>
              <a:r>
                <a:rPr kumimoji="0" lang="pl-PL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š</a:t>
              </a:r>
              <a:r>
                <a:rPr kumimoji="0" lang="pl-PL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en</a:t>
              </a:r>
              <a:r>
                <a:rPr kumimoji="0" lang="pl-PL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pl-PL" sz="1600" b="1" dirty="0">
                <a:solidFill>
                  <a:srgbClr val="000000"/>
                </a:solidFill>
                <a:latin typeface="Calibri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predikce a sebehodnocen</a:t>
              </a:r>
              <a:r>
                <a:rPr kumimoji="0" lang="pl-PL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  <a:r>
                <a:rPr kumimoji="0" lang="pl-PL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pl-PL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ú</a:t>
              </a:r>
              <a:r>
                <a:rPr kumimoji="0" lang="pl-PL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spě</a:t>
              </a:r>
              <a:r>
                <a:rPr kumimoji="0" lang="pl-PL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š</a:t>
              </a:r>
              <a:r>
                <a:rPr kumimoji="0" lang="pl-PL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nosti ře</a:t>
              </a:r>
              <a:r>
                <a:rPr kumimoji="0" lang="pl-PL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š</a:t>
              </a:r>
              <a:r>
                <a:rPr kumimoji="0" lang="pl-PL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en</a:t>
              </a:r>
              <a:r>
                <a:rPr kumimoji="0" lang="pl-PL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  <a:endPara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cs-CZ" sz="3600" b="1" dirty="0"/>
              <a:t>Témata  workshopu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85926"/>
            <a:ext cx="8572560" cy="4340237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cs-CZ" dirty="0"/>
              <a:t>Úlohy z teorie čísel a elementární aritmetiky + ukázky a zkušenosti z řešení projektu „Nadaný prvňáček“</a:t>
            </a:r>
          </a:p>
          <a:p>
            <a:pPr marL="514350" indent="-514350">
              <a:buNone/>
            </a:pPr>
            <a:endParaRPr lang="cs-CZ" dirty="0"/>
          </a:p>
          <a:p>
            <a:pPr marL="514350" indent="-514350">
              <a:buNone/>
            </a:pPr>
            <a:r>
              <a:rPr lang="cs-CZ" dirty="0"/>
              <a:t>2)  Diskuse nad vybranými tématy</a:t>
            </a:r>
          </a:p>
          <a:p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cs-CZ" sz="3200" b="1" dirty="0"/>
              <a:t>Numerické úlohy – „vetřelec“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5572164"/>
          </a:xfrm>
        </p:spPr>
        <p:txBody>
          <a:bodyPr>
            <a:normAutofit/>
          </a:bodyPr>
          <a:lstStyle/>
          <a:p>
            <a:r>
              <a:rPr lang="cs-CZ" sz="2800" dirty="0"/>
              <a:t>Které číslo mezi ostatní nepatří? Svůj výběr zdůvodni</a:t>
            </a:r>
          </a:p>
          <a:p>
            <a:pPr>
              <a:buNone/>
            </a:pPr>
            <a:r>
              <a:rPr lang="cs-CZ" sz="2800" b="1" dirty="0"/>
              <a:t>		3 	  5 	  10 	  15</a:t>
            </a:r>
            <a:endParaRPr lang="cs-CZ" sz="2800" dirty="0"/>
          </a:p>
          <a:p>
            <a:pPr>
              <a:buNone/>
            </a:pPr>
            <a:r>
              <a:rPr lang="cs-CZ" sz="2800" dirty="0"/>
              <a:t>	Číslo _____ mezi ostatní nepatří, protože _______________</a:t>
            </a:r>
          </a:p>
          <a:p>
            <a:pPr>
              <a:buNone/>
            </a:pPr>
            <a:r>
              <a:rPr lang="cs-CZ" sz="2800" dirty="0"/>
              <a:t>	Najdeš i jiné řešení? __________________________________</a:t>
            </a:r>
          </a:p>
          <a:p>
            <a:pPr>
              <a:buNone/>
            </a:pPr>
            <a:r>
              <a:rPr lang="cs-CZ" dirty="0"/>
              <a:t> 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cs-CZ" sz="3200" b="1" dirty="0"/>
              <a:t>Numerické úlohy – „vetřelec“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5572164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Které číslo mezi ostatní nepatří? Svůj výběr zdůvodni</a:t>
            </a:r>
          </a:p>
          <a:p>
            <a:pPr>
              <a:buNone/>
            </a:pPr>
            <a:r>
              <a:rPr lang="cs-CZ" sz="2800" b="1" dirty="0"/>
              <a:t>		3 	  5 	  10 	  15</a:t>
            </a:r>
            <a:endParaRPr lang="cs-CZ" sz="2800" dirty="0"/>
          </a:p>
          <a:p>
            <a:pPr>
              <a:buNone/>
            </a:pPr>
            <a:r>
              <a:rPr lang="cs-CZ" sz="2800" dirty="0"/>
              <a:t>	Číslo _____ mezi ostatní nepatří, protože _______________</a:t>
            </a:r>
          </a:p>
          <a:p>
            <a:pPr>
              <a:buNone/>
            </a:pPr>
            <a:r>
              <a:rPr lang="cs-CZ" sz="2800" dirty="0"/>
              <a:t>	Najdeš i jiné řešení? __________________________________</a:t>
            </a:r>
          </a:p>
          <a:p>
            <a:pPr>
              <a:buNone/>
            </a:pPr>
            <a:r>
              <a:rPr lang="cs-CZ" dirty="0"/>
              <a:t> </a:t>
            </a:r>
            <a:r>
              <a:rPr lang="cs-CZ" sz="2400" dirty="0"/>
              <a:t>Například: </a:t>
            </a:r>
          </a:p>
          <a:p>
            <a:pPr>
              <a:buNone/>
            </a:pPr>
            <a:r>
              <a:rPr lang="cs-CZ" sz="2400" dirty="0"/>
              <a:t>číslo 10, protože je sudé, ostatní jsou lichá</a:t>
            </a:r>
          </a:p>
          <a:p>
            <a:pPr>
              <a:buNone/>
            </a:pPr>
            <a:r>
              <a:rPr lang="cs-CZ" sz="2400" dirty="0"/>
              <a:t>číslo 3, protože není násobkem pěti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2400" b="1" dirty="0"/>
              <a:t>Význam zdůvodnění, kompetence/dovednost nadaného žáka argumentovat na základě vlastních znalostí</a:t>
            </a:r>
          </a:p>
        </p:txBody>
      </p:sp>
    </p:spTree>
    <p:extLst>
      <p:ext uri="{BB962C8B-B14F-4D97-AF65-F5344CB8AC3E}">
        <p14:creationId xmlns:p14="http://schemas.microsoft.com/office/powerpoint/2010/main" val="205670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928693"/>
          </a:xfrm>
        </p:spPr>
        <p:txBody>
          <a:bodyPr>
            <a:normAutofit/>
          </a:bodyPr>
          <a:lstStyle/>
          <a:p>
            <a:r>
              <a:rPr lang="cs-CZ" sz="3200" b="1" dirty="0"/>
              <a:t>Numerické úlohy – „vetřelec“ 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8596" y="1428736"/>
            <a:ext cx="8429684" cy="5214974"/>
          </a:xfrm>
        </p:spPr>
        <p:txBody>
          <a:bodyPr/>
          <a:lstStyle/>
          <a:p>
            <a:pPr algn="l"/>
            <a:r>
              <a:rPr lang="cs-CZ" sz="2800" dirty="0">
                <a:solidFill>
                  <a:schemeClr val="tx1"/>
                </a:solidFill>
              </a:rPr>
              <a:t>Které číslo mezi ostatní nepatří? Svůj výběr zdůvodni. </a:t>
            </a:r>
          </a:p>
          <a:p>
            <a:pPr algn="l"/>
            <a:r>
              <a:rPr lang="cs-CZ" sz="2800" b="1" dirty="0">
                <a:solidFill>
                  <a:schemeClr val="tx1"/>
                </a:solidFill>
              </a:rPr>
              <a:t>	9 	  15 	    21 	      36</a:t>
            </a:r>
            <a:endParaRPr lang="cs-CZ" sz="2800" dirty="0">
              <a:solidFill>
                <a:schemeClr val="tx1"/>
              </a:solidFill>
            </a:endParaRPr>
          </a:p>
          <a:p>
            <a:pPr algn="l"/>
            <a:r>
              <a:rPr lang="cs-CZ" sz="2800" dirty="0">
                <a:solidFill>
                  <a:schemeClr val="tx1"/>
                </a:solidFill>
              </a:rPr>
              <a:t>Číslo _____ mezi ostatní nepatří, protože _______________</a:t>
            </a:r>
          </a:p>
          <a:p>
            <a:pPr algn="l"/>
            <a:endParaRPr lang="cs-CZ" sz="2800" dirty="0"/>
          </a:p>
          <a:p>
            <a:pPr algn="l"/>
            <a:endParaRPr lang="cs-CZ" sz="2800" dirty="0">
              <a:solidFill>
                <a:schemeClr val="tx1"/>
              </a:solidFill>
            </a:endParaRPr>
          </a:p>
          <a:p>
            <a:pPr algn="l"/>
            <a:endParaRPr lang="cs-CZ" sz="2800" dirty="0">
              <a:solidFill>
                <a:schemeClr val="tx1"/>
              </a:solidFill>
            </a:endParaRPr>
          </a:p>
          <a:p>
            <a:pPr algn="l"/>
            <a:endParaRPr lang="cs-CZ" sz="2800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928693"/>
          </a:xfrm>
        </p:spPr>
        <p:txBody>
          <a:bodyPr>
            <a:normAutofit/>
          </a:bodyPr>
          <a:lstStyle/>
          <a:p>
            <a:r>
              <a:rPr lang="cs-CZ" sz="3200" b="1" dirty="0"/>
              <a:t>Numerické úlohy – „vetřelec“ 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8596" y="1428736"/>
            <a:ext cx="8429684" cy="5214974"/>
          </a:xfrm>
        </p:spPr>
        <p:txBody>
          <a:bodyPr/>
          <a:lstStyle/>
          <a:p>
            <a:pPr algn="l"/>
            <a:r>
              <a:rPr lang="cs-CZ" sz="2800" dirty="0">
                <a:solidFill>
                  <a:schemeClr val="tx1"/>
                </a:solidFill>
              </a:rPr>
              <a:t>Které číslo mezi ostatní nepatří? Svůj výběr zdůvodni. </a:t>
            </a:r>
          </a:p>
          <a:p>
            <a:pPr algn="l"/>
            <a:r>
              <a:rPr lang="cs-CZ" sz="2800" b="1" dirty="0">
                <a:solidFill>
                  <a:schemeClr val="tx1"/>
                </a:solidFill>
              </a:rPr>
              <a:t>	9 	  15 	    21 	      36</a:t>
            </a:r>
            <a:endParaRPr lang="cs-CZ" sz="2800" dirty="0">
              <a:solidFill>
                <a:schemeClr val="tx1"/>
              </a:solidFill>
            </a:endParaRPr>
          </a:p>
          <a:p>
            <a:pPr algn="l"/>
            <a:r>
              <a:rPr lang="cs-CZ" sz="2800" dirty="0">
                <a:solidFill>
                  <a:schemeClr val="tx1"/>
                </a:solidFill>
              </a:rPr>
              <a:t>Číslo _____ mezi ostatní nepatří, protože _______________</a:t>
            </a:r>
          </a:p>
          <a:p>
            <a:pPr algn="l"/>
            <a:endParaRPr lang="cs-CZ" sz="2800" dirty="0"/>
          </a:p>
          <a:p>
            <a:pPr algn="l"/>
            <a:r>
              <a:rPr lang="cs-CZ" sz="2400" dirty="0">
                <a:solidFill>
                  <a:schemeClr val="tx1"/>
                </a:solidFill>
              </a:rPr>
              <a:t>Například:</a:t>
            </a:r>
          </a:p>
          <a:p>
            <a:pPr algn="l"/>
            <a:r>
              <a:rPr lang="cs-CZ" sz="2400" dirty="0">
                <a:solidFill>
                  <a:schemeClr val="tx1"/>
                </a:solidFill>
              </a:rPr>
              <a:t>číslo 9, protože je jednociferné</a:t>
            </a:r>
          </a:p>
          <a:p>
            <a:pPr algn="l"/>
            <a:r>
              <a:rPr lang="cs-CZ" sz="2400" dirty="0">
                <a:solidFill>
                  <a:schemeClr val="tx1"/>
                </a:solidFill>
              </a:rPr>
              <a:t>číslo 36, protože není liché</a:t>
            </a:r>
          </a:p>
          <a:p>
            <a:pPr algn="l"/>
            <a:endParaRPr lang="cs-CZ" sz="2400" dirty="0">
              <a:solidFill>
                <a:schemeClr val="tx1"/>
              </a:solidFill>
            </a:endParaRPr>
          </a:p>
          <a:p>
            <a:pPr algn="l"/>
            <a:r>
              <a:rPr lang="cs-CZ" sz="2800" b="1" dirty="0">
                <a:solidFill>
                  <a:schemeClr val="tx1"/>
                </a:solidFill>
              </a:rPr>
              <a:t>Výzva: vytvořte takovou řadu čísel sami, zdůvodněte, proč některé číslo do ní nebude patřit</a:t>
            </a:r>
          </a:p>
          <a:p>
            <a:pPr algn="l"/>
            <a:endParaRPr lang="cs-CZ" sz="2800" dirty="0">
              <a:solidFill>
                <a:schemeClr val="tx1"/>
              </a:solidFill>
            </a:endParaRPr>
          </a:p>
          <a:p>
            <a:pPr algn="l"/>
            <a:endParaRPr lang="cs-CZ" sz="2800" dirty="0">
              <a:solidFill>
                <a:schemeClr val="tx1"/>
              </a:solidFill>
            </a:endParaRPr>
          </a:p>
          <a:p>
            <a:pPr algn="l"/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478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/>
          </a:bodyPr>
          <a:lstStyle/>
          <a:p>
            <a:r>
              <a:rPr lang="cs-CZ" sz="3200" b="1" dirty="0"/>
              <a:t>Tvorba úloh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142984"/>
            <a:ext cx="8643998" cy="5429288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cs-CZ" sz="9600" dirty="0"/>
              <a:t>a</a:t>
            </a:r>
            <a:r>
              <a:rPr lang="cs-CZ" sz="9600" dirty="0">
                <a:solidFill>
                  <a:schemeClr val="tx1"/>
                </a:solidFill>
              </a:rPr>
              <a:t>ktivita vysoké kognitivní náročnosti</a:t>
            </a:r>
          </a:p>
          <a:p>
            <a:pPr lvl="0"/>
            <a:r>
              <a:rPr lang="cs-CZ" sz="9600" dirty="0">
                <a:solidFill>
                  <a:schemeClr val="tx1"/>
                </a:solidFill>
              </a:rPr>
              <a:t>řešení a tvoření úloh jsou činnosti vzájemně propojené a úspěšné řešení úloh můžeme podpořit tím, že řešitelé úlohy také tvoří</a:t>
            </a:r>
          </a:p>
          <a:p>
            <a:pPr>
              <a:buNone/>
            </a:pPr>
            <a:endParaRPr lang="cs-CZ" sz="7400" dirty="0">
              <a:solidFill>
                <a:schemeClr val="tx1"/>
              </a:solidFill>
            </a:endParaRPr>
          </a:p>
          <a:p>
            <a:pPr>
              <a:buNone/>
            </a:pPr>
            <a:endParaRPr lang="cs-CZ" i="1" dirty="0"/>
          </a:p>
          <a:p>
            <a:pPr>
              <a:buNone/>
            </a:pPr>
            <a:r>
              <a:rPr lang="cs-CZ" sz="9600" i="1" dirty="0"/>
              <a:t>Příklad:</a:t>
            </a:r>
          </a:p>
          <a:p>
            <a:pPr>
              <a:buNone/>
            </a:pPr>
            <a:r>
              <a:rPr lang="cs-CZ" sz="9600" i="1" dirty="0"/>
              <a:t>K matematickému vyjádření vytvořte smysluplné slovní úlohy (reálné situace ze života). Vytvořte co nejvíce různých slovních úloh:</a:t>
            </a:r>
            <a:endParaRPr lang="cs-CZ" sz="9600" dirty="0"/>
          </a:p>
          <a:p>
            <a:pPr>
              <a:buNone/>
            </a:pPr>
            <a:r>
              <a:rPr lang="cs-CZ" sz="9600" b="1" dirty="0"/>
              <a:t>	a) 50 + □ = 135</a:t>
            </a:r>
            <a:endParaRPr lang="cs-CZ" sz="9600" dirty="0"/>
          </a:p>
          <a:p>
            <a:pPr>
              <a:buNone/>
            </a:pPr>
            <a:r>
              <a:rPr lang="cs-CZ" sz="9600" b="1" dirty="0"/>
              <a:t>	b) (10 + 5) </a:t>
            </a:r>
            <a:r>
              <a:rPr lang="cs-CZ" sz="9600" b="1" i="1" dirty="0"/>
              <a:t>∙ </a:t>
            </a:r>
            <a:r>
              <a:rPr lang="cs-CZ" sz="9600" b="1" dirty="0" err="1"/>
              <a:t>5</a:t>
            </a:r>
            <a:r>
              <a:rPr lang="cs-CZ" sz="9600" b="1" dirty="0"/>
              <a:t> = □</a:t>
            </a:r>
          </a:p>
          <a:p>
            <a:pPr>
              <a:buNone/>
            </a:pPr>
            <a:endParaRPr lang="cs-CZ" sz="7400" dirty="0"/>
          </a:p>
          <a:p>
            <a:pPr>
              <a:buNone/>
            </a:pPr>
            <a:endParaRPr lang="cs-CZ" sz="7400" i="1" dirty="0"/>
          </a:p>
          <a:p>
            <a:pPr>
              <a:buNone/>
            </a:pPr>
            <a:r>
              <a:rPr lang="cs-CZ" sz="7400" i="1" dirty="0"/>
              <a:t>Vzor:</a:t>
            </a:r>
            <a:endParaRPr lang="cs-CZ" sz="7400" dirty="0"/>
          </a:p>
          <a:p>
            <a:pPr>
              <a:buNone/>
            </a:pPr>
            <a:r>
              <a:rPr lang="cs-CZ" sz="7400" i="1" dirty="0"/>
              <a:t>a) Martin chce koupit mamince dárek za 135 Kč. Má již 50 Kč. Kolik musí ještě ušetřit?</a:t>
            </a:r>
            <a:endParaRPr lang="cs-CZ" sz="7400" dirty="0"/>
          </a:p>
          <a:p>
            <a:pPr>
              <a:buNone/>
            </a:pPr>
            <a:r>
              <a:rPr lang="cs-CZ" sz="7400" i="1" dirty="0"/>
              <a:t>b) V zahradě je 5 řad stromů. V každé řadě je 10 jabloní a 5 hrušní. Kolik stromů roste v zahradě celkem? </a:t>
            </a:r>
            <a:endParaRPr lang="cs-CZ" sz="7400" dirty="0"/>
          </a:p>
          <a:p>
            <a:pPr>
              <a:buNone/>
            </a:pPr>
            <a:r>
              <a:rPr lang="cs-CZ" i="1" dirty="0"/>
              <a:t> </a:t>
            </a:r>
          </a:p>
          <a:p>
            <a:pPr lvl="0"/>
            <a:endParaRPr lang="cs-CZ" dirty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1437</Words>
  <Application>Microsoft Office PowerPoint</Application>
  <PresentationFormat>Předvádění na obrazovce (4:3)</PresentationFormat>
  <Paragraphs>174</Paragraphs>
  <Slides>19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PT Serif</vt:lpstr>
      <vt:lpstr>Times New Roman</vt:lpstr>
      <vt:lpstr>Wingdings</vt:lpstr>
      <vt:lpstr>Motiv sady Office</vt:lpstr>
      <vt:lpstr>Matematika a nadaní žáci (náměty aktivit a úloh pro žáky)</vt:lpstr>
      <vt:lpstr>Prezentace aplikace PowerPoint</vt:lpstr>
      <vt:lpstr>Prezentace aplikace PowerPoint</vt:lpstr>
      <vt:lpstr>Témata  workshopu</vt:lpstr>
      <vt:lpstr>Numerické úlohy – „vetřelec“ </vt:lpstr>
      <vt:lpstr>Numerické úlohy – „vetřelec“ </vt:lpstr>
      <vt:lpstr>Numerické úlohy – „vetřelec“ </vt:lpstr>
      <vt:lpstr>Numerické úlohy – „vetřelec“ </vt:lpstr>
      <vt:lpstr>Tvorba úloh</vt:lpstr>
      <vt:lpstr>Nestandardní slovní úloha</vt:lpstr>
      <vt:lpstr>Prezentace aplikace PowerPoint</vt:lpstr>
      <vt:lpstr>Prezentace aplikace PowerPoint</vt:lpstr>
      <vt:lpstr>Prezentace aplikace PowerPoint</vt:lpstr>
      <vt:lpstr>Odkaz: </vt:lpstr>
      <vt:lpstr>Prezentace aplikace PowerPoint</vt:lpstr>
      <vt:lpstr>  Vytváření materiálů</vt:lpstr>
      <vt:lpstr>  Vytváření materiálů</vt:lpstr>
      <vt:lpstr>Prezentace aplikace PowerPoint</vt:lpstr>
      <vt:lpstr>Too often we give children answers to remember rather than problems to solve. ~Roger Lewin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a nadaní žáci (náměty aktivit a úloh pro žáky s nadáním na matematiku)</dc:title>
  <dc:creator>HP</dc:creator>
  <cp:lastModifiedBy>xx</cp:lastModifiedBy>
  <cp:revision>30</cp:revision>
  <dcterms:created xsi:type="dcterms:W3CDTF">2023-08-09T06:34:19Z</dcterms:created>
  <dcterms:modified xsi:type="dcterms:W3CDTF">2023-08-30T07:18:46Z</dcterms:modified>
</cp:coreProperties>
</file>