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5" r:id="rId3"/>
    <p:sldId id="262" r:id="rId4"/>
    <p:sldId id="300" r:id="rId5"/>
    <p:sldId id="302" r:id="rId6"/>
    <p:sldId id="301" r:id="rId7"/>
    <p:sldId id="298" r:id="rId8"/>
    <p:sldId id="318" r:id="rId9"/>
    <p:sldId id="319" r:id="rId10"/>
    <p:sldId id="320" r:id="rId11"/>
    <p:sldId id="297" r:id="rId12"/>
    <p:sldId id="322" r:id="rId13"/>
    <p:sldId id="321" r:id="rId14"/>
    <p:sldId id="263" r:id="rId15"/>
    <p:sldId id="261" r:id="rId16"/>
    <p:sldId id="260" r:id="rId17"/>
    <p:sldId id="264" r:id="rId18"/>
    <p:sldId id="266" r:id="rId19"/>
    <p:sldId id="265" r:id="rId20"/>
    <p:sldId id="267" r:id="rId21"/>
    <p:sldId id="268" r:id="rId22"/>
    <p:sldId id="269" r:id="rId23"/>
    <p:sldId id="270" r:id="rId24"/>
    <p:sldId id="291" r:id="rId25"/>
    <p:sldId id="271" r:id="rId26"/>
    <p:sldId id="273" r:id="rId27"/>
    <p:sldId id="274" r:id="rId28"/>
    <p:sldId id="278" r:id="rId29"/>
    <p:sldId id="276" r:id="rId30"/>
    <p:sldId id="259" r:id="rId31"/>
    <p:sldId id="281" r:id="rId32"/>
    <p:sldId id="258" r:id="rId33"/>
    <p:sldId id="292" r:id="rId34"/>
    <p:sldId id="288" r:id="rId35"/>
    <p:sldId id="289" r:id="rId36"/>
    <p:sldId id="272" r:id="rId37"/>
    <p:sldId id="311" r:id="rId38"/>
    <p:sldId id="312" r:id="rId39"/>
    <p:sldId id="290" r:id="rId40"/>
    <p:sldId id="303" r:id="rId41"/>
    <p:sldId id="296" r:id="rId42"/>
    <p:sldId id="317" r:id="rId43"/>
    <p:sldId id="295"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8" d="100"/>
          <a:sy n="98" d="100"/>
        </p:scale>
        <p:origin x="110"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cs-CZ"/>
              <a:t>Kliknutím lze upravit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cs-CZ"/>
              <a:t>Kliknutím lze upravit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9/19/2022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9/19/2022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cs-CZ"/>
              <a:t>Kliknutím lze upravit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9/19/2022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9/19/2022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9/19/2022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cs-CZ"/>
              <a:t>Kliknutím lze upravit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9/19/2022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cs-CZ"/>
              <a:t>Kliknutím lze upravit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9/19/2022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9/19/2022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9/19/2022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s://zapojmevsechny.cz/clanek/detail/nomi-metoda-k-identifikaci-nadanych-deti-v-materske-skole"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hyperlink" Target="https://brloh.math.muni.cz/" TargetMode="External"/><Relationship Id="rId7" Type="http://schemas.openxmlformats.org/officeDocument/2006/relationships/hyperlink" Target="https://sites.google.com/view/modely-vyvazene-inkluze/kdo-za-t%C3%ADm-stoj%C3%AD?authuser=0" TargetMode="External"/><Relationship Id="rId2" Type="http://schemas.openxmlformats.org/officeDocument/2006/relationships/hyperlink" Target="https://zapojmevsechny.cz/kategorie/detail/nadane-dite" TargetMode="External"/><Relationship Id="rId1" Type="http://schemas.openxmlformats.org/officeDocument/2006/relationships/slideLayout" Target="../slideLayouts/slideLayout10.xml"/><Relationship Id="rId6" Type="http://schemas.openxmlformats.org/officeDocument/2006/relationships/hyperlink" Target="https://drive.google.com/drive/folders/1jsCcOGo3xXNATNa0tiiPSepvQ4B_UWYP" TargetMode="External"/><Relationship Id="rId5" Type="http://schemas.openxmlformats.org/officeDocument/2006/relationships/hyperlink" Target="https://www.debrujar.cz/" TargetMode="External"/><Relationship Id="rId4" Type="http://schemas.openxmlformats.org/officeDocument/2006/relationships/hyperlink" Target="https://technoplaneta.cz/2019/"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8" Type="http://schemas.openxmlformats.org/officeDocument/2006/relationships/hyperlink" Target="https://www.knihydobrovsky.cz/kniha/velka-kniha-o-emocich-298504815" TargetMode="External"/><Relationship Id="rId3" Type="http://schemas.openxmlformats.org/officeDocument/2006/relationships/hyperlink" Target="https://www.ctm-academy.cz/objevitelske-soboty" TargetMode="External"/><Relationship Id="rId7" Type="http://schemas.openxmlformats.org/officeDocument/2006/relationships/hyperlink" Target="https://www.majakops.cz/index.php/blog-pp/108-edukacni-karty-v-nabidce" TargetMode="External"/><Relationship Id="rId12" Type="http://schemas.openxmlformats.org/officeDocument/2006/relationships/hyperlink" Target="https://www.ceskatelevize.cz/ivysilani/1148499747-sama-doma/217562220600036/obsah/529217-nadane-deti" TargetMode="External"/><Relationship Id="rId2" Type="http://schemas.openxmlformats.org/officeDocument/2006/relationships/hyperlink" Target="https://zapojmevsechny.cz/kategorie/detail/nadane-dite" TargetMode="External"/><Relationship Id="rId1" Type="http://schemas.openxmlformats.org/officeDocument/2006/relationships/slideLayout" Target="../slideLayouts/slideLayout10.xml"/><Relationship Id="rId6" Type="http://schemas.openxmlformats.org/officeDocument/2006/relationships/hyperlink" Target="https://www.hithit.com/cs/project/8595/zamotane-pohadky-detske-vypraveci-karty" TargetMode="External"/><Relationship Id="rId11" Type="http://schemas.openxmlformats.org/officeDocument/2006/relationships/hyperlink" Target="https://www.ceskatelevize.cz/ivysilani/10076879670-prilis-nadane-deti/" TargetMode="External"/><Relationship Id="rId5" Type="http://schemas.openxmlformats.org/officeDocument/2006/relationships/hyperlink" Target="http://www.jezpodi.cz/ctenarske-sacky/ctenarske-sacky-2/" TargetMode="External"/><Relationship Id="rId10" Type="http://schemas.openxmlformats.org/officeDocument/2006/relationships/hyperlink" Target="https://www.knihydobrovsky.cz/kniha/deti-spolu-199985203?gclid=EAIaIQobChMIrI6Dntja7wIVcSB7Ch0T3gsXEAAYASAAEgLLDfD_BwE" TargetMode="External"/><Relationship Id="rId4" Type="http://schemas.openxmlformats.org/officeDocument/2006/relationships/hyperlink" Target="https://digifolio.rvp.cz/view/view.php?id=16644" TargetMode="External"/><Relationship Id="rId9" Type="http://schemas.openxmlformats.org/officeDocument/2006/relationships/hyperlink" Target="https://www.presco.cz/velka-knizka-vesele-nesmysly-pro-male-vypravece/"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www.youtube.com/watch?v=-dU-MgwaZ-4" TargetMode="External"/><Relationship Id="rId3" Type="http://schemas.openxmlformats.org/officeDocument/2006/relationships/hyperlink" Target="https://www.ceskatelevize.cz/ivysilani/1096902795-studio-6/217411010100914/obsah/568165-jak-poznat-nadane-dite" TargetMode="External"/><Relationship Id="rId7" Type="http://schemas.openxmlformats.org/officeDocument/2006/relationships/hyperlink" Target="https://www.ceskatelevize.cz/ivysilani/1097181328-udalosti/213411000101221/obsah/298797-skoly-pro-nadane-deti" TargetMode="External"/><Relationship Id="rId2" Type="http://schemas.openxmlformats.org/officeDocument/2006/relationships/hyperlink" Target="https://zapojmevsechny.cz/kategorie/detail/nadane-dite" TargetMode="External"/><Relationship Id="rId1" Type="http://schemas.openxmlformats.org/officeDocument/2006/relationships/slideLayout" Target="../slideLayouts/slideLayout10.xml"/><Relationship Id="rId6" Type="http://schemas.openxmlformats.org/officeDocument/2006/relationships/hyperlink" Target="https://www.ceskatelevize.cz/ivysilani/1148499747-sama-doma/213562220600051/obsah/251483-nadan-dti-dana-havlov-a-lenka-najdrov/" TargetMode="External"/><Relationship Id="rId5" Type="http://schemas.openxmlformats.org/officeDocument/2006/relationships/hyperlink" Target="https://www.ceskatelevize.cz/ivysilani/10118379000-udalosti-v-regionech-praha/215411000140121-udalosti-v-regionech/obsah/375804-trida-pro-nadane-deti" TargetMode="External"/><Relationship Id="rId4" Type="http://schemas.openxmlformats.org/officeDocument/2006/relationships/hyperlink" Target="https://www.ceskatelevize.cz/ivysilani/1148499747-sama-doma/215562220600094/obsah/423318-jak-poznat-mimoradne-nadane-dite-mgr-veronika-buchler-chat-1-cast" TargetMode="External"/><Relationship Id="rId9" Type="http://schemas.openxmlformats.org/officeDocument/2006/relationships/hyperlink" Target="https://www.heroine.cz/rodina-a-vychova/4532-od-outsideru-ke-genium-co-si-pocit-s-vyjimecne-nadanymi-detmi" TargetMode="External"/></Relationships>
</file>

<file path=ppt/slides/_rels/slide4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2" Type="http://schemas.openxmlformats.org/officeDocument/2006/relationships/hyperlink" Target="mailto:vesela@npi.cz" TargetMode="Externa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file:///C:\Users\user\Documents\TZ_Podpora_vzdelavani-nadanych-zaku.pdf"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3600" dirty="0"/>
              <a:t>Legislativní ukotvení vzdělávání žáků nadaných a mimořádně nadaných</a:t>
            </a:r>
          </a:p>
        </p:txBody>
      </p:sp>
      <p:sp>
        <p:nvSpPr>
          <p:cNvPr id="3" name="Podnadpis 2"/>
          <p:cNvSpPr>
            <a:spLocks noGrp="1"/>
          </p:cNvSpPr>
          <p:nvPr>
            <p:ph type="subTitle" idx="1"/>
          </p:nvPr>
        </p:nvSpPr>
        <p:spPr/>
        <p:txBody>
          <a:bodyPr/>
          <a:lstStyle/>
          <a:p>
            <a:r>
              <a:rPr lang="cs-CZ" dirty="0"/>
              <a:t>Mgr. Dana Veselá, Ph.D.</a:t>
            </a:r>
          </a:p>
        </p:txBody>
      </p:sp>
    </p:spTree>
    <p:extLst>
      <p:ext uri="{BB962C8B-B14F-4D97-AF65-F5344CB8AC3E}">
        <p14:creationId xmlns:p14="http://schemas.microsoft.com/office/powerpoint/2010/main" val="2696372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89212" y="452582"/>
            <a:ext cx="8915399" cy="1791854"/>
          </a:xfrm>
        </p:spPr>
        <p:txBody>
          <a:bodyPr>
            <a:normAutofit/>
          </a:bodyPr>
          <a:lstStyle/>
          <a:p>
            <a:br>
              <a:rPr lang="cs-CZ" dirty="0"/>
            </a:br>
            <a:endParaRPr lang="cs-CZ" sz="2000" dirty="0"/>
          </a:p>
        </p:txBody>
      </p:sp>
      <p:sp>
        <p:nvSpPr>
          <p:cNvPr id="3" name="Zástupný symbol pro text 2"/>
          <p:cNvSpPr>
            <a:spLocks noGrp="1"/>
          </p:cNvSpPr>
          <p:nvPr>
            <p:ph type="body" idx="1"/>
          </p:nvPr>
        </p:nvSpPr>
        <p:spPr>
          <a:xfrm>
            <a:off x="2133600" y="258618"/>
            <a:ext cx="9494982" cy="6474691"/>
          </a:xfrm>
        </p:spPr>
        <p:txBody>
          <a:bodyPr>
            <a:normAutofit/>
          </a:bodyPr>
          <a:lstStyle/>
          <a:p>
            <a:endParaRPr lang="cs-CZ" sz="2400" dirty="0">
              <a:latin typeface="Libre Baskerville" panose="020B0604020202020204" charset="0"/>
            </a:endParaRPr>
          </a:p>
          <a:p>
            <a:endParaRPr lang="cs-CZ" sz="2400" dirty="0">
              <a:latin typeface="Libre Baskerville" panose="020B0604020202020204" charset="0"/>
            </a:endParaRPr>
          </a:p>
          <a:p>
            <a:endParaRPr lang="cs-CZ" sz="2400" dirty="0"/>
          </a:p>
        </p:txBody>
      </p:sp>
      <p:sp>
        <p:nvSpPr>
          <p:cNvPr id="4" name="Obdélník 3"/>
          <p:cNvSpPr/>
          <p:nvPr/>
        </p:nvSpPr>
        <p:spPr>
          <a:xfrm>
            <a:off x="2465241" y="452582"/>
            <a:ext cx="9163341" cy="7514621"/>
          </a:xfrm>
          <a:prstGeom prst="rect">
            <a:avLst/>
          </a:prstGeom>
        </p:spPr>
        <p:txBody>
          <a:bodyPr wrap="square">
            <a:spAutoFit/>
          </a:bodyPr>
          <a:lstStyle/>
          <a:p>
            <a:pPr>
              <a:lnSpc>
                <a:spcPct val="107000"/>
              </a:lnSpc>
              <a:spcAft>
                <a:spcPts val="800"/>
              </a:spcAft>
            </a:pPr>
            <a:r>
              <a:rPr lang="cs-CZ" sz="2800" b="1" dirty="0">
                <a:latin typeface="Calibri" panose="020F0502020204030204" pitchFamily="34" charset="0"/>
                <a:ea typeface="Calibri" panose="020F0502020204030204" pitchFamily="34" charset="0"/>
                <a:cs typeface="Times New Roman" panose="02020603050405020304" pitchFamily="18" charset="0"/>
              </a:rPr>
              <a:t>Podpora vzdělávání nadaných a mimořádně nadaných žáků v základních a středních školách – tematická zpráva ČŠI</a:t>
            </a:r>
          </a:p>
          <a:p>
            <a:pPr marL="342900" lvl="0" indent="-342900">
              <a:lnSpc>
                <a:spcPct val="107000"/>
              </a:lnSpc>
              <a:spcAft>
                <a:spcPts val="800"/>
              </a:spcAft>
              <a:buFont typeface="Symbol" panose="05050102010706020507" pitchFamily="18" charset="2"/>
              <a:buChar char=""/>
            </a:pPr>
            <a:r>
              <a:rPr lang="cs-CZ" sz="1600" dirty="0"/>
              <a:t>Systém podpory nadaných a mimořádně nadaných žáků ve škole by měl podporovat </a:t>
            </a:r>
            <a:r>
              <a:rPr lang="cs-CZ" sz="1600" b="1" dirty="0"/>
              <a:t>jednotlivé pedagogy v efektivní stimulaci a rozvoji nadání jednotlivých žáků ve všech jeho dimenzích</a:t>
            </a:r>
            <a:r>
              <a:rPr lang="cs-CZ" sz="1600" dirty="0"/>
              <a:t>. Funkčnost systému se projevuje v </a:t>
            </a:r>
            <a:r>
              <a:rPr lang="cs-CZ" sz="1600" b="1" dirty="0"/>
              <a:t>systematické práci</a:t>
            </a:r>
            <a:r>
              <a:rPr lang="cs-CZ" sz="1600" dirty="0"/>
              <a:t> s nadanými žáky ve výuce.</a:t>
            </a:r>
          </a:p>
          <a:p>
            <a:pPr lvl="0"/>
            <a:r>
              <a:rPr lang="cs-CZ" sz="1600" dirty="0"/>
              <a:t>Školy masivně deklarují zapracování rozvoje nadání a péče o nadané žáky ve školním vzdělávacím programu, ovšem zde zpracováno </a:t>
            </a:r>
            <a:r>
              <a:rPr lang="cs-CZ" sz="1600" b="1" dirty="0"/>
              <a:t>pouze formálně </a:t>
            </a:r>
            <a:r>
              <a:rPr lang="cs-CZ" sz="1600" dirty="0"/>
              <a:t>a u cca 80% škol nevyhodnocováno.</a:t>
            </a:r>
          </a:p>
          <a:p>
            <a:r>
              <a:rPr lang="cs-CZ" sz="1600" b="1" dirty="0"/>
              <a:t>Metody a formy práce</a:t>
            </a:r>
            <a:r>
              <a:rPr lang="cs-CZ" sz="1600" dirty="0"/>
              <a:t> - zásadním krokem je stimulace nadání, kdy učitel nabízí žákům takové aktivity, při kterých se může rozvíjející se nadání projevovat.</a:t>
            </a:r>
          </a:p>
          <a:p>
            <a:pPr marL="285750" lvl="0" indent="-285750">
              <a:buFontTx/>
              <a:buChar char="-"/>
            </a:pPr>
            <a:r>
              <a:rPr lang="cs-CZ" sz="1600" dirty="0"/>
              <a:t>rozšíření a obohacení učiva a určitá individualizace vzdělávání doplněná o možnost účastnit se soutěží a o úpravu organizace vzdělávání (účast na stážích na jiných pracovištích - SŠ, možnost výuky předmětu, ve kterém žák projevuje nadání, společně s vyšším ročníkem)</a:t>
            </a:r>
          </a:p>
          <a:p>
            <a:pPr marL="285750" lvl="0" indent="-285750">
              <a:buFontTx/>
              <a:buChar char="-"/>
            </a:pPr>
            <a:endParaRPr lang="cs-CZ" sz="1600" dirty="0"/>
          </a:p>
          <a:p>
            <a:pPr lvl="0"/>
            <a:r>
              <a:rPr lang="cs-CZ" sz="1600" b="1" dirty="0"/>
              <a:t>- nadané žáky může začít podporovat každý učitel, aniž by nejdříve nutně potřeboval přesnou diagnostiku, podrobné školení apod.</a:t>
            </a:r>
          </a:p>
          <a:p>
            <a:r>
              <a:rPr lang="cs-CZ" sz="1600" dirty="0"/>
              <a:t>- vytvoření </a:t>
            </a:r>
            <a:r>
              <a:rPr lang="cs-CZ" sz="1600" b="1" dirty="0"/>
              <a:t>osoby koordinátora práce s nadanými žáky a podpora ředitele školy </a:t>
            </a:r>
            <a:r>
              <a:rPr lang="cs-CZ" sz="1600" dirty="0"/>
              <a:t>s následnou stimulací zájmu dalších pedagogických pracovníků školy; ▪ </a:t>
            </a:r>
            <a:r>
              <a:rPr lang="cs-CZ" sz="1600" b="1" dirty="0"/>
              <a:t>navázání </a:t>
            </a:r>
            <a:r>
              <a:rPr lang="cs-CZ" sz="1600" dirty="0"/>
              <a:t>úzké </a:t>
            </a:r>
            <a:r>
              <a:rPr lang="cs-CZ" sz="1600" b="1" dirty="0"/>
              <a:t>externí spolupráce </a:t>
            </a:r>
            <a:r>
              <a:rPr lang="cs-CZ" sz="1600" dirty="0"/>
              <a:t>s místní univerzitou a dalšími partnery; ▪ </a:t>
            </a:r>
            <a:r>
              <a:rPr lang="cs-CZ" sz="1600" b="1" dirty="0"/>
              <a:t>aktivní vyhledávání nadaných žáků prostřednictvím diagnostiky </a:t>
            </a:r>
            <a:r>
              <a:rPr lang="cs-CZ" sz="1600" dirty="0"/>
              <a:t>již na úrovni spolupracující mateřské školy.</a:t>
            </a:r>
          </a:p>
          <a:p>
            <a:pPr lvl="0"/>
            <a:endParaRPr lang="cs-CZ" dirty="0"/>
          </a:p>
          <a:p>
            <a:pPr>
              <a:lnSpc>
                <a:spcPct val="107000"/>
              </a:lnSpc>
              <a:spcAft>
                <a:spcPts val="800"/>
              </a:spcAft>
            </a:pPr>
            <a:endParaRPr lang="cs-CZ"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cs-CZ" sz="28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5531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89212" y="452582"/>
            <a:ext cx="8915399" cy="969818"/>
          </a:xfrm>
        </p:spPr>
        <p:txBody>
          <a:bodyPr>
            <a:normAutofit fontScale="90000"/>
          </a:bodyPr>
          <a:lstStyle/>
          <a:p>
            <a:br>
              <a:rPr lang="cs-CZ" dirty="0"/>
            </a:br>
            <a:r>
              <a:rPr lang="cs-CZ" dirty="0"/>
              <a:t>IDENTIFIKACE</a:t>
            </a:r>
            <a:br>
              <a:rPr lang="cs-CZ" dirty="0"/>
            </a:br>
            <a:endParaRPr lang="cs-CZ" sz="2000" dirty="0"/>
          </a:p>
        </p:txBody>
      </p:sp>
      <p:sp>
        <p:nvSpPr>
          <p:cNvPr id="3" name="Zástupný symbol pro text 2"/>
          <p:cNvSpPr>
            <a:spLocks noGrp="1"/>
          </p:cNvSpPr>
          <p:nvPr>
            <p:ph type="body" idx="1"/>
          </p:nvPr>
        </p:nvSpPr>
        <p:spPr>
          <a:xfrm>
            <a:off x="2589212" y="1209964"/>
            <a:ext cx="8915399" cy="4904509"/>
          </a:xfrm>
        </p:spPr>
        <p:txBody>
          <a:bodyPr>
            <a:normAutofit fontScale="92500" lnSpcReduction="20000"/>
          </a:bodyPr>
          <a:lstStyle/>
          <a:p>
            <a:r>
              <a:rPr lang="cs-CZ" b="1" dirty="0">
                <a:solidFill>
                  <a:schemeClr val="accent1"/>
                </a:solidFill>
              </a:rPr>
              <a:t>Identifikační škály </a:t>
            </a:r>
            <a:endParaRPr lang="cs-CZ" dirty="0"/>
          </a:p>
          <a:p>
            <a:r>
              <a:rPr lang="cs-CZ" dirty="0"/>
              <a:t>Usnadnit vyhledávání N Ž</a:t>
            </a:r>
          </a:p>
          <a:p>
            <a:r>
              <a:rPr lang="cs-CZ" u="sng" dirty="0"/>
              <a:t>Cíl: </a:t>
            </a:r>
            <a:r>
              <a:rPr lang="cs-CZ" dirty="0"/>
              <a:t> </a:t>
            </a:r>
          </a:p>
          <a:p>
            <a:pPr marL="285750" indent="-285750">
              <a:buFont typeface="Arial" panose="020B0604020202020204" pitchFamily="34" charset="0"/>
              <a:buChar char="•"/>
            </a:pPr>
            <a:r>
              <a:rPr lang="cs-CZ" dirty="0"/>
              <a:t>zkvalitnit proces identifikace N a podporu</a:t>
            </a:r>
          </a:p>
          <a:p>
            <a:pPr marL="285750" indent="-285750">
              <a:buFont typeface="Arial" panose="020B0604020202020204" pitchFamily="34" charset="0"/>
              <a:buChar char="•"/>
            </a:pPr>
            <a:r>
              <a:rPr lang="cs-CZ" dirty="0"/>
              <a:t>umožnit učitelům efektivnější vyhledávání  NŽ –I nadaných</a:t>
            </a:r>
          </a:p>
          <a:p>
            <a:pPr marL="285750" indent="-285750" algn="just">
              <a:buFont typeface="Arial" panose="020B0604020202020204" pitchFamily="34" charset="0"/>
              <a:buChar char="•"/>
            </a:pPr>
            <a:r>
              <a:rPr lang="cs-CZ" u="sng" dirty="0"/>
              <a:t>Multidimenzionální pojetí nadání </a:t>
            </a:r>
            <a:r>
              <a:rPr lang="cs-CZ" dirty="0"/>
              <a:t>– nejen intelekt ale i nekognitivní a další vlastnosti osobnosti (obsah škál)</a:t>
            </a:r>
          </a:p>
          <a:p>
            <a:r>
              <a:rPr lang="cs-CZ" dirty="0"/>
              <a:t>Škola - vypracování strategie systému identifikace nadaných:</a:t>
            </a:r>
          </a:p>
          <a:p>
            <a:r>
              <a:rPr lang="cs-CZ" dirty="0"/>
              <a:t>pedagogické metody – pozorování dítěte při práci v MŠ, výsledky soutěží, portfolio,,…).</a:t>
            </a:r>
          </a:p>
          <a:p>
            <a:r>
              <a:rPr lang="cs-CZ" dirty="0"/>
              <a:t>Identifikace nadání v nižším věku  - často projevy vývojové akcelerace (nemusí s nadáním korespondovat)</a:t>
            </a:r>
          </a:p>
          <a:p>
            <a:r>
              <a:rPr lang="cs-CZ" dirty="0"/>
              <a:t>NOMI </a:t>
            </a:r>
            <a:r>
              <a:rPr lang="cs-CZ" dirty="0">
                <a:hlinkClick r:id="rId2"/>
              </a:rPr>
              <a:t>https://zapojmevsechny.cz/clanek/detail/nomi-metoda-k-identifikaci-nadanych-deti-v-materske-skole</a:t>
            </a:r>
            <a:endParaRPr lang="cs-CZ" dirty="0"/>
          </a:p>
          <a:p>
            <a:r>
              <a:rPr lang="cs-CZ" dirty="0"/>
              <a:t> IDENA (školáci)</a:t>
            </a:r>
          </a:p>
          <a:p>
            <a:endParaRPr lang="cs-CZ" dirty="0"/>
          </a:p>
        </p:txBody>
      </p:sp>
    </p:spTree>
    <p:extLst>
      <p:ext uri="{BB962C8B-B14F-4D97-AF65-F5344CB8AC3E}">
        <p14:creationId xmlns:p14="http://schemas.microsoft.com/office/powerpoint/2010/main" val="901827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89212" y="452582"/>
            <a:ext cx="8915399" cy="969818"/>
          </a:xfrm>
        </p:spPr>
        <p:txBody>
          <a:bodyPr>
            <a:normAutofit fontScale="90000"/>
          </a:bodyPr>
          <a:lstStyle/>
          <a:p>
            <a:br>
              <a:rPr lang="cs-CZ" dirty="0"/>
            </a:br>
            <a:r>
              <a:rPr lang="cs-CZ" dirty="0"/>
              <a:t>IDENTIFIKACE</a:t>
            </a:r>
            <a:br>
              <a:rPr lang="cs-CZ" dirty="0"/>
            </a:br>
            <a:endParaRPr lang="cs-CZ" sz="2000" dirty="0"/>
          </a:p>
        </p:txBody>
      </p:sp>
      <p:sp>
        <p:nvSpPr>
          <p:cNvPr id="3" name="Zástupný symbol pro text 2"/>
          <p:cNvSpPr>
            <a:spLocks noGrp="1"/>
          </p:cNvSpPr>
          <p:nvPr>
            <p:ph type="body" idx="1"/>
          </p:nvPr>
        </p:nvSpPr>
        <p:spPr>
          <a:xfrm>
            <a:off x="2589212" y="1209964"/>
            <a:ext cx="8915399" cy="4904509"/>
          </a:xfrm>
        </p:spPr>
        <p:txBody>
          <a:bodyPr>
            <a:normAutofit fontScale="92500" lnSpcReduction="10000"/>
          </a:bodyPr>
          <a:lstStyle/>
          <a:p>
            <a:pPr marL="92075" indent="-22225" algn="just">
              <a:lnSpc>
                <a:spcPct val="93000"/>
              </a:lnSpc>
              <a:tabLst>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GB" altLang="cs-CZ" dirty="0" err="1"/>
              <a:t>Dle</a:t>
            </a:r>
            <a:r>
              <a:rPr lang="en-GB" altLang="cs-CZ" dirty="0"/>
              <a:t> </a:t>
            </a:r>
            <a:r>
              <a:rPr lang="en-GB" altLang="cs-CZ" dirty="0" err="1"/>
              <a:t>Renzulliho</a:t>
            </a:r>
            <a:r>
              <a:rPr lang="en-GB" altLang="cs-CZ" dirty="0"/>
              <a:t> (19</a:t>
            </a:r>
            <a:r>
              <a:rPr lang="cs-CZ" altLang="cs-CZ" dirty="0"/>
              <a:t>77</a:t>
            </a:r>
            <a:r>
              <a:rPr lang="en-GB" altLang="cs-CZ" dirty="0"/>
              <a:t>) </a:t>
            </a:r>
            <a:endParaRPr lang="cs-CZ" altLang="cs-CZ" dirty="0"/>
          </a:p>
          <a:p>
            <a:pPr marL="92075" indent="-22225" algn="just">
              <a:lnSpc>
                <a:spcPct val="93000"/>
              </a:lnSpc>
              <a:tabLst>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cs-CZ" altLang="cs-CZ" dirty="0"/>
          </a:p>
          <a:p>
            <a:pPr marL="92075" indent="-22225" algn="just">
              <a:lnSpc>
                <a:spcPct val="93000"/>
              </a:lnSpc>
              <a:tabLst>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cs-CZ" altLang="cs-CZ" dirty="0"/>
          </a:p>
          <a:p>
            <a:pPr marL="92075" indent="-22225" algn="just">
              <a:lnSpc>
                <a:spcPct val="93000"/>
              </a:lnSpc>
              <a:tabLst>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GB" altLang="cs-CZ" dirty="0" err="1"/>
              <a:t>mají</a:t>
            </a:r>
            <a:r>
              <a:rPr lang="en-GB" altLang="cs-CZ" dirty="0"/>
              <a:t> </a:t>
            </a:r>
            <a:r>
              <a:rPr lang="en-GB" altLang="cs-CZ" dirty="0" err="1"/>
              <a:t>lidé</a:t>
            </a:r>
            <a:r>
              <a:rPr lang="en-GB" altLang="cs-CZ" dirty="0"/>
              <a:t>, </a:t>
            </a:r>
            <a:r>
              <a:rPr lang="en-GB" altLang="cs-CZ" dirty="0" err="1"/>
              <a:t>uznalí</a:t>
            </a:r>
            <a:r>
              <a:rPr lang="en-GB" altLang="cs-CZ" dirty="0"/>
              <a:t> </a:t>
            </a:r>
            <a:r>
              <a:rPr lang="en-GB" altLang="cs-CZ" dirty="0" err="1"/>
              <a:t>za</a:t>
            </a:r>
            <a:r>
              <a:rPr lang="en-GB" altLang="cs-CZ" dirty="0"/>
              <a:t> </a:t>
            </a:r>
            <a:r>
              <a:rPr lang="en-GB" altLang="cs-CZ" dirty="0" err="1"/>
              <a:t>své</a:t>
            </a:r>
            <a:r>
              <a:rPr lang="en-GB" altLang="cs-CZ" dirty="0"/>
              <a:t> </a:t>
            </a:r>
            <a:r>
              <a:rPr lang="en-GB" altLang="cs-CZ" dirty="0" err="1"/>
              <a:t>výrazné</a:t>
            </a:r>
            <a:r>
              <a:rPr lang="en-GB" altLang="cs-CZ" dirty="0"/>
              <a:t> </a:t>
            </a:r>
            <a:r>
              <a:rPr lang="en-GB" altLang="cs-CZ" dirty="0" err="1"/>
              <a:t>výkony</a:t>
            </a:r>
            <a:r>
              <a:rPr lang="en-GB" altLang="cs-CZ" dirty="0"/>
              <a:t>, </a:t>
            </a:r>
            <a:r>
              <a:rPr lang="en-GB" altLang="cs-CZ" dirty="0" err="1"/>
              <a:t>poměrně</a:t>
            </a:r>
            <a:r>
              <a:rPr lang="en-GB" altLang="cs-CZ" dirty="0"/>
              <a:t> </a:t>
            </a:r>
            <a:r>
              <a:rPr lang="en-GB" altLang="cs-CZ" dirty="0" err="1"/>
              <a:t>dobře</a:t>
            </a:r>
            <a:r>
              <a:rPr lang="en-GB" altLang="cs-CZ" dirty="0"/>
              <a:t> </a:t>
            </a:r>
            <a:r>
              <a:rPr lang="en-GB" altLang="cs-CZ" dirty="0" err="1"/>
              <a:t>definovatelnou</a:t>
            </a:r>
            <a:r>
              <a:rPr lang="en-GB" altLang="cs-CZ" dirty="0"/>
              <a:t> </a:t>
            </a:r>
            <a:r>
              <a:rPr lang="en-GB" altLang="cs-CZ" dirty="0" err="1"/>
              <a:t>sadu</a:t>
            </a:r>
            <a:r>
              <a:rPr lang="en-GB" altLang="cs-CZ" dirty="0"/>
              <a:t> </a:t>
            </a:r>
            <a:r>
              <a:rPr lang="en-GB" altLang="cs-CZ" dirty="0" err="1"/>
              <a:t>tří</a:t>
            </a:r>
            <a:r>
              <a:rPr lang="en-GB" altLang="cs-CZ" dirty="0"/>
              <a:t>, </a:t>
            </a:r>
            <a:r>
              <a:rPr lang="en-GB" altLang="cs-CZ" dirty="0" err="1"/>
              <a:t>vzájemně</a:t>
            </a:r>
            <a:r>
              <a:rPr lang="en-GB" altLang="cs-CZ" dirty="0"/>
              <a:t> se </a:t>
            </a:r>
            <a:r>
              <a:rPr lang="en-GB" altLang="cs-CZ" dirty="0" err="1"/>
              <a:t>prolínajících</a:t>
            </a:r>
            <a:r>
              <a:rPr lang="en-GB" altLang="cs-CZ" dirty="0"/>
              <a:t> </a:t>
            </a:r>
            <a:r>
              <a:rPr lang="en-GB" altLang="cs-CZ" dirty="0" err="1"/>
              <a:t>shluků</a:t>
            </a:r>
            <a:r>
              <a:rPr lang="en-GB" altLang="cs-CZ" dirty="0"/>
              <a:t>: </a:t>
            </a:r>
            <a:endParaRPr lang="cs-CZ" altLang="cs-CZ" dirty="0"/>
          </a:p>
          <a:p>
            <a:pPr marL="328613" indent="-258763" algn="just">
              <a:lnSpc>
                <a:spcPct val="93000"/>
              </a:lnSpc>
              <a:tabLst>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GB" altLang="cs-CZ" b="1" dirty="0">
                <a:solidFill>
                  <a:schemeClr val="accent1"/>
                </a:solidFill>
              </a:rPr>
              <a:t>•</a:t>
            </a:r>
            <a:r>
              <a:rPr lang="cs-CZ" altLang="cs-CZ" dirty="0"/>
              <a:t> </a:t>
            </a:r>
            <a:r>
              <a:rPr lang="en-GB" altLang="cs-CZ" b="1" dirty="0" err="1">
                <a:solidFill>
                  <a:schemeClr val="accent1"/>
                </a:solidFill>
              </a:rPr>
              <a:t>nadprůměrná</a:t>
            </a:r>
            <a:r>
              <a:rPr lang="en-GB" altLang="cs-CZ" b="1" dirty="0">
                <a:solidFill>
                  <a:schemeClr val="accent1"/>
                </a:solidFill>
              </a:rPr>
              <a:t> </a:t>
            </a:r>
            <a:r>
              <a:rPr lang="en-GB" altLang="cs-CZ" b="1" dirty="0" err="1">
                <a:solidFill>
                  <a:schemeClr val="accent1"/>
                </a:solidFill>
              </a:rPr>
              <a:t>schopnost</a:t>
            </a:r>
            <a:r>
              <a:rPr lang="en-GB" altLang="cs-CZ" b="1" dirty="0">
                <a:solidFill>
                  <a:schemeClr val="accent1"/>
                </a:solidFill>
              </a:rPr>
              <a:t> (above average ability), </a:t>
            </a:r>
          </a:p>
          <a:p>
            <a:pPr marL="328613" indent="-258763" algn="just">
              <a:lnSpc>
                <a:spcPct val="93000"/>
              </a:lnSpc>
              <a:tabLst>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GB" altLang="cs-CZ" b="1" dirty="0">
                <a:solidFill>
                  <a:schemeClr val="accent1"/>
                </a:solidFill>
              </a:rPr>
              <a:t>• </a:t>
            </a:r>
            <a:r>
              <a:rPr lang="en-GB" altLang="cs-CZ" b="1" dirty="0" err="1">
                <a:solidFill>
                  <a:schemeClr val="accent1"/>
                </a:solidFill>
              </a:rPr>
              <a:t>angažovanost</a:t>
            </a:r>
            <a:r>
              <a:rPr lang="en-GB" altLang="cs-CZ" b="1" dirty="0">
                <a:solidFill>
                  <a:schemeClr val="accent1"/>
                </a:solidFill>
              </a:rPr>
              <a:t> v </a:t>
            </a:r>
            <a:r>
              <a:rPr lang="en-GB" altLang="cs-CZ" b="1" dirty="0" err="1">
                <a:solidFill>
                  <a:schemeClr val="accent1"/>
                </a:solidFill>
              </a:rPr>
              <a:t>úkolu</a:t>
            </a:r>
            <a:r>
              <a:rPr lang="en-GB" altLang="cs-CZ" b="1" dirty="0">
                <a:solidFill>
                  <a:schemeClr val="accent1"/>
                </a:solidFill>
              </a:rPr>
              <a:t> (task commitment), </a:t>
            </a:r>
          </a:p>
          <a:p>
            <a:pPr marL="328613" indent="-258763" algn="just">
              <a:lnSpc>
                <a:spcPct val="93000"/>
              </a:lnSpc>
              <a:tabLst>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GB" altLang="cs-CZ" b="1" dirty="0">
                <a:solidFill>
                  <a:schemeClr val="accent1"/>
                </a:solidFill>
              </a:rPr>
              <a:t>• </a:t>
            </a:r>
            <a:r>
              <a:rPr lang="en-GB" altLang="cs-CZ" b="1" dirty="0" err="1">
                <a:solidFill>
                  <a:schemeClr val="accent1"/>
                </a:solidFill>
              </a:rPr>
              <a:t>tvořivost</a:t>
            </a:r>
            <a:r>
              <a:rPr lang="en-GB" altLang="cs-CZ" b="1" dirty="0">
                <a:solidFill>
                  <a:schemeClr val="accent1"/>
                </a:solidFill>
              </a:rPr>
              <a:t> (creativity). </a:t>
            </a:r>
          </a:p>
          <a:p>
            <a:pPr marL="328613" indent="-258763" algn="just">
              <a:lnSpc>
                <a:spcPct val="93000"/>
              </a:lnSpc>
              <a:tabLst>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GB" altLang="cs-CZ" dirty="0"/>
              <a:t> </a:t>
            </a:r>
            <a:r>
              <a:rPr lang="cs-CZ" altLang="cs-CZ" dirty="0"/>
              <a:t>Ž</a:t>
            </a:r>
            <a:r>
              <a:rPr lang="en-GB" altLang="cs-CZ" dirty="0" err="1"/>
              <a:t>ádná</a:t>
            </a:r>
            <a:r>
              <a:rPr lang="en-GB" altLang="cs-CZ" dirty="0"/>
              <a:t> z </a:t>
            </a:r>
            <a:r>
              <a:rPr lang="en-GB" altLang="cs-CZ" dirty="0" err="1"/>
              <a:t>komponent</a:t>
            </a:r>
            <a:r>
              <a:rPr lang="en-GB" altLang="cs-CZ" dirty="0"/>
              <a:t> </a:t>
            </a:r>
            <a:r>
              <a:rPr lang="en-GB" altLang="cs-CZ" dirty="0" err="1"/>
              <a:t>samostatně</a:t>
            </a:r>
            <a:r>
              <a:rPr lang="en-GB" altLang="cs-CZ" dirty="0"/>
              <a:t> </a:t>
            </a:r>
            <a:r>
              <a:rPr lang="en-GB" altLang="cs-CZ" dirty="0" err="1"/>
              <a:t>nadání</a:t>
            </a:r>
            <a:r>
              <a:rPr lang="en-GB" altLang="cs-CZ" dirty="0"/>
              <a:t> </a:t>
            </a:r>
            <a:r>
              <a:rPr lang="en-GB" altLang="cs-CZ" dirty="0" err="1"/>
              <a:t>netvoří</a:t>
            </a:r>
            <a:endParaRPr lang="en-GB" altLang="cs-CZ" dirty="0"/>
          </a:p>
          <a:p>
            <a:pPr marL="328613" indent="-258763" algn="just">
              <a:lnSpc>
                <a:spcPct val="93000"/>
              </a:lnSpc>
              <a:tabLst>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GB" altLang="cs-CZ" dirty="0"/>
              <a:t>Pro </a:t>
            </a:r>
            <a:r>
              <a:rPr lang="en-GB" altLang="cs-CZ" dirty="0" err="1"/>
              <a:t>identifikaci</a:t>
            </a:r>
            <a:r>
              <a:rPr lang="en-GB" altLang="cs-CZ" dirty="0"/>
              <a:t> je </a:t>
            </a:r>
            <a:r>
              <a:rPr lang="en-GB" altLang="cs-CZ" dirty="0" err="1"/>
              <a:t>tedy</a:t>
            </a:r>
            <a:r>
              <a:rPr lang="en-GB" altLang="cs-CZ" dirty="0"/>
              <a:t> </a:t>
            </a:r>
            <a:r>
              <a:rPr lang="en-GB" altLang="cs-CZ" dirty="0" err="1"/>
              <a:t>nutné</a:t>
            </a:r>
            <a:r>
              <a:rPr lang="en-GB" altLang="cs-CZ" dirty="0"/>
              <a:t> </a:t>
            </a:r>
            <a:r>
              <a:rPr lang="en-GB" altLang="cs-CZ" dirty="0" err="1"/>
              <a:t>zmapovat</a:t>
            </a:r>
            <a:r>
              <a:rPr lang="en-GB" altLang="cs-CZ" dirty="0"/>
              <a:t> </a:t>
            </a:r>
            <a:r>
              <a:rPr lang="en-GB" altLang="cs-CZ" dirty="0" err="1"/>
              <a:t>všechny</a:t>
            </a:r>
            <a:r>
              <a:rPr lang="en-GB" altLang="cs-CZ" dirty="0"/>
              <a:t> </a:t>
            </a:r>
            <a:r>
              <a:rPr lang="en-GB" altLang="cs-CZ" dirty="0" err="1"/>
              <a:t>tyto</a:t>
            </a:r>
            <a:r>
              <a:rPr lang="en-GB" altLang="cs-CZ" dirty="0"/>
              <a:t> </a:t>
            </a:r>
            <a:r>
              <a:rPr lang="en-GB" altLang="cs-CZ" dirty="0" err="1"/>
              <a:t>oblasti</a:t>
            </a:r>
            <a:endParaRPr lang="cs-CZ" altLang="cs-CZ" dirty="0"/>
          </a:p>
          <a:p>
            <a:pPr marL="92075" indent="-22225" algn="just">
              <a:lnSpc>
                <a:spcPct val="93000"/>
              </a:lnSpc>
              <a:tabLst>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cs-CZ" dirty="0">
                <a:solidFill>
                  <a:schemeClr val="bg1">
                    <a:lumMod val="10000"/>
                  </a:schemeClr>
                </a:solidFill>
              </a:rPr>
              <a:t>průnik nadprůměrných schopností, angažovanosti v úkolu a tvořivosti, angažovanost v úkolu hybná síla založená na motivaci a volních vlastnostech jedince - potřebná pro rozvoj a uplatnění jeho nadání v konkrétních aktivitách a produktech. </a:t>
            </a:r>
            <a:br>
              <a:rPr lang="cs-CZ" dirty="0">
                <a:solidFill>
                  <a:schemeClr val="bg1">
                    <a:lumMod val="10000"/>
                  </a:schemeClr>
                </a:solidFill>
              </a:rPr>
            </a:br>
            <a:endParaRPr lang="en-GB" altLang="cs-CZ" dirty="0"/>
          </a:p>
          <a:p>
            <a:endParaRPr lang="cs-CZ"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66270" y="88714"/>
            <a:ext cx="5537804" cy="217419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865143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89212" y="452582"/>
            <a:ext cx="8915399" cy="1791854"/>
          </a:xfrm>
        </p:spPr>
        <p:txBody>
          <a:bodyPr>
            <a:normAutofit fontScale="90000"/>
          </a:bodyPr>
          <a:lstStyle/>
          <a:p>
            <a:br>
              <a:rPr lang="cs-CZ" dirty="0"/>
            </a:br>
            <a:r>
              <a:rPr lang="cs-CZ" dirty="0"/>
              <a:t>INDIVIDUÁLNÍ PODPORA – co nám nabízí legislativa</a:t>
            </a:r>
            <a:br>
              <a:rPr lang="cs-CZ" dirty="0"/>
            </a:br>
            <a:r>
              <a:rPr lang="cs-CZ" sz="2000" b="1" dirty="0"/>
              <a:t>(§27 vyhlášky 27/2016 Sb. v aktuálním znění)</a:t>
            </a:r>
            <a:br>
              <a:rPr lang="cs-CZ" sz="2000" b="1" dirty="0"/>
            </a:br>
            <a:endParaRPr lang="cs-CZ" sz="2000" dirty="0"/>
          </a:p>
        </p:txBody>
      </p:sp>
      <p:sp>
        <p:nvSpPr>
          <p:cNvPr id="3" name="Zástupný symbol pro text 2"/>
          <p:cNvSpPr>
            <a:spLocks noGrp="1"/>
          </p:cNvSpPr>
          <p:nvPr>
            <p:ph type="body" idx="1"/>
          </p:nvPr>
        </p:nvSpPr>
        <p:spPr>
          <a:xfrm>
            <a:off x="2589212" y="2115127"/>
            <a:ext cx="8915399" cy="3999346"/>
          </a:xfrm>
        </p:spPr>
        <p:txBody>
          <a:bodyPr>
            <a:normAutofit/>
          </a:bodyPr>
          <a:lstStyle/>
          <a:p>
            <a:pPr marL="457200" indent="-457200">
              <a:buAutoNum type="arabicParenBoth"/>
            </a:pPr>
            <a:r>
              <a:rPr lang="cs-CZ" dirty="0"/>
              <a:t>Za nadaného žáka se pro účely této vyhlášky považuje především žák, který při adekvátní podpoře vykazuje ve srovnání s vrstevníky </a:t>
            </a:r>
            <a:r>
              <a:rPr lang="cs-CZ" b="1" dirty="0"/>
              <a:t>vysokou úroveň v jedné či více oblastech rozumových schopností, v pohybových, manuálních, uměleckých nebo sociálních dovednostech. </a:t>
            </a:r>
          </a:p>
          <a:p>
            <a:pPr marL="457200" indent="-457200">
              <a:buAutoNum type="arabicParenBoth"/>
            </a:pPr>
            <a:r>
              <a:rPr lang="cs-CZ" dirty="0"/>
              <a:t>Za mimořádně nadaného žáka se pro účely této vyhlášky považuje především žák, jehož rozložení schopností dosahuje mimořádné úrovně </a:t>
            </a:r>
            <a:r>
              <a:rPr lang="cs-CZ" b="1" dirty="0"/>
              <a:t>při vysoké tvořivosti v celém okruhu činností nebo v jednotlivých oblastech</a:t>
            </a:r>
            <a:r>
              <a:rPr lang="cs-CZ" dirty="0"/>
              <a:t> rozumových schopností, v pohybových, manuálních, uměleckých nebo sociálních dovednostech.</a:t>
            </a:r>
          </a:p>
        </p:txBody>
      </p:sp>
    </p:spTree>
    <p:extLst>
      <p:ext uri="{BB962C8B-B14F-4D97-AF65-F5344CB8AC3E}">
        <p14:creationId xmlns:p14="http://schemas.microsoft.com/office/powerpoint/2010/main" val="2363685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89212" y="452582"/>
            <a:ext cx="8915399" cy="1791854"/>
          </a:xfrm>
        </p:spPr>
        <p:txBody>
          <a:bodyPr>
            <a:normAutofit fontScale="90000"/>
          </a:bodyPr>
          <a:lstStyle/>
          <a:p>
            <a:br>
              <a:rPr lang="cs-CZ" dirty="0"/>
            </a:br>
            <a:r>
              <a:rPr lang="cs-CZ" dirty="0"/>
              <a:t>INDIVIDUÁLNÍ PODPORA – co nám nabízí legislativa</a:t>
            </a:r>
            <a:br>
              <a:rPr lang="cs-CZ" dirty="0"/>
            </a:br>
            <a:r>
              <a:rPr lang="cs-CZ" sz="2000" b="1" dirty="0"/>
              <a:t>(§27 vyhlášky 27/2016 Sb. v aktuálním znění)</a:t>
            </a:r>
            <a:br>
              <a:rPr lang="cs-CZ" sz="2000" b="1" dirty="0"/>
            </a:br>
            <a:endParaRPr lang="cs-CZ" sz="2000" dirty="0"/>
          </a:p>
        </p:txBody>
      </p:sp>
      <p:sp>
        <p:nvSpPr>
          <p:cNvPr id="3" name="Zástupný symbol pro text 2"/>
          <p:cNvSpPr>
            <a:spLocks noGrp="1"/>
          </p:cNvSpPr>
          <p:nvPr>
            <p:ph type="body" idx="1"/>
          </p:nvPr>
        </p:nvSpPr>
        <p:spPr>
          <a:xfrm>
            <a:off x="2589212" y="2115127"/>
            <a:ext cx="8915399" cy="3999346"/>
          </a:xfrm>
        </p:spPr>
        <p:txBody>
          <a:bodyPr>
            <a:normAutofit fontScale="92500" lnSpcReduction="10000"/>
          </a:bodyPr>
          <a:lstStyle/>
          <a:p>
            <a:pPr marL="342900" indent="-342900">
              <a:buFontTx/>
              <a:buChar char="-"/>
            </a:pPr>
            <a:r>
              <a:rPr lang="cs-CZ" dirty="0"/>
              <a:t>Pro nadané žáky </a:t>
            </a:r>
            <a:r>
              <a:rPr lang="cs-CZ" b="1" dirty="0"/>
              <a:t>může ředitel školy vytvářet skupiny</a:t>
            </a:r>
            <a:r>
              <a:rPr lang="cs-CZ" dirty="0"/>
              <a:t>, ve kterých se vzdělávají žáci stejných nebo různých ročníků školy v některých předmětech.</a:t>
            </a:r>
          </a:p>
          <a:p>
            <a:pPr marL="342900" indent="-342900">
              <a:buFontTx/>
              <a:buChar char="-"/>
            </a:pPr>
            <a:r>
              <a:rPr lang="cs-CZ" dirty="0"/>
              <a:t>Nadaným žákům lze v souladu s vývojem jejich školních dovedností </a:t>
            </a:r>
            <a:r>
              <a:rPr lang="cs-CZ" b="1" dirty="0"/>
              <a:t>rozšířit obsah vzdělávání nad rámec stanovený příslušným vzdělávacím programem</a:t>
            </a:r>
            <a:r>
              <a:rPr lang="cs-CZ" dirty="0"/>
              <a:t> nebo </a:t>
            </a:r>
            <a:r>
              <a:rPr lang="cs-CZ" b="1" dirty="0"/>
              <a:t>umožnit účast na výuce ve vyšším ročníku</a:t>
            </a:r>
          </a:p>
          <a:p>
            <a:pPr marL="342900" indent="-342900">
              <a:buFontTx/>
              <a:buChar char="-"/>
            </a:pPr>
            <a:r>
              <a:rPr lang="cs-CZ" dirty="0"/>
              <a:t>Nadaní žáci se mohou se souhlasem ředitelů příslušných škol současně </a:t>
            </a:r>
            <a:r>
              <a:rPr lang="cs-CZ" b="1" dirty="0"/>
              <a:t>vzdělávat formou stáží v jiné škole </a:t>
            </a:r>
            <a:r>
              <a:rPr lang="cs-CZ" dirty="0"/>
              <a:t>stejného nebo jiného druhu</a:t>
            </a:r>
          </a:p>
          <a:p>
            <a:r>
              <a:rPr lang="cs-CZ" b="1" dirty="0"/>
              <a:t>(§30 vyhlášky 27/2016 Sb. v aktuálním znění)</a:t>
            </a:r>
            <a:endParaRPr lang="cs-CZ" dirty="0"/>
          </a:p>
          <a:p>
            <a:pPr marL="342900" indent="-342900">
              <a:buFontTx/>
              <a:buChar char="-"/>
            </a:pPr>
            <a:r>
              <a:rPr lang="cs-CZ" dirty="0"/>
              <a:t>Ředitel školy </a:t>
            </a:r>
            <a:r>
              <a:rPr lang="cs-CZ" b="1" dirty="0"/>
              <a:t>může přeřadit mimořádně nadaného žáka do vyššího ročníku bez absolvování předchozího ročníku </a:t>
            </a:r>
            <a:r>
              <a:rPr lang="cs-CZ" dirty="0"/>
              <a:t>na základě zkoušek vykonaných před komisí, kterou jmenuje ředitel školy.</a:t>
            </a:r>
            <a:endParaRPr lang="cs-CZ" b="1" dirty="0"/>
          </a:p>
          <a:p>
            <a:pPr marL="342900" indent="-342900">
              <a:buFontTx/>
              <a:buChar char="-"/>
            </a:pPr>
            <a:endParaRPr lang="cs-CZ" b="1" dirty="0"/>
          </a:p>
          <a:p>
            <a:endParaRPr lang="cs-CZ" b="1" dirty="0"/>
          </a:p>
        </p:txBody>
      </p:sp>
    </p:spTree>
    <p:extLst>
      <p:ext uri="{BB962C8B-B14F-4D97-AF65-F5344CB8AC3E}">
        <p14:creationId xmlns:p14="http://schemas.microsoft.com/office/powerpoint/2010/main" val="1927409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89212" y="609600"/>
            <a:ext cx="8915399" cy="646545"/>
          </a:xfrm>
        </p:spPr>
        <p:txBody>
          <a:bodyPr>
            <a:normAutofit fontScale="90000"/>
          </a:bodyPr>
          <a:lstStyle/>
          <a:p>
            <a:r>
              <a:rPr lang="cs-CZ" dirty="0"/>
              <a:t>PLPP – KDY, PROČ A JAK</a:t>
            </a:r>
          </a:p>
        </p:txBody>
      </p:sp>
      <p:sp>
        <p:nvSpPr>
          <p:cNvPr id="3" name="Zástupný symbol pro text 2"/>
          <p:cNvSpPr>
            <a:spLocks noGrp="1"/>
          </p:cNvSpPr>
          <p:nvPr>
            <p:ph type="body" idx="1"/>
          </p:nvPr>
        </p:nvSpPr>
        <p:spPr>
          <a:xfrm>
            <a:off x="2589212" y="-822037"/>
            <a:ext cx="8915399" cy="7509163"/>
          </a:xfrm>
        </p:spPr>
        <p:txBody>
          <a:bodyPr>
            <a:normAutofit/>
          </a:bodyPr>
          <a:lstStyle/>
          <a:p>
            <a:endParaRPr lang="cs-CZ" b="1" dirty="0"/>
          </a:p>
          <a:p>
            <a:endParaRPr lang="cs-CZ" sz="2000" b="1" dirty="0"/>
          </a:p>
          <a:p>
            <a:endParaRPr lang="cs-CZ" sz="2000" b="1" dirty="0"/>
          </a:p>
          <a:p>
            <a:endParaRPr lang="cs-CZ" sz="2000" b="1" dirty="0"/>
          </a:p>
          <a:p>
            <a:endParaRPr lang="cs-CZ" sz="2000" b="1" dirty="0"/>
          </a:p>
          <a:p>
            <a:r>
              <a:rPr lang="cs-CZ" sz="2000" b="1" dirty="0"/>
              <a:t>Dle legislativy: </a:t>
            </a:r>
          </a:p>
          <a:p>
            <a:r>
              <a:rPr lang="cs-CZ" sz="2000" b="1" dirty="0"/>
              <a:t>PLPP – podpůrné opatření 1. stupně </a:t>
            </a:r>
            <a:r>
              <a:rPr lang="cs-CZ" sz="1600" b="1" dirty="0"/>
              <a:t>(§2 vyhlášky 27/2016 Sb. v aktuálním znění)</a:t>
            </a:r>
          </a:p>
          <a:p>
            <a:r>
              <a:rPr lang="cs-CZ" dirty="0"/>
              <a:t>„Podpůrná opatření prvního stupně představují minimální </a:t>
            </a:r>
            <a:r>
              <a:rPr lang="cs-CZ" b="1" dirty="0"/>
              <a:t>úpravu metod</a:t>
            </a:r>
            <a:r>
              <a:rPr lang="cs-CZ" dirty="0"/>
              <a:t>, </a:t>
            </a:r>
            <a:r>
              <a:rPr lang="cs-CZ" b="1" dirty="0"/>
              <a:t>organizace a hodnocení vzdělávání </a:t>
            </a:r>
            <a:r>
              <a:rPr lang="cs-CZ" dirty="0"/>
              <a:t>a jsou poskytována žákovi, u kterého se projevuje potřeba úprav ve vzdělávání nebo školských službách a zapojení v kolektivu. Podpůrná opatření prvního stupně nemají normovanou finanční náročnost.“</a:t>
            </a:r>
          </a:p>
          <a:p>
            <a:r>
              <a:rPr lang="cs-CZ" b="1" dirty="0"/>
              <a:t>(§10 vyhlášky 27/2016 Sb. v aktuálním znění)</a:t>
            </a:r>
          </a:p>
          <a:p>
            <a:r>
              <a:rPr lang="cs-CZ" sz="2000" dirty="0"/>
              <a:t>„</a:t>
            </a:r>
            <a:r>
              <a:rPr lang="cs-CZ" sz="1600" dirty="0"/>
              <a:t>Poskytování podpůrných opatření prvního stupně </a:t>
            </a:r>
            <a:r>
              <a:rPr lang="cs-CZ" sz="1600" b="1" dirty="0"/>
              <a:t>škola průběžně vyhodnocuje</a:t>
            </a:r>
            <a:r>
              <a:rPr lang="cs-CZ" sz="1600" dirty="0"/>
              <a:t>. </a:t>
            </a:r>
            <a:r>
              <a:rPr lang="cs-CZ" sz="1600" b="1" dirty="0"/>
              <a:t>Nejpozději po 3 měsících od zahájení poskytování podpůrných opatření </a:t>
            </a:r>
            <a:r>
              <a:rPr lang="cs-CZ" sz="1600" dirty="0"/>
              <a:t>škola vyhodnotí, zda podpůrná opatření vedou k naplnění stanovených cílů. Není-li tomu tak, doporučí škola zletilému žákovi nebo zákonnému zástupci žáka využití poradenské pomoci školského poradenského zařízení. Do doby zahájení poskytování podpůrných opatření druhého až pátého stupně na základě doporučení školského poradenského zařízení poskytuje škola podpůrná opatření prvního stupně.“</a:t>
            </a:r>
          </a:p>
        </p:txBody>
      </p:sp>
    </p:spTree>
    <p:extLst>
      <p:ext uri="{BB962C8B-B14F-4D97-AF65-F5344CB8AC3E}">
        <p14:creationId xmlns:p14="http://schemas.microsoft.com/office/powerpoint/2010/main" val="967077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89212" y="609600"/>
            <a:ext cx="8915399" cy="646545"/>
          </a:xfrm>
        </p:spPr>
        <p:txBody>
          <a:bodyPr>
            <a:normAutofit fontScale="90000"/>
          </a:bodyPr>
          <a:lstStyle/>
          <a:p>
            <a:r>
              <a:rPr lang="cs-CZ" dirty="0"/>
              <a:t>PLPP – KDY, PROČ A JAK</a:t>
            </a:r>
          </a:p>
        </p:txBody>
      </p:sp>
      <p:sp>
        <p:nvSpPr>
          <p:cNvPr id="3" name="Zástupný symbol pro text 2"/>
          <p:cNvSpPr>
            <a:spLocks noGrp="1"/>
          </p:cNvSpPr>
          <p:nvPr>
            <p:ph type="body" idx="1"/>
          </p:nvPr>
        </p:nvSpPr>
        <p:spPr>
          <a:xfrm>
            <a:off x="2589212" y="-822037"/>
            <a:ext cx="8915399" cy="7509163"/>
          </a:xfrm>
        </p:spPr>
        <p:txBody>
          <a:bodyPr>
            <a:normAutofit/>
          </a:bodyPr>
          <a:lstStyle/>
          <a:p>
            <a:r>
              <a:rPr lang="cs-CZ" sz="2000" b="1" dirty="0"/>
              <a:t>PLPP – podpůrné opatření 1. stupně </a:t>
            </a:r>
            <a:r>
              <a:rPr lang="cs-CZ" sz="1600" b="1" dirty="0"/>
              <a:t>(§10 vyhlášky 27/2016 Sb. v aktuálním znění)</a:t>
            </a:r>
          </a:p>
          <a:p>
            <a:r>
              <a:rPr lang="cs-CZ" dirty="0"/>
              <a:t>Škola </a:t>
            </a:r>
            <a:r>
              <a:rPr lang="cs-CZ" b="1" dirty="0"/>
              <a:t>může zpracovat plán pedagogické podpory</a:t>
            </a:r>
            <a:r>
              <a:rPr lang="cs-CZ" dirty="0"/>
              <a:t>, který zahrnuje zejména </a:t>
            </a:r>
            <a:r>
              <a:rPr lang="cs-CZ" b="1" dirty="0"/>
              <a:t>popis obtíží </a:t>
            </a:r>
            <a:r>
              <a:rPr lang="cs-CZ" dirty="0"/>
              <a:t>a speciálních vzdělávacích potřeb žáka, </a:t>
            </a:r>
            <a:r>
              <a:rPr lang="cs-CZ" b="1" dirty="0"/>
              <a:t>podpůrná opatření prvního stupně</a:t>
            </a:r>
            <a:r>
              <a:rPr lang="cs-CZ" dirty="0"/>
              <a:t>, </a:t>
            </a:r>
            <a:r>
              <a:rPr lang="cs-CZ" b="1" dirty="0"/>
              <a:t>stanovení cílů </a:t>
            </a:r>
            <a:r>
              <a:rPr lang="cs-CZ" dirty="0"/>
              <a:t>podpory </a:t>
            </a:r>
            <a:r>
              <a:rPr lang="cs-CZ" b="1" dirty="0"/>
              <a:t>a způsobu vyhodnocování naplňování plánu</a:t>
            </a:r>
            <a:r>
              <a:rPr lang="cs-CZ" dirty="0"/>
              <a:t>, zejména v situaci, kdy pro poskytování podpůrných opatření prvního stupně nepostačuje samotné zohlednění individuálních vzdělávacích potřeb žáka při vzdělávání</a:t>
            </a:r>
            <a:endParaRPr lang="cs-CZ" b="1" dirty="0"/>
          </a:p>
        </p:txBody>
      </p:sp>
    </p:spTree>
    <p:extLst>
      <p:ext uri="{BB962C8B-B14F-4D97-AF65-F5344CB8AC3E}">
        <p14:creationId xmlns:p14="http://schemas.microsoft.com/office/powerpoint/2010/main" val="39462448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89212" y="452582"/>
            <a:ext cx="8915399" cy="1791854"/>
          </a:xfrm>
        </p:spPr>
        <p:txBody>
          <a:bodyPr>
            <a:normAutofit fontScale="90000"/>
          </a:bodyPr>
          <a:lstStyle/>
          <a:p>
            <a:br>
              <a:rPr lang="cs-CZ" dirty="0"/>
            </a:br>
            <a:r>
              <a:rPr lang="cs-CZ" dirty="0"/>
              <a:t>IVP</a:t>
            </a:r>
            <a:br>
              <a:rPr lang="cs-CZ" dirty="0"/>
            </a:br>
            <a:r>
              <a:rPr lang="cs-CZ" sz="2000" b="1" dirty="0"/>
              <a:t>(§28 vyhlášky 27/2016 Sb. v aktuálním znění)</a:t>
            </a:r>
            <a:br>
              <a:rPr lang="cs-CZ" sz="2000" b="1" dirty="0"/>
            </a:br>
            <a:endParaRPr lang="cs-CZ" sz="2000" dirty="0"/>
          </a:p>
        </p:txBody>
      </p:sp>
      <p:sp>
        <p:nvSpPr>
          <p:cNvPr id="3" name="Zástupný symbol pro text 2"/>
          <p:cNvSpPr>
            <a:spLocks noGrp="1"/>
          </p:cNvSpPr>
          <p:nvPr>
            <p:ph type="body" idx="1"/>
          </p:nvPr>
        </p:nvSpPr>
        <p:spPr>
          <a:xfrm>
            <a:off x="2589212" y="2115127"/>
            <a:ext cx="8915399" cy="4553528"/>
          </a:xfrm>
        </p:spPr>
        <p:txBody>
          <a:bodyPr>
            <a:normAutofit/>
          </a:bodyPr>
          <a:lstStyle/>
          <a:p>
            <a:pPr marL="342900" indent="-342900">
              <a:buFontTx/>
              <a:buChar char="-"/>
            </a:pPr>
            <a:r>
              <a:rPr lang="cs-CZ" dirty="0"/>
              <a:t>Vzdělávání mimořádně nadaného žáka se může uskutečňovat </a:t>
            </a:r>
            <a:r>
              <a:rPr lang="cs-CZ" b="1" dirty="0"/>
              <a:t>podle individuálního vzdělávacího plánu</a:t>
            </a:r>
            <a:r>
              <a:rPr lang="cs-CZ" dirty="0"/>
              <a:t>, který vychází ze školního vzdělávacího programu příslušné školy, závěrů psychologického a speciálně pedagogického vyšetření a vyjádření zletilého žáka nebo zákonného zástupce žáka.</a:t>
            </a:r>
          </a:p>
          <a:p>
            <a:pPr marL="342900" indent="-342900">
              <a:buFontTx/>
              <a:buChar char="-"/>
            </a:pPr>
            <a:r>
              <a:rPr lang="cs-CZ" dirty="0"/>
              <a:t>Individuální vzdělávací plán je </a:t>
            </a:r>
            <a:r>
              <a:rPr lang="cs-CZ" b="1" dirty="0"/>
              <a:t>závazným dokumentem </a:t>
            </a:r>
            <a:r>
              <a:rPr lang="cs-CZ" dirty="0"/>
              <a:t>pro zajištění vzdělávacích potřeb mimořádně nadaného žáka a je </a:t>
            </a:r>
            <a:r>
              <a:rPr lang="cs-CZ" b="1" dirty="0"/>
              <a:t>součástí dokumentace žáka ve školní matrice</a:t>
            </a:r>
            <a:r>
              <a:rPr lang="cs-CZ" dirty="0"/>
              <a:t>. </a:t>
            </a:r>
          </a:p>
          <a:p>
            <a:pPr marL="342900" indent="-342900">
              <a:buFontTx/>
              <a:buChar char="-"/>
            </a:pPr>
            <a:r>
              <a:rPr lang="cs-CZ" dirty="0"/>
              <a:t>Je zpracován </a:t>
            </a:r>
            <a:r>
              <a:rPr lang="cs-CZ" b="1" dirty="0"/>
              <a:t>bez zbytečného odkladu </a:t>
            </a:r>
            <a:r>
              <a:rPr lang="cs-CZ" dirty="0"/>
              <a:t>po zahájení vzdělávání mimořádně nadaného žáka ve škole, nejpozději však do 1 měsíce ode dne, kdy škola obdržela doporučení. Individuální vzdělávací plán </a:t>
            </a:r>
            <a:r>
              <a:rPr lang="cs-CZ" b="1" dirty="0"/>
              <a:t>může být doplňován a upravován v průběhu školního roku</a:t>
            </a:r>
          </a:p>
        </p:txBody>
      </p:sp>
    </p:spTree>
    <p:extLst>
      <p:ext uri="{BB962C8B-B14F-4D97-AF65-F5344CB8AC3E}">
        <p14:creationId xmlns:p14="http://schemas.microsoft.com/office/powerpoint/2010/main" val="15746462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89212" y="452582"/>
            <a:ext cx="8915399" cy="1791854"/>
          </a:xfrm>
        </p:spPr>
        <p:txBody>
          <a:bodyPr>
            <a:normAutofit fontScale="90000"/>
          </a:bodyPr>
          <a:lstStyle/>
          <a:p>
            <a:br>
              <a:rPr lang="cs-CZ" dirty="0"/>
            </a:br>
            <a:r>
              <a:rPr lang="cs-CZ" dirty="0"/>
              <a:t>IVP</a:t>
            </a:r>
            <a:br>
              <a:rPr lang="cs-CZ" dirty="0"/>
            </a:br>
            <a:r>
              <a:rPr lang="cs-CZ" sz="2000" b="1" dirty="0"/>
              <a:t>(§28 vyhlášky 27/2016 Sb. v aktuálním znění)</a:t>
            </a:r>
            <a:br>
              <a:rPr lang="cs-CZ" sz="2000" b="1" dirty="0"/>
            </a:br>
            <a:endParaRPr lang="cs-CZ" sz="2000" dirty="0"/>
          </a:p>
        </p:txBody>
      </p:sp>
      <p:sp>
        <p:nvSpPr>
          <p:cNvPr id="3" name="Zástupný symbol pro text 2"/>
          <p:cNvSpPr>
            <a:spLocks noGrp="1"/>
          </p:cNvSpPr>
          <p:nvPr>
            <p:ph type="body" idx="1"/>
          </p:nvPr>
        </p:nvSpPr>
        <p:spPr>
          <a:xfrm>
            <a:off x="2589212" y="2115127"/>
            <a:ext cx="8915399" cy="4553528"/>
          </a:xfrm>
        </p:spPr>
        <p:txBody>
          <a:bodyPr>
            <a:normAutofit fontScale="92500" lnSpcReduction="10000"/>
          </a:bodyPr>
          <a:lstStyle/>
          <a:p>
            <a:pPr marL="342900" indent="-342900">
              <a:buFontTx/>
              <a:buChar char="-"/>
            </a:pPr>
            <a:r>
              <a:rPr lang="cs-CZ" dirty="0"/>
              <a:t>Zpracování a provádění individuálního vzdělávacího plánu zajišťuje </a:t>
            </a:r>
            <a:r>
              <a:rPr lang="cs-CZ" b="1" dirty="0"/>
              <a:t>ředitel školy</a:t>
            </a:r>
            <a:r>
              <a:rPr lang="cs-CZ" dirty="0"/>
              <a:t>. Individuální vzdělávací </a:t>
            </a:r>
            <a:r>
              <a:rPr lang="cs-CZ" b="1" dirty="0"/>
              <a:t>plán se zpracovává ve spolupráci </a:t>
            </a:r>
            <a:r>
              <a:rPr lang="cs-CZ" dirty="0"/>
              <a:t>se školským poradenským zařízením, případně školským zařízením, a žákem a dále zákonným zástupcem žáka, není-li žák zletilý. </a:t>
            </a:r>
          </a:p>
          <a:p>
            <a:r>
              <a:rPr lang="cs-CZ" b="1" dirty="0"/>
              <a:t>(§29 vyhlášky 27/2016 Sb. v aktuálním znění)</a:t>
            </a:r>
          </a:p>
          <a:p>
            <a:pPr marL="342900" indent="-342900">
              <a:buFontTx/>
              <a:buChar char="-"/>
            </a:pPr>
            <a:r>
              <a:rPr lang="cs-CZ" dirty="0"/>
              <a:t>Škola </a:t>
            </a:r>
            <a:r>
              <a:rPr lang="cs-CZ" b="1" dirty="0"/>
              <a:t>seznámí s individuálním vzdělávacím plánem všechny vyučující </a:t>
            </a:r>
            <a:r>
              <a:rPr lang="cs-CZ" dirty="0"/>
              <a:t>žáka a současně </a:t>
            </a:r>
            <a:r>
              <a:rPr lang="cs-CZ" b="1" dirty="0"/>
              <a:t>žáka a zákonného zástupce žáka</a:t>
            </a:r>
            <a:r>
              <a:rPr lang="cs-CZ" dirty="0"/>
              <a:t>, není-li žák zletilý, který tuto skutečnost </a:t>
            </a:r>
            <a:r>
              <a:rPr lang="cs-CZ" b="1" dirty="0"/>
              <a:t>potvrdí svým podpisem</a:t>
            </a:r>
            <a:r>
              <a:rPr lang="cs-CZ" dirty="0"/>
              <a:t>. Poskytování vzdělávání podle individuálního vzdělávacího plánu lze pouze na základě </a:t>
            </a:r>
            <a:r>
              <a:rPr lang="cs-CZ" b="1" dirty="0"/>
              <a:t>písemného informovaného souhlasu zletilého žáka </a:t>
            </a:r>
            <a:r>
              <a:rPr lang="cs-CZ" dirty="0"/>
              <a:t>nebo zákonného zástupce žáka. </a:t>
            </a:r>
          </a:p>
          <a:p>
            <a:pPr marL="342900" indent="-342900">
              <a:buFontTx/>
              <a:buChar char="-"/>
            </a:pPr>
            <a:r>
              <a:rPr lang="cs-CZ" dirty="0"/>
              <a:t>Školské poradenské zařízení ve spolupráci se školou sleduje a </a:t>
            </a:r>
            <a:r>
              <a:rPr lang="cs-CZ" b="1" dirty="0"/>
              <a:t>nejméně jednou ročně vyhodnocuje </a:t>
            </a:r>
            <a:r>
              <a:rPr lang="cs-CZ" dirty="0"/>
              <a:t>naplňování individuálního vzdělávacího plánu a </a:t>
            </a:r>
            <a:r>
              <a:rPr lang="cs-CZ" b="1" dirty="0"/>
              <a:t>poskytuje</a:t>
            </a:r>
            <a:r>
              <a:rPr lang="cs-CZ" dirty="0"/>
              <a:t> žákovi, zákonnému zástupci žáka a škole </a:t>
            </a:r>
            <a:r>
              <a:rPr lang="cs-CZ" b="1" dirty="0"/>
              <a:t>poradenskou podporu</a:t>
            </a:r>
          </a:p>
          <a:p>
            <a:pPr marL="342900" indent="-342900">
              <a:buFontTx/>
              <a:buChar char="-"/>
            </a:pPr>
            <a:endParaRPr lang="cs-CZ" b="1" dirty="0"/>
          </a:p>
        </p:txBody>
      </p:sp>
    </p:spTree>
    <p:extLst>
      <p:ext uri="{BB962C8B-B14F-4D97-AF65-F5344CB8AC3E}">
        <p14:creationId xmlns:p14="http://schemas.microsoft.com/office/powerpoint/2010/main" val="9409494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89212" y="452582"/>
            <a:ext cx="8915399" cy="840509"/>
          </a:xfrm>
        </p:spPr>
        <p:txBody>
          <a:bodyPr>
            <a:normAutofit fontScale="90000"/>
          </a:bodyPr>
          <a:lstStyle/>
          <a:p>
            <a:br>
              <a:rPr lang="cs-CZ" dirty="0"/>
            </a:br>
            <a:r>
              <a:rPr lang="cs-CZ" dirty="0"/>
              <a:t>IVP</a:t>
            </a:r>
            <a:r>
              <a:rPr lang="cs-CZ" sz="2000" b="1" dirty="0"/>
              <a:t>(§28 vyhlášky 27/2016 Sb. v aktuálním znění)</a:t>
            </a:r>
            <a:br>
              <a:rPr lang="cs-CZ" sz="2000" b="1" dirty="0"/>
            </a:br>
            <a:endParaRPr lang="cs-CZ" sz="2000" dirty="0"/>
          </a:p>
        </p:txBody>
      </p:sp>
      <p:sp>
        <p:nvSpPr>
          <p:cNvPr id="3" name="Zástupný symbol pro text 2"/>
          <p:cNvSpPr>
            <a:spLocks noGrp="1"/>
          </p:cNvSpPr>
          <p:nvPr>
            <p:ph type="body" idx="1"/>
          </p:nvPr>
        </p:nvSpPr>
        <p:spPr>
          <a:xfrm>
            <a:off x="2589212" y="1071418"/>
            <a:ext cx="8915399" cy="5597237"/>
          </a:xfrm>
        </p:spPr>
        <p:txBody>
          <a:bodyPr>
            <a:normAutofit/>
          </a:bodyPr>
          <a:lstStyle/>
          <a:p>
            <a:r>
              <a:rPr lang="cs-CZ" dirty="0"/>
              <a:t>Individuální vzdělávací plán </a:t>
            </a:r>
            <a:r>
              <a:rPr lang="cs-CZ" b="1" dirty="0"/>
              <a:t>obsahuje</a:t>
            </a:r>
            <a:r>
              <a:rPr lang="cs-CZ" dirty="0"/>
              <a:t> </a:t>
            </a:r>
          </a:p>
          <a:p>
            <a:pPr marL="342900" indent="-342900">
              <a:buFontTx/>
              <a:buChar char="-"/>
            </a:pPr>
            <a:r>
              <a:rPr lang="cs-CZ" sz="1600" dirty="0"/>
              <a:t>a) </a:t>
            </a:r>
            <a:r>
              <a:rPr lang="cs-CZ" sz="1600" b="1" dirty="0"/>
              <a:t>závěry doporučení </a:t>
            </a:r>
            <a:r>
              <a:rPr lang="cs-CZ" sz="1600" dirty="0"/>
              <a:t>školského poradenského zařízení, </a:t>
            </a:r>
          </a:p>
          <a:p>
            <a:pPr marL="342900" indent="-342900">
              <a:buFontTx/>
              <a:buChar char="-"/>
            </a:pPr>
            <a:r>
              <a:rPr lang="cs-CZ" sz="1600" dirty="0"/>
              <a:t>b) závěry psychologického a speciálně pedagogického vyšetření a pedagogické diagnostiky, které blíže popisují oblast, </a:t>
            </a:r>
            <a:r>
              <a:rPr lang="cs-CZ" sz="1600" b="1" dirty="0"/>
              <a:t>typ a rozsah nadání a vzdělávací potřeby </a:t>
            </a:r>
            <a:r>
              <a:rPr lang="cs-CZ" sz="1600" dirty="0"/>
              <a:t>mimořádně nadaného žáka, případně vyjádření registrujícího praktického lékaře pro děti a dorost, </a:t>
            </a:r>
          </a:p>
          <a:p>
            <a:pPr marL="342900" indent="-342900">
              <a:buFontTx/>
              <a:buChar char="-"/>
            </a:pPr>
            <a:r>
              <a:rPr lang="cs-CZ" sz="1600" dirty="0"/>
              <a:t>c) údaje o způsobu poskytování individuální pedagogické, speciálně pedagogické nebo psychologické péče mimořádně nadanému žákovi,</a:t>
            </a:r>
          </a:p>
          <a:p>
            <a:pPr marL="342900" indent="-342900">
              <a:buFontTx/>
              <a:buChar char="-"/>
            </a:pPr>
            <a:r>
              <a:rPr lang="cs-CZ" sz="1600" dirty="0"/>
              <a:t>d) vzdělávací model pro mimořádně nadaného žáka, údaje o potřebě úprav v obsahu vzdělávání žáka, časové a obsahové rozvržení učiva, volbu pedagogických postupů, způsob zadávání a plnění úkolů, způsob hodnocení, úpravu zkoušek, </a:t>
            </a:r>
          </a:p>
          <a:p>
            <a:pPr marL="342900" indent="-342900">
              <a:buFontTx/>
              <a:buChar char="-"/>
            </a:pPr>
            <a:r>
              <a:rPr lang="cs-CZ" sz="1600" dirty="0"/>
              <a:t>e) seznam doporučených učebních pomůcek, učebnic a materiálů, </a:t>
            </a:r>
          </a:p>
          <a:p>
            <a:pPr marL="342900" indent="-342900">
              <a:buFontTx/>
              <a:buChar char="-"/>
            </a:pPr>
            <a:r>
              <a:rPr lang="cs-CZ" sz="1600" dirty="0"/>
              <a:t>f) určení pedagogického pracovníka školského poradenského zařízení, se kterým bude škola spolupracovat při zajišťování péče o mimořádně nadaného žáka, </a:t>
            </a:r>
          </a:p>
          <a:p>
            <a:pPr marL="342900" indent="-342900">
              <a:buFontTx/>
              <a:buChar char="-"/>
            </a:pPr>
            <a:r>
              <a:rPr lang="cs-CZ" sz="1600" dirty="0"/>
              <a:t>g) personální zajištění úprav a průběhu vzdělávání mimořádně nadaného žáka a </a:t>
            </a:r>
          </a:p>
          <a:p>
            <a:pPr marL="342900" indent="-342900">
              <a:buFontTx/>
              <a:buChar char="-"/>
            </a:pPr>
            <a:r>
              <a:rPr lang="cs-CZ" sz="1600" dirty="0"/>
              <a:t>h) </a:t>
            </a:r>
            <a:r>
              <a:rPr lang="cs-CZ" sz="1600" b="1" dirty="0"/>
              <a:t>určení pedagogického pracovníka školy pro sledování průběhu vzdělávání mimořádně nadaného žáka</a:t>
            </a:r>
            <a:r>
              <a:rPr lang="cs-CZ" sz="1600" dirty="0"/>
              <a:t> a pro zajištění spolupráce se školským poradenským zařízením.</a:t>
            </a:r>
            <a:endParaRPr lang="cs-CZ" sz="1600" b="1" dirty="0"/>
          </a:p>
        </p:txBody>
      </p:sp>
    </p:spTree>
    <p:extLst>
      <p:ext uri="{BB962C8B-B14F-4D97-AF65-F5344CB8AC3E}">
        <p14:creationId xmlns:p14="http://schemas.microsoft.com/office/powerpoint/2010/main" val="1841543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Fotka uživatele Týdeník Školství."/>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6106" y="240531"/>
            <a:ext cx="7424076" cy="6038573"/>
          </a:xfrm>
          <a:prstGeom prst="rect">
            <a:avLst/>
          </a:prstGeom>
          <a:noFill/>
          <a:extLst>
            <a:ext uri="{909E8E84-426E-40DD-AFC4-6F175D3DCCD1}">
              <a14:hiddenFill xmlns:a14="http://schemas.microsoft.com/office/drawing/2010/main">
                <a:solidFill>
                  <a:srgbClr val="FFFFFF"/>
                </a:solidFill>
              </a14:hiddenFill>
            </a:ext>
          </a:extLst>
        </p:spPr>
      </p:pic>
      <p:sp>
        <p:nvSpPr>
          <p:cNvPr id="5" name="TextovéPole 4"/>
          <p:cNvSpPr txBox="1"/>
          <p:nvPr/>
        </p:nvSpPr>
        <p:spPr>
          <a:xfrm>
            <a:off x="9448800" y="6012873"/>
            <a:ext cx="2540000" cy="646331"/>
          </a:xfrm>
          <a:prstGeom prst="rect">
            <a:avLst/>
          </a:prstGeom>
          <a:noFill/>
        </p:spPr>
        <p:txBody>
          <a:bodyPr wrap="square" rtlCol="0">
            <a:spAutoFit/>
          </a:bodyPr>
          <a:lstStyle/>
          <a:p>
            <a:r>
              <a:rPr lang="cs-CZ" dirty="0"/>
              <a:t>Zdroj: Týdeník školství, 16.11.2016</a:t>
            </a:r>
          </a:p>
        </p:txBody>
      </p:sp>
    </p:spTree>
    <p:extLst>
      <p:ext uri="{BB962C8B-B14F-4D97-AF65-F5344CB8AC3E}">
        <p14:creationId xmlns:p14="http://schemas.microsoft.com/office/powerpoint/2010/main" val="12410186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89212" y="452582"/>
            <a:ext cx="8915399" cy="840509"/>
          </a:xfrm>
        </p:spPr>
        <p:txBody>
          <a:bodyPr>
            <a:normAutofit fontScale="90000"/>
          </a:bodyPr>
          <a:lstStyle/>
          <a:p>
            <a:br>
              <a:rPr lang="cs-CZ" dirty="0"/>
            </a:br>
            <a:r>
              <a:rPr lang="cs-CZ" dirty="0"/>
              <a:t>1. stupeň podpory</a:t>
            </a:r>
            <a:br>
              <a:rPr lang="cs-CZ" dirty="0"/>
            </a:br>
            <a:endParaRPr lang="cs-CZ" sz="2000" dirty="0"/>
          </a:p>
        </p:txBody>
      </p:sp>
      <p:sp>
        <p:nvSpPr>
          <p:cNvPr id="3" name="Zástupný symbol pro text 2"/>
          <p:cNvSpPr>
            <a:spLocks noGrp="1"/>
          </p:cNvSpPr>
          <p:nvPr>
            <p:ph type="body" idx="1"/>
          </p:nvPr>
        </p:nvSpPr>
        <p:spPr>
          <a:xfrm>
            <a:off x="2589212" y="1071418"/>
            <a:ext cx="8915399" cy="5597237"/>
          </a:xfrm>
        </p:spPr>
        <p:txBody>
          <a:bodyPr>
            <a:normAutofit lnSpcReduction="10000"/>
          </a:bodyPr>
          <a:lstStyle/>
          <a:p>
            <a:pPr marL="342900" indent="-342900">
              <a:buFontTx/>
              <a:buChar char="-"/>
            </a:pPr>
            <a:r>
              <a:rPr lang="cs-CZ" dirty="0"/>
              <a:t>zahrnuje podporu žáků </a:t>
            </a:r>
            <a:r>
              <a:rPr lang="cs-CZ" b="1" dirty="0"/>
              <a:t>z důvodů akcelerovaného vývoje školních dovedností.</a:t>
            </a:r>
          </a:p>
          <a:p>
            <a:pPr marL="342900" indent="-342900">
              <a:buFontTx/>
              <a:buChar char="-"/>
            </a:pPr>
            <a:r>
              <a:rPr lang="cs-CZ" dirty="0"/>
              <a:t>Úpravy ve vzdělávání žáka navrhují pedagogičtí pracovníci, přitom spolupracují s pedagogickým pracovníkem poskytujícím poradenské služby ve škole (dále jen „poradenský pracovník školy“) a zletilým žákem nebo zákonným zástupcem žáka</a:t>
            </a:r>
          </a:p>
          <a:p>
            <a:pPr marL="342900" indent="-342900">
              <a:buFontTx/>
              <a:buChar char="-"/>
            </a:pPr>
            <a:r>
              <a:rPr lang="cs-CZ" dirty="0"/>
              <a:t>Podpůrná opatření směřují k naplňování potřeb žáka, které nevyžadují opatření s normovanou finanční náročností, přitom pokud jsou účelné, </a:t>
            </a:r>
            <a:r>
              <a:rPr lang="cs-CZ" b="1" dirty="0"/>
              <a:t>mohou podporovat žáka v celém průběhu jeho vzdělávání</a:t>
            </a:r>
          </a:p>
          <a:p>
            <a:r>
              <a:rPr lang="cs-CZ" b="1" dirty="0"/>
              <a:t>PODMÍNKY K ZAJIŠTĚNÍ</a:t>
            </a:r>
          </a:p>
          <a:p>
            <a:r>
              <a:rPr lang="cs-CZ" b="1" dirty="0"/>
              <a:t>Pravidelné konzultace </a:t>
            </a:r>
            <a:r>
              <a:rPr lang="cs-CZ" dirty="0"/>
              <a:t>pedagogických pracovníků </a:t>
            </a:r>
            <a:r>
              <a:rPr lang="cs-CZ" b="1" dirty="0"/>
              <a:t>a vyhodnocování </a:t>
            </a:r>
            <a:r>
              <a:rPr lang="cs-CZ" dirty="0"/>
              <a:t>zvolených postupů  </a:t>
            </a:r>
          </a:p>
          <a:p>
            <a:r>
              <a:rPr lang="cs-CZ" b="1" dirty="0"/>
              <a:t>Materiální podpora </a:t>
            </a:r>
            <a:r>
              <a:rPr lang="cs-CZ" dirty="0"/>
              <a:t>se poskytuje </a:t>
            </a:r>
            <a:r>
              <a:rPr lang="cs-CZ" b="1" dirty="0"/>
              <a:t>podle podmínek školy  </a:t>
            </a:r>
          </a:p>
          <a:p>
            <a:r>
              <a:rPr lang="cs-CZ" dirty="0"/>
              <a:t>Prostředky pedagogické podpory žáka, zejména </a:t>
            </a:r>
            <a:r>
              <a:rPr lang="cs-CZ" b="1" dirty="0"/>
              <a:t>didaktické úpravy průběhu vyučování a práce s učivem</a:t>
            </a:r>
          </a:p>
        </p:txBody>
      </p:sp>
    </p:spTree>
    <p:extLst>
      <p:ext uri="{BB962C8B-B14F-4D97-AF65-F5344CB8AC3E}">
        <p14:creationId xmlns:p14="http://schemas.microsoft.com/office/powerpoint/2010/main" val="19504833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89212" y="452582"/>
            <a:ext cx="8915399" cy="840509"/>
          </a:xfrm>
        </p:spPr>
        <p:txBody>
          <a:bodyPr>
            <a:normAutofit fontScale="90000"/>
          </a:bodyPr>
          <a:lstStyle/>
          <a:p>
            <a:br>
              <a:rPr lang="cs-CZ" dirty="0"/>
            </a:br>
            <a:r>
              <a:rPr lang="cs-CZ" dirty="0"/>
              <a:t>1. stupeň podpory</a:t>
            </a:r>
            <a:br>
              <a:rPr lang="cs-CZ" dirty="0"/>
            </a:br>
            <a:endParaRPr lang="cs-CZ" sz="2000" dirty="0"/>
          </a:p>
        </p:txBody>
      </p:sp>
      <p:sp>
        <p:nvSpPr>
          <p:cNvPr id="3" name="Zástupný symbol pro text 2"/>
          <p:cNvSpPr>
            <a:spLocks noGrp="1"/>
          </p:cNvSpPr>
          <p:nvPr>
            <p:ph type="body" idx="1"/>
          </p:nvPr>
        </p:nvSpPr>
        <p:spPr>
          <a:xfrm>
            <a:off x="2589212" y="1071418"/>
            <a:ext cx="8915399" cy="5597237"/>
          </a:xfrm>
        </p:spPr>
        <p:txBody>
          <a:bodyPr>
            <a:normAutofit fontScale="92500" lnSpcReduction="10000"/>
          </a:bodyPr>
          <a:lstStyle/>
          <a:p>
            <a:r>
              <a:rPr lang="cs-CZ" b="1" dirty="0"/>
              <a:t>METODY</a:t>
            </a:r>
          </a:p>
          <a:p>
            <a:pPr marL="342900" indent="-342900">
              <a:buFontTx/>
              <a:buChar char="-"/>
            </a:pPr>
            <a:r>
              <a:rPr lang="cs-CZ" dirty="0"/>
              <a:t>Aktivizují a motivují žáka, upevňují pracovní návyky</a:t>
            </a:r>
          </a:p>
          <a:p>
            <a:pPr marL="342900" indent="-342900">
              <a:buFontTx/>
              <a:buChar char="-"/>
            </a:pPr>
            <a:r>
              <a:rPr lang="cs-CZ" dirty="0"/>
              <a:t>Klade se důraz na individualizaci výuky (zahrnuje zohledňování individuálních potřeb žáka), nastavení dílčích cílů tak, aby žák mohl prožívat úspěch,</a:t>
            </a:r>
          </a:p>
          <a:p>
            <a:pPr marL="342900" indent="-342900">
              <a:buFontTx/>
              <a:buChar char="-"/>
            </a:pPr>
            <a:r>
              <a:rPr lang="cs-CZ" dirty="0"/>
              <a:t>Volí se taková forma práce, která umožní poskytování zpětné vazby, respektování pracovního tempa žáka, stanovení odlišných časových limitů pro plnění úkolů.</a:t>
            </a:r>
          </a:p>
          <a:p>
            <a:pPr marL="342900" indent="-342900">
              <a:buFontTx/>
              <a:buChar char="-"/>
            </a:pPr>
            <a:r>
              <a:rPr lang="cs-CZ" dirty="0"/>
              <a:t>Zadávání domácích úkolů zohledňuje možnosti žáka </a:t>
            </a:r>
          </a:p>
          <a:p>
            <a:pPr marL="342900" indent="-342900">
              <a:buFontTx/>
              <a:buChar char="-"/>
            </a:pPr>
            <a:endParaRPr lang="cs-CZ" b="1" dirty="0"/>
          </a:p>
          <a:p>
            <a:r>
              <a:rPr lang="cs-CZ" b="1" dirty="0"/>
              <a:t>ÚPRAVA OBSAHU A VÝSTUPŮ VZDĚLÁVÁNÍ</a:t>
            </a:r>
          </a:p>
          <a:p>
            <a:r>
              <a:rPr lang="cs-CZ" dirty="0"/>
              <a:t>- </a:t>
            </a:r>
            <a:r>
              <a:rPr lang="cs-CZ" b="1" dirty="0"/>
              <a:t>Obohacování učiva </a:t>
            </a:r>
            <a:r>
              <a:rPr lang="cs-CZ" dirty="0"/>
              <a:t>(dílčích výstupů) </a:t>
            </a:r>
            <a:r>
              <a:rPr lang="cs-CZ" b="1" dirty="0"/>
              <a:t>nad rámec školního vzdělávacího programu</a:t>
            </a:r>
            <a:r>
              <a:rPr lang="cs-CZ" dirty="0"/>
              <a:t>, formy obohacování se volí nejčastěji pro nadané a mimořádně nadané žáky </a:t>
            </a:r>
            <a:r>
              <a:rPr lang="cs-CZ" b="1" dirty="0"/>
              <a:t>podle charakteru jejich nadání</a:t>
            </a:r>
            <a:r>
              <a:rPr lang="cs-CZ" dirty="0"/>
              <a:t>. Cílem tohoto postupu je učivo </a:t>
            </a:r>
            <a:r>
              <a:rPr lang="cs-CZ" b="1" dirty="0"/>
              <a:t>prohloubit, rozšířit a obohatit o další informace</a:t>
            </a:r>
            <a:r>
              <a:rPr lang="cs-CZ" dirty="0"/>
              <a:t>, </a:t>
            </a:r>
            <a:r>
              <a:rPr lang="cs-CZ" b="1" dirty="0"/>
              <a:t>stimulovat procesy objevování a vyhledávání dalších souvislostí a vazeb</a:t>
            </a:r>
            <a:r>
              <a:rPr lang="cs-CZ" dirty="0"/>
              <a:t>, které dané téma vzdělávání nabízí. </a:t>
            </a:r>
            <a:endParaRPr lang="cs-CZ" b="1" dirty="0"/>
          </a:p>
        </p:txBody>
      </p:sp>
    </p:spTree>
    <p:extLst>
      <p:ext uri="{BB962C8B-B14F-4D97-AF65-F5344CB8AC3E}">
        <p14:creationId xmlns:p14="http://schemas.microsoft.com/office/powerpoint/2010/main" val="1223858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89212" y="452582"/>
            <a:ext cx="8915399" cy="840509"/>
          </a:xfrm>
        </p:spPr>
        <p:txBody>
          <a:bodyPr>
            <a:normAutofit fontScale="90000"/>
          </a:bodyPr>
          <a:lstStyle/>
          <a:p>
            <a:br>
              <a:rPr lang="cs-CZ" dirty="0"/>
            </a:br>
            <a:r>
              <a:rPr lang="cs-CZ" dirty="0"/>
              <a:t>1. stupeň podpory</a:t>
            </a:r>
            <a:br>
              <a:rPr lang="cs-CZ" dirty="0"/>
            </a:br>
            <a:endParaRPr lang="cs-CZ" sz="2000" dirty="0"/>
          </a:p>
        </p:txBody>
      </p:sp>
      <p:sp>
        <p:nvSpPr>
          <p:cNvPr id="3" name="Zástupný symbol pro text 2"/>
          <p:cNvSpPr>
            <a:spLocks noGrp="1"/>
          </p:cNvSpPr>
          <p:nvPr>
            <p:ph type="body" idx="1"/>
          </p:nvPr>
        </p:nvSpPr>
        <p:spPr>
          <a:xfrm>
            <a:off x="2589212" y="1071418"/>
            <a:ext cx="8915399" cy="5597237"/>
          </a:xfrm>
        </p:spPr>
        <p:txBody>
          <a:bodyPr>
            <a:normAutofit/>
          </a:bodyPr>
          <a:lstStyle/>
          <a:p>
            <a:r>
              <a:rPr lang="cs-CZ" b="1" dirty="0"/>
              <a:t>ORGANIZACE VÝUKY</a:t>
            </a:r>
          </a:p>
          <a:p>
            <a:r>
              <a:rPr lang="cs-CZ" dirty="0"/>
              <a:t>Pro podporu žákovy práce se doporučuje zejména: </a:t>
            </a:r>
          </a:p>
          <a:p>
            <a:pPr marL="342900" indent="-342900">
              <a:buFontTx/>
              <a:buChar char="-"/>
            </a:pPr>
            <a:r>
              <a:rPr lang="cs-CZ" dirty="0"/>
              <a:t>nastavení pravidel průběhu a struktury vyučovací hodiny (střídání forem a činností během výuky), </a:t>
            </a:r>
          </a:p>
          <a:p>
            <a:pPr marL="342900" indent="-342900">
              <a:buFontTx/>
              <a:buChar char="-"/>
            </a:pPr>
            <a:r>
              <a:rPr lang="cs-CZ" dirty="0"/>
              <a:t>změna zasedacího pořádku či uspořádání třídy v rámci vyučovací jednotky a se zřetelem k charakteru výuky a potřebám žáků,</a:t>
            </a:r>
          </a:p>
          <a:p>
            <a:pPr marL="342900" indent="-342900">
              <a:buFontTx/>
              <a:buChar char="-"/>
            </a:pPr>
            <a:r>
              <a:rPr lang="cs-CZ" dirty="0"/>
              <a:t>diferenciace výuky, skupinová a kooperativní výuka, </a:t>
            </a:r>
          </a:p>
          <a:p>
            <a:pPr marL="342900" indent="-342900">
              <a:buFontTx/>
              <a:buChar char="-"/>
            </a:pPr>
            <a:r>
              <a:rPr lang="cs-CZ" dirty="0"/>
              <a:t>zohlednění postavení žáka ve skupině (třídě), </a:t>
            </a:r>
          </a:p>
          <a:p>
            <a:pPr marL="342900" indent="-342900">
              <a:buFontTx/>
              <a:buChar char="-"/>
            </a:pPr>
            <a:r>
              <a:rPr lang="cs-CZ" dirty="0"/>
              <a:t>nabídka volnočasových aktivit (ve škole) a podpora rozvoje zájmů žáka, </a:t>
            </a:r>
          </a:p>
          <a:p>
            <a:pPr marL="342900" indent="-342900">
              <a:buFontTx/>
              <a:buChar char="-"/>
            </a:pPr>
            <a:r>
              <a:rPr lang="cs-CZ" dirty="0"/>
              <a:t>organizační podpora mimoškolního vzdělávání, včetně odborných exkurzí a stáží</a:t>
            </a:r>
            <a:endParaRPr lang="cs-CZ" b="1" dirty="0"/>
          </a:p>
        </p:txBody>
      </p:sp>
    </p:spTree>
    <p:extLst>
      <p:ext uri="{BB962C8B-B14F-4D97-AF65-F5344CB8AC3E}">
        <p14:creationId xmlns:p14="http://schemas.microsoft.com/office/powerpoint/2010/main" val="31579024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89212" y="452582"/>
            <a:ext cx="8915399" cy="840509"/>
          </a:xfrm>
        </p:spPr>
        <p:txBody>
          <a:bodyPr>
            <a:normAutofit fontScale="90000"/>
          </a:bodyPr>
          <a:lstStyle/>
          <a:p>
            <a:br>
              <a:rPr lang="cs-CZ" dirty="0"/>
            </a:br>
            <a:r>
              <a:rPr lang="cs-CZ" dirty="0"/>
              <a:t>1. stupeň podpory</a:t>
            </a:r>
            <a:br>
              <a:rPr lang="cs-CZ" dirty="0"/>
            </a:br>
            <a:endParaRPr lang="cs-CZ" sz="2000" dirty="0"/>
          </a:p>
        </p:txBody>
      </p:sp>
      <p:sp>
        <p:nvSpPr>
          <p:cNvPr id="3" name="Zástupný symbol pro text 2"/>
          <p:cNvSpPr>
            <a:spLocks noGrp="1"/>
          </p:cNvSpPr>
          <p:nvPr>
            <p:ph type="body" idx="1"/>
          </p:nvPr>
        </p:nvSpPr>
        <p:spPr>
          <a:xfrm>
            <a:off x="2589212" y="1071418"/>
            <a:ext cx="8915399" cy="5597237"/>
          </a:xfrm>
        </p:spPr>
        <p:txBody>
          <a:bodyPr>
            <a:normAutofit fontScale="85000" lnSpcReduction="20000"/>
          </a:bodyPr>
          <a:lstStyle/>
          <a:p>
            <a:r>
              <a:rPr lang="cs-CZ" b="1" dirty="0"/>
              <a:t>HODNOCENÍ </a:t>
            </a:r>
          </a:p>
          <a:p>
            <a:pPr marL="342900" indent="-342900">
              <a:buFontTx/>
              <a:buChar char="-"/>
            </a:pPr>
            <a:r>
              <a:rPr lang="cs-CZ" dirty="0"/>
              <a:t>práce s kritérii hodnocení </a:t>
            </a:r>
            <a:r>
              <a:rPr lang="pl-PL" dirty="0"/>
              <a:t>s důrazem na podporu rozvoje dovedností a vědomostí žáka</a:t>
            </a:r>
          </a:p>
          <a:p>
            <a:pPr marL="342900" indent="-342900">
              <a:buFontTx/>
              <a:buChar char="-"/>
            </a:pPr>
            <a:r>
              <a:rPr lang="cs-CZ" dirty="0"/>
              <a:t>zohlednění akcelerovaného vývoje nadaných žáků v práci s učivem</a:t>
            </a:r>
          </a:p>
          <a:p>
            <a:pPr marL="342900" indent="-342900">
              <a:buFontTx/>
              <a:buChar char="-"/>
            </a:pPr>
            <a:r>
              <a:rPr lang="cs-CZ" dirty="0"/>
              <a:t>Podpora autonomního hodnocení (sebehodnocení). </a:t>
            </a:r>
          </a:p>
          <a:p>
            <a:pPr marL="342900" indent="-342900">
              <a:buFontTx/>
              <a:buChar char="-"/>
            </a:pPr>
            <a:r>
              <a:rPr lang="cs-CZ" dirty="0"/>
              <a:t>Hodnocení vždy musí zohledňovat sociální kontext, ve kterém probíhá, a směřovat nejen k vyhodnocení úspěšnosti žákova učení, ale také k posílení jeho motivace pro vzdělávání. </a:t>
            </a:r>
          </a:p>
          <a:p>
            <a:r>
              <a:rPr lang="cs-CZ" b="1" dirty="0"/>
              <a:t>-  </a:t>
            </a:r>
            <a:r>
              <a:rPr lang="cs-CZ" dirty="0"/>
              <a:t>jsou hodně kritičtí a sebekritičtí, začínat se zpětnou vazbou od toho, co se daří</a:t>
            </a:r>
            <a:br>
              <a:rPr lang="cs-CZ" dirty="0"/>
            </a:br>
            <a:endParaRPr lang="cs-CZ" b="1" dirty="0"/>
          </a:p>
          <a:p>
            <a:r>
              <a:rPr lang="cs-CZ" b="1" dirty="0"/>
              <a:t>Komunikace</a:t>
            </a:r>
          </a:p>
          <a:p>
            <a:r>
              <a:rPr lang="cs-CZ" dirty="0"/>
              <a:t>-neautoritativní komunikace</a:t>
            </a:r>
          </a:p>
          <a:p>
            <a:r>
              <a:rPr lang="cs-CZ" dirty="0"/>
              <a:t>- naslouchat tomu, co dítě říká (dát mu najevo, že rozumím, že mě teď potřebuje, ale že se mu budu věnovat podle možnosti)</a:t>
            </a:r>
          </a:p>
          <a:p>
            <a:r>
              <a:rPr lang="cs-CZ" dirty="0"/>
              <a:t>-nenutit je měnit činnost, pokud jsou zaujati tím, co dělají, deklarovat dopředu jaký čas na to ještě má</a:t>
            </a:r>
            <a:br>
              <a:rPr lang="cs-CZ" dirty="0"/>
            </a:br>
            <a:r>
              <a:rPr lang="cs-CZ" dirty="0"/>
              <a:t>-vytvářet prostor pro prezentaci(umožnit mu ukázat, co umí před ostatními - aby si děti mohly vytvořit i jiný názor)</a:t>
            </a:r>
            <a:br>
              <a:rPr lang="cs-CZ" dirty="0"/>
            </a:br>
            <a:endParaRPr lang="cs-CZ" b="1" dirty="0"/>
          </a:p>
        </p:txBody>
      </p:sp>
    </p:spTree>
    <p:extLst>
      <p:ext uri="{BB962C8B-B14F-4D97-AF65-F5344CB8AC3E}">
        <p14:creationId xmlns:p14="http://schemas.microsoft.com/office/powerpoint/2010/main" val="3224429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89212" y="452582"/>
            <a:ext cx="8915399" cy="840509"/>
          </a:xfrm>
        </p:spPr>
        <p:txBody>
          <a:bodyPr>
            <a:normAutofit fontScale="90000"/>
          </a:bodyPr>
          <a:lstStyle/>
          <a:p>
            <a:br>
              <a:rPr lang="cs-CZ" dirty="0"/>
            </a:br>
            <a:r>
              <a:rPr lang="cs-CZ" dirty="0"/>
              <a:t>1. stupeň podpory</a:t>
            </a:r>
            <a:br>
              <a:rPr lang="cs-CZ" dirty="0"/>
            </a:br>
            <a:endParaRPr lang="cs-CZ" sz="2000" dirty="0"/>
          </a:p>
        </p:txBody>
      </p:sp>
      <p:sp>
        <p:nvSpPr>
          <p:cNvPr id="3" name="Zástupný symbol pro text 2"/>
          <p:cNvSpPr>
            <a:spLocks noGrp="1"/>
          </p:cNvSpPr>
          <p:nvPr>
            <p:ph type="body" idx="1"/>
          </p:nvPr>
        </p:nvSpPr>
        <p:spPr>
          <a:xfrm>
            <a:off x="2589212" y="1071418"/>
            <a:ext cx="8915399" cy="5597237"/>
          </a:xfrm>
        </p:spPr>
        <p:txBody>
          <a:bodyPr>
            <a:normAutofit/>
          </a:bodyPr>
          <a:lstStyle/>
          <a:p>
            <a:endParaRPr lang="cs-CZ" b="1" dirty="0"/>
          </a:p>
          <a:p>
            <a:r>
              <a:rPr lang="cs-CZ" b="1" dirty="0"/>
              <a:t>INTERVENCE ŠKOLY</a:t>
            </a:r>
          </a:p>
          <a:p>
            <a:r>
              <a:rPr lang="cs-CZ" b="1" dirty="0"/>
              <a:t>PŘÍMÁ PODPORA – </a:t>
            </a:r>
          </a:p>
          <a:p>
            <a:r>
              <a:rPr lang="cs-CZ" dirty="0"/>
              <a:t>Etapa přímé podpory žáka ve výuce učitelem nebo jiným pedagogickým pracovníkem</a:t>
            </a:r>
          </a:p>
          <a:p>
            <a:r>
              <a:rPr lang="cs-CZ" dirty="0"/>
              <a:t>Pedagogická intervence</a:t>
            </a:r>
          </a:p>
          <a:p>
            <a:endParaRPr lang="cs-CZ" b="1" dirty="0"/>
          </a:p>
        </p:txBody>
      </p:sp>
    </p:spTree>
    <p:extLst>
      <p:ext uri="{BB962C8B-B14F-4D97-AF65-F5344CB8AC3E}">
        <p14:creationId xmlns:p14="http://schemas.microsoft.com/office/powerpoint/2010/main" val="10633380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89212" y="452582"/>
            <a:ext cx="8915399" cy="840509"/>
          </a:xfrm>
        </p:spPr>
        <p:txBody>
          <a:bodyPr>
            <a:normAutofit fontScale="90000"/>
          </a:bodyPr>
          <a:lstStyle/>
          <a:p>
            <a:br>
              <a:rPr lang="cs-CZ" dirty="0"/>
            </a:br>
            <a:r>
              <a:rPr lang="cs-CZ" dirty="0"/>
              <a:t>1. stupeň podpory</a:t>
            </a:r>
            <a:br>
              <a:rPr lang="cs-CZ" dirty="0"/>
            </a:br>
            <a:endParaRPr lang="cs-CZ" sz="2000" dirty="0"/>
          </a:p>
        </p:txBody>
      </p:sp>
      <p:sp>
        <p:nvSpPr>
          <p:cNvPr id="3" name="Zástupný symbol pro text 2"/>
          <p:cNvSpPr>
            <a:spLocks noGrp="1"/>
          </p:cNvSpPr>
          <p:nvPr>
            <p:ph type="body" idx="1"/>
          </p:nvPr>
        </p:nvSpPr>
        <p:spPr>
          <a:xfrm>
            <a:off x="2589212" y="1071418"/>
            <a:ext cx="8915399" cy="5597237"/>
          </a:xfrm>
        </p:spPr>
        <p:txBody>
          <a:bodyPr>
            <a:normAutofit/>
          </a:bodyPr>
          <a:lstStyle/>
          <a:p>
            <a:r>
              <a:rPr lang="cs-CZ" b="1" dirty="0"/>
              <a:t>PEDAGOGICKÁ INTERVENCE</a:t>
            </a:r>
          </a:p>
          <a:p>
            <a:r>
              <a:rPr lang="cs-CZ" dirty="0"/>
              <a:t>-může být poskytována v ZŠ, ŠD, ŠK, SŠ</a:t>
            </a:r>
          </a:p>
          <a:p>
            <a:r>
              <a:rPr lang="cs-CZ" dirty="0"/>
              <a:t>- pedagogickou intervenci může vést pedagog, vychovatel, asistent pedagoga, speciální pedagog ve vztahu k obsahu a cíli intervence </a:t>
            </a:r>
          </a:p>
          <a:p>
            <a:r>
              <a:rPr lang="cs-CZ" dirty="0"/>
              <a:t>-souběžně je poskytována i více žákům</a:t>
            </a:r>
          </a:p>
          <a:p>
            <a:pPr lvl="0"/>
            <a:r>
              <a:rPr lang="cs-CZ" dirty="0"/>
              <a:t>-i podpůrná opatření prvního stupně se evidují, vykazují – evidence o průběhu vzdělávání </a:t>
            </a:r>
          </a:p>
          <a:p>
            <a:pPr lvl="0"/>
            <a:r>
              <a:rPr lang="cs-CZ" dirty="0"/>
              <a:t>-PI by neměla být vyučovacím předmětem, jako hodina navíc – nad učební plán (stejně jako předmět </a:t>
            </a:r>
            <a:r>
              <a:rPr lang="cs-CZ" dirty="0" err="1"/>
              <a:t>spec.ped.péče</a:t>
            </a:r>
            <a:r>
              <a:rPr lang="cs-CZ" dirty="0"/>
              <a:t> by neměl být hodinou navíc)</a:t>
            </a:r>
          </a:p>
          <a:p>
            <a:pPr lvl="0"/>
            <a:r>
              <a:rPr lang="cs-CZ" dirty="0"/>
              <a:t>-i když není normovaná finanční náročnost, může školské </a:t>
            </a:r>
            <a:r>
              <a:rPr lang="cs-CZ" dirty="0" err="1"/>
              <a:t>ped</a:t>
            </a:r>
            <a:r>
              <a:rPr lang="cs-CZ" dirty="0"/>
              <a:t>. zařízení PI doporučovat (škola respektovat, „podpůrné opatření jiného druhu“). Odůvodněno jako snížení byrokratické zátěže a možnost začít poskytovat PI okamžitě dle vyvstalých potřeb.</a:t>
            </a:r>
          </a:p>
          <a:p>
            <a:endParaRPr lang="cs-CZ" b="1" dirty="0"/>
          </a:p>
        </p:txBody>
      </p:sp>
    </p:spTree>
    <p:extLst>
      <p:ext uri="{BB962C8B-B14F-4D97-AF65-F5344CB8AC3E}">
        <p14:creationId xmlns:p14="http://schemas.microsoft.com/office/powerpoint/2010/main" val="5916849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89212" y="452582"/>
            <a:ext cx="8915399" cy="840509"/>
          </a:xfrm>
        </p:spPr>
        <p:txBody>
          <a:bodyPr>
            <a:normAutofit fontScale="90000"/>
          </a:bodyPr>
          <a:lstStyle/>
          <a:p>
            <a:br>
              <a:rPr lang="cs-CZ" dirty="0"/>
            </a:br>
            <a:r>
              <a:rPr lang="cs-CZ" dirty="0"/>
              <a:t>1. stupeň podpory</a:t>
            </a:r>
            <a:br>
              <a:rPr lang="cs-CZ" dirty="0"/>
            </a:br>
            <a:endParaRPr lang="cs-CZ" sz="2000" dirty="0"/>
          </a:p>
        </p:txBody>
      </p:sp>
      <p:sp>
        <p:nvSpPr>
          <p:cNvPr id="3" name="Zástupný symbol pro text 2"/>
          <p:cNvSpPr>
            <a:spLocks noGrp="1"/>
          </p:cNvSpPr>
          <p:nvPr>
            <p:ph type="body" idx="1"/>
          </p:nvPr>
        </p:nvSpPr>
        <p:spPr>
          <a:xfrm>
            <a:off x="2589212" y="1071418"/>
            <a:ext cx="8915399" cy="5597237"/>
          </a:xfrm>
        </p:spPr>
        <p:txBody>
          <a:bodyPr>
            <a:normAutofit/>
          </a:bodyPr>
          <a:lstStyle/>
          <a:p>
            <a:r>
              <a:rPr lang="cs-CZ" b="1" dirty="0"/>
              <a:t>PEDAGOGICKÁ INTERVENCE (související novela nařízení vlády č. 72/2005 Sb.)</a:t>
            </a:r>
          </a:p>
          <a:p>
            <a:r>
              <a:rPr lang="cs-CZ" b="1" dirty="0"/>
              <a:t>-§2 odst. 6 – </a:t>
            </a:r>
            <a:r>
              <a:rPr lang="cs-CZ" dirty="0"/>
              <a:t>týdenní rozsah přímé pedagogické činnosti se zvyšuje o 1 hodinu, pokud PP poskytuje PI jako podpůrné opatření</a:t>
            </a:r>
          </a:p>
          <a:p>
            <a:r>
              <a:rPr lang="cs-CZ" b="1" dirty="0"/>
              <a:t>-</a:t>
            </a:r>
            <a:r>
              <a:rPr lang="cs-CZ" dirty="0"/>
              <a:t>toto neplatí pro PP, který má sjednánu kratší pracovní dobu nebo pracovní dobu dánu rozpětím</a:t>
            </a:r>
          </a:p>
          <a:p>
            <a:r>
              <a:rPr lang="cs-CZ" dirty="0"/>
              <a:t>-může být realizována jako individuální nebo jako skupinovou PI</a:t>
            </a:r>
          </a:p>
          <a:p>
            <a:pPr marL="342900" indent="-342900">
              <a:buFontTx/>
              <a:buChar char="-"/>
            </a:pPr>
            <a:r>
              <a:rPr lang="cs-CZ" dirty="0"/>
              <a:t>právní úprava nestanoví podrobná pravidla pro organizaci pedagogické intervence, neurčuje maximální ani minimální délku pedagogické intervence, nestanoví závazné limity počtu žáků ve skupině</a:t>
            </a:r>
          </a:p>
          <a:p>
            <a:pPr marL="342900" indent="-342900">
              <a:buFontTx/>
              <a:buChar char="-"/>
            </a:pPr>
            <a:r>
              <a:rPr lang="cs-CZ" dirty="0"/>
              <a:t>škola přizpůsobuje PI dle potřeb žáků</a:t>
            </a:r>
          </a:p>
          <a:p>
            <a:r>
              <a:rPr lang="cs-CZ" dirty="0"/>
              <a:t>- o poskytování PI je třeba informovat zákonné zástupce (§ 21 školského zákona)</a:t>
            </a:r>
          </a:p>
        </p:txBody>
      </p:sp>
    </p:spTree>
    <p:extLst>
      <p:ext uri="{BB962C8B-B14F-4D97-AF65-F5344CB8AC3E}">
        <p14:creationId xmlns:p14="http://schemas.microsoft.com/office/powerpoint/2010/main" val="11895171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89212" y="452582"/>
            <a:ext cx="8915399" cy="840509"/>
          </a:xfrm>
        </p:spPr>
        <p:txBody>
          <a:bodyPr>
            <a:normAutofit fontScale="90000"/>
          </a:bodyPr>
          <a:lstStyle/>
          <a:p>
            <a:br>
              <a:rPr lang="cs-CZ" dirty="0"/>
            </a:br>
            <a:r>
              <a:rPr lang="cs-CZ" dirty="0"/>
              <a:t>1. stupeň podpory</a:t>
            </a:r>
            <a:br>
              <a:rPr lang="cs-CZ" dirty="0"/>
            </a:br>
            <a:endParaRPr lang="cs-CZ" sz="2000" dirty="0"/>
          </a:p>
        </p:txBody>
      </p:sp>
      <p:sp>
        <p:nvSpPr>
          <p:cNvPr id="3" name="Zástupný symbol pro text 2"/>
          <p:cNvSpPr>
            <a:spLocks noGrp="1"/>
          </p:cNvSpPr>
          <p:nvPr>
            <p:ph type="body" idx="1"/>
          </p:nvPr>
        </p:nvSpPr>
        <p:spPr>
          <a:xfrm>
            <a:off x="2589212" y="1071418"/>
            <a:ext cx="8915399" cy="5597237"/>
          </a:xfrm>
        </p:spPr>
        <p:txBody>
          <a:bodyPr>
            <a:normAutofit/>
          </a:bodyPr>
          <a:lstStyle/>
          <a:p>
            <a:r>
              <a:rPr lang="cs-CZ" b="1" dirty="0"/>
              <a:t>PEDAGOGICKÁ INTERVENCE (kdy je vhodná – dle metodického pokynu MŠMT)</a:t>
            </a:r>
          </a:p>
          <a:p>
            <a:endParaRPr lang="cs-CZ" b="1" dirty="0"/>
          </a:p>
          <a:p>
            <a:pPr marL="342900" indent="-342900">
              <a:buFontTx/>
              <a:buChar char="-"/>
            </a:pPr>
            <a:r>
              <a:rPr lang="cs-CZ" dirty="0"/>
              <a:t>nedostatečná vnitřní motivace žáka</a:t>
            </a:r>
          </a:p>
          <a:p>
            <a:pPr marL="342900" indent="-342900">
              <a:buFontTx/>
              <a:buChar char="-"/>
            </a:pPr>
            <a:r>
              <a:rPr lang="cs-CZ" dirty="0"/>
              <a:t>potřeba rozvoje nadání</a:t>
            </a:r>
          </a:p>
          <a:p>
            <a:pPr marL="342900" indent="-342900">
              <a:buFontTx/>
              <a:buChar char="-"/>
            </a:pPr>
            <a:r>
              <a:rPr lang="cs-CZ" dirty="0"/>
              <a:t>výrazný zájem o určitou vzdělávací oblast</a:t>
            </a:r>
          </a:p>
          <a:p>
            <a:pPr marL="342900" indent="-342900">
              <a:buFontTx/>
              <a:buChar char="-"/>
            </a:pPr>
            <a:r>
              <a:rPr lang="cs-CZ" dirty="0"/>
              <a:t>znalosti z určité vzdělávací oblasti nad rámec školního kurikula</a:t>
            </a:r>
          </a:p>
          <a:p>
            <a:pPr marL="342900" indent="-342900">
              <a:buFontTx/>
              <a:buChar char="-"/>
            </a:pPr>
            <a:r>
              <a:rPr lang="cs-CZ" dirty="0"/>
              <a:t>vynikající výsledky v dosahování očekávaných výstupů</a:t>
            </a:r>
          </a:p>
          <a:p>
            <a:pPr marL="342900" indent="-342900">
              <a:buFontTx/>
              <a:buChar char="-"/>
            </a:pPr>
            <a:r>
              <a:rPr lang="cs-CZ" dirty="0"/>
              <a:t>žák se intenzivně věnuje určitému oboru i v zájmových aktivitách </a:t>
            </a:r>
          </a:p>
          <a:p>
            <a:pPr marL="342900" indent="-342900">
              <a:buFontTx/>
              <a:buChar char="-"/>
            </a:pPr>
            <a:r>
              <a:rPr lang="cs-CZ" dirty="0"/>
              <a:t>maximální využití žákova potenciálu</a:t>
            </a:r>
          </a:p>
          <a:p>
            <a:pPr marL="342900" indent="-342900">
              <a:buFontTx/>
              <a:buChar char="-"/>
            </a:pPr>
            <a:r>
              <a:rPr lang="cs-CZ" dirty="0"/>
              <a:t>cílené rozvíjení klíčových kompetencí k učení a k řešení problémů </a:t>
            </a:r>
          </a:p>
          <a:p>
            <a:pPr marL="342900" indent="-342900">
              <a:buFontTx/>
              <a:buChar char="-"/>
            </a:pPr>
            <a:endParaRPr lang="cs-CZ" dirty="0"/>
          </a:p>
          <a:p>
            <a:pPr marL="342900" indent="-342900">
              <a:buFontTx/>
              <a:buChar char="-"/>
            </a:pPr>
            <a:endParaRPr lang="cs-CZ" dirty="0"/>
          </a:p>
          <a:p>
            <a:pPr marL="342900" indent="-342900">
              <a:buFontTx/>
              <a:buChar char="-"/>
            </a:pPr>
            <a:endParaRPr lang="cs-CZ" dirty="0"/>
          </a:p>
        </p:txBody>
      </p:sp>
    </p:spTree>
    <p:extLst>
      <p:ext uri="{BB962C8B-B14F-4D97-AF65-F5344CB8AC3E}">
        <p14:creationId xmlns:p14="http://schemas.microsoft.com/office/powerpoint/2010/main" val="31075955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89212" y="452582"/>
            <a:ext cx="8915399" cy="840509"/>
          </a:xfrm>
        </p:spPr>
        <p:txBody>
          <a:bodyPr>
            <a:normAutofit fontScale="90000"/>
          </a:bodyPr>
          <a:lstStyle/>
          <a:p>
            <a:br>
              <a:rPr lang="cs-CZ" dirty="0"/>
            </a:br>
            <a:r>
              <a:rPr lang="cs-CZ" dirty="0"/>
              <a:t>1. stupeň podpory</a:t>
            </a:r>
            <a:br>
              <a:rPr lang="cs-CZ" dirty="0"/>
            </a:br>
            <a:endParaRPr lang="cs-CZ" sz="2000" dirty="0"/>
          </a:p>
        </p:txBody>
      </p:sp>
      <p:sp>
        <p:nvSpPr>
          <p:cNvPr id="3" name="Zástupný symbol pro text 2"/>
          <p:cNvSpPr>
            <a:spLocks noGrp="1"/>
          </p:cNvSpPr>
          <p:nvPr>
            <p:ph type="body" idx="1"/>
          </p:nvPr>
        </p:nvSpPr>
        <p:spPr>
          <a:xfrm>
            <a:off x="2589212" y="1071418"/>
            <a:ext cx="8915399" cy="5597237"/>
          </a:xfrm>
        </p:spPr>
        <p:txBody>
          <a:bodyPr>
            <a:normAutofit fontScale="92500" lnSpcReduction="20000"/>
          </a:bodyPr>
          <a:lstStyle/>
          <a:p>
            <a:r>
              <a:rPr lang="cs-CZ" b="1" dirty="0"/>
              <a:t>PEDAGOGICKÁ INTERVENCE (specificky pro rozvoj nadání - dle metodického pokynu MŠMT)</a:t>
            </a:r>
            <a:endParaRPr lang="cs-CZ" dirty="0"/>
          </a:p>
          <a:p>
            <a:r>
              <a:rPr lang="cs-CZ" dirty="0"/>
              <a:t>- intenzivnější práce s dovednostmi žáka získanými mimo školu (např. v neformálním vzdělávání, při volnočasových aktivitách nebo získáváním funkčních dovedností od rodičů či prarodičů – např. řemeslo, chovatelství, umělecká činnost atp.), </a:t>
            </a:r>
          </a:p>
          <a:p>
            <a:r>
              <a:rPr lang="cs-CZ" dirty="0"/>
              <a:t>- příprava podnětných studijních úkolů pro nadané, </a:t>
            </a:r>
          </a:p>
          <a:p>
            <a:r>
              <a:rPr lang="cs-CZ" dirty="0"/>
              <a:t>- uvádění učebních témat do souvislostí, </a:t>
            </a:r>
          </a:p>
          <a:p>
            <a:r>
              <a:rPr lang="cs-CZ" dirty="0"/>
              <a:t>- zařazování rozšiřujícího učiva, </a:t>
            </a:r>
          </a:p>
          <a:p>
            <a:r>
              <a:rPr lang="cs-CZ" dirty="0"/>
              <a:t>- příprava komplexnějších úkolů pro nadané, </a:t>
            </a:r>
          </a:p>
          <a:p>
            <a:r>
              <a:rPr lang="cs-CZ" dirty="0"/>
              <a:t>- pomoc s vyhledáváním dalších učebních zdrojů, </a:t>
            </a:r>
          </a:p>
          <a:p>
            <a:r>
              <a:rPr lang="cs-CZ" dirty="0"/>
              <a:t>- práce s obtížností a jejím zvyšováním do úrovně, kterou žák zvládne, </a:t>
            </a:r>
          </a:p>
          <a:p>
            <a:r>
              <a:rPr lang="cs-CZ" dirty="0"/>
              <a:t>- další činnosti rozvíjející nadání, případně kompenzující oslabené oblasti tak, aby v nich nadaný žák dosáhl alespoň minimální úrovně stanovených cílů, </a:t>
            </a:r>
          </a:p>
          <a:p>
            <a:r>
              <a:rPr lang="cs-CZ" dirty="0"/>
              <a:t>- využívání různorodých učebních materiálů, podpora časté sebereflexe atd. </a:t>
            </a:r>
          </a:p>
          <a:p>
            <a:pPr marL="342900" indent="-342900">
              <a:buFontTx/>
              <a:buChar char="-"/>
            </a:pPr>
            <a:endParaRPr lang="cs-CZ" dirty="0"/>
          </a:p>
          <a:p>
            <a:pPr marL="342900" indent="-342900">
              <a:buFontTx/>
              <a:buChar char="-"/>
            </a:pPr>
            <a:endParaRPr lang="cs-CZ" dirty="0"/>
          </a:p>
          <a:p>
            <a:pPr marL="342900" indent="-342900">
              <a:buFontTx/>
              <a:buChar char="-"/>
            </a:pPr>
            <a:endParaRPr lang="cs-CZ" dirty="0"/>
          </a:p>
        </p:txBody>
      </p:sp>
    </p:spTree>
    <p:extLst>
      <p:ext uri="{BB962C8B-B14F-4D97-AF65-F5344CB8AC3E}">
        <p14:creationId xmlns:p14="http://schemas.microsoft.com/office/powerpoint/2010/main" val="15152081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89212" y="452582"/>
            <a:ext cx="8915399" cy="840509"/>
          </a:xfrm>
        </p:spPr>
        <p:txBody>
          <a:bodyPr>
            <a:normAutofit fontScale="90000"/>
          </a:bodyPr>
          <a:lstStyle/>
          <a:p>
            <a:br>
              <a:rPr lang="cs-CZ" dirty="0"/>
            </a:br>
            <a:r>
              <a:rPr lang="cs-CZ" dirty="0"/>
              <a:t>1. stupeň podpory</a:t>
            </a:r>
            <a:br>
              <a:rPr lang="cs-CZ" dirty="0"/>
            </a:br>
            <a:endParaRPr lang="cs-CZ" sz="2000" dirty="0"/>
          </a:p>
        </p:txBody>
      </p:sp>
      <p:sp>
        <p:nvSpPr>
          <p:cNvPr id="3" name="Zástupný symbol pro text 2"/>
          <p:cNvSpPr>
            <a:spLocks noGrp="1"/>
          </p:cNvSpPr>
          <p:nvPr>
            <p:ph type="body" idx="1"/>
          </p:nvPr>
        </p:nvSpPr>
        <p:spPr>
          <a:xfrm>
            <a:off x="2589212" y="1071418"/>
            <a:ext cx="8915399" cy="5597237"/>
          </a:xfrm>
        </p:spPr>
        <p:txBody>
          <a:bodyPr>
            <a:normAutofit/>
          </a:bodyPr>
          <a:lstStyle/>
          <a:p>
            <a:r>
              <a:rPr lang="cs-CZ" b="1" dirty="0"/>
              <a:t>PEDAGOGICKÁ INTERVENCE (možná dílčí opatření dle metodického pokynu MŠMT)</a:t>
            </a:r>
          </a:p>
          <a:p>
            <a:pPr>
              <a:spcBef>
                <a:spcPts val="600"/>
              </a:spcBef>
            </a:pPr>
            <a:endParaRPr lang="cs-CZ" b="1" dirty="0"/>
          </a:p>
          <a:p>
            <a:pPr marL="342900" indent="-342900">
              <a:spcBef>
                <a:spcPts val="600"/>
              </a:spcBef>
              <a:buFontTx/>
              <a:buChar char="-"/>
            </a:pPr>
            <a:r>
              <a:rPr lang="cs-CZ" dirty="0"/>
              <a:t>úprava pedagogických strategií</a:t>
            </a:r>
          </a:p>
          <a:p>
            <a:pPr marL="342900" indent="-342900">
              <a:spcBef>
                <a:spcPts val="600"/>
              </a:spcBef>
              <a:buFontTx/>
              <a:buChar char="-"/>
            </a:pPr>
            <a:r>
              <a:rPr lang="cs-CZ" dirty="0"/>
              <a:t>úprava způsobu zadávání učebních úkolů</a:t>
            </a:r>
          </a:p>
          <a:p>
            <a:pPr marL="342900" indent="-342900">
              <a:spcBef>
                <a:spcPts val="600"/>
              </a:spcBef>
              <a:buFontTx/>
              <a:buChar char="-"/>
            </a:pPr>
            <a:r>
              <a:rPr lang="cs-CZ" dirty="0"/>
              <a:t>příprava zadání pro domácí přípravu a domácí procvičování</a:t>
            </a:r>
          </a:p>
          <a:p>
            <a:pPr marL="342900" indent="-342900">
              <a:spcBef>
                <a:spcPts val="600"/>
              </a:spcBef>
              <a:buFontTx/>
              <a:buChar char="-"/>
            </a:pPr>
            <a:r>
              <a:rPr lang="cs-CZ" dirty="0"/>
              <a:t>podpora vytváření návyků a postupů souvisejících s </a:t>
            </a:r>
          </a:p>
          <a:p>
            <a:pPr marL="342900" indent="-342900">
              <a:spcBef>
                <a:spcPts val="600"/>
              </a:spcBef>
              <a:buFontTx/>
              <a:buChar char="-"/>
            </a:pPr>
            <a:r>
              <a:rPr lang="cs-CZ" dirty="0"/>
              <a:t>cílená individualizace přímo ve vyučování</a:t>
            </a:r>
          </a:p>
          <a:p>
            <a:pPr marL="342900" indent="-342900">
              <a:spcBef>
                <a:spcPts val="600"/>
              </a:spcBef>
              <a:buFontTx/>
              <a:buChar char="-"/>
            </a:pPr>
            <a:r>
              <a:rPr lang="cs-CZ" dirty="0"/>
              <a:t>cílená rozvíjení klíčových kompetencí k učení a k řešení problémů,</a:t>
            </a:r>
          </a:p>
          <a:p>
            <a:pPr marL="342900" indent="-342900">
              <a:spcBef>
                <a:spcPts val="600"/>
              </a:spcBef>
              <a:buFontTx/>
              <a:buChar char="-"/>
            </a:pPr>
            <a:endParaRPr lang="cs-CZ" dirty="0"/>
          </a:p>
        </p:txBody>
      </p:sp>
    </p:spTree>
    <p:extLst>
      <p:ext uri="{BB962C8B-B14F-4D97-AF65-F5344CB8AC3E}">
        <p14:creationId xmlns:p14="http://schemas.microsoft.com/office/powerpoint/2010/main" val="763084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89212" y="452582"/>
            <a:ext cx="8915399" cy="1791854"/>
          </a:xfrm>
        </p:spPr>
        <p:txBody>
          <a:bodyPr>
            <a:normAutofit/>
          </a:bodyPr>
          <a:lstStyle/>
          <a:p>
            <a:br>
              <a:rPr lang="cs-CZ" dirty="0"/>
            </a:br>
            <a:endParaRPr lang="cs-CZ" sz="2000" dirty="0"/>
          </a:p>
        </p:txBody>
      </p:sp>
      <p:sp>
        <p:nvSpPr>
          <p:cNvPr id="3" name="Zástupný symbol pro text 2"/>
          <p:cNvSpPr>
            <a:spLocks noGrp="1"/>
          </p:cNvSpPr>
          <p:nvPr>
            <p:ph type="body" idx="1"/>
          </p:nvPr>
        </p:nvSpPr>
        <p:spPr>
          <a:xfrm>
            <a:off x="2272146" y="1228436"/>
            <a:ext cx="9232466" cy="4886037"/>
          </a:xfrm>
        </p:spPr>
        <p:txBody>
          <a:bodyPr>
            <a:normAutofit/>
          </a:bodyPr>
          <a:lstStyle/>
          <a:p>
            <a:endParaRPr lang="cs-CZ" sz="2400" b="1" i="1" dirty="0">
              <a:cs typeface="Arial" panose="020B0604020202020204" pitchFamily="34" charset="0"/>
            </a:endParaRPr>
          </a:p>
          <a:p>
            <a:r>
              <a:rPr lang="cs-CZ" sz="2400" b="1" i="1" dirty="0">
                <a:cs typeface="Arial" panose="020B0604020202020204" pitchFamily="34" charset="0"/>
              </a:rPr>
              <a:t>„Integrace</a:t>
            </a:r>
            <a:r>
              <a:rPr lang="cs-CZ" sz="2400" i="1" dirty="0">
                <a:cs typeface="Arial" panose="020B0604020202020204" pitchFamily="34" charset="0"/>
              </a:rPr>
              <a:t> spočívá v začleňování jedinců se specifickými vzdělávacími potřebami mezi intaktní jedince. </a:t>
            </a:r>
            <a:r>
              <a:rPr lang="cs-CZ" sz="2400" b="1" i="1" dirty="0">
                <a:cs typeface="Arial" panose="020B0604020202020204" pitchFamily="34" charset="0"/>
              </a:rPr>
              <a:t>Inkluze </a:t>
            </a:r>
            <a:r>
              <a:rPr lang="cs-CZ" sz="2400" i="1" dirty="0">
                <a:cs typeface="Arial" panose="020B0604020202020204" pitchFamily="34" charset="0"/>
              </a:rPr>
              <a:t>je zcela odlišný způsob uvažování o vzdělávání všech dětí. Vychází z názoru, že každé dítě bez výjimky má právo na kvalitní vzdělávání v běžné škole, která je co nejblíže jeho bydlišti. Ještě podstatnější však je, že </a:t>
            </a:r>
            <a:r>
              <a:rPr lang="cs-CZ" sz="2400" b="1" i="1" dirty="0">
                <a:cs typeface="Arial" panose="020B0604020202020204" pitchFamily="34" charset="0"/>
              </a:rPr>
              <a:t>inkluzivní školství respektuje, přijímá a dokonce vítá hodnotu i jedinečnost každého žáka</a:t>
            </a:r>
            <a:r>
              <a:rPr lang="cs-CZ" sz="2400" i="1" dirty="0">
                <a:cs typeface="Arial" panose="020B0604020202020204" pitchFamily="34" charset="0"/>
              </a:rPr>
              <a:t>.“  																														V. </a:t>
            </a:r>
            <a:r>
              <a:rPr lang="cs-CZ" sz="2400" i="1" dirty="0" err="1">
                <a:cs typeface="Arial" panose="020B0604020202020204" pitchFamily="34" charset="0"/>
              </a:rPr>
              <a:t>Mertin</a:t>
            </a:r>
            <a:endParaRPr lang="cs-CZ" sz="2400" i="1" dirty="0">
              <a:cs typeface="Arial" panose="020B0604020202020204" pitchFamily="34" charset="0"/>
            </a:endParaRPr>
          </a:p>
          <a:p>
            <a:endParaRPr lang="cs-CZ" sz="2400" dirty="0"/>
          </a:p>
        </p:txBody>
      </p:sp>
    </p:spTree>
    <p:extLst>
      <p:ext uri="{BB962C8B-B14F-4D97-AF65-F5344CB8AC3E}">
        <p14:creationId xmlns:p14="http://schemas.microsoft.com/office/powerpoint/2010/main" val="13044892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89212" y="609600"/>
            <a:ext cx="8915399" cy="646545"/>
          </a:xfrm>
        </p:spPr>
        <p:txBody>
          <a:bodyPr>
            <a:normAutofit fontScale="90000"/>
          </a:bodyPr>
          <a:lstStyle/>
          <a:p>
            <a:r>
              <a:rPr lang="cs-CZ" dirty="0"/>
              <a:t>PLPP – KDY, PROČ A JAK</a:t>
            </a:r>
          </a:p>
        </p:txBody>
      </p:sp>
      <p:sp>
        <p:nvSpPr>
          <p:cNvPr id="3" name="Zástupný symbol pro text 2"/>
          <p:cNvSpPr>
            <a:spLocks noGrp="1"/>
          </p:cNvSpPr>
          <p:nvPr>
            <p:ph type="body" idx="1"/>
          </p:nvPr>
        </p:nvSpPr>
        <p:spPr>
          <a:xfrm>
            <a:off x="2589212" y="748145"/>
            <a:ext cx="8915399" cy="5161766"/>
          </a:xfrm>
        </p:spPr>
        <p:txBody>
          <a:bodyPr>
            <a:normAutofit fontScale="92500" lnSpcReduction="10000"/>
          </a:bodyPr>
          <a:lstStyle/>
          <a:p>
            <a:endParaRPr lang="cs-CZ" b="1" dirty="0"/>
          </a:p>
          <a:p>
            <a:r>
              <a:rPr lang="cs-CZ" b="1" dirty="0"/>
              <a:t>V praxi to pak může znamenat:</a:t>
            </a:r>
          </a:p>
          <a:p>
            <a:r>
              <a:rPr lang="cs-CZ" b="1" dirty="0"/>
              <a:t>V hodinách konkrétního předmětu není dostatečně saturován, nudí se, nemá prostor využívat svůj potenciál v hlavním vzdělávacím čase</a:t>
            </a:r>
          </a:p>
          <a:p>
            <a:r>
              <a:rPr lang="cs-CZ" dirty="0"/>
              <a:t>-př. v hodinách angličtiny je napřed oproti svým spolužákům, musí čekat na své spolužáky, nudí se</a:t>
            </a:r>
          </a:p>
          <a:p>
            <a:r>
              <a:rPr lang="cs-CZ" dirty="0"/>
              <a:t>-př. bude využívat individuální </a:t>
            </a:r>
            <a:r>
              <a:rPr lang="cs-CZ" dirty="0" err="1"/>
              <a:t>mentoring</a:t>
            </a:r>
            <a:r>
              <a:rPr lang="cs-CZ" dirty="0"/>
              <a:t> v matematice</a:t>
            </a:r>
          </a:p>
          <a:p>
            <a:r>
              <a:rPr lang="cs-CZ" dirty="0"/>
              <a:t>-př. bude efektivně využívat čas strávený ve škole tak, aby zde mohl plnit část úkolů z </a:t>
            </a:r>
            <a:r>
              <a:rPr lang="cs-CZ" dirty="0" err="1"/>
              <a:t>Talnetu</a:t>
            </a:r>
            <a:r>
              <a:rPr lang="cs-CZ" dirty="0"/>
              <a:t> apod.</a:t>
            </a:r>
          </a:p>
          <a:p>
            <a:r>
              <a:rPr lang="cs-CZ" b="1" dirty="0"/>
              <a:t>V praxi to pak může znamenat:</a:t>
            </a:r>
            <a:endParaRPr lang="cs-CZ" dirty="0"/>
          </a:p>
          <a:p>
            <a:r>
              <a:rPr lang="cs-CZ" dirty="0"/>
              <a:t>Angličtina –v hodinách angličtiny se bude věnovat především přípravě na mezinárodně uznávanou zkoušku…. Své nové znalosti bude po domluvě s vyučujícím prezentovat třídě nebo vybraným spolužákům. </a:t>
            </a:r>
          </a:p>
          <a:p>
            <a:r>
              <a:rPr lang="cs-CZ" dirty="0"/>
              <a:t>Zeměpis – v hodině zeměpisu bude sedávat v zadní lavici (opouštět třídu a pracovat ve studovně) a vypracovávat projekt, který pak </a:t>
            </a:r>
            <a:r>
              <a:rPr lang="cs-CZ" dirty="0" err="1"/>
              <a:t>odprezentuje</a:t>
            </a:r>
            <a:r>
              <a:rPr lang="cs-CZ" dirty="0"/>
              <a:t> třídě. </a:t>
            </a:r>
            <a:endParaRPr lang="cs-CZ" b="1" dirty="0"/>
          </a:p>
          <a:p>
            <a:r>
              <a:rPr lang="cs-CZ" dirty="0"/>
              <a:t> </a:t>
            </a:r>
          </a:p>
        </p:txBody>
      </p:sp>
    </p:spTree>
    <p:extLst>
      <p:ext uri="{BB962C8B-B14F-4D97-AF65-F5344CB8AC3E}">
        <p14:creationId xmlns:p14="http://schemas.microsoft.com/office/powerpoint/2010/main" val="28305173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89212" y="609600"/>
            <a:ext cx="8915399" cy="646545"/>
          </a:xfrm>
        </p:spPr>
        <p:txBody>
          <a:bodyPr>
            <a:normAutofit fontScale="90000"/>
          </a:bodyPr>
          <a:lstStyle/>
          <a:p>
            <a:r>
              <a:rPr lang="cs-CZ" dirty="0"/>
              <a:t>PLPP – KDY, PROČ A JAK</a:t>
            </a:r>
          </a:p>
        </p:txBody>
      </p:sp>
      <p:sp>
        <p:nvSpPr>
          <p:cNvPr id="3" name="Zástupný symbol pro text 2"/>
          <p:cNvSpPr>
            <a:spLocks noGrp="1"/>
          </p:cNvSpPr>
          <p:nvPr>
            <p:ph type="body" idx="1"/>
          </p:nvPr>
        </p:nvSpPr>
        <p:spPr>
          <a:xfrm>
            <a:off x="2589212" y="1681017"/>
            <a:ext cx="8915399" cy="4228893"/>
          </a:xfrm>
        </p:spPr>
        <p:txBody>
          <a:bodyPr>
            <a:normAutofit/>
          </a:bodyPr>
          <a:lstStyle/>
          <a:p>
            <a:r>
              <a:rPr lang="cs-CZ" b="1" dirty="0"/>
              <a:t>Doporučení: </a:t>
            </a:r>
          </a:p>
          <a:p>
            <a:r>
              <a:rPr lang="cs-CZ" dirty="0"/>
              <a:t>- zpracovávat PLPP i IVP na základě </a:t>
            </a:r>
            <a:r>
              <a:rPr lang="cs-CZ" b="1" dirty="0"/>
              <a:t>reflektivních rozhovorů </a:t>
            </a:r>
            <a:r>
              <a:rPr lang="cs-CZ" dirty="0"/>
              <a:t>se žáky samotnými, přijímat je jako partnery, aby spokojenost pak byla oboustranná (respektive třístranná – je-li spokojen žák, je spokojen i rodič)</a:t>
            </a:r>
          </a:p>
          <a:p>
            <a:r>
              <a:rPr lang="cs-CZ" dirty="0"/>
              <a:t>-tuto formu podpory nabídnout všem motivovaným žákům  </a:t>
            </a:r>
          </a:p>
          <a:p>
            <a:endParaRPr lang="cs-CZ" dirty="0"/>
          </a:p>
          <a:p>
            <a:r>
              <a:rPr lang="cs-CZ" dirty="0"/>
              <a:t>-vést všechny žáky k tomu, aby o věcech přemýšleli, aby hledali souvislosti</a:t>
            </a:r>
          </a:p>
          <a:p>
            <a:r>
              <a:rPr lang="cs-CZ" dirty="0"/>
              <a:t>-vést žáky k tomu, aby uměli pracovat s informacemi, uměli je vyhledávat, použít, aby hledali řešení problémů</a:t>
            </a:r>
          </a:p>
          <a:p>
            <a:r>
              <a:rPr lang="cs-CZ" dirty="0"/>
              <a:t>-aby měli radost ze svých úspěchů a věděli, že úspěch nejsou jen dobré známky</a:t>
            </a:r>
          </a:p>
        </p:txBody>
      </p:sp>
    </p:spTree>
    <p:extLst>
      <p:ext uri="{BB962C8B-B14F-4D97-AF65-F5344CB8AC3E}">
        <p14:creationId xmlns:p14="http://schemas.microsoft.com/office/powerpoint/2010/main" val="26166242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89212" y="609600"/>
            <a:ext cx="8915399" cy="646545"/>
          </a:xfrm>
        </p:spPr>
        <p:txBody>
          <a:bodyPr>
            <a:normAutofit fontScale="90000"/>
          </a:bodyPr>
          <a:lstStyle/>
          <a:p>
            <a:r>
              <a:rPr lang="cs-CZ" dirty="0"/>
              <a:t>PLPP – KDY, PROČ A JAK</a:t>
            </a:r>
          </a:p>
        </p:txBody>
      </p:sp>
      <p:sp>
        <p:nvSpPr>
          <p:cNvPr id="3" name="Zástupný symbol pro text 2"/>
          <p:cNvSpPr>
            <a:spLocks noGrp="1"/>
          </p:cNvSpPr>
          <p:nvPr>
            <p:ph type="body" idx="1"/>
          </p:nvPr>
        </p:nvSpPr>
        <p:spPr>
          <a:xfrm>
            <a:off x="2589212" y="-822036"/>
            <a:ext cx="8915399" cy="6731946"/>
          </a:xfrm>
        </p:spPr>
        <p:txBody>
          <a:bodyPr>
            <a:normAutofit fontScale="92500" lnSpcReduction="10000"/>
          </a:bodyPr>
          <a:lstStyle/>
          <a:p>
            <a:pPr marL="285750" indent="-285750">
              <a:buFontTx/>
              <a:buChar char="-"/>
            </a:pPr>
            <a:endParaRPr lang="cs-CZ" dirty="0"/>
          </a:p>
          <a:p>
            <a:endParaRPr lang="cs-CZ" b="1" dirty="0"/>
          </a:p>
          <a:p>
            <a:endParaRPr lang="cs-CZ" sz="2000" b="1" dirty="0"/>
          </a:p>
          <a:p>
            <a:endParaRPr lang="cs-CZ" sz="2000" b="1" dirty="0"/>
          </a:p>
          <a:p>
            <a:endParaRPr lang="cs-CZ" sz="2000" b="1" dirty="0"/>
          </a:p>
          <a:p>
            <a:endParaRPr lang="cs-CZ" sz="2000" b="1" dirty="0"/>
          </a:p>
          <a:p>
            <a:r>
              <a:rPr lang="cs-CZ" sz="2000" b="1" dirty="0"/>
              <a:t>Nadstandardní možnosti</a:t>
            </a:r>
            <a:r>
              <a:rPr lang="cs-CZ" sz="2000" dirty="0"/>
              <a:t>: </a:t>
            </a:r>
          </a:p>
          <a:p>
            <a:r>
              <a:rPr lang="cs-CZ" sz="2000" dirty="0"/>
              <a:t>-smí využívat ve svém volném čase na práci školní počítačovou učebnu</a:t>
            </a:r>
          </a:p>
          <a:p>
            <a:r>
              <a:rPr lang="cs-CZ" sz="2000" dirty="0"/>
              <a:t>- spolupracuje s mentorem, který ho vede</a:t>
            </a:r>
          </a:p>
          <a:p>
            <a:r>
              <a:rPr lang="cs-CZ" sz="2000" dirty="0"/>
              <a:t> - pravidelně v průběhu roku reflektuje v rozhovorech svůj posun ve vzdělávání (koordinátor podpory nadání).  </a:t>
            </a:r>
          </a:p>
          <a:p>
            <a:r>
              <a:rPr lang="cs-CZ" sz="2000" b="1" dirty="0"/>
              <a:t>Pokud možnost, tak i závazek, dohoda</a:t>
            </a:r>
            <a:r>
              <a:rPr lang="cs-CZ" sz="2000" dirty="0"/>
              <a:t>: </a:t>
            </a:r>
          </a:p>
          <a:p>
            <a:r>
              <a:rPr lang="cs-CZ" sz="2000" dirty="0"/>
              <a:t>-bude navštěvovat kroužek (matematický, laboratorní, šifrovací, robotický,…) na škole. </a:t>
            </a:r>
          </a:p>
          <a:p>
            <a:r>
              <a:rPr lang="cs-CZ" sz="2000" dirty="0"/>
              <a:t>-zúčastní se těchto olympiád a soutěží: … (žák si sám stanoví, do jakých soutěží či aktivit by se v průběhu roku chce zapojit), případně aktivit společných jako skupinové soutěže – př. Brloh</a:t>
            </a:r>
          </a:p>
          <a:p>
            <a:r>
              <a:rPr lang="cs-CZ" sz="2000" dirty="0"/>
              <a:t>-u starších žáků zde může zaznít i možnost podpory spolužáků prostřednictvím </a:t>
            </a:r>
            <a:r>
              <a:rPr lang="cs-CZ" sz="2000" dirty="0" err="1"/>
              <a:t>mentoringu</a:t>
            </a:r>
            <a:r>
              <a:rPr lang="cs-CZ" sz="2000" dirty="0"/>
              <a:t>, vedeních některých aktivit</a:t>
            </a:r>
          </a:p>
        </p:txBody>
      </p:sp>
    </p:spTree>
    <p:extLst>
      <p:ext uri="{BB962C8B-B14F-4D97-AF65-F5344CB8AC3E}">
        <p14:creationId xmlns:p14="http://schemas.microsoft.com/office/powerpoint/2010/main" val="8119811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89212" y="609600"/>
            <a:ext cx="8915399" cy="646545"/>
          </a:xfrm>
        </p:spPr>
        <p:txBody>
          <a:bodyPr>
            <a:normAutofit fontScale="90000"/>
          </a:bodyPr>
          <a:lstStyle/>
          <a:p>
            <a:r>
              <a:rPr lang="cs-CZ" dirty="0"/>
              <a:t>PLPP – KDY, PROČ A JAK</a:t>
            </a:r>
          </a:p>
        </p:txBody>
      </p:sp>
      <p:sp>
        <p:nvSpPr>
          <p:cNvPr id="3" name="Zástupný symbol pro text 2"/>
          <p:cNvSpPr>
            <a:spLocks noGrp="1"/>
          </p:cNvSpPr>
          <p:nvPr>
            <p:ph type="body" idx="1"/>
          </p:nvPr>
        </p:nvSpPr>
        <p:spPr>
          <a:xfrm>
            <a:off x="2589212" y="-822036"/>
            <a:ext cx="8915399" cy="6731946"/>
          </a:xfrm>
        </p:spPr>
        <p:txBody>
          <a:bodyPr>
            <a:normAutofit/>
          </a:bodyPr>
          <a:lstStyle/>
          <a:p>
            <a:pPr marL="285750" indent="-285750">
              <a:buFontTx/>
              <a:buChar char="-"/>
            </a:pPr>
            <a:endParaRPr lang="cs-CZ" dirty="0"/>
          </a:p>
          <a:p>
            <a:endParaRPr lang="cs-CZ" sz="2000" b="1" dirty="0"/>
          </a:p>
          <a:p>
            <a:r>
              <a:rPr lang="cs-CZ" b="1" dirty="0"/>
              <a:t>STANOVENÍ CÍLŮ</a:t>
            </a:r>
          </a:p>
          <a:p>
            <a:r>
              <a:rPr lang="cs-CZ" dirty="0"/>
              <a:t>Zvládnout samostatně řešit složitější problémy.</a:t>
            </a:r>
          </a:p>
          <a:p>
            <a:r>
              <a:rPr lang="cs-CZ" dirty="0"/>
              <a:t>Umožnit rozvoj silných stránek a obohatit výuku tak, aby žák pracoval naplno.</a:t>
            </a:r>
          </a:p>
          <a:p>
            <a:r>
              <a:rPr lang="cs-CZ" dirty="0"/>
              <a:t>Rozvoj matematických schopností nad rámec běžné výuky.</a:t>
            </a:r>
          </a:p>
          <a:p>
            <a:endParaRPr lang="cs-CZ" dirty="0"/>
          </a:p>
          <a:p>
            <a:endParaRPr lang="cs-CZ" dirty="0"/>
          </a:p>
          <a:p>
            <a:endParaRPr lang="cs-CZ" sz="2000" dirty="0"/>
          </a:p>
        </p:txBody>
      </p:sp>
      <p:pic>
        <p:nvPicPr>
          <p:cNvPr id="4" name="Obrázek 3"/>
          <p:cNvPicPr>
            <a:picLocks noChangeAspect="1"/>
          </p:cNvPicPr>
          <p:nvPr/>
        </p:nvPicPr>
        <p:blipFill>
          <a:blip r:embed="rId2"/>
          <a:stretch>
            <a:fillRect/>
          </a:stretch>
        </p:blipFill>
        <p:spPr>
          <a:xfrm>
            <a:off x="2589212" y="3392259"/>
            <a:ext cx="8915399" cy="1627651"/>
          </a:xfrm>
          <a:prstGeom prst="rect">
            <a:avLst/>
          </a:prstGeom>
        </p:spPr>
      </p:pic>
    </p:spTree>
    <p:extLst>
      <p:ext uri="{BB962C8B-B14F-4D97-AF65-F5344CB8AC3E}">
        <p14:creationId xmlns:p14="http://schemas.microsoft.com/office/powerpoint/2010/main" val="42232457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89212" y="609600"/>
            <a:ext cx="8915399" cy="646545"/>
          </a:xfrm>
        </p:spPr>
        <p:txBody>
          <a:bodyPr>
            <a:normAutofit fontScale="90000"/>
          </a:bodyPr>
          <a:lstStyle/>
          <a:p>
            <a:r>
              <a:rPr lang="cs-CZ" dirty="0"/>
              <a:t>PLPP – KDY, PROČ A JAK</a:t>
            </a:r>
          </a:p>
        </p:txBody>
      </p:sp>
      <p:sp>
        <p:nvSpPr>
          <p:cNvPr id="3" name="Zástupný symbol pro text 2"/>
          <p:cNvSpPr>
            <a:spLocks noGrp="1"/>
          </p:cNvSpPr>
          <p:nvPr>
            <p:ph type="body" idx="1"/>
          </p:nvPr>
        </p:nvSpPr>
        <p:spPr>
          <a:xfrm>
            <a:off x="2589212" y="-822036"/>
            <a:ext cx="8915399" cy="6731946"/>
          </a:xfrm>
        </p:spPr>
        <p:txBody>
          <a:bodyPr>
            <a:normAutofit fontScale="92500" lnSpcReduction="10000"/>
          </a:bodyPr>
          <a:lstStyle/>
          <a:p>
            <a:pPr marL="285750" indent="-285750">
              <a:buFontTx/>
              <a:buChar char="-"/>
            </a:pPr>
            <a:endParaRPr lang="cs-CZ" dirty="0"/>
          </a:p>
          <a:p>
            <a:endParaRPr lang="cs-CZ" b="1" dirty="0"/>
          </a:p>
          <a:p>
            <a:endParaRPr lang="cs-CZ" sz="2000" b="1" dirty="0"/>
          </a:p>
          <a:p>
            <a:endParaRPr lang="cs-CZ" sz="2000" b="1" dirty="0"/>
          </a:p>
          <a:p>
            <a:endParaRPr lang="cs-CZ" sz="2000" b="1" dirty="0"/>
          </a:p>
          <a:p>
            <a:endParaRPr lang="cs-CZ" sz="2000" b="1" dirty="0"/>
          </a:p>
          <a:p>
            <a:r>
              <a:rPr lang="cs-CZ" sz="2000" b="1" dirty="0"/>
              <a:t>ORGANIZACE VÝUKY</a:t>
            </a:r>
          </a:p>
          <a:p>
            <a:r>
              <a:rPr lang="cs-CZ" dirty="0"/>
              <a:t>Žák bude pracovat v běžných hodinách nad rámec běžného obsahu tak, že výuka bude obohacena připravenými materiály od paní učitelky a od koordinátora pro nadané děti.</a:t>
            </a:r>
          </a:p>
          <a:p>
            <a:r>
              <a:rPr lang="cs-CZ" dirty="0"/>
              <a:t>Žák bude navštěvovat program „Hlavičky“ 2x týdně.</a:t>
            </a:r>
          </a:p>
          <a:p>
            <a:r>
              <a:rPr lang="cs-CZ" dirty="0"/>
              <a:t>Žák se bude účastnit 1x týdně hodiny s učitelem pro nadané děti mimo rámec výuky.</a:t>
            </a:r>
          </a:p>
          <a:p>
            <a:r>
              <a:rPr lang="cs-CZ" dirty="0"/>
              <a:t>Žák bude v péči školního psychologa.</a:t>
            </a:r>
          </a:p>
          <a:p>
            <a:r>
              <a:rPr lang="cs-CZ" dirty="0"/>
              <a:t>Žák bude spolupracovat s koordinátorem podpory nadání a mentorem.</a:t>
            </a:r>
          </a:p>
          <a:p>
            <a:endParaRPr lang="cs-CZ" dirty="0"/>
          </a:p>
          <a:p>
            <a:r>
              <a:rPr lang="cs-CZ" b="1" dirty="0"/>
              <a:t>HODNOCENÍ</a:t>
            </a:r>
          </a:p>
          <a:p>
            <a:r>
              <a:rPr lang="cs-CZ" dirty="0"/>
              <a:t>Žák bude hodnocen dle běžných kritérií. Bude také vyhodnocena jeho samostatná práce v intervalech jednoho měsíce při individuálním pohovoru s koordinátorkou pro nadané děti a třídní učitelkou.</a:t>
            </a:r>
          </a:p>
          <a:p>
            <a:endParaRPr lang="cs-CZ" sz="2000" dirty="0"/>
          </a:p>
        </p:txBody>
      </p:sp>
    </p:spTree>
    <p:extLst>
      <p:ext uri="{BB962C8B-B14F-4D97-AF65-F5344CB8AC3E}">
        <p14:creationId xmlns:p14="http://schemas.microsoft.com/office/powerpoint/2010/main" val="1921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89212" y="609600"/>
            <a:ext cx="8915399" cy="646545"/>
          </a:xfrm>
        </p:spPr>
        <p:txBody>
          <a:bodyPr>
            <a:normAutofit fontScale="90000"/>
          </a:bodyPr>
          <a:lstStyle/>
          <a:p>
            <a:r>
              <a:rPr lang="cs-CZ" dirty="0"/>
              <a:t>PLPP – KDY, PROČ A JAK</a:t>
            </a:r>
          </a:p>
        </p:txBody>
      </p:sp>
      <p:sp>
        <p:nvSpPr>
          <p:cNvPr id="3" name="Zástupný symbol pro text 2"/>
          <p:cNvSpPr>
            <a:spLocks noGrp="1"/>
          </p:cNvSpPr>
          <p:nvPr>
            <p:ph type="body" idx="1"/>
          </p:nvPr>
        </p:nvSpPr>
        <p:spPr>
          <a:xfrm>
            <a:off x="2589212" y="-822036"/>
            <a:ext cx="8915399" cy="6731946"/>
          </a:xfrm>
        </p:spPr>
        <p:txBody>
          <a:bodyPr>
            <a:normAutofit/>
          </a:bodyPr>
          <a:lstStyle/>
          <a:p>
            <a:pPr marL="285750" indent="-285750">
              <a:buFontTx/>
              <a:buChar char="-"/>
            </a:pPr>
            <a:endParaRPr lang="cs-CZ" dirty="0"/>
          </a:p>
          <a:p>
            <a:endParaRPr lang="cs-CZ" b="1" dirty="0"/>
          </a:p>
          <a:p>
            <a:endParaRPr lang="cs-CZ" sz="2000" b="1" dirty="0"/>
          </a:p>
          <a:p>
            <a:endParaRPr lang="cs-CZ" sz="2000" b="1" dirty="0"/>
          </a:p>
          <a:p>
            <a:endParaRPr lang="cs-CZ" sz="2000" b="1" dirty="0"/>
          </a:p>
          <a:p>
            <a:endParaRPr lang="cs-CZ" sz="2000" b="1" dirty="0"/>
          </a:p>
          <a:p>
            <a:r>
              <a:rPr lang="cs-CZ" sz="2000" b="1" dirty="0"/>
              <a:t>POMŮCKY</a:t>
            </a:r>
          </a:p>
          <a:p>
            <a:r>
              <a:rPr lang="cs-CZ" dirty="0"/>
              <a:t>Využívá encyklopedie, pracovní sešity na matematiku a náročnější knihy. </a:t>
            </a:r>
            <a:endParaRPr lang="cs-CZ" sz="2000" b="1" dirty="0"/>
          </a:p>
          <a:p>
            <a:endParaRPr lang="cs-CZ" sz="2000" b="1" dirty="0"/>
          </a:p>
          <a:p>
            <a:r>
              <a:rPr lang="cs-CZ" sz="2000" b="1" dirty="0"/>
              <a:t>POŽADAVKY NA ORGANIZACI PRÁCE UČITELE</a:t>
            </a:r>
          </a:p>
          <a:p>
            <a:r>
              <a:rPr lang="cs-CZ" dirty="0"/>
              <a:t>Učitel diferencuje úkoly pro žáka v rámci třídy, což klade zvýšené nároky na organizační zvládnutí. </a:t>
            </a:r>
          </a:p>
          <a:p>
            <a:endParaRPr lang="cs-CZ" sz="2000" dirty="0"/>
          </a:p>
          <a:p>
            <a:r>
              <a:rPr lang="cs-CZ" sz="2000" b="1" dirty="0"/>
              <a:t>PODPŮRNÁ OPATŘENÍ JINÉHO DRUHU</a:t>
            </a:r>
          </a:p>
          <a:p>
            <a:r>
              <a:rPr lang="cs-CZ" dirty="0"/>
              <a:t>zohlednit úzkostnější ladění žáka a podpořit ho v samostatnosti a řešení problémů přiměřenou nabídkou pomoci a podporou ve smyslu povzbuzení. Naučit ho vnímat chybu jako šanci, ne jako prohru. </a:t>
            </a:r>
            <a:endParaRPr lang="cs-CZ" sz="2000" dirty="0"/>
          </a:p>
        </p:txBody>
      </p:sp>
    </p:spTree>
    <p:extLst>
      <p:ext uri="{BB962C8B-B14F-4D97-AF65-F5344CB8AC3E}">
        <p14:creationId xmlns:p14="http://schemas.microsoft.com/office/powerpoint/2010/main" val="3360594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89212" y="452582"/>
            <a:ext cx="8915399" cy="840509"/>
          </a:xfrm>
        </p:spPr>
        <p:txBody>
          <a:bodyPr>
            <a:normAutofit fontScale="90000"/>
          </a:bodyPr>
          <a:lstStyle/>
          <a:p>
            <a:br>
              <a:rPr lang="cs-CZ" dirty="0"/>
            </a:br>
            <a:r>
              <a:rPr lang="cs-CZ" dirty="0"/>
              <a:t>2. stupeň podpory</a:t>
            </a:r>
            <a:br>
              <a:rPr lang="cs-CZ" dirty="0"/>
            </a:br>
            <a:endParaRPr lang="cs-CZ" sz="2000" dirty="0"/>
          </a:p>
        </p:txBody>
      </p:sp>
      <p:sp>
        <p:nvSpPr>
          <p:cNvPr id="3" name="Zástupný symbol pro text 2"/>
          <p:cNvSpPr>
            <a:spLocks noGrp="1"/>
          </p:cNvSpPr>
          <p:nvPr>
            <p:ph type="body" idx="1"/>
          </p:nvPr>
        </p:nvSpPr>
        <p:spPr>
          <a:xfrm>
            <a:off x="2589212" y="1071418"/>
            <a:ext cx="8915399" cy="5597237"/>
          </a:xfrm>
        </p:spPr>
        <p:txBody>
          <a:bodyPr>
            <a:normAutofit/>
          </a:bodyPr>
          <a:lstStyle/>
          <a:p>
            <a:r>
              <a:rPr lang="cs-CZ" b="1" dirty="0"/>
              <a:t>METODY VÝUKY – </a:t>
            </a:r>
          </a:p>
          <a:p>
            <a:pPr marL="342900" indent="-342900">
              <a:buFontTx/>
              <a:buChar char="-"/>
            </a:pPr>
            <a:r>
              <a:rPr lang="cs-CZ" dirty="0"/>
              <a:t>zohledňují učební styly žáka; respektují míru nadání žáka a jeho specifika</a:t>
            </a:r>
          </a:p>
          <a:p>
            <a:pPr marL="342900" indent="-342900">
              <a:buFontTx/>
              <a:buChar char="-"/>
            </a:pPr>
            <a:r>
              <a:rPr lang="cs-CZ" dirty="0"/>
              <a:t>Umožňují obohacení dílčích výstupů školního vzdělávacího programu </a:t>
            </a:r>
            <a:r>
              <a:rPr lang="cs-CZ" b="1" dirty="0"/>
              <a:t>nad rámec učiva vyučovacích předmětů </a:t>
            </a:r>
            <a:r>
              <a:rPr lang="cs-CZ" dirty="0"/>
              <a:t>a oblastí školního vzdělávacího programu pro nadané a mimořádně nadané žáky. </a:t>
            </a:r>
          </a:p>
          <a:p>
            <a:r>
              <a:rPr lang="cs-CZ" dirty="0"/>
              <a:t>- Využívají např. individuální a skupinovou projektovou práci, </a:t>
            </a:r>
            <a:r>
              <a:rPr lang="cs-CZ" b="1" dirty="0"/>
              <a:t>stáže</a:t>
            </a:r>
            <a:r>
              <a:rPr lang="cs-CZ" dirty="0"/>
              <a:t> na odborných pracovištích na podporu rozvoje vědomostí a dovedností, včetně praktických dovedností nadaných žáků.</a:t>
            </a:r>
            <a:endParaRPr lang="cs-CZ" b="1" dirty="0"/>
          </a:p>
          <a:p>
            <a:r>
              <a:rPr lang="cs-CZ" b="1" dirty="0"/>
              <a:t>INTERVENCE ŠKOLY</a:t>
            </a:r>
          </a:p>
          <a:p>
            <a:r>
              <a:rPr lang="cs-CZ" b="1" dirty="0"/>
              <a:t>PŘÍMÁ PODPORA – </a:t>
            </a:r>
          </a:p>
          <a:p>
            <a:r>
              <a:rPr lang="cs-CZ" dirty="0"/>
              <a:t>Etapa přímé podpory žáka ve výuce učitelem nebo jiným pedagogickým pracovníkem</a:t>
            </a:r>
          </a:p>
          <a:p>
            <a:r>
              <a:rPr lang="cs-CZ" dirty="0"/>
              <a:t>Pedagogická intervence</a:t>
            </a:r>
          </a:p>
          <a:p>
            <a:endParaRPr lang="cs-CZ" b="1" dirty="0"/>
          </a:p>
        </p:txBody>
      </p:sp>
    </p:spTree>
    <p:extLst>
      <p:ext uri="{BB962C8B-B14F-4D97-AF65-F5344CB8AC3E}">
        <p14:creationId xmlns:p14="http://schemas.microsoft.com/office/powerpoint/2010/main" val="14612732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89212" y="452582"/>
            <a:ext cx="8915399" cy="840509"/>
          </a:xfrm>
        </p:spPr>
        <p:txBody>
          <a:bodyPr>
            <a:normAutofit fontScale="90000"/>
          </a:bodyPr>
          <a:lstStyle/>
          <a:p>
            <a:br>
              <a:rPr lang="cs-CZ" dirty="0"/>
            </a:br>
            <a:r>
              <a:rPr lang="cs-CZ" dirty="0"/>
              <a:t>2. stupeň podpory</a:t>
            </a:r>
            <a:br>
              <a:rPr lang="cs-CZ" dirty="0"/>
            </a:br>
            <a:endParaRPr lang="cs-CZ" sz="2000" dirty="0"/>
          </a:p>
        </p:txBody>
      </p:sp>
      <p:sp>
        <p:nvSpPr>
          <p:cNvPr id="3" name="Zástupný symbol pro text 2"/>
          <p:cNvSpPr>
            <a:spLocks noGrp="1"/>
          </p:cNvSpPr>
          <p:nvPr>
            <p:ph type="body" idx="1"/>
          </p:nvPr>
        </p:nvSpPr>
        <p:spPr>
          <a:xfrm>
            <a:off x="2589212" y="1071418"/>
            <a:ext cx="8915399" cy="5597237"/>
          </a:xfrm>
        </p:spPr>
        <p:txBody>
          <a:bodyPr>
            <a:normAutofit/>
          </a:bodyPr>
          <a:lstStyle/>
          <a:p>
            <a:r>
              <a:rPr lang="cs-CZ" b="1" dirty="0"/>
              <a:t>Intervence ve druhém stupni</a:t>
            </a:r>
          </a:p>
          <a:p>
            <a:r>
              <a:rPr lang="cs-CZ" dirty="0"/>
              <a:t>- zajištění předmětu speciálně pedagogické péče. </a:t>
            </a:r>
            <a:r>
              <a:rPr lang="cs-CZ" b="1" dirty="0"/>
              <a:t>Předmět speciálně pedagogické péče </a:t>
            </a:r>
            <a:r>
              <a:rPr lang="cs-CZ" dirty="0"/>
              <a:t>je zajišťován pedagogickými pracovníky školy s rozšířenou kompetencí pro oblast speciální pedagogiky, speciálními pedagogy nebo psychology školy nebo školského poradenského zařízení, přičemž je zaměřen ve druhém stupni na nápravy v oblasti logopedických obtíží, řečové výchovy, specifických poruch učení, rozvoj </a:t>
            </a:r>
            <a:r>
              <a:rPr lang="cs-CZ" dirty="0" err="1"/>
              <a:t>grafomotorických</a:t>
            </a:r>
            <a:r>
              <a:rPr lang="cs-CZ" dirty="0"/>
              <a:t> dovedností, rozvoj vizuálně percepčních dovedností, zdravotní tělesné výchovy, </a:t>
            </a:r>
            <a:r>
              <a:rPr lang="cs-CZ" b="1" dirty="0"/>
              <a:t>na nácvik sociální komunikace</a:t>
            </a:r>
            <a:r>
              <a:rPr lang="cs-CZ" dirty="0"/>
              <a:t>. </a:t>
            </a:r>
            <a:r>
              <a:rPr lang="cs-CZ" b="1" dirty="0"/>
              <a:t>Intervence zahrnují také poradenskou pomoc školského poradenského zařízení.</a:t>
            </a:r>
          </a:p>
        </p:txBody>
      </p:sp>
    </p:spTree>
    <p:extLst>
      <p:ext uri="{BB962C8B-B14F-4D97-AF65-F5344CB8AC3E}">
        <p14:creationId xmlns:p14="http://schemas.microsoft.com/office/powerpoint/2010/main" val="7382080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89212" y="452582"/>
            <a:ext cx="8915399" cy="840509"/>
          </a:xfrm>
        </p:spPr>
        <p:txBody>
          <a:bodyPr>
            <a:normAutofit fontScale="90000"/>
          </a:bodyPr>
          <a:lstStyle/>
          <a:p>
            <a:br>
              <a:rPr lang="cs-CZ" dirty="0"/>
            </a:br>
            <a:r>
              <a:rPr lang="cs-CZ" dirty="0"/>
              <a:t>3. stupeň podpory</a:t>
            </a:r>
            <a:br>
              <a:rPr lang="cs-CZ" dirty="0"/>
            </a:br>
            <a:endParaRPr lang="cs-CZ" sz="2000" dirty="0"/>
          </a:p>
        </p:txBody>
      </p:sp>
      <p:sp>
        <p:nvSpPr>
          <p:cNvPr id="3" name="Zástupný symbol pro text 2"/>
          <p:cNvSpPr>
            <a:spLocks noGrp="1"/>
          </p:cNvSpPr>
          <p:nvPr>
            <p:ph type="body" idx="1"/>
          </p:nvPr>
        </p:nvSpPr>
        <p:spPr>
          <a:xfrm>
            <a:off x="2589212" y="1071418"/>
            <a:ext cx="8915399" cy="5597237"/>
          </a:xfrm>
        </p:spPr>
        <p:txBody>
          <a:bodyPr>
            <a:normAutofit/>
          </a:bodyPr>
          <a:lstStyle/>
          <a:p>
            <a:pPr marL="342900" indent="-342900">
              <a:buFontTx/>
              <a:buChar char="-"/>
            </a:pPr>
            <a:r>
              <a:rPr lang="cs-CZ" dirty="0"/>
              <a:t>Pro nadané a mimořádně nadané žáky se umožňuje obohacování nad rámec výstupů školního vzdělávacího programu, respektuje se tzv. dvojí výjimečnost těchto žáků. Výstupy ze vzdělávání respektují možnosti žáka vzdělávat se, při snaze dosahovat odpovídajících výstupů, pro žáka maximálních. </a:t>
            </a:r>
          </a:p>
          <a:p>
            <a:pPr marL="342900" indent="-342900">
              <a:buFontTx/>
              <a:buChar char="-"/>
            </a:pPr>
            <a:r>
              <a:rPr lang="cs-CZ" dirty="0"/>
              <a:t>Podpora organizace výuky v odůvodněných případech asistentem pedagoga nebo dalším pedagogickým pracovníkem. </a:t>
            </a:r>
          </a:p>
          <a:p>
            <a:pPr marL="342900" indent="-342900">
              <a:buFontTx/>
              <a:buChar char="-"/>
            </a:pPr>
            <a:r>
              <a:rPr lang="cs-CZ" dirty="0"/>
              <a:t>u mimořádného intelektového nadání je třeba umožnit obohacování učiva nad rámec předmětů a vzdělávacích oblastí školního vzdělávacího programu</a:t>
            </a:r>
          </a:p>
          <a:p>
            <a:pPr marL="342900" indent="-342900">
              <a:buFontTx/>
              <a:buChar char="-"/>
            </a:pPr>
            <a:endParaRPr lang="cs-CZ" b="1" dirty="0"/>
          </a:p>
        </p:txBody>
      </p:sp>
    </p:spTree>
    <p:extLst>
      <p:ext uri="{BB962C8B-B14F-4D97-AF65-F5344CB8AC3E}">
        <p14:creationId xmlns:p14="http://schemas.microsoft.com/office/powerpoint/2010/main" val="9422777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89212" y="609600"/>
            <a:ext cx="8915399" cy="711200"/>
          </a:xfrm>
        </p:spPr>
        <p:txBody>
          <a:bodyPr>
            <a:normAutofit fontScale="90000"/>
          </a:bodyPr>
          <a:lstStyle/>
          <a:p>
            <a:r>
              <a:rPr lang="cs-CZ" dirty="0"/>
              <a:t>ZDROJE</a:t>
            </a:r>
          </a:p>
        </p:txBody>
      </p:sp>
      <p:sp>
        <p:nvSpPr>
          <p:cNvPr id="3" name="Zástupný symbol pro text 2"/>
          <p:cNvSpPr>
            <a:spLocks noGrp="1"/>
          </p:cNvSpPr>
          <p:nvPr>
            <p:ph type="body" idx="1"/>
          </p:nvPr>
        </p:nvSpPr>
        <p:spPr>
          <a:xfrm>
            <a:off x="2469139" y="1450108"/>
            <a:ext cx="8915399" cy="5107709"/>
          </a:xfrm>
        </p:spPr>
        <p:txBody>
          <a:bodyPr>
            <a:normAutofit fontScale="25000" lnSpcReduction="20000"/>
          </a:bodyPr>
          <a:lstStyle/>
          <a:p>
            <a:endParaRPr lang="cs-CZ" b="1" dirty="0"/>
          </a:p>
          <a:p>
            <a:endParaRPr lang="cs-CZ" b="1" dirty="0"/>
          </a:p>
          <a:p>
            <a:endParaRPr lang="cs-CZ" b="1" dirty="0"/>
          </a:p>
          <a:p>
            <a:endParaRPr lang="cs-CZ" b="1" dirty="0"/>
          </a:p>
          <a:p>
            <a:endParaRPr lang="cs-CZ" sz="4900" dirty="0">
              <a:hlinkClick r:id="rId2"/>
            </a:endParaRPr>
          </a:p>
          <a:p>
            <a:endParaRPr lang="cs-CZ" sz="4900" dirty="0">
              <a:hlinkClick r:id="rId2"/>
            </a:endParaRPr>
          </a:p>
          <a:p>
            <a:endParaRPr lang="cs-CZ" sz="4900" dirty="0">
              <a:hlinkClick r:id="rId2"/>
            </a:endParaRPr>
          </a:p>
          <a:p>
            <a:endParaRPr lang="cs-CZ" sz="7200" dirty="0">
              <a:hlinkClick r:id="rId2"/>
            </a:endParaRPr>
          </a:p>
          <a:p>
            <a:endParaRPr lang="cs-CZ" sz="7200" dirty="0">
              <a:hlinkClick r:id="rId2"/>
            </a:endParaRPr>
          </a:p>
          <a:p>
            <a:endParaRPr lang="cs-CZ" sz="7200" dirty="0">
              <a:hlinkClick r:id="rId2"/>
            </a:endParaRPr>
          </a:p>
          <a:p>
            <a:r>
              <a:rPr lang="cs-CZ" sz="7200" dirty="0">
                <a:hlinkClick r:id="rId2"/>
              </a:rPr>
              <a:t>file:///C:/Users/user/Downloads/27-2016-1.1.2021-1%20(6).pdf</a:t>
            </a:r>
          </a:p>
          <a:p>
            <a:r>
              <a:rPr lang="cs-CZ" sz="7200" dirty="0">
                <a:hlinkClick r:id="rId2"/>
              </a:rPr>
              <a:t>https://zapojmevsechny.cz/kategorie/detail/nadane-dite</a:t>
            </a:r>
            <a:endParaRPr lang="cs-CZ" sz="7200" dirty="0"/>
          </a:p>
          <a:p>
            <a:r>
              <a:rPr lang="cs-CZ" sz="7200" dirty="0">
                <a:hlinkClick r:id="rId3"/>
              </a:rPr>
              <a:t>https://talentovani.cz/</a:t>
            </a:r>
          </a:p>
          <a:p>
            <a:r>
              <a:rPr lang="cs-CZ" sz="7200" dirty="0">
                <a:hlinkClick r:id="rId3"/>
              </a:rPr>
              <a:t>https://deti.mensa.cz/</a:t>
            </a:r>
          </a:p>
          <a:p>
            <a:r>
              <a:rPr lang="cs-CZ" sz="7200" dirty="0">
                <a:hlinkClick r:id="rId3"/>
              </a:rPr>
              <a:t>http://www.talnet.cz/</a:t>
            </a:r>
          </a:p>
          <a:p>
            <a:r>
              <a:rPr lang="cs-CZ" sz="7200" dirty="0">
                <a:hlinkClick r:id="rId3"/>
              </a:rPr>
              <a:t>https://brloh.math.muni.cz/</a:t>
            </a:r>
            <a:endParaRPr lang="cs-CZ" sz="7200" dirty="0"/>
          </a:p>
          <a:p>
            <a:r>
              <a:rPr lang="cs-CZ" sz="7200" dirty="0">
                <a:hlinkClick r:id="rId4"/>
              </a:rPr>
              <a:t>https://technoplaneta.cz/2019/</a:t>
            </a:r>
            <a:endParaRPr lang="cs-CZ" sz="7200" dirty="0"/>
          </a:p>
          <a:p>
            <a:r>
              <a:rPr lang="cs-CZ" sz="7200" dirty="0">
                <a:hlinkClick r:id="rId5"/>
              </a:rPr>
              <a:t>https://www.debrujar.cz/</a:t>
            </a:r>
            <a:endParaRPr lang="cs-CZ" sz="7200" dirty="0"/>
          </a:p>
          <a:p>
            <a:endParaRPr lang="cs-CZ" sz="7200" dirty="0"/>
          </a:p>
          <a:p>
            <a:r>
              <a:rPr lang="cs-CZ" sz="7200" dirty="0"/>
              <a:t>NAKAP Libereckého kraje:</a:t>
            </a:r>
          </a:p>
          <a:p>
            <a:r>
              <a:rPr lang="cs-CZ" sz="7200" dirty="0">
                <a:hlinkClick r:id="rId6"/>
              </a:rPr>
              <a:t>https://drive.google.com/drive/folders/1jsCcOGo3xXNATNa0tiiPSepvQ4B_UWYP</a:t>
            </a:r>
            <a:endParaRPr lang="cs-CZ" sz="7200" dirty="0"/>
          </a:p>
          <a:p>
            <a:r>
              <a:rPr lang="cs-CZ" sz="7200" dirty="0"/>
              <a:t>Modely chytré inkluze</a:t>
            </a:r>
          </a:p>
          <a:p>
            <a:r>
              <a:rPr lang="cs-CZ" sz="7200" dirty="0">
                <a:hlinkClick r:id="rId7"/>
              </a:rPr>
              <a:t>https://sites.google.com/view/modely-vyvazene-inkluze/kdo-za-t%C3%ADm-stoj%C3%AD?authuser=0</a:t>
            </a:r>
            <a:endParaRPr lang="cs-CZ" sz="7200" dirty="0"/>
          </a:p>
          <a:p>
            <a:endParaRPr lang="cs-CZ" sz="7200" dirty="0"/>
          </a:p>
          <a:p>
            <a:r>
              <a:rPr lang="cs-CZ" sz="7200" dirty="0"/>
              <a:t> </a:t>
            </a:r>
          </a:p>
          <a:p>
            <a:endParaRPr lang="cs-CZ" sz="7200" dirty="0"/>
          </a:p>
          <a:p>
            <a:r>
              <a:rPr lang="cs-CZ" sz="7200" dirty="0"/>
              <a:t> </a:t>
            </a:r>
          </a:p>
          <a:p>
            <a:r>
              <a:rPr lang="cs-CZ" sz="7200" dirty="0"/>
              <a:t> </a:t>
            </a:r>
          </a:p>
          <a:p>
            <a:endParaRPr lang="cs-CZ" dirty="0"/>
          </a:p>
          <a:p>
            <a:endParaRPr lang="cs-CZ" dirty="0"/>
          </a:p>
          <a:p>
            <a:endParaRPr lang="cs-CZ" dirty="0"/>
          </a:p>
          <a:p>
            <a:endParaRPr lang="cs-CZ" dirty="0"/>
          </a:p>
          <a:p>
            <a:endParaRPr lang="cs-CZ" dirty="0"/>
          </a:p>
          <a:p>
            <a:endParaRPr lang="cs-CZ" b="1" dirty="0"/>
          </a:p>
          <a:p>
            <a:endParaRPr lang="cs-CZ" dirty="0"/>
          </a:p>
        </p:txBody>
      </p:sp>
    </p:spTree>
    <p:extLst>
      <p:ext uri="{BB962C8B-B14F-4D97-AF65-F5344CB8AC3E}">
        <p14:creationId xmlns:p14="http://schemas.microsoft.com/office/powerpoint/2010/main" val="3396305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89212" y="452582"/>
            <a:ext cx="8915399" cy="1791854"/>
          </a:xfrm>
        </p:spPr>
        <p:txBody>
          <a:bodyPr>
            <a:normAutofit/>
          </a:bodyPr>
          <a:lstStyle/>
          <a:p>
            <a:br>
              <a:rPr lang="cs-CZ" dirty="0"/>
            </a:br>
            <a:endParaRPr lang="cs-CZ" sz="2000" dirty="0"/>
          </a:p>
        </p:txBody>
      </p:sp>
      <p:sp>
        <p:nvSpPr>
          <p:cNvPr id="3" name="Zástupný symbol pro text 2"/>
          <p:cNvSpPr>
            <a:spLocks noGrp="1"/>
          </p:cNvSpPr>
          <p:nvPr>
            <p:ph type="body" idx="1"/>
          </p:nvPr>
        </p:nvSpPr>
        <p:spPr>
          <a:xfrm>
            <a:off x="2272146" y="1228436"/>
            <a:ext cx="9232466" cy="4886037"/>
          </a:xfrm>
        </p:spPr>
        <p:txBody>
          <a:bodyPr>
            <a:normAutofit fontScale="92500" lnSpcReduction="20000"/>
          </a:bodyPr>
          <a:lstStyle/>
          <a:p>
            <a:r>
              <a:rPr lang="cs-CZ" sz="2400" b="1" dirty="0">
                <a:solidFill>
                  <a:srgbClr val="FFC000"/>
                </a:solidFill>
                <a:cs typeface="Arial" panose="020B0604020202020204" pitchFamily="34" charset="0"/>
              </a:rPr>
              <a:t>HLAVNÍ PRINCIPY INKLUZIVNÍHO VZDĚLÁVÁNÍ</a:t>
            </a:r>
          </a:p>
          <a:p>
            <a:pPr lvl="0"/>
            <a:r>
              <a:rPr lang="cs-CZ" sz="2400" dirty="0"/>
              <a:t>Všichni žáci a pracovníci školy jsou stejně důležití.</a:t>
            </a:r>
          </a:p>
          <a:p>
            <a:pPr lvl="0"/>
            <a:r>
              <a:rPr lang="cs-CZ" sz="2400" dirty="0"/>
              <a:t>Školní prostředí, politika a praxe se mění tak, </a:t>
            </a:r>
            <a:r>
              <a:rPr lang="cs-CZ" sz="2400" b="1" dirty="0"/>
              <a:t>aby byla zohledněna různorodost žáků</a:t>
            </a:r>
            <a:r>
              <a:rPr lang="cs-CZ" sz="2400" dirty="0"/>
              <a:t>.</a:t>
            </a:r>
          </a:p>
          <a:p>
            <a:pPr lvl="0"/>
            <a:r>
              <a:rPr lang="cs-CZ" sz="2400" dirty="0"/>
              <a:t>Odstraňují se překážky v učení a </a:t>
            </a:r>
            <a:r>
              <a:rPr lang="cs-CZ" sz="2400" b="1" dirty="0"/>
              <a:t>zapojují se všichni žáci, tedy nejen ti, kteří mají určité postižení či jsou označeni jako „žáci se speciálními vzdělávacími potřebami“.</a:t>
            </a:r>
          </a:p>
          <a:p>
            <a:pPr lvl="0"/>
            <a:r>
              <a:rPr lang="cs-CZ" sz="2400" dirty="0"/>
              <a:t>Rozdíly mezi žáky jsou vnímány jako inspirace pro výuku, nikoliv jako problém, který je třeba řešit.</a:t>
            </a:r>
          </a:p>
          <a:p>
            <a:pPr lvl="0"/>
            <a:r>
              <a:rPr lang="cs-CZ" sz="2400" dirty="0"/>
              <a:t>Respektuje se právo žáků na vzdělávání v místě, kde žijí.</a:t>
            </a:r>
          </a:p>
          <a:p>
            <a:pPr lvl="0"/>
            <a:r>
              <a:rPr lang="cs-CZ" sz="2400" b="1" dirty="0"/>
              <a:t>Dochází ke zkvalitňování škol </a:t>
            </a:r>
            <a:r>
              <a:rPr lang="cs-CZ" sz="2400" dirty="0"/>
              <a:t>pro potřeby žáků i učitelů.</a:t>
            </a:r>
          </a:p>
          <a:p>
            <a:pPr lvl="0"/>
            <a:r>
              <a:rPr lang="cs-CZ" sz="2400" dirty="0"/>
              <a:t>Podporují se vzájemně prospěšné vztahy mezi školami a okolní komunitou, inkluze ve vzdělávání je jedním z aspektů inkluze ve společnosti.</a:t>
            </a:r>
            <a:endParaRPr lang="cs-CZ" sz="2400" dirty="0">
              <a:sym typeface="Arial"/>
            </a:endParaRPr>
          </a:p>
          <a:p>
            <a:endParaRPr lang="cs-CZ" sz="2400" dirty="0"/>
          </a:p>
        </p:txBody>
      </p:sp>
    </p:spTree>
    <p:extLst>
      <p:ext uri="{BB962C8B-B14F-4D97-AF65-F5344CB8AC3E}">
        <p14:creationId xmlns:p14="http://schemas.microsoft.com/office/powerpoint/2010/main" val="35932707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89212" y="609600"/>
            <a:ext cx="8915399" cy="711200"/>
          </a:xfrm>
        </p:spPr>
        <p:txBody>
          <a:bodyPr>
            <a:normAutofit fontScale="90000"/>
          </a:bodyPr>
          <a:lstStyle/>
          <a:p>
            <a:r>
              <a:rPr lang="cs-CZ" dirty="0"/>
              <a:t>ZDROJE</a:t>
            </a:r>
          </a:p>
        </p:txBody>
      </p:sp>
      <p:sp>
        <p:nvSpPr>
          <p:cNvPr id="3" name="Zástupný symbol pro text 2"/>
          <p:cNvSpPr>
            <a:spLocks noGrp="1"/>
          </p:cNvSpPr>
          <p:nvPr>
            <p:ph type="body" idx="1"/>
          </p:nvPr>
        </p:nvSpPr>
        <p:spPr>
          <a:xfrm>
            <a:off x="2589212" y="1533235"/>
            <a:ext cx="8915399" cy="5107709"/>
          </a:xfrm>
        </p:spPr>
        <p:txBody>
          <a:bodyPr>
            <a:normAutofit fontScale="25000" lnSpcReduction="20000"/>
          </a:bodyPr>
          <a:lstStyle/>
          <a:p>
            <a:endParaRPr lang="cs-CZ" b="1" dirty="0"/>
          </a:p>
          <a:p>
            <a:endParaRPr lang="cs-CZ" b="1" dirty="0"/>
          </a:p>
          <a:p>
            <a:endParaRPr lang="cs-CZ" b="1" dirty="0"/>
          </a:p>
          <a:p>
            <a:endParaRPr lang="cs-CZ" b="1" dirty="0"/>
          </a:p>
          <a:p>
            <a:endParaRPr lang="cs-CZ" sz="4900" dirty="0">
              <a:hlinkClick r:id="rId2"/>
            </a:endParaRPr>
          </a:p>
          <a:p>
            <a:endParaRPr lang="cs-CZ" sz="4900" dirty="0">
              <a:hlinkClick r:id="rId2"/>
            </a:endParaRPr>
          </a:p>
          <a:p>
            <a:endParaRPr lang="cs-CZ" sz="4900" dirty="0">
              <a:hlinkClick r:id="rId2"/>
            </a:endParaRPr>
          </a:p>
          <a:p>
            <a:endParaRPr lang="cs-CZ" sz="4900" dirty="0">
              <a:hlinkClick r:id="rId2"/>
            </a:endParaRPr>
          </a:p>
          <a:p>
            <a:r>
              <a:rPr lang="cs-CZ" sz="4900" dirty="0">
                <a:hlinkClick r:id="rId2"/>
              </a:rPr>
              <a:t>https://zapojmevsechny.cz/kategorie/detail/nadane-dite</a:t>
            </a:r>
            <a:endParaRPr lang="cs-CZ" sz="4900" dirty="0"/>
          </a:p>
          <a:p>
            <a:r>
              <a:rPr lang="cs-CZ" sz="4900" u="sng" dirty="0">
                <a:hlinkClick r:id="rId3"/>
              </a:rPr>
              <a:t>https://www.ctm-academy.cz/objevitelske-soboty</a:t>
            </a:r>
            <a:endParaRPr lang="cs-CZ" sz="4900" dirty="0"/>
          </a:p>
          <a:p>
            <a:r>
              <a:rPr lang="cs-CZ" sz="4900" u="sng" dirty="0">
                <a:hlinkClick r:id="rId4"/>
              </a:rPr>
              <a:t>https://digifolio.rvp.cz/view/view.php?id=16644</a:t>
            </a:r>
            <a:endParaRPr lang="cs-CZ" sz="4900" dirty="0"/>
          </a:p>
          <a:p>
            <a:r>
              <a:rPr lang="cs-CZ" sz="4900" u="sng" dirty="0">
                <a:hlinkClick r:id="rId5"/>
              </a:rPr>
              <a:t>http://www.jezpodi.cz/ctenarske-sacky/ctenarske-sacky-2/</a:t>
            </a:r>
            <a:endParaRPr lang="cs-CZ" sz="4900" dirty="0"/>
          </a:p>
          <a:p>
            <a:r>
              <a:rPr lang="cs-CZ" sz="4900" u="sng" dirty="0">
                <a:hlinkClick r:id="rId6"/>
              </a:rPr>
              <a:t>https://www.hithit.com/cs/project/8595/zamotane-pohadky-detske-vypraveci-karty</a:t>
            </a:r>
            <a:endParaRPr lang="cs-CZ" sz="4900" dirty="0"/>
          </a:p>
          <a:p>
            <a:r>
              <a:rPr lang="cs-CZ" sz="4900" u="sng" dirty="0">
                <a:hlinkClick r:id="rId7"/>
              </a:rPr>
              <a:t>https://www.majakops.cz/index.php/blog-pp/108-edukacni-karty-v-nabidce</a:t>
            </a:r>
            <a:endParaRPr lang="cs-CZ" sz="4900" dirty="0"/>
          </a:p>
          <a:p>
            <a:r>
              <a:rPr lang="cs-CZ" sz="4900" u="sng" dirty="0">
                <a:hlinkClick r:id="rId8"/>
              </a:rPr>
              <a:t>https://www.knihydobrovsky.cz/kniha/velka-kniha-o-emocich-298504815</a:t>
            </a:r>
            <a:endParaRPr lang="cs-CZ" sz="4900" dirty="0"/>
          </a:p>
          <a:p>
            <a:r>
              <a:rPr lang="cs-CZ" sz="4900" u="sng" dirty="0">
                <a:hlinkClick r:id="rId9"/>
              </a:rPr>
              <a:t>https://www.presco.cz/velka-knizka-vesele-nesmysly-pro-male-vypravece/</a:t>
            </a:r>
            <a:endParaRPr lang="cs-CZ" sz="4900" dirty="0"/>
          </a:p>
          <a:p>
            <a:r>
              <a:rPr lang="cs-CZ" sz="4900" u="sng" dirty="0">
                <a:hlinkClick r:id="rId10"/>
              </a:rPr>
              <a:t>https://www.knihydobrovsky.cz/kniha/deti-spolu-199985203?gclid=EAIaIQobChMIrI6Dntja7wIVcSB7Ch0T3gsXEAAYASAAEgLLDfD_BwE</a:t>
            </a:r>
            <a:endParaRPr lang="cs-CZ" sz="4900" dirty="0"/>
          </a:p>
          <a:p>
            <a:r>
              <a:rPr lang="cs-CZ" sz="4900" dirty="0"/>
              <a:t> </a:t>
            </a:r>
          </a:p>
          <a:p>
            <a:r>
              <a:rPr lang="cs-CZ" sz="4900" dirty="0"/>
              <a:t>psychologie pro děti pro porozumění vlastnímu vnímání, osobnosti</a:t>
            </a:r>
          </a:p>
          <a:p>
            <a:r>
              <a:rPr lang="cs-CZ" sz="4900" u="sng" dirty="0">
                <a:hlinkClick r:id="rId10"/>
              </a:rPr>
              <a:t>https://www.knihydobrovsky.cz/kniha/deti-spolu-199985203?gclid=EAIaIQobChMIrI6Dntja7wIVcSB7Ch0T3gsXEAAYASAAEgLLDfD_BwE</a:t>
            </a:r>
            <a:endParaRPr lang="cs-CZ" sz="4900" u="sng" dirty="0"/>
          </a:p>
          <a:p>
            <a:endParaRPr lang="cs-CZ" sz="4900" u="sng" dirty="0"/>
          </a:p>
          <a:p>
            <a:r>
              <a:rPr lang="cs-CZ" sz="4900" u="sng" dirty="0"/>
              <a:t>Elektronické zdroje</a:t>
            </a:r>
          </a:p>
          <a:p>
            <a:r>
              <a:rPr lang="cs-CZ" sz="5600" u="sng" dirty="0">
                <a:hlinkClick r:id="rId11"/>
              </a:rPr>
              <a:t>https://www.ceskatelevize.cz/ivysilani/10076879670-prilis-nadane-deti/</a:t>
            </a:r>
            <a:endParaRPr lang="cs-CZ" sz="5600" dirty="0"/>
          </a:p>
          <a:p>
            <a:r>
              <a:rPr lang="cs-CZ" sz="5600" u="sng" dirty="0">
                <a:hlinkClick r:id="rId12"/>
              </a:rPr>
              <a:t>https://www.ceskatelevize.cz/ivysilani/1148499747-sama-doma/217562220600036/obsah/529217-nadane-deti</a:t>
            </a:r>
            <a:endParaRPr lang="cs-CZ" sz="5600" dirty="0"/>
          </a:p>
          <a:p>
            <a:r>
              <a:rPr lang="cs-CZ" sz="5600" dirty="0"/>
              <a:t> </a:t>
            </a:r>
          </a:p>
          <a:p>
            <a:endParaRPr lang="cs-CZ" sz="4900" dirty="0"/>
          </a:p>
          <a:p>
            <a:r>
              <a:rPr lang="cs-CZ" sz="4900" dirty="0"/>
              <a:t> </a:t>
            </a:r>
          </a:p>
          <a:p>
            <a:r>
              <a:rPr lang="cs-CZ" sz="4900" dirty="0"/>
              <a:t> </a:t>
            </a:r>
          </a:p>
          <a:p>
            <a:endParaRPr lang="cs-CZ" dirty="0"/>
          </a:p>
          <a:p>
            <a:endParaRPr lang="cs-CZ" dirty="0"/>
          </a:p>
          <a:p>
            <a:endParaRPr lang="cs-CZ" dirty="0"/>
          </a:p>
          <a:p>
            <a:endParaRPr lang="cs-CZ" dirty="0"/>
          </a:p>
          <a:p>
            <a:endParaRPr lang="cs-CZ" dirty="0"/>
          </a:p>
          <a:p>
            <a:endParaRPr lang="cs-CZ" b="1" dirty="0"/>
          </a:p>
          <a:p>
            <a:endParaRPr lang="cs-CZ" dirty="0"/>
          </a:p>
        </p:txBody>
      </p:sp>
    </p:spTree>
    <p:extLst>
      <p:ext uri="{BB962C8B-B14F-4D97-AF65-F5344CB8AC3E}">
        <p14:creationId xmlns:p14="http://schemas.microsoft.com/office/powerpoint/2010/main" val="6699928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89212" y="609600"/>
            <a:ext cx="8915399" cy="711200"/>
          </a:xfrm>
        </p:spPr>
        <p:txBody>
          <a:bodyPr>
            <a:normAutofit fontScale="90000"/>
          </a:bodyPr>
          <a:lstStyle/>
          <a:p>
            <a:r>
              <a:rPr lang="cs-CZ" dirty="0"/>
              <a:t>ZDROJE</a:t>
            </a:r>
          </a:p>
        </p:txBody>
      </p:sp>
      <p:sp>
        <p:nvSpPr>
          <p:cNvPr id="3" name="Zástupný symbol pro text 2"/>
          <p:cNvSpPr>
            <a:spLocks noGrp="1"/>
          </p:cNvSpPr>
          <p:nvPr>
            <p:ph type="body" idx="1"/>
          </p:nvPr>
        </p:nvSpPr>
        <p:spPr>
          <a:xfrm>
            <a:off x="2589212" y="1533235"/>
            <a:ext cx="8915399" cy="5107709"/>
          </a:xfrm>
        </p:spPr>
        <p:txBody>
          <a:bodyPr>
            <a:normAutofit fontScale="25000" lnSpcReduction="20000"/>
          </a:bodyPr>
          <a:lstStyle/>
          <a:p>
            <a:endParaRPr lang="cs-CZ" b="1" dirty="0"/>
          </a:p>
          <a:p>
            <a:endParaRPr lang="cs-CZ" b="1" dirty="0"/>
          </a:p>
          <a:p>
            <a:endParaRPr lang="cs-CZ" b="1" dirty="0"/>
          </a:p>
          <a:p>
            <a:endParaRPr lang="cs-CZ" b="1" dirty="0"/>
          </a:p>
          <a:p>
            <a:endParaRPr lang="cs-CZ" sz="4900" dirty="0">
              <a:hlinkClick r:id="rId2"/>
            </a:endParaRPr>
          </a:p>
          <a:p>
            <a:endParaRPr lang="cs-CZ" sz="4900" dirty="0">
              <a:hlinkClick r:id="rId2"/>
            </a:endParaRPr>
          </a:p>
          <a:p>
            <a:endParaRPr lang="cs-CZ" sz="4900" dirty="0">
              <a:hlinkClick r:id="rId2"/>
            </a:endParaRPr>
          </a:p>
          <a:p>
            <a:endParaRPr lang="cs-CZ" sz="4900" dirty="0">
              <a:hlinkClick r:id="rId2"/>
            </a:endParaRPr>
          </a:p>
          <a:p>
            <a:endParaRPr lang="cs-CZ" sz="4900" dirty="0"/>
          </a:p>
          <a:p>
            <a:endParaRPr lang="cs-CZ" sz="7200" u="sng" dirty="0">
              <a:hlinkClick r:id="rId3"/>
            </a:endParaRPr>
          </a:p>
          <a:p>
            <a:endParaRPr lang="cs-CZ" sz="7200" u="sng" dirty="0">
              <a:hlinkClick r:id="rId3"/>
            </a:endParaRPr>
          </a:p>
          <a:p>
            <a:endParaRPr lang="cs-CZ" sz="7200" u="sng" dirty="0">
              <a:hlinkClick r:id="rId3"/>
            </a:endParaRPr>
          </a:p>
          <a:p>
            <a:r>
              <a:rPr lang="cs-CZ" sz="7200" u="sng" dirty="0">
                <a:hlinkClick r:id="rId3"/>
              </a:rPr>
              <a:t>https://www.ceskatelevize.cz/ivysilani/1096902795-studio-6/217411010100914/obsah/568165-jak-poznat-nadane-dite</a:t>
            </a:r>
            <a:endParaRPr lang="cs-CZ" sz="7200" dirty="0"/>
          </a:p>
          <a:p>
            <a:r>
              <a:rPr lang="cs-CZ" sz="7200" u="sng" dirty="0">
                <a:hlinkClick r:id="rId4"/>
              </a:rPr>
              <a:t>https://www.ceskatelevize.cz/ivysilani/1148499747-sama-doma/215562220600094/obsah/423318-jak-poznat-mimoradne-nadane-dite-mgr-veronika-buchler-chat-1-cast</a:t>
            </a:r>
            <a:endParaRPr lang="cs-CZ" sz="7200" dirty="0"/>
          </a:p>
          <a:p>
            <a:r>
              <a:rPr lang="cs-CZ" sz="7200" u="sng" dirty="0">
                <a:hlinkClick r:id="rId5"/>
              </a:rPr>
              <a:t>https://www.ceskatelevize.cz/ivysilani/10118379000-udalosti-v-regionech-praha/215411000140121-udalosti-v-regionech/obsah/375804-trida-pro-nadane-deti</a:t>
            </a:r>
            <a:endParaRPr lang="cs-CZ" sz="7200" dirty="0"/>
          </a:p>
          <a:p>
            <a:r>
              <a:rPr lang="cs-CZ" sz="7200" u="sng" dirty="0">
                <a:hlinkClick r:id="rId6"/>
              </a:rPr>
              <a:t>https://www.ceskatelevize.cz/ivysilani/1148499747-sama-doma/213562220600051/obsah/251483-nadan-dti-dana-havlov-a-lenka-najdrov/</a:t>
            </a:r>
            <a:endParaRPr lang="cs-CZ" sz="7200" dirty="0"/>
          </a:p>
          <a:p>
            <a:r>
              <a:rPr lang="cs-CZ" sz="7200" u="sng" dirty="0">
                <a:hlinkClick r:id="rId7"/>
              </a:rPr>
              <a:t>https://www.ceskatelevize.cz/ivysilani/1097181328-udalosti/213411000101221/obsah/298797-skoly-pro-nadane-deti</a:t>
            </a:r>
            <a:endParaRPr lang="cs-CZ" sz="7200" u="sng" dirty="0"/>
          </a:p>
          <a:p>
            <a:endParaRPr lang="cs-CZ" sz="7200" u="sng" dirty="0"/>
          </a:p>
          <a:p>
            <a:r>
              <a:rPr lang="cs-CZ" sz="7200" u="sng" dirty="0">
                <a:hlinkClick r:id="rId8"/>
              </a:rPr>
              <a:t>https://www.youtube.com/watch?v=-dU-MgwaZ-4</a:t>
            </a:r>
            <a:endParaRPr lang="cs-CZ" sz="7200" u="sng" dirty="0"/>
          </a:p>
          <a:p>
            <a:r>
              <a:rPr lang="cs-CZ" sz="7200" u="sng" dirty="0"/>
              <a:t>https://www.youtube.com/watch?v=-dU-MgwaZ-4</a:t>
            </a:r>
          </a:p>
          <a:p>
            <a:r>
              <a:rPr lang="cs-CZ" sz="8000" u="sng" dirty="0">
                <a:hlinkClick r:id="rId9" tooltip="https://www.heroine.cz/rodina-a-vychova/4532-od-outsideru-ke-genium-co-si-pocit-s-vyjimecne-nadanymi-detmi"/>
              </a:rPr>
              <a:t>https://www.heroine.cz/rodina-a-vychova/4532-od-outsideru-ke-genium-co-si-pocit-s-vyjimecne-nadanymi-detmi</a:t>
            </a:r>
            <a:endParaRPr lang="cs-CZ" sz="8000" u="sng" dirty="0"/>
          </a:p>
          <a:p>
            <a:endParaRPr lang="cs-CZ" sz="8000" dirty="0"/>
          </a:p>
          <a:p>
            <a:endParaRPr lang="cs-CZ" sz="7200" dirty="0"/>
          </a:p>
          <a:p>
            <a:endParaRPr lang="cs-CZ" sz="7200" u="sng" dirty="0"/>
          </a:p>
          <a:p>
            <a:endParaRPr lang="cs-CZ" sz="7200" u="sng" dirty="0"/>
          </a:p>
          <a:p>
            <a:endParaRPr lang="cs-CZ" sz="4900" dirty="0"/>
          </a:p>
          <a:p>
            <a:r>
              <a:rPr lang="cs-CZ" sz="4900" dirty="0"/>
              <a:t> </a:t>
            </a:r>
          </a:p>
          <a:p>
            <a:r>
              <a:rPr lang="cs-CZ" sz="4900" dirty="0"/>
              <a:t> </a:t>
            </a:r>
          </a:p>
          <a:p>
            <a:endParaRPr lang="cs-CZ" dirty="0"/>
          </a:p>
          <a:p>
            <a:endParaRPr lang="cs-CZ" dirty="0"/>
          </a:p>
          <a:p>
            <a:endParaRPr lang="cs-CZ" dirty="0"/>
          </a:p>
          <a:p>
            <a:endParaRPr lang="cs-CZ" dirty="0"/>
          </a:p>
          <a:p>
            <a:endParaRPr lang="cs-CZ" dirty="0"/>
          </a:p>
          <a:p>
            <a:endParaRPr lang="cs-CZ" b="1" dirty="0"/>
          </a:p>
          <a:p>
            <a:endParaRPr lang="cs-CZ" dirty="0"/>
          </a:p>
        </p:txBody>
      </p:sp>
    </p:spTree>
    <p:extLst>
      <p:ext uri="{BB962C8B-B14F-4D97-AF65-F5344CB8AC3E}">
        <p14:creationId xmlns:p14="http://schemas.microsoft.com/office/powerpoint/2010/main" val="9688849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89212" y="609600"/>
            <a:ext cx="8915399" cy="711200"/>
          </a:xfrm>
        </p:spPr>
        <p:txBody>
          <a:bodyPr>
            <a:normAutofit fontScale="90000"/>
          </a:bodyPr>
          <a:lstStyle/>
          <a:p>
            <a:endParaRPr lang="cs-CZ" dirty="0"/>
          </a:p>
        </p:txBody>
      </p:sp>
      <p:sp>
        <p:nvSpPr>
          <p:cNvPr id="3" name="Zástupný symbol pro text 2"/>
          <p:cNvSpPr>
            <a:spLocks noGrp="1"/>
          </p:cNvSpPr>
          <p:nvPr>
            <p:ph type="body" idx="1"/>
          </p:nvPr>
        </p:nvSpPr>
        <p:spPr>
          <a:xfrm>
            <a:off x="2589212" y="1533235"/>
            <a:ext cx="8915399" cy="5107709"/>
          </a:xfrm>
        </p:spPr>
        <p:txBody>
          <a:bodyPr>
            <a:normAutofit/>
          </a:bodyPr>
          <a:lstStyle/>
          <a:p>
            <a:r>
              <a:rPr lang="cs-CZ" b="1" i="1" dirty="0"/>
              <a:t>„Nemám žádné zvláštní nadání. </a:t>
            </a:r>
          </a:p>
          <a:p>
            <a:r>
              <a:rPr lang="cs-CZ" b="1" i="1" dirty="0"/>
              <a:t>Jsem jen vášnivě zvědavý.“</a:t>
            </a:r>
          </a:p>
          <a:p>
            <a:r>
              <a:rPr lang="cs-CZ" b="1" i="1" dirty="0"/>
              <a:t>							Albert Einstein</a:t>
            </a:r>
          </a:p>
          <a:p>
            <a:endParaRPr lang="cs-CZ" b="1" dirty="0"/>
          </a:p>
          <a:p>
            <a:endParaRPr lang="cs-CZ" b="1" dirty="0"/>
          </a:p>
          <a:p>
            <a:pPr algn="ctr"/>
            <a:endParaRPr lang="cs-CZ" sz="2800" b="1" dirty="0"/>
          </a:p>
          <a:p>
            <a:endParaRPr lang="cs-CZ" dirty="0"/>
          </a:p>
          <a:p>
            <a:endParaRPr lang="cs-CZ" dirty="0"/>
          </a:p>
          <a:p>
            <a:endParaRPr lang="cs-CZ" dirty="0"/>
          </a:p>
          <a:p>
            <a:endParaRPr lang="cs-CZ" dirty="0"/>
          </a:p>
          <a:p>
            <a:endParaRPr lang="cs-CZ" b="1" dirty="0"/>
          </a:p>
          <a:p>
            <a:endParaRPr lang="cs-CZ" dirty="0"/>
          </a:p>
        </p:txBody>
      </p:sp>
      <p:pic>
        <p:nvPicPr>
          <p:cNvPr id="1026" name="Picture 2" descr="Albert Einstein – Wikipedi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1796" y="680621"/>
            <a:ext cx="4422663" cy="58968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5183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89212" y="609600"/>
            <a:ext cx="8915399" cy="711200"/>
          </a:xfrm>
        </p:spPr>
        <p:txBody>
          <a:bodyPr>
            <a:normAutofit fontScale="90000"/>
          </a:bodyPr>
          <a:lstStyle/>
          <a:p>
            <a:endParaRPr lang="cs-CZ" dirty="0"/>
          </a:p>
        </p:txBody>
      </p:sp>
      <p:sp>
        <p:nvSpPr>
          <p:cNvPr id="3" name="Zástupný symbol pro text 2"/>
          <p:cNvSpPr>
            <a:spLocks noGrp="1"/>
          </p:cNvSpPr>
          <p:nvPr>
            <p:ph type="body" idx="1"/>
          </p:nvPr>
        </p:nvSpPr>
        <p:spPr>
          <a:xfrm>
            <a:off x="2589212" y="1533235"/>
            <a:ext cx="8915399" cy="5107709"/>
          </a:xfrm>
        </p:spPr>
        <p:txBody>
          <a:bodyPr>
            <a:normAutofit/>
          </a:bodyPr>
          <a:lstStyle/>
          <a:p>
            <a:endParaRPr lang="cs-CZ" b="1" dirty="0"/>
          </a:p>
          <a:p>
            <a:endParaRPr lang="cs-CZ" b="1" dirty="0"/>
          </a:p>
          <a:p>
            <a:endParaRPr lang="cs-CZ" b="1" dirty="0"/>
          </a:p>
          <a:p>
            <a:pPr algn="ctr"/>
            <a:endParaRPr lang="cs-CZ" sz="2800" b="1" dirty="0"/>
          </a:p>
          <a:p>
            <a:pPr algn="ctr"/>
            <a:r>
              <a:rPr lang="cs-CZ" sz="2800" b="1" dirty="0"/>
              <a:t>Děkuji za pozornost</a:t>
            </a:r>
          </a:p>
          <a:p>
            <a:pPr algn="ctr"/>
            <a:r>
              <a:rPr lang="cs-CZ" sz="2400">
                <a:hlinkClick r:id="rId2"/>
              </a:rPr>
              <a:t>vesela@ped.muni.cz</a:t>
            </a:r>
            <a:endParaRPr lang="cs-CZ" sz="2400" dirty="0"/>
          </a:p>
          <a:p>
            <a:pPr algn="ctr"/>
            <a:r>
              <a:rPr lang="cs-CZ" sz="2400" dirty="0"/>
              <a:t> </a:t>
            </a:r>
          </a:p>
          <a:p>
            <a:endParaRPr lang="cs-CZ" dirty="0"/>
          </a:p>
          <a:p>
            <a:endParaRPr lang="cs-CZ" dirty="0"/>
          </a:p>
          <a:p>
            <a:endParaRPr lang="cs-CZ" dirty="0"/>
          </a:p>
          <a:p>
            <a:endParaRPr lang="cs-CZ" dirty="0"/>
          </a:p>
          <a:p>
            <a:endParaRPr lang="cs-CZ" dirty="0"/>
          </a:p>
          <a:p>
            <a:endParaRPr lang="cs-CZ" b="1" dirty="0"/>
          </a:p>
          <a:p>
            <a:endParaRPr lang="cs-CZ" dirty="0"/>
          </a:p>
        </p:txBody>
      </p:sp>
    </p:spTree>
    <p:extLst>
      <p:ext uri="{BB962C8B-B14F-4D97-AF65-F5344CB8AC3E}">
        <p14:creationId xmlns:p14="http://schemas.microsoft.com/office/powerpoint/2010/main" val="3341956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89212" y="452582"/>
            <a:ext cx="8915399" cy="1791854"/>
          </a:xfrm>
        </p:spPr>
        <p:txBody>
          <a:bodyPr>
            <a:normAutofit/>
          </a:bodyPr>
          <a:lstStyle/>
          <a:p>
            <a:br>
              <a:rPr lang="cs-CZ" dirty="0"/>
            </a:br>
            <a:endParaRPr lang="cs-CZ" sz="2000" dirty="0"/>
          </a:p>
        </p:txBody>
      </p:sp>
      <p:sp>
        <p:nvSpPr>
          <p:cNvPr id="3" name="Zástupný symbol pro text 2"/>
          <p:cNvSpPr>
            <a:spLocks noGrp="1"/>
          </p:cNvSpPr>
          <p:nvPr>
            <p:ph type="body" idx="1"/>
          </p:nvPr>
        </p:nvSpPr>
        <p:spPr>
          <a:xfrm>
            <a:off x="2272146" y="314036"/>
            <a:ext cx="9232466" cy="5800437"/>
          </a:xfrm>
        </p:spPr>
        <p:txBody>
          <a:bodyPr>
            <a:normAutofit/>
          </a:bodyPr>
          <a:lstStyle/>
          <a:p>
            <a:r>
              <a:rPr lang="cs-CZ" sz="2400" b="1" dirty="0">
                <a:solidFill>
                  <a:srgbClr val="FFC000"/>
                </a:solidFill>
                <a:cs typeface="Arial" panose="020B0604020202020204" pitchFamily="34" charset="0"/>
              </a:rPr>
              <a:t>ZUŠ JAKO VSTŘÍCNÉ PROSTŘEDÍ PRO ROZVOJ</a:t>
            </a:r>
          </a:p>
          <a:p>
            <a:endParaRPr lang="cs-CZ" sz="2400" dirty="0"/>
          </a:p>
        </p:txBody>
      </p:sp>
      <p:pic>
        <p:nvPicPr>
          <p:cNvPr id="4" name="Obrázek 3"/>
          <p:cNvPicPr/>
          <p:nvPr/>
        </p:nvPicPr>
        <p:blipFill>
          <a:blip r:embed="rId2"/>
          <a:stretch>
            <a:fillRect/>
          </a:stretch>
        </p:blipFill>
        <p:spPr>
          <a:xfrm>
            <a:off x="1662545" y="711228"/>
            <a:ext cx="9587345" cy="5957426"/>
          </a:xfrm>
          <a:prstGeom prst="rect">
            <a:avLst/>
          </a:prstGeom>
        </p:spPr>
      </p:pic>
    </p:spTree>
    <p:extLst>
      <p:ext uri="{BB962C8B-B14F-4D97-AF65-F5344CB8AC3E}">
        <p14:creationId xmlns:p14="http://schemas.microsoft.com/office/powerpoint/2010/main" val="1264559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89212" y="452582"/>
            <a:ext cx="8915399" cy="1791854"/>
          </a:xfrm>
        </p:spPr>
        <p:txBody>
          <a:bodyPr>
            <a:normAutofit/>
          </a:bodyPr>
          <a:lstStyle/>
          <a:p>
            <a:br>
              <a:rPr lang="cs-CZ" dirty="0"/>
            </a:br>
            <a:endParaRPr lang="cs-CZ" sz="2000" dirty="0"/>
          </a:p>
        </p:txBody>
      </p:sp>
      <p:sp>
        <p:nvSpPr>
          <p:cNvPr id="3" name="Zástupný symbol pro text 2"/>
          <p:cNvSpPr>
            <a:spLocks noGrp="1"/>
          </p:cNvSpPr>
          <p:nvPr>
            <p:ph type="body" idx="1"/>
          </p:nvPr>
        </p:nvSpPr>
        <p:spPr>
          <a:xfrm>
            <a:off x="2272146" y="1228436"/>
            <a:ext cx="9232466" cy="4886037"/>
          </a:xfrm>
        </p:spPr>
        <p:txBody>
          <a:bodyPr>
            <a:normAutofit/>
          </a:bodyPr>
          <a:lstStyle/>
          <a:p>
            <a:r>
              <a:rPr lang="cs-CZ" sz="2400" b="1" dirty="0">
                <a:solidFill>
                  <a:srgbClr val="FFC000"/>
                </a:solidFill>
                <a:cs typeface="Arial" panose="020B0604020202020204" pitchFamily="34" charset="0"/>
              </a:rPr>
              <a:t>PRÁVNÍ RÁMEC INKLUZIVNÍHO VZDĚLÁVÁNÍ</a:t>
            </a:r>
          </a:p>
          <a:p>
            <a:pPr marL="285750" indent="-285750">
              <a:buClr>
                <a:srgbClr val="F4981B"/>
              </a:buClr>
              <a:buSzPct val="140000"/>
              <a:defRPr sz="1800">
                <a:solidFill>
                  <a:srgbClr val="898989"/>
                </a:solidFill>
                <a:latin typeface="Arial"/>
                <a:ea typeface="Arial"/>
                <a:cs typeface="Arial"/>
                <a:sym typeface="Arial"/>
              </a:defRPr>
            </a:pPr>
            <a:r>
              <a:rPr lang="cs-CZ" sz="2400" b="1" dirty="0">
                <a:solidFill>
                  <a:srgbClr val="FFC000"/>
                </a:solidFill>
                <a:ea typeface="Arial"/>
                <a:cs typeface="Arial"/>
                <a:sym typeface="Arial"/>
              </a:rPr>
              <a:t>Školský zákon č. 561/2004 Sb. </a:t>
            </a:r>
            <a:r>
              <a:rPr lang="cs-CZ" sz="2400" dirty="0">
                <a:solidFill>
                  <a:srgbClr val="898989"/>
                </a:solidFill>
                <a:ea typeface="Arial"/>
                <a:cs typeface="Arial"/>
                <a:sym typeface="Arial"/>
              </a:rPr>
              <a:t>ve znění novely č. 82/2015 Sb. (paragraf 16a, 16b, 17, 19)</a:t>
            </a:r>
          </a:p>
          <a:p>
            <a:pPr marL="285750" indent="-285750">
              <a:buClr>
                <a:srgbClr val="F4981B"/>
              </a:buClr>
              <a:buSzPct val="140000"/>
              <a:defRPr sz="1800">
                <a:solidFill>
                  <a:srgbClr val="898989"/>
                </a:solidFill>
                <a:latin typeface="Arial"/>
                <a:ea typeface="Arial"/>
                <a:cs typeface="Arial"/>
                <a:sym typeface="Arial"/>
              </a:defRPr>
            </a:pPr>
            <a:r>
              <a:rPr lang="cs-CZ" sz="2400" b="1" dirty="0">
                <a:solidFill>
                  <a:srgbClr val="FFC000"/>
                </a:solidFill>
                <a:ea typeface="Arial"/>
                <a:cs typeface="Arial"/>
                <a:sym typeface="Arial"/>
              </a:rPr>
              <a:t>Vyhláška č. 27/2016 </a:t>
            </a:r>
            <a:r>
              <a:rPr lang="cs-CZ" sz="2400" dirty="0">
                <a:solidFill>
                  <a:srgbClr val="898989"/>
                </a:solidFill>
                <a:ea typeface="Arial"/>
                <a:cs typeface="Arial"/>
                <a:sym typeface="Arial"/>
              </a:rPr>
              <a:t>Sb. o vzdělávání žáků se speciálními vzdělávacími potřebami a žáků nadaných – zakotvuje systém podpůrných opatření, jež v pěti stupních podpory realizují podmínky pro zajištění maximálně dosažitelné úrovně vzdělávání, včetně jejich normované náročnosti </a:t>
            </a:r>
          </a:p>
          <a:p>
            <a:pPr marL="285750" indent="-285750">
              <a:buClr>
                <a:srgbClr val="F4981B"/>
              </a:buClr>
              <a:buSzPct val="140000"/>
              <a:defRPr sz="1800">
                <a:solidFill>
                  <a:srgbClr val="898989"/>
                </a:solidFill>
                <a:latin typeface="Arial"/>
                <a:ea typeface="Arial"/>
                <a:cs typeface="Arial"/>
                <a:sym typeface="Arial"/>
              </a:defRPr>
            </a:pPr>
            <a:r>
              <a:rPr lang="cs-CZ" sz="2400" b="1" dirty="0">
                <a:solidFill>
                  <a:srgbClr val="FFC000"/>
                </a:solidFill>
                <a:ea typeface="Arial"/>
                <a:cs typeface="Arial"/>
                <a:sym typeface="Arial"/>
              </a:rPr>
              <a:t>Vyhláška č. 72/2005 Sb. </a:t>
            </a:r>
            <a:r>
              <a:rPr lang="cs-CZ" sz="2400" dirty="0">
                <a:solidFill>
                  <a:srgbClr val="898989"/>
                </a:solidFill>
                <a:ea typeface="Arial"/>
                <a:cs typeface="Arial"/>
                <a:sym typeface="Arial"/>
              </a:rPr>
              <a:t>o poskytování poradenských služeb ve školách a školských zařízeních ve znění novely č. 197/2016 Sb. </a:t>
            </a:r>
          </a:p>
          <a:p>
            <a:endParaRPr lang="cs-CZ" sz="2400" dirty="0"/>
          </a:p>
        </p:txBody>
      </p:sp>
    </p:spTree>
    <p:extLst>
      <p:ext uri="{BB962C8B-B14F-4D97-AF65-F5344CB8AC3E}">
        <p14:creationId xmlns:p14="http://schemas.microsoft.com/office/powerpoint/2010/main" val="675993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89212" y="452582"/>
            <a:ext cx="8915399" cy="1791854"/>
          </a:xfrm>
        </p:spPr>
        <p:txBody>
          <a:bodyPr>
            <a:normAutofit/>
          </a:bodyPr>
          <a:lstStyle/>
          <a:p>
            <a:br>
              <a:rPr lang="cs-CZ" dirty="0"/>
            </a:br>
            <a:endParaRPr lang="cs-CZ" sz="2000" dirty="0"/>
          </a:p>
        </p:txBody>
      </p:sp>
      <p:sp>
        <p:nvSpPr>
          <p:cNvPr id="3" name="Zástupný symbol pro text 2"/>
          <p:cNvSpPr>
            <a:spLocks noGrp="1"/>
          </p:cNvSpPr>
          <p:nvPr>
            <p:ph type="body" idx="1"/>
          </p:nvPr>
        </p:nvSpPr>
        <p:spPr>
          <a:xfrm>
            <a:off x="2272146" y="1228436"/>
            <a:ext cx="9232466" cy="4886037"/>
          </a:xfrm>
        </p:spPr>
        <p:txBody>
          <a:bodyPr>
            <a:normAutofit/>
          </a:bodyPr>
          <a:lstStyle/>
          <a:p>
            <a:endParaRPr lang="cs-CZ" sz="2400" dirty="0">
              <a:latin typeface="Libre Baskerville" panose="020B0604020202020204" charset="0"/>
            </a:endParaRPr>
          </a:p>
          <a:p>
            <a:endParaRPr lang="cs-CZ" sz="2400" dirty="0">
              <a:latin typeface="Libre Baskerville" panose="020B0604020202020204" charset="0"/>
            </a:endParaRPr>
          </a:p>
          <a:p>
            <a:r>
              <a:rPr lang="cs-CZ" sz="2400" dirty="0">
                <a:latin typeface="Libre Baskerville" panose="020B0604020202020204" charset="0"/>
              </a:rPr>
              <a:t>Už podle Komenského mají být vzděláváni všichni, bez výjimky, ale … </a:t>
            </a:r>
            <a:r>
              <a:rPr lang="cs-CZ" sz="2400" i="1" dirty="0">
                <a:latin typeface="Libre Baskerville" panose="020B0604020202020204" charset="0"/>
              </a:rPr>
              <a:t>„nadaní potřebují mnohem více vzdělávání, neboť nebude-li bystrá mysl zaměstnána věcmi užitečnými, zaměstná se sama neužitečnými.“</a:t>
            </a:r>
          </a:p>
          <a:p>
            <a:endParaRPr lang="cs-CZ" sz="2400" i="1" dirty="0">
              <a:latin typeface="Libre Baskerville" panose="020B0604020202020204" charset="0"/>
            </a:endParaRPr>
          </a:p>
          <a:p>
            <a:r>
              <a:rPr lang="cs-CZ" sz="2400" i="1" dirty="0">
                <a:latin typeface="Libre Baskerville" panose="020B0604020202020204" charset="0"/>
              </a:rPr>
              <a:t>Komenský, J.A. Didaktika velká. 3.vyd. Brno, </a:t>
            </a:r>
            <a:r>
              <a:rPr lang="cs-CZ" sz="2400" i="1" dirty="0" err="1">
                <a:latin typeface="Libre Baskerville" panose="020B0604020202020204" charset="0"/>
              </a:rPr>
              <a:t>Komenium</a:t>
            </a:r>
            <a:r>
              <a:rPr lang="cs-CZ" sz="2400" i="1" dirty="0">
                <a:latin typeface="Libre Baskerville" panose="020B0604020202020204" charset="0"/>
              </a:rPr>
              <a:t>, 1948. ISBN 1863 - 254</a:t>
            </a:r>
          </a:p>
          <a:p>
            <a:endParaRPr lang="cs-CZ" sz="2400" dirty="0"/>
          </a:p>
        </p:txBody>
      </p:sp>
    </p:spTree>
    <p:extLst>
      <p:ext uri="{BB962C8B-B14F-4D97-AF65-F5344CB8AC3E}">
        <p14:creationId xmlns:p14="http://schemas.microsoft.com/office/powerpoint/2010/main" val="762446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89212" y="452582"/>
            <a:ext cx="8915399" cy="1791854"/>
          </a:xfrm>
        </p:spPr>
        <p:txBody>
          <a:bodyPr>
            <a:normAutofit/>
          </a:bodyPr>
          <a:lstStyle/>
          <a:p>
            <a:br>
              <a:rPr lang="cs-CZ" dirty="0"/>
            </a:br>
            <a:endParaRPr lang="cs-CZ" sz="2000" dirty="0"/>
          </a:p>
        </p:txBody>
      </p:sp>
      <p:sp>
        <p:nvSpPr>
          <p:cNvPr id="3" name="Zástupný symbol pro text 2"/>
          <p:cNvSpPr>
            <a:spLocks noGrp="1"/>
          </p:cNvSpPr>
          <p:nvPr>
            <p:ph type="body" idx="1"/>
          </p:nvPr>
        </p:nvSpPr>
        <p:spPr>
          <a:xfrm>
            <a:off x="2133600" y="258618"/>
            <a:ext cx="9494982" cy="6474691"/>
          </a:xfrm>
        </p:spPr>
        <p:txBody>
          <a:bodyPr>
            <a:normAutofit/>
          </a:bodyPr>
          <a:lstStyle/>
          <a:p>
            <a:endParaRPr lang="cs-CZ" sz="2400" dirty="0">
              <a:latin typeface="Libre Baskerville" panose="020B0604020202020204" charset="0"/>
            </a:endParaRPr>
          </a:p>
          <a:p>
            <a:endParaRPr lang="cs-CZ" sz="2400" dirty="0">
              <a:latin typeface="Libre Baskerville" panose="020B0604020202020204" charset="0"/>
            </a:endParaRPr>
          </a:p>
          <a:p>
            <a:endParaRPr lang="cs-CZ" sz="2400" dirty="0"/>
          </a:p>
        </p:txBody>
      </p:sp>
      <p:sp>
        <p:nvSpPr>
          <p:cNvPr id="4" name="Obdélník 3"/>
          <p:cNvSpPr/>
          <p:nvPr/>
        </p:nvSpPr>
        <p:spPr>
          <a:xfrm>
            <a:off x="2465241" y="452582"/>
            <a:ext cx="9163341" cy="6063968"/>
          </a:xfrm>
          <a:prstGeom prst="rect">
            <a:avLst/>
          </a:prstGeom>
        </p:spPr>
        <p:txBody>
          <a:bodyPr wrap="square">
            <a:spAutoFit/>
          </a:bodyPr>
          <a:lstStyle/>
          <a:p>
            <a:pPr>
              <a:lnSpc>
                <a:spcPct val="107000"/>
              </a:lnSpc>
              <a:spcAft>
                <a:spcPts val="800"/>
              </a:spcAft>
            </a:pPr>
            <a:r>
              <a:rPr lang="cs-CZ" sz="2800" b="1" dirty="0">
                <a:latin typeface="Calibri" panose="020F0502020204030204" pitchFamily="34" charset="0"/>
                <a:ea typeface="Calibri" panose="020F0502020204030204" pitchFamily="34" charset="0"/>
                <a:cs typeface="Times New Roman" panose="02020603050405020304" pitchFamily="18" charset="0"/>
              </a:rPr>
              <a:t>Podpora vzdělávání nadaných a mimořádně nadaných žáků v základních a středních školách – tematická zpráva ČŠI</a:t>
            </a:r>
            <a:endParaRPr lang="cs-CZ"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b="1" dirty="0">
                <a:latin typeface="Calibri" panose="020F0502020204030204" pitchFamily="34" charset="0"/>
                <a:ea typeface="Calibri" panose="020F0502020204030204" pitchFamily="34" charset="0"/>
                <a:cs typeface="Times New Roman" panose="02020603050405020304" pitchFamily="18" charset="0"/>
              </a:rPr>
              <a:t>Shrnutí hlavních zjištění </a:t>
            </a:r>
            <a:r>
              <a:rPr lang="cs-CZ" dirty="0">
                <a:latin typeface="Calibri" panose="020F0502020204030204" pitchFamily="34" charset="0"/>
                <a:ea typeface="Calibri" panose="020F0502020204030204" pitchFamily="34" charset="0"/>
                <a:cs typeface="Times New Roman" panose="02020603050405020304" pitchFamily="18" charset="0"/>
              </a:rPr>
              <a:t>(vzorek byl reprezentativní, celkem bylo dotazováno 3 340 základních a 1 020 středních škol):</a:t>
            </a:r>
          </a:p>
          <a:p>
            <a:pPr>
              <a:lnSpc>
                <a:spcPct val="107000"/>
              </a:lnSpc>
              <a:spcAft>
                <a:spcPts val="800"/>
              </a:spcAft>
            </a:pPr>
            <a:r>
              <a:rPr lang="cs-CZ" b="1"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file:///C:/Users/user/Documents/TZ_Podpora_vzdelavani-nadanych-zaku.pdf</a:t>
            </a:r>
            <a:endParaRPr lang="cs-CZ"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cs-CZ" dirty="0">
                <a:latin typeface="Calibri" panose="020F0502020204030204" pitchFamily="34" charset="0"/>
                <a:ea typeface="Calibri" panose="020F0502020204030204" pitchFamily="34" charset="0"/>
                <a:cs typeface="Times New Roman" panose="02020603050405020304" pitchFamily="18" charset="0"/>
              </a:rPr>
              <a:t>Oblast podpory a vzdělávání nadaných a mimořádně nadaných žáků stále </a:t>
            </a:r>
            <a:r>
              <a:rPr lang="cs-CZ" b="1" dirty="0">
                <a:latin typeface="Calibri" panose="020F0502020204030204" pitchFamily="34" charset="0"/>
                <a:ea typeface="Calibri" panose="020F0502020204030204" pitchFamily="34" charset="0"/>
                <a:cs typeface="Times New Roman" panose="02020603050405020304" pitchFamily="18" charset="0"/>
              </a:rPr>
              <a:t>není ve školách v potřebné míře systematicky rozvíjena a akcentována</a:t>
            </a:r>
            <a:r>
              <a:rPr lang="cs-CZ" dirty="0">
                <a:latin typeface="Calibri" panose="020F0502020204030204" pitchFamily="34" charset="0"/>
                <a:ea typeface="Calibri" panose="020F0502020204030204" pitchFamily="34" charset="0"/>
                <a:cs typeface="Times New Roman" panose="02020603050405020304" pitchFamily="18" charset="0"/>
              </a:rPr>
              <a:t>. Myšlenky podpory všech žáků zpracované v novele školského zákona účinné k </a:t>
            </a:r>
            <a:r>
              <a:rPr lang="cs-CZ" b="1" dirty="0">
                <a:latin typeface="Calibri" panose="020F0502020204030204" pitchFamily="34" charset="0"/>
                <a:ea typeface="Calibri" panose="020F0502020204030204" pitchFamily="34" charset="0"/>
                <a:cs typeface="Times New Roman" panose="02020603050405020304" pitchFamily="18" charset="0"/>
              </a:rPr>
              <a:t>1. 9. 2016</a:t>
            </a:r>
            <a:r>
              <a:rPr lang="cs-CZ" dirty="0">
                <a:latin typeface="Calibri" panose="020F0502020204030204" pitchFamily="34" charset="0"/>
                <a:ea typeface="Calibri" panose="020F0502020204030204" pitchFamily="34" charset="0"/>
                <a:cs typeface="Times New Roman" panose="02020603050405020304" pitchFamily="18" charset="0"/>
              </a:rPr>
              <a:t> (tzv. inkluzivní novela) přitom směřovaly </a:t>
            </a:r>
            <a:r>
              <a:rPr lang="cs-CZ" b="1" dirty="0">
                <a:latin typeface="Calibri" panose="020F0502020204030204" pitchFamily="34" charset="0"/>
                <a:ea typeface="Calibri" panose="020F0502020204030204" pitchFamily="34" charset="0"/>
                <a:cs typeface="Times New Roman" panose="02020603050405020304" pitchFamily="18" charset="0"/>
              </a:rPr>
              <a:t>nejen k podpoře žáků se speciálními vzdělávacími potřebami, ale stejnou měrou i k podpoře žáků nadaných, talentovaných a mimořádně nadaných.</a:t>
            </a:r>
            <a:endParaRPr lang="cs-CZ"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cs-CZ" dirty="0">
                <a:latin typeface="Calibri" panose="020F0502020204030204" pitchFamily="34" charset="0"/>
                <a:ea typeface="Calibri" panose="020F0502020204030204" pitchFamily="34" charset="0"/>
                <a:cs typeface="Times New Roman" panose="02020603050405020304" pitchFamily="18" charset="0"/>
              </a:rPr>
              <a:t>Řešením přitom není podpora homogenních kolektivů žáků příslušných charakteristik, ale naopak </a:t>
            </a:r>
            <a:r>
              <a:rPr lang="cs-CZ" b="1" dirty="0">
                <a:latin typeface="Calibri" panose="020F0502020204030204" pitchFamily="34" charset="0"/>
                <a:ea typeface="Calibri" panose="020F0502020204030204" pitchFamily="34" charset="0"/>
                <a:cs typeface="Times New Roman" panose="02020603050405020304" pitchFamily="18" charset="0"/>
              </a:rPr>
              <a:t>podpora společného vzdělávání v kolektivech heterogenních</a:t>
            </a:r>
            <a:r>
              <a:rPr lang="cs-CZ" dirty="0">
                <a:latin typeface="Calibri" panose="020F0502020204030204" pitchFamily="34" charset="0"/>
                <a:ea typeface="Calibri" panose="020F0502020204030204" pitchFamily="34" charset="0"/>
                <a:cs typeface="Times New Roman" panose="02020603050405020304" pitchFamily="18" charset="0"/>
              </a:rPr>
              <a:t> tak, jak ukazují i úspěšné vzdělávací systémy světa.</a:t>
            </a:r>
          </a:p>
          <a:p>
            <a:pPr marL="342900" lvl="0" indent="-342900">
              <a:lnSpc>
                <a:spcPct val="107000"/>
              </a:lnSpc>
              <a:spcAft>
                <a:spcPts val="0"/>
              </a:spcAft>
              <a:buFont typeface="Symbol" panose="05050102010706020507" pitchFamily="18" charset="2"/>
              <a:buChar char=""/>
            </a:pPr>
            <a:r>
              <a:rPr lang="cs-CZ" dirty="0">
                <a:latin typeface="Calibri" panose="020F0502020204030204" pitchFamily="34" charset="0"/>
                <a:ea typeface="Calibri" panose="020F0502020204030204" pitchFamily="34" charset="0"/>
                <a:cs typeface="Times New Roman" panose="02020603050405020304" pitchFamily="18" charset="0"/>
              </a:rPr>
              <a:t>Na základních školách bylo jen 5 % žáků a na středních jen 7 % žáků identifikováno jako žáci nadaní a méně než 0,1 % žáků jako mimořádně nadaní, což je výrazně méně, než by mělo podle předpokladů být (odborná literatura5 předpokládá, že nadaných je v populaci přibližně 10–15 % (někdy až 20 %), mimořádně nadaných pak 2–3 %). - </a:t>
            </a:r>
            <a:r>
              <a:rPr lang="cs-CZ" b="1" dirty="0">
                <a:latin typeface="Calibri" panose="020F0502020204030204" pitchFamily="34" charset="0"/>
                <a:ea typeface="Calibri" panose="020F0502020204030204" pitchFamily="34" charset="0"/>
                <a:cs typeface="Times New Roman" panose="02020603050405020304" pitchFamily="18" charset="0"/>
              </a:rPr>
              <a:t>nedostatečná je pozornost věnovaná cílenému vyhledávání nadaných žáků.</a:t>
            </a:r>
            <a:endParaRPr lang="cs-CZ"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24605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89212" y="452582"/>
            <a:ext cx="8915399" cy="1791854"/>
          </a:xfrm>
        </p:spPr>
        <p:txBody>
          <a:bodyPr>
            <a:normAutofit/>
          </a:bodyPr>
          <a:lstStyle/>
          <a:p>
            <a:br>
              <a:rPr lang="cs-CZ" dirty="0"/>
            </a:br>
            <a:endParaRPr lang="cs-CZ" sz="2000" dirty="0"/>
          </a:p>
        </p:txBody>
      </p:sp>
      <p:sp>
        <p:nvSpPr>
          <p:cNvPr id="3" name="Zástupný symbol pro text 2"/>
          <p:cNvSpPr>
            <a:spLocks noGrp="1"/>
          </p:cNvSpPr>
          <p:nvPr>
            <p:ph type="body" idx="1"/>
          </p:nvPr>
        </p:nvSpPr>
        <p:spPr>
          <a:xfrm>
            <a:off x="2133600" y="258618"/>
            <a:ext cx="9494982" cy="6474691"/>
          </a:xfrm>
        </p:spPr>
        <p:txBody>
          <a:bodyPr>
            <a:normAutofit/>
          </a:bodyPr>
          <a:lstStyle/>
          <a:p>
            <a:endParaRPr lang="cs-CZ" sz="2400" dirty="0">
              <a:latin typeface="Libre Baskerville" panose="020B0604020202020204" charset="0"/>
            </a:endParaRPr>
          </a:p>
          <a:p>
            <a:endParaRPr lang="cs-CZ" sz="2400" dirty="0">
              <a:latin typeface="Libre Baskerville" panose="020B0604020202020204" charset="0"/>
            </a:endParaRPr>
          </a:p>
          <a:p>
            <a:endParaRPr lang="cs-CZ" sz="2400" dirty="0"/>
          </a:p>
        </p:txBody>
      </p:sp>
      <p:sp>
        <p:nvSpPr>
          <p:cNvPr id="4" name="Obdélník 3"/>
          <p:cNvSpPr/>
          <p:nvPr/>
        </p:nvSpPr>
        <p:spPr>
          <a:xfrm>
            <a:off x="2465241" y="452582"/>
            <a:ext cx="9163341" cy="5826595"/>
          </a:xfrm>
          <a:prstGeom prst="rect">
            <a:avLst/>
          </a:prstGeom>
        </p:spPr>
        <p:txBody>
          <a:bodyPr wrap="square">
            <a:spAutoFit/>
          </a:bodyPr>
          <a:lstStyle/>
          <a:p>
            <a:pPr>
              <a:lnSpc>
                <a:spcPct val="107000"/>
              </a:lnSpc>
              <a:spcAft>
                <a:spcPts val="800"/>
              </a:spcAft>
            </a:pPr>
            <a:r>
              <a:rPr lang="cs-CZ" sz="2800" b="1" dirty="0">
                <a:latin typeface="Calibri" panose="020F0502020204030204" pitchFamily="34" charset="0"/>
                <a:ea typeface="Calibri" panose="020F0502020204030204" pitchFamily="34" charset="0"/>
                <a:cs typeface="Times New Roman" panose="02020603050405020304" pitchFamily="18" charset="0"/>
              </a:rPr>
              <a:t>Podpora vzdělávání nadaných a mimořádně nadaných žáků v základních a středních školách – tematická zpráva ČŠI</a:t>
            </a:r>
          </a:p>
          <a:p>
            <a:pPr marL="342900" lvl="0" indent="-342900">
              <a:lnSpc>
                <a:spcPct val="107000"/>
              </a:lnSpc>
              <a:spcAft>
                <a:spcPts val="0"/>
              </a:spcAft>
              <a:buFont typeface="Symbol" panose="05050102010706020507" pitchFamily="18" charset="2"/>
              <a:buChar char=""/>
            </a:pPr>
            <a:r>
              <a:rPr lang="cs-CZ" sz="2200" dirty="0">
                <a:latin typeface="Calibri" panose="020F0502020204030204" pitchFamily="34" charset="0"/>
                <a:ea typeface="Calibri" panose="020F0502020204030204" pitchFamily="34" charset="0"/>
                <a:cs typeface="Times New Roman" panose="02020603050405020304" pitchFamily="18" charset="0"/>
              </a:rPr>
              <a:t>Jen 4 % pedagogů základních škol a 3 % pedagogů středních škol absolvovala v posledních dvou letech v rámci dalšího vzdělávání pedagogických pracovníků nějaký kurz nebo seminář zaměřený na vzdělávání nadaných a mimořádně nadaných žáků (což je méně, než v roce 2016, kdy probíhalo předchozí tematické šetření).</a:t>
            </a:r>
          </a:p>
          <a:p>
            <a:pPr marL="342900" lvl="0" indent="-342900">
              <a:lnSpc>
                <a:spcPct val="107000"/>
              </a:lnSpc>
              <a:spcAft>
                <a:spcPts val="0"/>
              </a:spcAft>
              <a:buFont typeface="Symbol" panose="05050102010706020507" pitchFamily="18" charset="2"/>
              <a:buChar char=""/>
            </a:pPr>
            <a:r>
              <a:rPr lang="cs-CZ" sz="2200" dirty="0">
                <a:latin typeface="Calibri" panose="020F0502020204030204" pitchFamily="34" charset="0"/>
                <a:ea typeface="Calibri" panose="020F0502020204030204" pitchFamily="34" charset="0"/>
                <a:cs typeface="Times New Roman" panose="02020603050405020304" pitchFamily="18" charset="0"/>
              </a:rPr>
              <a:t>Víceletá gymnázia se v podpoře nadaných a mimořádně nadaných žáků zásadním způsobem neliší od ostatních škol.</a:t>
            </a:r>
          </a:p>
          <a:p>
            <a:pPr marL="342900" lvl="0" indent="-342900">
              <a:lnSpc>
                <a:spcPct val="107000"/>
              </a:lnSpc>
              <a:spcAft>
                <a:spcPts val="800"/>
              </a:spcAft>
              <a:buFont typeface="Symbol" panose="05050102010706020507" pitchFamily="18" charset="2"/>
              <a:buChar char=""/>
            </a:pPr>
            <a:r>
              <a:rPr lang="cs-CZ" sz="2200" dirty="0">
                <a:latin typeface="Calibri" panose="020F0502020204030204" pitchFamily="34" charset="0"/>
                <a:ea typeface="Calibri" panose="020F0502020204030204" pitchFamily="34" charset="0"/>
                <a:cs typeface="Times New Roman" panose="02020603050405020304" pitchFamily="18" charset="0"/>
              </a:rPr>
              <a:t>Odhad počtu nadaných žáků vycházel z údajů jednotlivých výchovných poradců – někde výrazně převyšoval na SŠ 20 % - např. kraj Karlovarský, což ovšem neodpovídá vzdělávacím výsledkům. Kvalitní diagnostika je často nahrazována pouze subjektivní identifikací nadaných žáků - k diagnostice nadaných žáků se využívá zejména pedagogické pozorování a rozhovory s žákem, méně často rozbor výsledků činnosti.</a:t>
            </a:r>
          </a:p>
        </p:txBody>
      </p:sp>
    </p:spTree>
    <p:extLst>
      <p:ext uri="{BB962C8B-B14F-4D97-AF65-F5344CB8AC3E}">
        <p14:creationId xmlns:p14="http://schemas.microsoft.com/office/powerpoint/2010/main" val="1939719932"/>
      </p:ext>
    </p:extLst>
  </p:cSld>
  <p:clrMapOvr>
    <a:masterClrMapping/>
  </p:clrMapOvr>
</p:sld>
</file>

<file path=ppt/theme/theme1.xml><?xml version="1.0" encoding="utf-8"?>
<a:theme xmlns:a="http://schemas.openxmlformats.org/drawingml/2006/main" name="Stébla">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1547</TotalTime>
  <Words>4461</Words>
  <Application>Microsoft Office PowerPoint</Application>
  <PresentationFormat>Širokoúhlá obrazovka</PresentationFormat>
  <Paragraphs>423</Paragraphs>
  <Slides>43</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43</vt:i4>
      </vt:variant>
    </vt:vector>
  </HeadingPairs>
  <TitlesOfParts>
    <vt:vector size="50" baseType="lpstr">
      <vt:lpstr>Arial</vt:lpstr>
      <vt:lpstr>Calibri</vt:lpstr>
      <vt:lpstr>Century Gothic</vt:lpstr>
      <vt:lpstr>Libre Baskerville</vt:lpstr>
      <vt:lpstr>Symbol</vt:lpstr>
      <vt:lpstr>Wingdings 3</vt:lpstr>
      <vt:lpstr>Stébla</vt:lpstr>
      <vt:lpstr>Legislativní ukotvení vzdělávání žáků nadaných a mimořádně nadaných</vt:lpstr>
      <vt:lpstr>Prezentace aplikace PowerPoint</vt:lpstr>
      <vt:lpstr> </vt:lpstr>
      <vt:lpstr> </vt:lpstr>
      <vt:lpstr> </vt:lpstr>
      <vt:lpstr> </vt:lpstr>
      <vt:lpstr> </vt:lpstr>
      <vt:lpstr> </vt:lpstr>
      <vt:lpstr> </vt:lpstr>
      <vt:lpstr> </vt:lpstr>
      <vt:lpstr> IDENTIFIKACE </vt:lpstr>
      <vt:lpstr> IDENTIFIKACE </vt:lpstr>
      <vt:lpstr> INDIVIDUÁLNÍ PODPORA – co nám nabízí legislativa (§27 vyhlášky 27/2016 Sb. v aktuálním znění) </vt:lpstr>
      <vt:lpstr> INDIVIDUÁLNÍ PODPORA – co nám nabízí legislativa (§27 vyhlášky 27/2016 Sb. v aktuálním znění) </vt:lpstr>
      <vt:lpstr>PLPP – KDY, PROČ A JAK</vt:lpstr>
      <vt:lpstr>PLPP – KDY, PROČ A JAK</vt:lpstr>
      <vt:lpstr> IVP (§28 vyhlášky 27/2016 Sb. v aktuálním znění) </vt:lpstr>
      <vt:lpstr> IVP (§28 vyhlášky 27/2016 Sb. v aktuálním znění) </vt:lpstr>
      <vt:lpstr> IVP(§28 vyhlášky 27/2016 Sb. v aktuálním znění) </vt:lpstr>
      <vt:lpstr> 1. stupeň podpory </vt:lpstr>
      <vt:lpstr> 1. stupeň podpory </vt:lpstr>
      <vt:lpstr> 1. stupeň podpory </vt:lpstr>
      <vt:lpstr> 1. stupeň podpory </vt:lpstr>
      <vt:lpstr> 1. stupeň podpory </vt:lpstr>
      <vt:lpstr> 1. stupeň podpory </vt:lpstr>
      <vt:lpstr> 1. stupeň podpory </vt:lpstr>
      <vt:lpstr> 1. stupeň podpory </vt:lpstr>
      <vt:lpstr> 1. stupeň podpory </vt:lpstr>
      <vt:lpstr> 1. stupeň podpory </vt:lpstr>
      <vt:lpstr>PLPP – KDY, PROČ A JAK</vt:lpstr>
      <vt:lpstr>PLPP – KDY, PROČ A JAK</vt:lpstr>
      <vt:lpstr>PLPP – KDY, PROČ A JAK</vt:lpstr>
      <vt:lpstr>PLPP – KDY, PROČ A JAK</vt:lpstr>
      <vt:lpstr>PLPP – KDY, PROČ A JAK</vt:lpstr>
      <vt:lpstr>PLPP – KDY, PROČ A JAK</vt:lpstr>
      <vt:lpstr> 2. stupeň podpory </vt:lpstr>
      <vt:lpstr> 2. stupeň podpory </vt:lpstr>
      <vt:lpstr> 3. stupeň podpory </vt:lpstr>
      <vt:lpstr>ZDROJE</vt:lpstr>
      <vt:lpstr>ZDROJE</vt:lpstr>
      <vt:lpstr>ZDROJE</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Legislativní ukotvení vzdělávání žáků nadaných a mimořádně nadaných</dc:title>
  <dc:creator>Veselá Dana</dc:creator>
  <cp:lastModifiedBy>Eva Trnová</cp:lastModifiedBy>
  <cp:revision>70</cp:revision>
  <dcterms:created xsi:type="dcterms:W3CDTF">2021-04-24T05:28:08Z</dcterms:created>
  <dcterms:modified xsi:type="dcterms:W3CDTF">2022-09-19T06:59:15Z</dcterms:modified>
</cp:coreProperties>
</file>