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72" r:id="rId4"/>
    <p:sldId id="273" r:id="rId5"/>
    <p:sldId id="267" r:id="rId6"/>
    <p:sldId id="275" r:id="rId7"/>
    <p:sldId id="260" r:id="rId8"/>
    <p:sldId id="270" r:id="rId9"/>
    <p:sldId id="271" r:id="rId10"/>
    <p:sldId id="280" r:id="rId11"/>
    <p:sldId id="274" r:id="rId12"/>
    <p:sldId id="269" r:id="rId13"/>
    <p:sldId id="264" r:id="rId14"/>
    <p:sldId id="263" r:id="rId15"/>
    <p:sldId id="277" r:id="rId16"/>
    <p:sldId id="278" r:id="rId17"/>
    <p:sldId id="279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5" d="100"/>
          <a:sy n="95" d="100"/>
        </p:scale>
        <p:origin x="67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C0F0-379E-47DB-906C-0898F5FA3380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BC5B-A0E3-421D-8F3E-B7AB37635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463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C0F0-379E-47DB-906C-0898F5FA3380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BC5B-A0E3-421D-8F3E-B7AB37635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259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C0F0-379E-47DB-906C-0898F5FA3380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BC5B-A0E3-421D-8F3E-B7AB37635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C0F0-379E-47DB-906C-0898F5FA3380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BC5B-A0E3-421D-8F3E-B7AB37635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487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C0F0-379E-47DB-906C-0898F5FA3380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BC5B-A0E3-421D-8F3E-B7AB37635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531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C0F0-379E-47DB-906C-0898F5FA3380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BC5B-A0E3-421D-8F3E-B7AB37635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048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C0F0-379E-47DB-906C-0898F5FA3380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BC5B-A0E3-421D-8F3E-B7AB37635C8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09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C0F0-379E-47DB-906C-0898F5FA3380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BC5B-A0E3-421D-8F3E-B7AB37635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99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C0F0-379E-47DB-906C-0898F5FA3380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BC5B-A0E3-421D-8F3E-B7AB37635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755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C0F0-379E-47DB-906C-0898F5FA3380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BC5B-A0E3-421D-8F3E-B7AB37635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65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D817C0F0-379E-47DB-906C-0898F5FA3380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BC5B-A0E3-421D-8F3E-B7AB37635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62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817C0F0-379E-47DB-906C-0898F5FA3380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2D3BC5B-A0E3-421D-8F3E-B7AB37635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135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C8E0A2-EF07-6D57-C688-4466B7729D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Logické a Matematické hry (Nejen) pro nadané děti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7C95E46-B7B4-0281-4DDD-499F654F6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39866" y="6229896"/>
            <a:ext cx="1876806" cy="470309"/>
          </a:xfrm>
        </p:spPr>
        <p:txBody>
          <a:bodyPr/>
          <a:lstStyle/>
          <a:p>
            <a:r>
              <a:rPr lang="cs-CZ" dirty="0"/>
              <a:t>Vladan Havel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579092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97F4A2-5EEE-D509-E406-86D0C5AB8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MöbiovA</a:t>
            </a:r>
            <a:r>
              <a:rPr lang="en-US" dirty="0"/>
              <a:t> </a:t>
            </a:r>
            <a:r>
              <a:rPr lang="en-US" dirty="0" err="1"/>
              <a:t>páskA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620A11A-253E-8550-5827-F298A7346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Zástupný obsah 10" descr="Obsah obrázku text, sportovní hra, sport&#10;&#10;Popis byl vytvořen automaticky">
            <a:extLst>
              <a:ext uri="{FF2B5EF4-FFF2-40B4-BE49-F238E27FC236}">
                <a16:creationId xmlns:a16="http://schemas.microsoft.com/office/drawing/2014/main" id="{F1F8F2F9-16EB-8C4F-74A6-0A331C4EB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20" y="2343908"/>
            <a:ext cx="6118959" cy="426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03174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229022-7956-7A8C-A909-0A993570F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Logický Blok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50F5A48-D5C5-9D80-27E8-417D9ED468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100431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CFBB37-1423-BBF9-6282-7B59514B7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Sbírací</a:t>
            </a:r>
            <a:r>
              <a:rPr lang="cs-CZ" dirty="0"/>
              <a:t> hry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67F593-C547-847D-E0C1-4C82E18C0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509418"/>
            <a:ext cx="7729728" cy="4348582"/>
          </a:xfrm>
        </p:spPr>
        <p:txBody>
          <a:bodyPr>
            <a:normAutofit/>
          </a:bodyPr>
          <a:lstStyle/>
          <a:p>
            <a:r>
              <a:rPr lang="cs-CZ" dirty="0"/>
              <a:t>Žáby</a:t>
            </a:r>
          </a:p>
          <a:p>
            <a:pPr lvl="1"/>
            <a:r>
              <a:rPr lang="cs-CZ" dirty="0"/>
              <a:t>Každý se zde najde</a:t>
            </a:r>
          </a:p>
          <a:p>
            <a:pPr lvl="1"/>
            <a:r>
              <a:rPr lang="cs-CZ" dirty="0"/>
              <a:t>Rychlost, rozhodnost</a:t>
            </a:r>
          </a:p>
          <a:p>
            <a:endParaRPr lang="cs-CZ" dirty="0"/>
          </a:p>
          <a:p>
            <a:r>
              <a:rPr lang="cs-CZ" dirty="0"/>
              <a:t>Ekosystém</a:t>
            </a:r>
          </a:p>
          <a:p>
            <a:pPr lvl="1"/>
            <a:r>
              <a:rPr lang="cs-CZ" dirty="0"/>
              <a:t>Znalosti biologie</a:t>
            </a:r>
          </a:p>
          <a:p>
            <a:pPr lvl="1"/>
            <a:r>
              <a:rPr lang="cs-CZ" dirty="0"/>
              <a:t>Spolupráce</a:t>
            </a:r>
          </a:p>
          <a:p>
            <a:endParaRPr lang="cs-CZ" dirty="0"/>
          </a:p>
          <a:p>
            <a:r>
              <a:rPr lang="cs-CZ" dirty="0"/>
              <a:t>Ovládání města</a:t>
            </a:r>
          </a:p>
          <a:p>
            <a:pPr lvl="1"/>
            <a:r>
              <a:rPr lang="cs-CZ" dirty="0"/>
              <a:t>Spolupráce</a:t>
            </a:r>
          </a:p>
          <a:p>
            <a:pPr lvl="1"/>
            <a:r>
              <a:rPr lang="cs-CZ" dirty="0"/>
              <a:t>Rychlé rozhodování</a:t>
            </a:r>
          </a:p>
          <a:p>
            <a:endParaRPr lang="en-GB" dirty="0"/>
          </a:p>
        </p:txBody>
      </p:sp>
      <p:pic>
        <p:nvPicPr>
          <p:cNvPr id="5" name="Obrázek 4" descr="Obsah obrázku stůl&#10;&#10;Popis byl vytvořen automaticky">
            <a:extLst>
              <a:ext uri="{FF2B5EF4-FFF2-40B4-BE49-F238E27FC236}">
                <a16:creationId xmlns:a16="http://schemas.microsoft.com/office/drawing/2014/main" id="{797ADA7E-E72E-E0C3-44D1-1D47244D7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313" y="2305447"/>
            <a:ext cx="4185102" cy="4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17015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2D12B2-1A0E-E00C-7E29-675CD4259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Šifry, kvízy A Rébusy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829E59-F616-22D6-FD5D-39B829F0D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Jejich vlastní výroba</a:t>
            </a:r>
          </a:p>
          <a:p>
            <a:r>
              <a:rPr lang="cs-CZ" dirty="0"/>
              <a:t>„out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box </a:t>
            </a:r>
            <a:r>
              <a:rPr lang="cs-CZ" dirty="0" err="1"/>
              <a:t>thinking</a:t>
            </a:r>
            <a:r>
              <a:rPr lang="cs-CZ" dirty="0"/>
              <a:t>“</a:t>
            </a:r>
          </a:p>
          <a:p>
            <a:r>
              <a:rPr lang="cs-CZ" dirty="0"/>
              <a:t>Únikové hry</a:t>
            </a:r>
          </a:p>
          <a:p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E8B61FF-1F18-6A28-FE80-38327B1435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693" y="2250490"/>
            <a:ext cx="5760720" cy="2162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3A301C0-C519-7336-EF9E-DABC1F7A7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73" y="3970475"/>
            <a:ext cx="1770747" cy="2887525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A0B066E9-39D7-B17F-93F7-75186CAC05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927" y="3970475"/>
            <a:ext cx="1884766" cy="2887525"/>
          </a:xfrm>
          <a:prstGeom prst="rect">
            <a:avLst/>
          </a:prstGeom>
        </p:spPr>
      </p:pic>
      <p:pic>
        <p:nvPicPr>
          <p:cNvPr id="10" name="Obrázek 9" descr="Obsah obrázku text, exteriér, podepsat&#10;&#10;Popis byl vytvořen automaticky">
            <a:extLst>
              <a:ext uri="{FF2B5EF4-FFF2-40B4-BE49-F238E27FC236}">
                <a16:creationId xmlns:a16="http://schemas.microsoft.com/office/drawing/2014/main" id="{63EB5114-8D8E-C015-EC24-6B4D72227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400" y="3970474"/>
            <a:ext cx="2085783" cy="288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16687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3B6EC1-8D3E-7028-A6FE-ECB21D4DE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Materiály, Inspirace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428016-907C-C6A3-801C-DC5E62AFB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deti.mensa.cz</a:t>
            </a:r>
          </a:p>
          <a:p>
            <a:r>
              <a:rPr lang="cs-CZ" sz="2400" dirty="0"/>
              <a:t>nadanedeti.cz</a:t>
            </a:r>
          </a:p>
          <a:p>
            <a:r>
              <a:rPr lang="cs-CZ" sz="2400" dirty="0"/>
              <a:t>hrajeme.cz</a:t>
            </a:r>
          </a:p>
          <a:p>
            <a:r>
              <a:rPr lang="cs-CZ" sz="2400" dirty="0"/>
              <a:t>hranostaj.cz</a:t>
            </a:r>
          </a:p>
          <a:p>
            <a:r>
              <a:rPr lang="cs-CZ" sz="2400" dirty="0"/>
              <a:t>mindnet.cz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48103797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3B6EC1-8D3E-7028-A6FE-ECB21D4DE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Deskové hry</a:t>
            </a:r>
            <a:endParaRPr lang="en-GB" dirty="0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0F9BFB8D-83D5-5D72-E048-DE846E9D9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5628" y="2403501"/>
            <a:ext cx="5402318" cy="4051739"/>
          </a:xfrm>
          <a:prstGeom prst="rect">
            <a:avLst/>
          </a:prstGeom>
        </p:spPr>
      </p:pic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A493DA28-8514-BE0F-3B8B-A42AF4893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231" y="2403501"/>
            <a:ext cx="4212761" cy="4212761"/>
          </a:xfr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6FDE046-3EE8-28DB-3EDD-91FDADCB40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795" y="2550014"/>
            <a:ext cx="4382987" cy="406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9374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3B6EC1-8D3E-7028-A6FE-ECB21D4DE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Deskové hry</a:t>
            </a:r>
            <a:endParaRPr lang="en-GB" dirty="0"/>
          </a:p>
        </p:txBody>
      </p:sp>
      <p:pic>
        <p:nvPicPr>
          <p:cNvPr id="6" name="Zástupný obsah 5" descr="Obsah obrázku text, tráva, několik&#10;&#10;Popis byl vytvořen automaticky">
            <a:extLst>
              <a:ext uri="{FF2B5EF4-FFF2-40B4-BE49-F238E27FC236}">
                <a16:creationId xmlns:a16="http://schemas.microsoft.com/office/drawing/2014/main" id="{023AFBEA-2B9D-8F2C-6359-953E71ADC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30" y="2733019"/>
            <a:ext cx="3751864" cy="3751864"/>
          </a:xfrm>
        </p:spPr>
      </p:pic>
      <p:pic>
        <p:nvPicPr>
          <p:cNvPr id="9" name="Obrázek 8" descr="Obsah obrázku text, kontejner&#10;&#10;Popis byl vytvořen automaticky">
            <a:extLst>
              <a:ext uri="{FF2B5EF4-FFF2-40B4-BE49-F238E27FC236}">
                <a16:creationId xmlns:a16="http://schemas.microsoft.com/office/drawing/2014/main" id="{5E63CC4D-3E30-CE22-4DE6-A9A531845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407" y="2611492"/>
            <a:ext cx="3999186" cy="399918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CA08CAB-4244-1C70-D3E7-4D130965D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406" y="2733019"/>
            <a:ext cx="3774528" cy="37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6388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3B6EC1-8D3E-7028-A6FE-ECB21D4DE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Deskové hry</a:t>
            </a:r>
            <a:endParaRPr lang="en-GB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E467A7B4-5D8E-D0F6-8B28-7B1865C1E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81" y="2581230"/>
            <a:ext cx="6077630" cy="3972239"/>
          </a:xfrm>
        </p:spPr>
      </p:pic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E0A7F904-3148-32F6-BB0C-5C1F1E2C04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507" y="2396358"/>
            <a:ext cx="3939703" cy="434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98089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678A86-BFD1-882C-1760-EDC97037D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Vám za pozornost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7CAD19B-0BD6-036A-E078-0BF9969F8A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/>
              <a:t>Prostor pro diskuzi</a:t>
            </a:r>
          </a:p>
        </p:txBody>
      </p:sp>
    </p:spTree>
    <p:extLst>
      <p:ext uri="{BB962C8B-B14F-4D97-AF65-F5344CB8AC3E}">
        <p14:creationId xmlns:p14="http://schemas.microsoft.com/office/powerpoint/2010/main" val="842844593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9A94895F-7E8E-2509-16FC-A2A937AB8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3436" y="2528468"/>
            <a:ext cx="4270248" cy="704087"/>
          </a:xfrm>
        </p:spPr>
        <p:txBody>
          <a:bodyPr/>
          <a:lstStyle/>
          <a:p>
            <a:r>
              <a:rPr lang="cs-CZ" dirty="0"/>
              <a:t>Matematický blok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80FDC6-E0DA-61E1-8E2D-A04A34D84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83436" y="3447246"/>
            <a:ext cx="4270248" cy="2596776"/>
          </a:xfrm>
        </p:spPr>
        <p:txBody>
          <a:bodyPr>
            <a:normAutofit/>
          </a:bodyPr>
          <a:lstStyle/>
          <a:p>
            <a:r>
              <a:rPr lang="cs-CZ" dirty="0"/>
              <a:t>Nákupní plán</a:t>
            </a:r>
          </a:p>
          <a:p>
            <a:r>
              <a:rPr lang="cs-CZ" dirty="0"/>
              <a:t>Obchodní hry</a:t>
            </a:r>
          </a:p>
          <a:p>
            <a:r>
              <a:rPr lang="cs-CZ" dirty="0"/>
              <a:t>Pohádky z cukřenky</a:t>
            </a:r>
          </a:p>
          <a:p>
            <a:r>
              <a:rPr lang="cs-CZ" dirty="0" err="1"/>
              <a:t>Fibonacci</a:t>
            </a:r>
            <a:endParaRPr lang="cs-CZ" dirty="0"/>
          </a:p>
          <a:p>
            <a:r>
              <a:rPr lang="cs-CZ" dirty="0" err="1"/>
              <a:t>Möbiovy</a:t>
            </a:r>
            <a:r>
              <a:rPr lang="cs-CZ" dirty="0"/>
              <a:t> pásky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0FB5494-38E1-A893-0A29-84F7931E74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8316" y="3447246"/>
            <a:ext cx="4253484" cy="2596776"/>
          </a:xfrm>
        </p:spPr>
        <p:txBody>
          <a:bodyPr>
            <a:normAutofit/>
          </a:bodyPr>
          <a:lstStyle/>
          <a:p>
            <a:r>
              <a:rPr lang="cs-CZ" dirty="0"/>
              <a:t>Ovládací hry</a:t>
            </a:r>
          </a:p>
          <a:p>
            <a:r>
              <a:rPr lang="cs-CZ" dirty="0"/>
              <a:t>Šifrování, rébusy</a:t>
            </a:r>
          </a:p>
          <a:p>
            <a:r>
              <a:rPr lang="cs-CZ" dirty="0"/>
              <a:t>Materiály, Deskové hry</a:t>
            </a:r>
          </a:p>
          <a:p>
            <a:endParaRPr lang="en-GB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7375405-431D-2D89-1C9B-11B5369472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8316" y="2528468"/>
            <a:ext cx="4270248" cy="704087"/>
          </a:xfrm>
        </p:spPr>
        <p:txBody>
          <a:bodyPr/>
          <a:lstStyle/>
          <a:p>
            <a:r>
              <a:rPr lang="cs-CZ" dirty="0"/>
              <a:t>Logický blok</a:t>
            </a:r>
            <a:endParaRPr lang="en-GB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1610D53-2476-9D87-A9F5-AB51617A5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  <a:endParaRPr lang="en-GB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76BAF9DB-55B4-B250-D358-4BAEB0FD725C}"/>
              </a:ext>
            </a:extLst>
          </p:cNvPr>
          <p:cNvSpPr txBox="1">
            <a:spLocks/>
          </p:cNvSpPr>
          <p:nvPr/>
        </p:nvSpPr>
        <p:spPr>
          <a:xfrm>
            <a:off x="1583436" y="2362752"/>
            <a:ext cx="4270248" cy="259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Background</a:t>
            </a:r>
          </a:p>
        </p:txBody>
      </p:sp>
      <p:sp>
        <p:nvSpPr>
          <p:cNvPr id="7" name="Zástupný obsah 3">
            <a:extLst>
              <a:ext uri="{FF2B5EF4-FFF2-40B4-BE49-F238E27FC236}">
                <a16:creationId xmlns:a16="http://schemas.microsoft.com/office/drawing/2014/main" id="{F4C66F8D-8952-CEE7-D6E2-FD57144191DD}"/>
              </a:ext>
            </a:extLst>
          </p:cNvPr>
          <p:cNvSpPr txBox="1">
            <a:spLocks/>
          </p:cNvSpPr>
          <p:nvPr/>
        </p:nvSpPr>
        <p:spPr>
          <a:xfrm>
            <a:off x="1600200" y="5893308"/>
            <a:ext cx="4253484" cy="259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Materiály, Deskové hry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5717417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44BA4AC0-5C96-586B-6421-405C1F1ED5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Prakticky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564D1B-F719-B082-3857-661E31AF60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Tábory Mensy ČR (8 let) </a:t>
            </a:r>
          </a:p>
          <a:p>
            <a:r>
              <a:rPr lang="cs-CZ" dirty="0"/>
              <a:t>Tábory </a:t>
            </a:r>
            <a:r>
              <a:rPr lang="cs-CZ" dirty="0" err="1"/>
              <a:t>MindNet</a:t>
            </a:r>
            <a:r>
              <a:rPr lang="cs-CZ" dirty="0"/>
              <a:t> (1 rok)</a:t>
            </a:r>
          </a:p>
          <a:p>
            <a:r>
              <a:rPr lang="cs-CZ" dirty="0"/>
              <a:t>Setkání příznivců a členů Dětské Mensy (5 let)</a:t>
            </a:r>
          </a:p>
          <a:p>
            <a:r>
              <a:rPr lang="cs-CZ" dirty="0"/>
              <a:t>Setkání rodin s nadanými dětmi (6 let)</a:t>
            </a:r>
          </a:p>
          <a:p>
            <a:r>
              <a:rPr lang="cs-CZ" dirty="0"/>
              <a:t>Tajemník Rady Mensy Č.R. pro aktivity pro mladé (5 let)</a:t>
            </a:r>
          </a:p>
          <a:p>
            <a:endParaRPr lang="en-GB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3E0E1AD-0ECF-6CE0-CB27-570446276A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618300" cy="2596776"/>
          </a:xfrm>
        </p:spPr>
        <p:txBody>
          <a:bodyPr/>
          <a:lstStyle/>
          <a:p>
            <a:r>
              <a:rPr lang="cs-CZ" dirty="0"/>
              <a:t>Metoda NTC learning (I, II, III)</a:t>
            </a:r>
          </a:p>
          <a:p>
            <a:r>
              <a:rPr lang="cs-CZ" dirty="0"/>
              <a:t>SOFT SKILLS – Komunikační dovednosti</a:t>
            </a:r>
          </a:p>
          <a:p>
            <a:r>
              <a:rPr lang="cs-CZ" dirty="0"/>
              <a:t>Vzdělání pro Budoucnost</a:t>
            </a:r>
          </a:p>
          <a:p>
            <a:r>
              <a:rPr lang="cs-CZ" dirty="0"/>
              <a:t>Víkend o nadaných dětech (2017, 2018, 2019)</a:t>
            </a:r>
            <a:endParaRPr lang="en-GB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C6082B1-709F-6ABB-4451-5B851EA438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Teoreticky</a:t>
            </a:r>
            <a:endParaRPr lang="en-GB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68121BFD-4362-8A3A-37EC-6C3F93384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Background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8650452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F70754-14DC-F856-C90A-9BEC9C186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Matematický Blok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AE1DA6-DDB6-479A-757C-B19B9BB5E1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67037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247D25-FBEC-E209-9382-4FDB0C43F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Nákupní Plán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D40EC1-E04D-867D-2701-2C1391222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592823"/>
          </a:xfrm>
        </p:spPr>
        <p:txBody>
          <a:bodyPr/>
          <a:lstStyle/>
          <a:p>
            <a:r>
              <a:rPr lang="cs-CZ" dirty="0"/>
              <a:t>24 hodin, </a:t>
            </a:r>
          </a:p>
          <a:p>
            <a:r>
              <a:rPr lang="cs-CZ" dirty="0"/>
              <a:t>100 000 korun</a:t>
            </a:r>
          </a:p>
          <a:p>
            <a:endParaRPr lang="cs-CZ" dirty="0"/>
          </a:p>
          <a:p>
            <a:r>
              <a:rPr lang="cs-CZ" dirty="0"/>
              <a:t>Představa o cenách</a:t>
            </a:r>
          </a:p>
          <a:p>
            <a:r>
              <a:rPr lang="cs-CZ" dirty="0"/>
              <a:t>Představa o náročnosti načasování</a:t>
            </a:r>
          </a:p>
          <a:p>
            <a:endParaRPr lang="cs-CZ" dirty="0"/>
          </a:p>
          <a:p>
            <a:r>
              <a:rPr lang="cs-CZ" dirty="0"/>
              <a:t>Výlet k moři, Stavba statku, Stavba zoo</a:t>
            </a:r>
          </a:p>
          <a:p>
            <a:r>
              <a:rPr lang="cs-CZ" dirty="0"/>
              <a:t>Džungle, Himaláje,  Antarktida, Opuštěný ostrov,  Apokalypsa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251151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E85EF23-F00E-875B-AB13-E0B270A37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49036" y="857250"/>
            <a:ext cx="6858000" cy="5143500"/>
          </a:xfrm>
          <a:prstGeom prst="rect">
            <a:avLst/>
          </a:prstGeom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60C9B9DF-2DC6-0B78-632A-7D03EB463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49" y="0"/>
            <a:ext cx="4669973" cy="3768100"/>
          </a:xfrm>
          <a:prstGeom prst="rect">
            <a:avLst/>
          </a:prstGeom>
        </p:spPr>
      </p:pic>
      <p:pic>
        <p:nvPicPr>
          <p:cNvPr id="7" name="Obrázek 6" descr="Obsah obrázku stůl&#10;&#10;Popis byl vytvořen automaticky">
            <a:extLst>
              <a:ext uri="{FF2B5EF4-FFF2-40B4-BE49-F238E27FC236}">
                <a16:creationId xmlns:a16="http://schemas.microsoft.com/office/drawing/2014/main" id="{9CDE95BD-70CB-088E-FC03-234A7CDE3B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326" y="3652278"/>
            <a:ext cx="4164133" cy="320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9730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4F2F6F-C5A4-AD33-0533-B27324894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Obchodní hry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EE096F-B681-AD70-37CA-849E19A4F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9881" y="2613767"/>
            <a:ext cx="4088744" cy="3924598"/>
          </a:xfrm>
        </p:spPr>
        <p:txBody>
          <a:bodyPr/>
          <a:lstStyle/>
          <a:p>
            <a:r>
              <a:rPr lang="cs-CZ" dirty="0"/>
              <a:t>Dědeček měnil až vyměnil</a:t>
            </a:r>
          </a:p>
          <a:p>
            <a:pPr lvl="1"/>
            <a:r>
              <a:rPr lang="cs-CZ" dirty="0"/>
              <a:t>Komunikační schopnosti</a:t>
            </a:r>
          </a:p>
          <a:p>
            <a:pPr lvl="1"/>
            <a:endParaRPr lang="cs-CZ" dirty="0"/>
          </a:p>
          <a:p>
            <a:r>
              <a:rPr lang="cs-CZ" dirty="0"/>
              <a:t>Přístavy</a:t>
            </a:r>
          </a:p>
          <a:p>
            <a:pPr lvl="1"/>
            <a:r>
              <a:rPr lang="cs-CZ" dirty="0"/>
              <a:t>Paměť</a:t>
            </a:r>
          </a:p>
          <a:p>
            <a:pPr lvl="1"/>
            <a:r>
              <a:rPr lang="cs-CZ" dirty="0"/>
              <a:t>Strategie (čas, cesta)</a:t>
            </a:r>
          </a:p>
          <a:p>
            <a:pPr lvl="1"/>
            <a:r>
              <a:rPr lang="cs-CZ" dirty="0"/>
              <a:t>Ekonomie nákupů</a:t>
            </a:r>
            <a:endParaRPr lang="en-GB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0B2C410-3CD0-D35F-0580-4419308DD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718" y="2257677"/>
            <a:ext cx="3692432" cy="45355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D9772A8-4D4E-2FC9-422C-889D722B2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0" y="2257677"/>
            <a:ext cx="3708938" cy="453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80954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534979-4D2C-93C8-76A2-142434AC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4476806" cy="1188720"/>
          </a:xfrm>
        </p:spPr>
        <p:txBody>
          <a:bodyPr>
            <a:normAutofit/>
          </a:bodyPr>
          <a:lstStyle/>
          <a:p>
            <a:r>
              <a:rPr lang="cs-CZ" dirty="0"/>
              <a:t>Pohádka z cukřenky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62DA93-BE5F-7BD7-5C43-900C1C3FA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4" y="2638044"/>
            <a:ext cx="4492932" cy="3263206"/>
          </a:xfrm>
        </p:spPr>
        <p:txBody>
          <a:bodyPr>
            <a:normAutofit/>
          </a:bodyPr>
          <a:lstStyle/>
          <a:p>
            <a:r>
              <a:rPr lang="cs-CZ" dirty="0"/>
              <a:t>Krátký projekt pro celou třídu</a:t>
            </a:r>
          </a:p>
          <a:p>
            <a:r>
              <a:rPr lang="cs-CZ" dirty="0"/>
              <a:t>„Přijít si na to sám“</a:t>
            </a:r>
          </a:p>
          <a:p>
            <a:r>
              <a:rPr lang="cs-CZ" dirty="0"/>
              <a:t>Skupinová i individuální</a:t>
            </a:r>
          </a:p>
          <a:p>
            <a:endParaRPr lang="en-GB" dirty="0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496AC89B-FC31-4359-8180-FE1BCC496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3605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84A5970C-32AD-45E3-B88B-C683E4C1C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699" y="1128683"/>
            <a:ext cx="5106493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symbol pro obsah 3" descr="sharpcolor@osmicka.cz_20151207_093331_002.jpg">
            <a:extLst>
              <a:ext uri="{FF2B5EF4-FFF2-40B4-BE49-F238E27FC236}">
                <a16:creationId xmlns:a16="http://schemas.microsoft.com/office/drawing/2014/main" id="{B5938A59-34A9-6AAF-032F-60B116EA871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2426" y="1289304"/>
            <a:ext cx="3263037" cy="427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99564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97F4A2-5EEE-D509-E406-86D0C5AB8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Fibonacci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B4C3BD-7D58-1296-47FC-3364AECAA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Fibonacciho</a:t>
            </a:r>
            <a:r>
              <a:rPr lang="cs-CZ" dirty="0"/>
              <a:t> posloupnost</a:t>
            </a:r>
          </a:p>
          <a:p>
            <a:r>
              <a:rPr lang="cs-CZ" dirty="0"/>
              <a:t>Porovnání s přírodou (Okvětní lístky, Ulity, Listy, </a:t>
            </a:r>
          </a:p>
          <a:p>
            <a:r>
              <a:rPr lang="cs-CZ" dirty="0"/>
              <a:t>Ananas, Křídla, Oči…)</a:t>
            </a:r>
            <a:endParaRPr lang="en-GB" dirty="0"/>
          </a:p>
        </p:txBody>
      </p:sp>
      <p:pic>
        <p:nvPicPr>
          <p:cNvPr id="6" name="Obrázek 5" descr="Obsah obrázku rostlina, slunečnice, květina&#10;&#10;Popis byl vytvořen automaticky">
            <a:extLst>
              <a:ext uri="{FF2B5EF4-FFF2-40B4-BE49-F238E27FC236}">
                <a16:creationId xmlns:a16="http://schemas.microsoft.com/office/drawing/2014/main" id="{9E30E910-15D5-4F21-7136-6C33304E4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99" y="2321871"/>
            <a:ext cx="4247556" cy="424755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488DE29-1879-3722-04EC-664BA0FE8B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5" y="3853351"/>
            <a:ext cx="4247556" cy="271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35215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2712</TotalTime>
  <Words>285</Words>
  <Application>Microsoft Office PowerPoint</Application>
  <PresentationFormat>Širokoúhlá obrazovka</PresentationFormat>
  <Paragraphs>82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Arial</vt:lpstr>
      <vt:lpstr>Gill Sans MT</vt:lpstr>
      <vt:lpstr>Balík</vt:lpstr>
      <vt:lpstr>Logické a Matematické hry (Nejen) pro nadané děti</vt:lpstr>
      <vt:lpstr>Obsah</vt:lpstr>
      <vt:lpstr>Background</vt:lpstr>
      <vt:lpstr>Matematický Blok</vt:lpstr>
      <vt:lpstr>Nákupní Plán</vt:lpstr>
      <vt:lpstr>Prezentace aplikace PowerPoint</vt:lpstr>
      <vt:lpstr>Obchodní hry</vt:lpstr>
      <vt:lpstr>Pohádka z cukřenky</vt:lpstr>
      <vt:lpstr>Fibonacci</vt:lpstr>
      <vt:lpstr>MöbiovA páskA</vt:lpstr>
      <vt:lpstr>Logický Blok</vt:lpstr>
      <vt:lpstr>Sbírací hry</vt:lpstr>
      <vt:lpstr>Šifry, kvízy A Rébusy</vt:lpstr>
      <vt:lpstr>Materiály, Inspirace</vt:lpstr>
      <vt:lpstr>Deskové hry</vt:lpstr>
      <vt:lpstr>Deskové hry</vt:lpstr>
      <vt:lpstr>Deskové hry</vt:lpstr>
      <vt:lpstr>Děkuji Vám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Logické a Matematické hry (Nejen) pro nadané děti</dc:title>
  <dc:creator>Vladan</dc:creator>
  <cp:lastModifiedBy>Eva Trnová</cp:lastModifiedBy>
  <cp:revision>32</cp:revision>
  <dcterms:created xsi:type="dcterms:W3CDTF">2022-08-28T11:52:51Z</dcterms:created>
  <dcterms:modified xsi:type="dcterms:W3CDTF">2022-09-30T06:32:24Z</dcterms:modified>
</cp:coreProperties>
</file>