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60"/>
  </p:notesMasterIdLst>
  <p:sldIdLst>
    <p:sldId id="266" r:id="rId2"/>
    <p:sldId id="505" r:id="rId3"/>
    <p:sldId id="511" r:id="rId4"/>
    <p:sldId id="399" r:id="rId5"/>
    <p:sldId id="481" r:id="rId6"/>
    <p:sldId id="395" r:id="rId7"/>
    <p:sldId id="346" r:id="rId8"/>
    <p:sldId id="396" r:id="rId9"/>
    <p:sldId id="506" r:id="rId10"/>
    <p:sldId id="483" r:id="rId11"/>
    <p:sldId id="508" r:id="rId12"/>
    <p:sldId id="509" r:id="rId13"/>
    <p:sldId id="304" r:id="rId14"/>
    <p:sldId id="305" r:id="rId15"/>
    <p:sldId id="338" r:id="rId16"/>
    <p:sldId id="512" r:id="rId17"/>
    <p:sldId id="486" r:id="rId18"/>
    <p:sldId id="403" r:id="rId19"/>
    <p:sldId id="484" r:id="rId20"/>
    <p:sldId id="409" r:id="rId21"/>
    <p:sldId id="397" r:id="rId22"/>
    <p:sldId id="400" r:id="rId23"/>
    <p:sldId id="487" r:id="rId24"/>
    <p:sldId id="488" r:id="rId25"/>
    <p:sldId id="494" r:id="rId26"/>
    <p:sldId id="415" r:id="rId27"/>
    <p:sldId id="504" r:id="rId28"/>
    <p:sldId id="428" r:id="rId29"/>
    <p:sldId id="490" r:id="rId30"/>
    <p:sldId id="491" r:id="rId31"/>
    <p:sldId id="499" r:id="rId32"/>
    <p:sldId id="427" r:id="rId33"/>
    <p:sldId id="425" r:id="rId34"/>
    <p:sldId id="492" r:id="rId35"/>
    <p:sldId id="412" r:id="rId36"/>
    <p:sldId id="475" r:id="rId37"/>
    <p:sldId id="424" r:id="rId38"/>
    <p:sldId id="497" r:id="rId39"/>
    <p:sldId id="457" r:id="rId40"/>
    <p:sldId id="477" r:id="rId41"/>
    <p:sldId id="479" r:id="rId42"/>
    <p:sldId id="456" r:id="rId43"/>
    <p:sldId id="495" r:id="rId44"/>
    <p:sldId id="498" r:id="rId45"/>
    <p:sldId id="303" r:id="rId46"/>
    <p:sldId id="450" r:id="rId47"/>
    <p:sldId id="451" r:id="rId48"/>
    <p:sldId id="480" r:id="rId49"/>
    <p:sldId id="452" r:id="rId50"/>
    <p:sldId id="449" r:id="rId51"/>
    <p:sldId id="502" r:id="rId52"/>
    <p:sldId id="501" r:id="rId53"/>
    <p:sldId id="476" r:id="rId54"/>
    <p:sldId id="446" r:id="rId55"/>
    <p:sldId id="323" r:id="rId56"/>
    <p:sldId id="500" r:id="rId57"/>
    <p:sldId id="485" r:id="rId58"/>
    <p:sldId id="296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434" autoAdjust="0"/>
  </p:normalViewPr>
  <p:slideViewPr>
    <p:cSldViewPr>
      <p:cViewPr varScale="1">
        <p:scale>
          <a:sx n="99" d="100"/>
          <a:sy n="99" d="100"/>
        </p:scale>
        <p:origin x="98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D2A97-0D78-4F69-B4E6-52D90D058FB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9ABFA6-DA1B-417B-BA82-B7A8320712DC}">
      <dgm:prSet phldrT="[Text]"/>
      <dgm:spPr/>
      <dgm:t>
        <a:bodyPr/>
        <a:lstStyle/>
        <a:p>
          <a:r>
            <a:rPr lang="cs-CZ" dirty="0"/>
            <a:t>Jak </a:t>
          </a:r>
        </a:p>
        <a:p>
          <a:r>
            <a:rPr lang="cs-CZ" dirty="0"/>
            <a:t>(a co) poznat</a:t>
          </a:r>
        </a:p>
      </dgm:t>
    </dgm:pt>
    <dgm:pt modelId="{A72807FC-F8F2-49F0-B522-715E4EAFA52F}" type="parTrans" cxnId="{8BB14DF0-F94B-44FB-8D73-284AF36D9C06}">
      <dgm:prSet/>
      <dgm:spPr/>
      <dgm:t>
        <a:bodyPr/>
        <a:lstStyle/>
        <a:p>
          <a:endParaRPr lang="cs-CZ"/>
        </a:p>
      </dgm:t>
    </dgm:pt>
    <dgm:pt modelId="{83E232CC-DEAF-4F64-BBEA-712018499444}" type="sibTrans" cxnId="{8BB14DF0-F94B-44FB-8D73-284AF36D9C06}">
      <dgm:prSet/>
      <dgm:spPr/>
      <dgm:t>
        <a:bodyPr/>
        <a:lstStyle/>
        <a:p>
          <a:endParaRPr lang="cs-CZ"/>
        </a:p>
      </dgm:t>
    </dgm:pt>
    <dgm:pt modelId="{A42D9BC5-FB15-47F7-A3DF-1BF05DF870F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Kdo je nadaný – identifikace</a:t>
          </a:r>
        </a:p>
      </dgm:t>
    </dgm:pt>
    <dgm:pt modelId="{8734A02E-5C35-4F2A-8FA2-F371F3D342BA}" type="parTrans" cxnId="{B4D6045D-8CA6-464B-A7DB-B6244C58DCE5}">
      <dgm:prSet/>
      <dgm:spPr/>
      <dgm:t>
        <a:bodyPr/>
        <a:lstStyle/>
        <a:p>
          <a:endParaRPr lang="cs-CZ"/>
        </a:p>
      </dgm:t>
    </dgm:pt>
    <dgm:pt modelId="{E6B8403F-AB35-467A-93E2-E336FB99B987}" type="sibTrans" cxnId="{B4D6045D-8CA6-464B-A7DB-B6244C58DCE5}">
      <dgm:prSet/>
      <dgm:spPr/>
      <dgm:t>
        <a:bodyPr/>
        <a:lstStyle/>
        <a:p>
          <a:endParaRPr lang="cs-CZ"/>
        </a:p>
      </dgm:t>
    </dgm:pt>
    <dgm:pt modelId="{467E66E5-0B9B-4EFB-A0F4-898C5E1ACC71}">
      <dgm:prSet phldrT="[Text]"/>
      <dgm:spPr/>
      <dgm:t>
        <a:bodyPr/>
        <a:lstStyle/>
        <a:p>
          <a:r>
            <a:rPr lang="cs-CZ" dirty="0"/>
            <a:t>Jak vzdělávat</a:t>
          </a:r>
        </a:p>
      </dgm:t>
    </dgm:pt>
    <dgm:pt modelId="{1492EFCB-966B-4386-B68C-BBBB27AA3487}" type="parTrans" cxnId="{0CB1C0E6-42F2-4C85-88E1-8B41E2A62A4B}">
      <dgm:prSet/>
      <dgm:spPr/>
      <dgm:t>
        <a:bodyPr/>
        <a:lstStyle/>
        <a:p>
          <a:endParaRPr lang="cs-CZ"/>
        </a:p>
      </dgm:t>
    </dgm:pt>
    <dgm:pt modelId="{3A914C65-81B2-44EE-AF05-B9E89ED440A8}" type="sibTrans" cxnId="{0CB1C0E6-42F2-4C85-88E1-8B41E2A62A4B}">
      <dgm:prSet/>
      <dgm:spPr/>
      <dgm:t>
        <a:bodyPr/>
        <a:lstStyle/>
        <a:p>
          <a:endParaRPr lang="cs-CZ"/>
        </a:p>
      </dgm:t>
    </dgm:pt>
    <dgm:pt modelId="{67BA0F27-E428-4549-A32F-D8A1753B7A68}">
      <dgm:prSet phldrT="[Text]"/>
      <dgm:spPr/>
      <dgm:t>
        <a:bodyPr/>
        <a:lstStyle/>
        <a:p>
          <a:pPr>
            <a:spcAft>
              <a:spcPct val="15000"/>
            </a:spcAft>
          </a:pPr>
          <a:endParaRPr lang="cs-CZ" sz="1400" dirty="0"/>
        </a:p>
      </dgm:t>
    </dgm:pt>
    <dgm:pt modelId="{04773E67-301E-4BE8-9483-C12F4429599E}" type="parTrans" cxnId="{FE815043-D96E-4054-ACF8-3506D783BEBD}">
      <dgm:prSet/>
      <dgm:spPr/>
      <dgm:t>
        <a:bodyPr/>
        <a:lstStyle/>
        <a:p>
          <a:endParaRPr lang="cs-CZ"/>
        </a:p>
      </dgm:t>
    </dgm:pt>
    <dgm:pt modelId="{7750412B-850A-4C14-A026-376187FE85C7}" type="sibTrans" cxnId="{FE815043-D96E-4054-ACF8-3506D783BEBD}">
      <dgm:prSet/>
      <dgm:spPr/>
      <dgm:t>
        <a:bodyPr/>
        <a:lstStyle/>
        <a:p>
          <a:endParaRPr lang="cs-CZ"/>
        </a:p>
      </dgm:t>
    </dgm:pt>
    <dgm:pt modelId="{DAD72186-56E3-4246-A364-DF4E305DB7F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Jaká je míra nadání</a:t>
          </a:r>
        </a:p>
      </dgm:t>
    </dgm:pt>
    <dgm:pt modelId="{2692F646-F6E7-4A1C-877B-AB48E731801E}" type="parTrans" cxnId="{81BE7DCF-801D-4AD0-AA51-4802A8356278}">
      <dgm:prSet/>
      <dgm:spPr/>
      <dgm:t>
        <a:bodyPr/>
        <a:lstStyle/>
        <a:p>
          <a:endParaRPr lang="cs-CZ"/>
        </a:p>
      </dgm:t>
    </dgm:pt>
    <dgm:pt modelId="{5661075D-454D-45EF-A4BF-17354602A12B}" type="sibTrans" cxnId="{81BE7DCF-801D-4AD0-AA51-4802A8356278}">
      <dgm:prSet/>
      <dgm:spPr/>
      <dgm:t>
        <a:bodyPr/>
        <a:lstStyle/>
        <a:p>
          <a:endParaRPr lang="cs-CZ"/>
        </a:p>
      </dgm:t>
    </dgm:pt>
    <dgm:pt modelId="{98A521D0-C6FE-4A23-AA74-3D72ECDDF4FC}">
      <dgm:prSet phldrT="[Text]"/>
      <dgm:spPr/>
      <dgm:t>
        <a:bodyPr/>
        <a:lstStyle/>
        <a:p>
          <a:pPr>
            <a:spcAft>
              <a:spcPct val="15000"/>
            </a:spcAft>
          </a:pPr>
          <a:endParaRPr lang="cs-CZ" sz="1400" dirty="0"/>
        </a:p>
      </dgm:t>
    </dgm:pt>
    <dgm:pt modelId="{559B49E8-7173-425F-A04B-394D6AFD44E7}" type="parTrans" cxnId="{60311714-1DC9-45F2-9FCD-4E6EAD069AA6}">
      <dgm:prSet/>
      <dgm:spPr/>
      <dgm:t>
        <a:bodyPr/>
        <a:lstStyle/>
        <a:p>
          <a:endParaRPr lang="cs-CZ"/>
        </a:p>
      </dgm:t>
    </dgm:pt>
    <dgm:pt modelId="{4BE84A09-BAF3-4FBC-9DCC-92B0DB324EE3}" type="sibTrans" cxnId="{60311714-1DC9-45F2-9FCD-4E6EAD069AA6}">
      <dgm:prSet/>
      <dgm:spPr/>
      <dgm:t>
        <a:bodyPr/>
        <a:lstStyle/>
        <a:p>
          <a:endParaRPr lang="cs-CZ"/>
        </a:p>
      </dgm:t>
    </dgm:pt>
    <dgm:pt modelId="{2F7A80E8-618B-42BE-AA5A-138C4FA35DB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Typ nadaného žáka – osobnost nadaného – typ osobnosti, typ žáka…</a:t>
          </a:r>
        </a:p>
      </dgm:t>
    </dgm:pt>
    <dgm:pt modelId="{1295131F-CE1F-4675-AC6D-5C5C230BB2E7}" type="parTrans" cxnId="{EBEFAADC-DD45-45DB-9F65-4DDBD3D02B17}">
      <dgm:prSet/>
      <dgm:spPr/>
      <dgm:t>
        <a:bodyPr/>
        <a:lstStyle/>
        <a:p>
          <a:endParaRPr lang="cs-CZ"/>
        </a:p>
      </dgm:t>
    </dgm:pt>
    <dgm:pt modelId="{36BC853C-303B-41CA-A7B7-B7A0823C1B32}" type="sibTrans" cxnId="{EBEFAADC-DD45-45DB-9F65-4DDBD3D02B17}">
      <dgm:prSet/>
      <dgm:spPr/>
      <dgm:t>
        <a:bodyPr/>
        <a:lstStyle/>
        <a:p>
          <a:endParaRPr lang="cs-CZ"/>
        </a:p>
      </dgm:t>
    </dgm:pt>
    <dgm:pt modelId="{399562BA-03B0-458B-A040-5B352D52690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Doporučené postupy pro vzdělávání nadaných</a:t>
          </a:r>
        </a:p>
      </dgm:t>
    </dgm:pt>
    <dgm:pt modelId="{D62B4541-D88D-4C7C-8C23-50A83ACF702E}" type="parTrans" cxnId="{60990604-171E-4ADC-B430-E193C79F60E3}">
      <dgm:prSet/>
      <dgm:spPr/>
      <dgm:t>
        <a:bodyPr/>
        <a:lstStyle/>
        <a:p>
          <a:endParaRPr lang="cs-CZ"/>
        </a:p>
      </dgm:t>
    </dgm:pt>
    <dgm:pt modelId="{E7C34E55-4F28-4237-8736-FE6F3FF5CE06}" type="sibTrans" cxnId="{60990604-171E-4ADC-B430-E193C79F60E3}">
      <dgm:prSet/>
      <dgm:spPr/>
      <dgm:t>
        <a:bodyPr/>
        <a:lstStyle/>
        <a:p>
          <a:endParaRPr lang="cs-CZ"/>
        </a:p>
      </dgm:t>
    </dgm:pt>
    <dgm:pt modelId="{60B68D80-87F2-4E61-837B-493F86D23DD7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s-CZ" sz="2000" dirty="0"/>
            <a:t>Metody obohacení a akcelerace</a:t>
          </a:r>
        </a:p>
      </dgm:t>
    </dgm:pt>
    <dgm:pt modelId="{E3F414F2-8221-4747-840F-876CFE76A635}" type="parTrans" cxnId="{68543DD4-DF80-440F-9F15-08D9384FD559}">
      <dgm:prSet/>
      <dgm:spPr/>
    </dgm:pt>
    <dgm:pt modelId="{D7408237-7294-40B1-A276-F45F7D5AC8F2}" type="sibTrans" cxnId="{68543DD4-DF80-440F-9F15-08D9384FD559}">
      <dgm:prSet/>
      <dgm:spPr/>
    </dgm:pt>
    <dgm:pt modelId="{FF041347-3410-4FA4-9942-B68DBBC9972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Modely práce s nadanými</a:t>
          </a:r>
        </a:p>
      </dgm:t>
    </dgm:pt>
    <dgm:pt modelId="{91E2E11A-E133-47B7-B6EC-3E7AC38A1F7B}" type="parTrans" cxnId="{40BD0539-9936-44B9-8483-28D2D4DB3F50}">
      <dgm:prSet/>
      <dgm:spPr/>
    </dgm:pt>
    <dgm:pt modelId="{0B20B898-03D1-405C-97B6-79A6D714BEBA}" type="sibTrans" cxnId="{40BD0539-9936-44B9-8483-28D2D4DB3F50}">
      <dgm:prSet/>
      <dgm:spPr/>
    </dgm:pt>
    <dgm:pt modelId="{9D6B3B80-98B3-4864-BA73-E08B47576A0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V čem je nadaný – oblast (druh, typ) nadání</a:t>
          </a:r>
        </a:p>
      </dgm:t>
    </dgm:pt>
    <dgm:pt modelId="{9F828A9F-F490-4CAB-992B-7FC61567BB7B}" type="sibTrans" cxnId="{3DADA5C6-DCA0-4F47-9C9B-1B87538BE112}">
      <dgm:prSet/>
      <dgm:spPr/>
      <dgm:t>
        <a:bodyPr/>
        <a:lstStyle/>
        <a:p>
          <a:endParaRPr lang="cs-CZ"/>
        </a:p>
      </dgm:t>
    </dgm:pt>
    <dgm:pt modelId="{333B83A3-B4F8-402B-8E4D-6798F2878D2B}" type="parTrans" cxnId="{3DADA5C6-DCA0-4F47-9C9B-1B87538BE112}">
      <dgm:prSet/>
      <dgm:spPr/>
      <dgm:t>
        <a:bodyPr/>
        <a:lstStyle/>
        <a:p>
          <a:endParaRPr lang="cs-CZ"/>
        </a:p>
      </dgm:t>
    </dgm:pt>
    <dgm:pt modelId="{4D602D89-84D0-4E70-9F3B-E14FBFA3FD5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Inkluze – diferenciace – segregace</a:t>
          </a:r>
        </a:p>
      </dgm:t>
    </dgm:pt>
    <dgm:pt modelId="{8242699C-4A2B-4A6B-83D0-6A2D1DFF737F}" type="parTrans" cxnId="{2222E709-17EA-4864-8E9A-26B095BFD173}">
      <dgm:prSet/>
      <dgm:spPr/>
    </dgm:pt>
    <dgm:pt modelId="{5A9F06B9-3968-4C6D-B427-CD5AA6EBA71A}" type="sibTrans" cxnId="{2222E709-17EA-4864-8E9A-26B095BFD173}">
      <dgm:prSet/>
      <dgm:spPr/>
    </dgm:pt>
    <dgm:pt modelId="{61E24086-5818-479F-9C3F-3A9441BD48C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000" dirty="0"/>
            <a:t>Modely vyvážené inkluze</a:t>
          </a:r>
        </a:p>
      </dgm:t>
    </dgm:pt>
    <dgm:pt modelId="{5ABD90A0-1456-4DA8-BFED-1D138614C864}" type="parTrans" cxnId="{0D4288F6-073E-49C2-9257-016040FA3720}">
      <dgm:prSet/>
      <dgm:spPr/>
    </dgm:pt>
    <dgm:pt modelId="{8B1D7C93-1201-40B4-9683-6653E52ADCD3}" type="sibTrans" cxnId="{0D4288F6-073E-49C2-9257-016040FA3720}">
      <dgm:prSet/>
      <dgm:spPr/>
    </dgm:pt>
    <dgm:pt modelId="{33FA543F-E4E6-46DD-9DFE-ECADF7826D47}" type="pres">
      <dgm:prSet presAssocID="{1BBD2A97-0D78-4F69-B4E6-52D90D058FBC}" presName="Name0" presStyleCnt="0">
        <dgm:presLayoutVars>
          <dgm:dir/>
          <dgm:animLvl val="lvl"/>
          <dgm:resizeHandles/>
        </dgm:presLayoutVars>
      </dgm:prSet>
      <dgm:spPr/>
    </dgm:pt>
    <dgm:pt modelId="{E0F7F797-CFFD-429C-A13E-8655888F29B4}" type="pres">
      <dgm:prSet presAssocID="{B89ABFA6-DA1B-417B-BA82-B7A8320712DC}" presName="linNode" presStyleCnt="0"/>
      <dgm:spPr/>
    </dgm:pt>
    <dgm:pt modelId="{56496252-3207-44B6-9A1E-5C37D1C1DBE9}" type="pres">
      <dgm:prSet presAssocID="{B89ABFA6-DA1B-417B-BA82-B7A8320712DC}" presName="parentShp" presStyleLbl="node1" presStyleIdx="0" presStyleCnt="2" custScaleX="86567">
        <dgm:presLayoutVars>
          <dgm:bulletEnabled val="1"/>
        </dgm:presLayoutVars>
      </dgm:prSet>
      <dgm:spPr/>
    </dgm:pt>
    <dgm:pt modelId="{ABD09D50-8CE7-40D1-8511-27FED41A887A}" type="pres">
      <dgm:prSet presAssocID="{B89ABFA6-DA1B-417B-BA82-B7A8320712DC}" presName="childShp" presStyleLbl="bgAccFollowNode1" presStyleIdx="0" presStyleCnt="2" custScaleX="150005" custScaleY="121950">
        <dgm:presLayoutVars>
          <dgm:bulletEnabled val="1"/>
        </dgm:presLayoutVars>
      </dgm:prSet>
      <dgm:spPr/>
    </dgm:pt>
    <dgm:pt modelId="{EE39B313-D84A-4B21-9E48-25D932D07F67}" type="pres">
      <dgm:prSet presAssocID="{83E232CC-DEAF-4F64-BBEA-712018499444}" presName="spacing" presStyleCnt="0"/>
      <dgm:spPr/>
    </dgm:pt>
    <dgm:pt modelId="{444448E9-3FBA-4322-9E40-F4EB2AC882E1}" type="pres">
      <dgm:prSet presAssocID="{467E66E5-0B9B-4EFB-A0F4-898C5E1ACC71}" presName="linNode" presStyleCnt="0"/>
      <dgm:spPr/>
    </dgm:pt>
    <dgm:pt modelId="{B7467A51-A1D1-4D90-A70F-FD2097C0DC04}" type="pres">
      <dgm:prSet presAssocID="{467E66E5-0B9B-4EFB-A0F4-898C5E1ACC71}" presName="parentShp" presStyleLbl="node1" presStyleIdx="1" presStyleCnt="2" custScaleX="84303">
        <dgm:presLayoutVars>
          <dgm:bulletEnabled val="1"/>
        </dgm:presLayoutVars>
      </dgm:prSet>
      <dgm:spPr/>
    </dgm:pt>
    <dgm:pt modelId="{826735FB-1EEA-4CDB-A738-67E0D062C866}" type="pres">
      <dgm:prSet presAssocID="{467E66E5-0B9B-4EFB-A0F4-898C5E1ACC71}" presName="childShp" presStyleLbl="bgAccFollowNode1" presStyleIdx="1" presStyleCnt="2" custScaleX="146138" custScaleY="136589">
        <dgm:presLayoutVars>
          <dgm:bulletEnabled val="1"/>
        </dgm:presLayoutVars>
      </dgm:prSet>
      <dgm:spPr/>
    </dgm:pt>
  </dgm:ptLst>
  <dgm:cxnLst>
    <dgm:cxn modelId="{60990604-171E-4ADC-B430-E193C79F60E3}" srcId="{467E66E5-0B9B-4EFB-A0F4-898C5E1ACC71}" destId="{399562BA-03B0-458B-A040-5B352D526903}" srcOrd="2" destOrd="0" parTransId="{D62B4541-D88D-4C7C-8C23-50A83ACF702E}" sibTransId="{E7C34E55-4F28-4237-8736-FE6F3FF5CE06}"/>
    <dgm:cxn modelId="{2222E709-17EA-4864-8E9A-26B095BFD173}" srcId="{467E66E5-0B9B-4EFB-A0F4-898C5E1ACC71}" destId="{4D602D89-84D0-4E70-9F3B-E14FBFA3FD58}" srcOrd="3" destOrd="0" parTransId="{8242699C-4A2B-4A6B-83D0-6A2D1DFF737F}" sibTransId="{5A9F06B9-3968-4C6D-B427-CD5AA6EBA71A}"/>
    <dgm:cxn modelId="{60311714-1DC9-45F2-9FCD-4E6EAD069AA6}" srcId="{B89ABFA6-DA1B-417B-BA82-B7A8320712DC}" destId="{98A521D0-C6FE-4A23-AA74-3D72ECDDF4FC}" srcOrd="4" destOrd="0" parTransId="{559B49E8-7173-425F-A04B-394D6AFD44E7}" sibTransId="{4BE84A09-BAF3-4FBC-9DCC-92B0DB324EE3}"/>
    <dgm:cxn modelId="{0E33A91F-C12E-432B-B647-FDDF5E4F1518}" type="presOf" srcId="{98A521D0-C6FE-4A23-AA74-3D72ECDDF4FC}" destId="{ABD09D50-8CE7-40D1-8511-27FED41A887A}" srcOrd="0" destOrd="4" presId="urn:microsoft.com/office/officeart/2005/8/layout/vList6"/>
    <dgm:cxn modelId="{F8298425-1984-4551-96AB-A4EA8F0E6210}" type="presOf" srcId="{1BBD2A97-0D78-4F69-B4E6-52D90D058FBC}" destId="{33FA543F-E4E6-46DD-9DFE-ECADF7826D47}" srcOrd="0" destOrd="0" presId="urn:microsoft.com/office/officeart/2005/8/layout/vList6"/>
    <dgm:cxn modelId="{F5F1C426-A6F1-46B6-94F1-D5561F230AAF}" type="presOf" srcId="{67BA0F27-E428-4549-A32F-D8A1753B7A68}" destId="{ABD09D50-8CE7-40D1-8511-27FED41A887A}" srcOrd="0" destOrd="5" presId="urn:microsoft.com/office/officeart/2005/8/layout/vList6"/>
    <dgm:cxn modelId="{72A08335-5DE6-4811-A958-5371BCB52D0A}" type="presOf" srcId="{467E66E5-0B9B-4EFB-A0F4-898C5E1ACC71}" destId="{B7467A51-A1D1-4D90-A70F-FD2097C0DC04}" srcOrd="0" destOrd="0" presId="urn:microsoft.com/office/officeart/2005/8/layout/vList6"/>
    <dgm:cxn modelId="{40BD0539-9936-44B9-8483-28D2D4DB3F50}" srcId="{467E66E5-0B9B-4EFB-A0F4-898C5E1ACC71}" destId="{FF041347-3410-4FA4-9942-B68DBBC99720}" srcOrd="1" destOrd="0" parTransId="{91E2E11A-E133-47B7-B6EC-3E7AC38A1F7B}" sibTransId="{0B20B898-03D1-405C-97B6-79A6D714BEBA}"/>
    <dgm:cxn modelId="{B4D6045D-8CA6-464B-A7DB-B6244C58DCE5}" srcId="{B89ABFA6-DA1B-417B-BA82-B7A8320712DC}" destId="{A42D9BC5-FB15-47F7-A3DF-1BF05DF870F4}" srcOrd="0" destOrd="0" parTransId="{8734A02E-5C35-4F2A-8FA2-F371F3D342BA}" sibTransId="{E6B8403F-AB35-467A-93E2-E336FB99B987}"/>
    <dgm:cxn modelId="{FE815043-D96E-4054-ACF8-3506D783BEBD}" srcId="{B89ABFA6-DA1B-417B-BA82-B7A8320712DC}" destId="{67BA0F27-E428-4549-A32F-D8A1753B7A68}" srcOrd="5" destOrd="0" parTransId="{04773E67-301E-4BE8-9483-C12F4429599E}" sibTransId="{7750412B-850A-4C14-A026-376187FE85C7}"/>
    <dgm:cxn modelId="{36B2B063-CF94-4FA1-9514-D21AA35E76B9}" type="presOf" srcId="{2F7A80E8-618B-42BE-AA5A-138C4FA35DB9}" destId="{ABD09D50-8CE7-40D1-8511-27FED41A887A}" srcOrd="0" destOrd="3" presId="urn:microsoft.com/office/officeart/2005/8/layout/vList6"/>
    <dgm:cxn modelId="{B861C864-0D73-4826-8B1A-98F5F67897B0}" type="presOf" srcId="{B89ABFA6-DA1B-417B-BA82-B7A8320712DC}" destId="{56496252-3207-44B6-9A1E-5C37D1C1DBE9}" srcOrd="0" destOrd="0" presId="urn:microsoft.com/office/officeart/2005/8/layout/vList6"/>
    <dgm:cxn modelId="{026200A8-5D14-4311-BD31-0C148FEDA57E}" type="presOf" srcId="{399562BA-03B0-458B-A040-5B352D526903}" destId="{826735FB-1EEA-4CDB-A738-67E0D062C866}" srcOrd="0" destOrd="2" presId="urn:microsoft.com/office/officeart/2005/8/layout/vList6"/>
    <dgm:cxn modelId="{83E493B2-A7B6-4262-84AA-48452FC9C293}" type="presOf" srcId="{61E24086-5818-479F-9C3F-3A9441BD48C3}" destId="{826735FB-1EEA-4CDB-A738-67E0D062C866}" srcOrd="0" destOrd="4" presId="urn:microsoft.com/office/officeart/2005/8/layout/vList6"/>
    <dgm:cxn modelId="{F5C52BC4-F36D-4927-ABD8-CD3E108DC112}" type="presOf" srcId="{9D6B3B80-98B3-4864-BA73-E08B47576A03}" destId="{ABD09D50-8CE7-40D1-8511-27FED41A887A}" srcOrd="0" destOrd="1" presId="urn:microsoft.com/office/officeart/2005/8/layout/vList6"/>
    <dgm:cxn modelId="{3DADA5C6-DCA0-4F47-9C9B-1B87538BE112}" srcId="{B89ABFA6-DA1B-417B-BA82-B7A8320712DC}" destId="{9D6B3B80-98B3-4864-BA73-E08B47576A03}" srcOrd="1" destOrd="0" parTransId="{333B83A3-B4F8-402B-8E4D-6798F2878D2B}" sibTransId="{9F828A9F-F490-4CAB-992B-7FC61567BB7B}"/>
    <dgm:cxn modelId="{81BE7DCF-801D-4AD0-AA51-4802A8356278}" srcId="{B89ABFA6-DA1B-417B-BA82-B7A8320712DC}" destId="{DAD72186-56E3-4246-A364-DF4E305DB7F2}" srcOrd="2" destOrd="0" parTransId="{2692F646-F6E7-4A1C-877B-AB48E731801E}" sibTransId="{5661075D-454D-45EF-A4BF-17354602A12B}"/>
    <dgm:cxn modelId="{81FEFCD0-7977-4485-A6F5-0051FAA63973}" type="presOf" srcId="{FF041347-3410-4FA4-9942-B68DBBC99720}" destId="{826735FB-1EEA-4CDB-A738-67E0D062C866}" srcOrd="0" destOrd="1" presId="urn:microsoft.com/office/officeart/2005/8/layout/vList6"/>
    <dgm:cxn modelId="{68543DD4-DF80-440F-9F15-08D9384FD559}" srcId="{467E66E5-0B9B-4EFB-A0F4-898C5E1ACC71}" destId="{60B68D80-87F2-4E61-837B-493F86D23DD7}" srcOrd="0" destOrd="0" parTransId="{E3F414F2-8221-4747-840F-876CFE76A635}" sibTransId="{D7408237-7294-40B1-A276-F45F7D5AC8F2}"/>
    <dgm:cxn modelId="{EBEFAADC-DD45-45DB-9F65-4DDBD3D02B17}" srcId="{B89ABFA6-DA1B-417B-BA82-B7A8320712DC}" destId="{2F7A80E8-618B-42BE-AA5A-138C4FA35DB9}" srcOrd="3" destOrd="0" parTransId="{1295131F-CE1F-4675-AC6D-5C5C230BB2E7}" sibTransId="{36BC853C-303B-41CA-A7B7-B7A0823C1B32}"/>
    <dgm:cxn modelId="{AA0E01DF-3087-46BC-93DF-B20A7EEDCB36}" type="presOf" srcId="{DAD72186-56E3-4246-A364-DF4E305DB7F2}" destId="{ABD09D50-8CE7-40D1-8511-27FED41A887A}" srcOrd="0" destOrd="2" presId="urn:microsoft.com/office/officeart/2005/8/layout/vList6"/>
    <dgm:cxn modelId="{BA86F3E0-2B96-4E61-B2AB-615BDF971DE2}" type="presOf" srcId="{60B68D80-87F2-4E61-837B-493F86D23DD7}" destId="{826735FB-1EEA-4CDB-A738-67E0D062C866}" srcOrd="0" destOrd="0" presId="urn:microsoft.com/office/officeart/2005/8/layout/vList6"/>
    <dgm:cxn modelId="{0CB1C0E6-42F2-4C85-88E1-8B41E2A62A4B}" srcId="{1BBD2A97-0D78-4F69-B4E6-52D90D058FBC}" destId="{467E66E5-0B9B-4EFB-A0F4-898C5E1ACC71}" srcOrd="1" destOrd="0" parTransId="{1492EFCB-966B-4386-B68C-BBBB27AA3487}" sibTransId="{3A914C65-81B2-44EE-AF05-B9E89ED440A8}"/>
    <dgm:cxn modelId="{8BB14DF0-F94B-44FB-8D73-284AF36D9C06}" srcId="{1BBD2A97-0D78-4F69-B4E6-52D90D058FBC}" destId="{B89ABFA6-DA1B-417B-BA82-B7A8320712DC}" srcOrd="0" destOrd="0" parTransId="{A72807FC-F8F2-49F0-B522-715E4EAFA52F}" sibTransId="{83E232CC-DEAF-4F64-BBEA-712018499444}"/>
    <dgm:cxn modelId="{6ABB4DF5-F029-4604-B16D-F8F5BBB78C19}" type="presOf" srcId="{4D602D89-84D0-4E70-9F3B-E14FBFA3FD58}" destId="{826735FB-1EEA-4CDB-A738-67E0D062C866}" srcOrd="0" destOrd="3" presId="urn:microsoft.com/office/officeart/2005/8/layout/vList6"/>
    <dgm:cxn modelId="{0D4288F6-073E-49C2-9257-016040FA3720}" srcId="{467E66E5-0B9B-4EFB-A0F4-898C5E1ACC71}" destId="{61E24086-5818-479F-9C3F-3A9441BD48C3}" srcOrd="4" destOrd="0" parTransId="{5ABD90A0-1456-4DA8-BFED-1D138614C864}" sibTransId="{8B1D7C93-1201-40B4-9683-6653E52ADCD3}"/>
    <dgm:cxn modelId="{6621A8FB-FDBE-411A-8BEB-850D975401C9}" type="presOf" srcId="{A42D9BC5-FB15-47F7-A3DF-1BF05DF870F4}" destId="{ABD09D50-8CE7-40D1-8511-27FED41A887A}" srcOrd="0" destOrd="0" presId="urn:microsoft.com/office/officeart/2005/8/layout/vList6"/>
    <dgm:cxn modelId="{382C8136-E63A-4A2D-A7AF-65216B81DC45}" type="presParOf" srcId="{33FA543F-E4E6-46DD-9DFE-ECADF7826D47}" destId="{E0F7F797-CFFD-429C-A13E-8655888F29B4}" srcOrd="0" destOrd="0" presId="urn:microsoft.com/office/officeart/2005/8/layout/vList6"/>
    <dgm:cxn modelId="{3B9F471B-875C-4A14-9F47-278DCC8411DB}" type="presParOf" srcId="{E0F7F797-CFFD-429C-A13E-8655888F29B4}" destId="{56496252-3207-44B6-9A1E-5C37D1C1DBE9}" srcOrd="0" destOrd="0" presId="urn:microsoft.com/office/officeart/2005/8/layout/vList6"/>
    <dgm:cxn modelId="{085ED7C0-1A25-43E4-92A2-DC8A889A77F2}" type="presParOf" srcId="{E0F7F797-CFFD-429C-A13E-8655888F29B4}" destId="{ABD09D50-8CE7-40D1-8511-27FED41A887A}" srcOrd="1" destOrd="0" presId="urn:microsoft.com/office/officeart/2005/8/layout/vList6"/>
    <dgm:cxn modelId="{C08CCECA-E6BF-4076-85CE-2227F3E8FA32}" type="presParOf" srcId="{33FA543F-E4E6-46DD-9DFE-ECADF7826D47}" destId="{EE39B313-D84A-4B21-9E48-25D932D07F67}" srcOrd="1" destOrd="0" presId="urn:microsoft.com/office/officeart/2005/8/layout/vList6"/>
    <dgm:cxn modelId="{678573C1-92E7-48F9-A24B-E60D410406D0}" type="presParOf" srcId="{33FA543F-E4E6-46DD-9DFE-ECADF7826D47}" destId="{444448E9-3FBA-4322-9E40-F4EB2AC882E1}" srcOrd="2" destOrd="0" presId="urn:microsoft.com/office/officeart/2005/8/layout/vList6"/>
    <dgm:cxn modelId="{B16A5467-7E11-4BBF-A50C-0D2EF616C79E}" type="presParOf" srcId="{444448E9-3FBA-4322-9E40-F4EB2AC882E1}" destId="{B7467A51-A1D1-4D90-A70F-FD2097C0DC04}" srcOrd="0" destOrd="0" presId="urn:microsoft.com/office/officeart/2005/8/layout/vList6"/>
    <dgm:cxn modelId="{906C3FD7-355C-4FFA-864C-2E7AE8554B3C}" type="presParOf" srcId="{444448E9-3FBA-4322-9E40-F4EB2AC882E1}" destId="{826735FB-1EEA-4CDB-A738-67E0D062C8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09D50-8CE7-40D1-8511-27FED41A887A}">
      <dsp:nvSpPr>
        <dsp:cNvPr id="0" name=""/>
        <dsp:cNvSpPr/>
      </dsp:nvSpPr>
      <dsp:spPr>
        <a:xfrm>
          <a:off x="2444202" y="1895"/>
          <a:ext cx="6333101" cy="203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Kdo je nadaný – identifikace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V čem je nadaný – oblast (druh, typ) nadání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Jaká je míra nadání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Typ nadaného žáka – osobnost nadaného – typ osobnosti, typ žáka…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/>
        </a:p>
      </dsp:txBody>
      <dsp:txXfrm>
        <a:off x="2444202" y="255977"/>
        <a:ext cx="5570857" cy="1524489"/>
      </dsp:txXfrm>
    </dsp:sp>
    <dsp:sp modelId="{56496252-3207-44B6-9A1E-5C37D1C1DBE9}">
      <dsp:nvSpPr>
        <dsp:cNvPr id="0" name=""/>
        <dsp:cNvSpPr/>
      </dsp:nvSpPr>
      <dsp:spPr>
        <a:xfrm>
          <a:off x="7672" y="184825"/>
          <a:ext cx="2436530" cy="166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Jak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(a co) poznat</a:t>
          </a:r>
        </a:p>
      </dsp:txBody>
      <dsp:txXfrm>
        <a:off x="89038" y="266191"/>
        <a:ext cx="2273798" cy="1504059"/>
      </dsp:txXfrm>
    </dsp:sp>
    <dsp:sp modelId="{826735FB-1EEA-4CDB-A738-67E0D062C866}">
      <dsp:nvSpPr>
        <dsp:cNvPr id="0" name=""/>
        <dsp:cNvSpPr/>
      </dsp:nvSpPr>
      <dsp:spPr>
        <a:xfrm>
          <a:off x="2441192" y="2201226"/>
          <a:ext cx="6341362" cy="22766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Metody obohacení a akcelerace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Modely práce s nadanými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Doporučené postupy pro vzdělávání nadaných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Inkluze – diferenciace – segregace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000" kern="1200" dirty="0"/>
            <a:t>Modely vyvážené inkluze</a:t>
          </a:r>
        </a:p>
      </dsp:txBody>
      <dsp:txXfrm>
        <a:off x="2441192" y="2485808"/>
        <a:ext cx="5487617" cy="1707490"/>
      </dsp:txXfrm>
    </dsp:sp>
    <dsp:sp modelId="{B7467A51-A1D1-4D90-A70F-FD2097C0DC04}">
      <dsp:nvSpPr>
        <dsp:cNvPr id="0" name=""/>
        <dsp:cNvSpPr/>
      </dsp:nvSpPr>
      <dsp:spPr>
        <a:xfrm>
          <a:off x="2420" y="2506157"/>
          <a:ext cx="2438772" cy="166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Jak vzdělávat</a:t>
          </a:r>
        </a:p>
      </dsp:txBody>
      <dsp:txXfrm>
        <a:off x="83786" y="2587523"/>
        <a:ext cx="2276040" cy="1504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DA7C9B1-C199-4A14-8CB1-4F6EE1E8DBAA}" type="datetimeFigureOut">
              <a:rPr lang="cs-CZ"/>
              <a:pPr>
                <a:defRPr/>
              </a:pPr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D25E6E3-C816-489B-8954-22A800CB33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3F23B3-612C-4473-99B7-600CC61DD3AC}" type="slidenum">
              <a:rPr lang="en-GB" altLang="cs-CZ" smtClean="0"/>
              <a:pPr eaLnBrk="1" hangingPunct="1"/>
              <a:t>28</a:t>
            </a:fld>
            <a:endParaRPr lang="en-GB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595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AEDD5A-934A-4C9E-AED7-02C7DA292B84}" type="slidenum">
              <a:rPr lang="en-GB" altLang="en-US" smtClean="0"/>
              <a:pPr eaLnBrk="1" hangingPunct="1"/>
              <a:t>58</a:t>
            </a:fld>
            <a:endParaRPr lang="en-GB" altLang="en-US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44C6433-4E06-4109-BC07-2308905A2175}" type="slidenum">
              <a:rPr lang="en-GB" altLang="en-US" sz="1200"/>
              <a:pPr algn="r" eaLnBrk="1" hangingPunct="1"/>
              <a:t>58</a:t>
            </a:fld>
            <a:endParaRPr lang="en-GB" alt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7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5681-8541-4793-AEB2-65ECB8BABB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BB01-1C0D-43EF-8A74-16690D315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3308-5BA6-424E-8A62-F5AC2EADCA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86BD-4A60-4D8A-8FC6-43907B9A69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B19C-AA3E-4EB3-AB8A-30224B3BDA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CCD5-88BD-4D9E-9D14-FF7E64352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A6B0-9578-40D2-8D68-59F5EA0E80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4E9A-38B0-4458-92C2-F49E6D6BC4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C4A1-30AB-4142-BC9C-ED0BBD2CBB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EF1F-B397-496E-A368-3FDD5BEF1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E535-AED8-4710-A9B4-796D710916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725744-1775-476B-95A9-C92D476FEC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8" r:id="rId2"/>
    <p:sldLayoutId id="2147483817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8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Gagneho%20diferenci&#225;ln&#237;%20model%20talentu%20a%20nad&#225;ni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RkJpVn5CY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etodika%20pro%20nadan&#233;%20d&#283;ti_nadane%20deti%20ve%20skolach%20a%20skolkach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Diagnostika%20nadaneho-%20cyklus.docx" TargetMode="External"/><Relationship Id="rId2" Type="http://schemas.openxmlformats.org/officeDocument/2006/relationships/hyperlink" Target="https://www.nadanedeti.cz/odborne-zdroje-clanky-typicke-charakteristik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danedeti.cz/userfiles/6860100016/files/Charakteristiky%20nadan%C3%BDch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FKOVBRSez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07907959_Objevte_v_sobe_Einsteina" TargetMode="External"/><Relationship Id="rId2" Type="http://schemas.openxmlformats.org/officeDocument/2006/relationships/hyperlink" Target="https://www.invenio.muni.cz/o-inveniu-zakladni-informac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bchod.portal.cz/pedagogika/typologie-osobnosti-u-deti/#ukazk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Profily%20nadanych_interni%20preklad%20Talnetu%20IB.x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odely-vyvazene-inkluz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deti.mensa.cz/index.php?pg=odborne-informace--pracovni-listy--most-2000--matematika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dU-MgwaZ-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t/nadani/nadani-literatura-v-cestine" TargetMode="External"/><Relationship Id="rId2" Type="http://schemas.openxmlformats.org/officeDocument/2006/relationships/hyperlink" Target="https://www.nadanedeti.cz/odborne-zdroje-knihy-o-nadani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trnova@ped.muni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3UgExwWUo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3UgExwWUoM?feature=oembed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133528" cy="18288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50440" algn="l"/>
              </a:tabLst>
            </a:pPr>
            <a:r>
              <a:rPr lang="cs-CZ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Nadané děti v MŠ a na 1. stupni ZŠ - nadání jako prokletí nebo dar?</a:t>
            </a:r>
            <a:endParaRPr lang="cs-CZ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sz="2800" dirty="0"/>
          </a:p>
          <a:p>
            <a:pPr algn="ctr"/>
            <a:r>
              <a:rPr lang="cs-CZ" sz="2800" dirty="0"/>
              <a:t>Eva Trnová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15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34870"/>
            <a:ext cx="8507288" cy="1593930"/>
          </a:xfrm>
        </p:spPr>
        <p:txBody>
          <a:bodyPr/>
          <a:lstStyle/>
          <a:p>
            <a:r>
              <a:rPr lang="cs-CZ" dirty="0"/>
              <a:t>Kresby 4 letého </a:t>
            </a:r>
            <a:br>
              <a:rPr lang="cs-CZ" dirty="0"/>
            </a:br>
            <a:r>
              <a:rPr lang="cs-CZ" dirty="0"/>
              <a:t>chlapce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5" y="1920085"/>
            <a:ext cx="4038600" cy="227171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5" y="4365104"/>
            <a:ext cx="4038600" cy="227171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87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6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891B5-58DD-E39C-AA3B-41BB39CC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vysvětlující nadání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0C361-1999-EC29-8808-9308B429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  <a:ea typeface="Times New Roman" panose="02020603050405020304" pitchFamily="18" charset="0"/>
              </a:rPr>
              <a:t>V současnosti preference modelů před jednotlivými definicemi – snaha o komplexní pohled. </a:t>
            </a:r>
          </a:p>
          <a:p>
            <a:r>
              <a:rPr lang="cs-CZ" sz="2800" dirty="0">
                <a:ea typeface="Times New Roman" panose="02020603050405020304" pitchFamily="18" charset="0"/>
              </a:rPr>
              <a:t>M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ultidimenzionální přístup - s</a:t>
            </a:r>
            <a:r>
              <a:rPr lang="cs-CZ" sz="2800" dirty="0"/>
              <a:t>naha postihnout 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nadání jako výsledek vzájemného působení osobnostních faktorů, faktorů prostředí a někdy i dalších proměnných, jako je například štěstí a náhoda.</a:t>
            </a:r>
          </a:p>
          <a:p>
            <a:r>
              <a:rPr lang="cs-CZ" sz="2800" dirty="0">
                <a:ea typeface="Times New Roman" panose="02020603050405020304" pitchFamily="18" charset="0"/>
              </a:rPr>
              <a:t>Text o modelech bude v souboru materiálů.</a:t>
            </a:r>
            <a:endParaRPr lang="cs-CZ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7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8E87E-0A19-7A85-3ABD-3BDD8F72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nejznámějších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2C42C-4F00-C0D4-E066-756A5A745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Text – Modely vysvětlující nadání</a:t>
            </a:r>
          </a:p>
        </p:txBody>
      </p:sp>
    </p:spTree>
    <p:extLst>
      <p:ext uri="{BB962C8B-B14F-4D97-AF65-F5344CB8AC3E}">
        <p14:creationId xmlns:p14="http://schemas.microsoft.com/office/powerpoint/2010/main" val="78913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F697FCA-2492-06FF-C548-9F899F27B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576263"/>
          </a:xfrm>
        </p:spPr>
        <p:txBody>
          <a:bodyPr/>
          <a:lstStyle/>
          <a:p>
            <a:pPr eaLnBrk="1" hangingPunct="1"/>
            <a:r>
              <a:rPr lang="cs-CZ" altLang="cs-CZ" sz="4000" b="1"/>
              <a:t>Renzulliho model nadání</a:t>
            </a:r>
            <a:endParaRPr lang="cs-CZ" altLang="en-US" sz="4000" b="1"/>
          </a:p>
        </p:txBody>
      </p:sp>
      <p:pic>
        <p:nvPicPr>
          <p:cNvPr id="30723" name="Zástupný symbol pro obsah 1">
            <a:extLst>
              <a:ext uri="{FF2B5EF4-FFF2-40B4-BE49-F238E27FC236}">
                <a16:creationId xmlns:a16="http://schemas.microsoft.com/office/drawing/2014/main" id="{A1489BB4-16B1-FC32-3130-BCEF3087E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420938"/>
            <a:ext cx="4171950" cy="3768725"/>
          </a:xfrm>
        </p:spPr>
      </p:pic>
      <p:sp>
        <p:nvSpPr>
          <p:cNvPr id="30724" name="Rectangle 5">
            <a:extLst>
              <a:ext uri="{FF2B5EF4-FFF2-40B4-BE49-F238E27FC236}">
                <a16:creationId xmlns:a16="http://schemas.microsoft.com/office/drawing/2014/main" id="{1255E185-6EB7-613F-BE4E-2B6C5EA68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FD66914-C9D7-8600-15BC-0C3ACECA4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Mönksův model</a:t>
            </a:r>
            <a:endParaRPr lang="cs-CZ" altLang="en-US"/>
          </a:p>
        </p:txBody>
      </p:sp>
      <p:pic>
        <p:nvPicPr>
          <p:cNvPr id="31747" name="Zástupný symbol pro obsah 1">
            <a:extLst>
              <a:ext uri="{FF2B5EF4-FFF2-40B4-BE49-F238E27FC236}">
                <a16:creationId xmlns:a16="http://schemas.microsoft.com/office/drawing/2014/main" id="{5FA43B96-39F6-741E-CB22-F8B1280F1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844675"/>
            <a:ext cx="6367462" cy="4392613"/>
          </a:xfrm>
        </p:spPr>
      </p:pic>
      <p:sp>
        <p:nvSpPr>
          <p:cNvPr id="31748" name="Rectangle 5">
            <a:extLst>
              <a:ext uri="{FF2B5EF4-FFF2-40B4-BE49-F238E27FC236}">
                <a16:creationId xmlns:a16="http://schemas.microsoft.com/office/drawing/2014/main" id="{944E1FDB-A020-ACBC-4D68-9BA320AC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7E849941-0FED-BCB8-49AB-D866E6C6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52400"/>
            <a:ext cx="8137525" cy="1600200"/>
          </a:xfrm>
        </p:spPr>
        <p:txBody>
          <a:bodyPr/>
          <a:lstStyle/>
          <a:p>
            <a:r>
              <a:rPr lang="cs-CZ" altLang="en-US" u="sng" dirty="0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GB" altLang="en-US" u="sng" dirty="0" err="1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agneho</a:t>
            </a:r>
            <a:r>
              <a:rPr lang="en-GB" altLang="en-US" u="sng" dirty="0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altLang="en-US" u="sng" dirty="0" err="1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diferenciální</a:t>
            </a:r>
            <a:r>
              <a:rPr lang="en-GB" altLang="en-US" u="sng" dirty="0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model </a:t>
            </a:r>
            <a:r>
              <a:rPr lang="en-GB" altLang="en-US" dirty="0" err="1"/>
              <a:t>talentu</a:t>
            </a:r>
            <a:r>
              <a:rPr lang="en-GB" altLang="en-US" dirty="0"/>
              <a:t> a </a:t>
            </a:r>
            <a:r>
              <a:rPr lang="en-GB" altLang="en-US" dirty="0" err="1"/>
              <a:t>nadání</a:t>
            </a:r>
            <a:endParaRPr lang="en-GB" altLang="en-US" dirty="0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05B3D58D-6695-886C-1B0D-3CB3D350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28800"/>
            <a:ext cx="8202612" cy="5272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000" dirty="0" err="1"/>
              <a:t>Schopnosti</a:t>
            </a:r>
            <a:r>
              <a:rPr lang="en-GB" altLang="en-US" sz="2000" dirty="0"/>
              <a:t> </a:t>
            </a:r>
            <a:r>
              <a:rPr lang="cs-CZ" altLang="en-US" sz="2000" dirty="0"/>
              <a:t>(dispozice) </a:t>
            </a:r>
            <a:r>
              <a:rPr lang="en-GB" altLang="en-US" sz="2000" dirty="0" err="1"/>
              <a:t>maj</a:t>
            </a:r>
            <a:r>
              <a:rPr lang="cs-CZ" altLang="en-US" sz="2000" dirty="0"/>
              <a:t>í</a:t>
            </a:r>
            <a:r>
              <a:rPr lang="en-GB" altLang="en-US" sz="2000" dirty="0"/>
              <a:t> </a:t>
            </a:r>
            <a:r>
              <a:rPr lang="en-GB" altLang="en-US" sz="2000" dirty="0" err="1"/>
              <a:t>původ</a:t>
            </a:r>
            <a:r>
              <a:rPr lang="en-GB" altLang="en-US" sz="2000" dirty="0"/>
              <a:t> v </a:t>
            </a:r>
            <a:r>
              <a:rPr lang="en-GB" altLang="en-US" sz="2000" dirty="0" err="1"/>
              <a:t>genetick</a:t>
            </a:r>
            <a:r>
              <a:rPr lang="cs-CZ" altLang="en-US" sz="2000" dirty="0"/>
              <a:t>é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struktuře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organismu</a:t>
            </a:r>
            <a:r>
              <a:rPr lang="cs-CZ" altLang="en-US" sz="2000" dirty="0"/>
              <a:t> – to </a:t>
            </a:r>
            <a:r>
              <a:rPr lang="en-GB" altLang="en-US" sz="2000" dirty="0" err="1"/>
              <a:t>umožňuje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vysvětlit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rozd</a:t>
            </a:r>
            <a:r>
              <a:rPr lang="cs-CZ" altLang="en-US" sz="2000" dirty="0"/>
              <a:t>í</a:t>
            </a:r>
            <a:r>
              <a:rPr lang="en-GB" altLang="en-US" sz="2000" dirty="0" err="1"/>
              <a:t>ly</a:t>
            </a:r>
            <a:r>
              <a:rPr lang="en-GB" altLang="en-US" sz="2000" dirty="0"/>
              <a:t> v </a:t>
            </a:r>
            <a:r>
              <a:rPr lang="en-GB" altLang="en-US" sz="2000" dirty="0" err="1"/>
              <a:t>talentovan</a:t>
            </a:r>
            <a:r>
              <a:rPr lang="cs-CZ" altLang="en-US" sz="2000" dirty="0"/>
              <a:t>ý</a:t>
            </a:r>
            <a:r>
              <a:rPr lang="en-GB" altLang="en-US" sz="2000" dirty="0" err="1"/>
              <a:t>ch</a:t>
            </a:r>
            <a:r>
              <a:rPr lang="en-GB" altLang="en-US" sz="2000" dirty="0"/>
              <a:t> v</a:t>
            </a:r>
            <a:r>
              <a:rPr lang="cs-CZ" altLang="en-US" sz="2000" dirty="0"/>
              <a:t>ý</a:t>
            </a:r>
            <a:r>
              <a:rPr lang="en-GB" altLang="en-US" sz="2000" dirty="0" err="1"/>
              <a:t>konech</a:t>
            </a:r>
            <a:r>
              <a:rPr lang="en-GB" altLang="en-US" sz="2000" dirty="0"/>
              <a:t>. </a:t>
            </a:r>
            <a:r>
              <a:rPr lang="en-GB" altLang="en-US" sz="2000" dirty="0" err="1"/>
              <a:t>Schopnosti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rozčlenil</a:t>
            </a:r>
            <a:r>
              <a:rPr lang="en-GB" altLang="en-US" sz="2000" dirty="0"/>
              <a:t> do </a:t>
            </a:r>
            <a:r>
              <a:rPr lang="en-GB" altLang="en-US" sz="2000" dirty="0" err="1"/>
              <a:t>pěti</a:t>
            </a:r>
            <a:r>
              <a:rPr lang="cs-CZ" altLang="en-US" sz="2000" dirty="0"/>
              <a:t> </a:t>
            </a:r>
            <a:r>
              <a:rPr lang="en-GB" altLang="en-US" sz="2000" dirty="0"/>
              <a:t>n</a:t>
            </a:r>
            <a:r>
              <a:rPr lang="cs-CZ" altLang="en-US" sz="2000" dirty="0"/>
              <a:t>á</a:t>
            </a:r>
            <a:r>
              <a:rPr lang="en-GB" altLang="en-US" sz="2000" dirty="0" err="1"/>
              <a:t>sleduj</a:t>
            </a:r>
            <a:r>
              <a:rPr lang="cs-CZ" altLang="en-US" sz="2000" dirty="0"/>
              <a:t>í</a:t>
            </a:r>
            <a:r>
              <a:rPr lang="en-GB" altLang="en-US" sz="2000" dirty="0"/>
              <a:t>c</a:t>
            </a:r>
            <a:r>
              <a:rPr lang="cs-CZ" altLang="en-US" sz="2000" dirty="0"/>
              <a:t>í</a:t>
            </a:r>
            <a:r>
              <a:rPr lang="en-GB" altLang="en-US" sz="2000" dirty="0" err="1"/>
              <a:t>ch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kategori</a:t>
            </a:r>
            <a:r>
              <a:rPr lang="cs-CZ" altLang="en-US" sz="2000" dirty="0"/>
              <a:t>í</a:t>
            </a:r>
            <a:r>
              <a:rPr lang="en-GB" altLang="en-US" sz="2000" dirty="0"/>
              <a:t>:</a:t>
            </a:r>
          </a:p>
          <a:p>
            <a:pPr marL="0" indent="0"/>
            <a:r>
              <a:rPr lang="en-GB" altLang="en-US" sz="2000" dirty="0" err="1"/>
              <a:t>intelektualn</a:t>
            </a:r>
            <a:r>
              <a:rPr lang="cs-CZ" altLang="en-US" sz="2000" dirty="0"/>
              <a:t>í</a:t>
            </a:r>
            <a:r>
              <a:rPr lang="en-GB" altLang="en-US" sz="2000" dirty="0"/>
              <a:t>,</a:t>
            </a:r>
          </a:p>
          <a:p>
            <a:pPr marL="0" indent="0"/>
            <a:r>
              <a:rPr lang="en-GB" altLang="en-US" sz="2000" dirty="0" err="1"/>
              <a:t>kreativn</a:t>
            </a:r>
            <a:r>
              <a:rPr lang="cs-CZ" altLang="en-US" sz="2000" dirty="0"/>
              <a:t>í</a:t>
            </a:r>
            <a:r>
              <a:rPr lang="en-GB" altLang="en-US" sz="2000" dirty="0"/>
              <a:t>,</a:t>
            </a:r>
          </a:p>
          <a:p>
            <a:pPr marL="0" indent="0"/>
            <a:r>
              <a:rPr lang="en-GB" altLang="en-US" sz="2000" dirty="0" err="1"/>
              <a:t>senzoricko-motorick</a:t>
            </a:r>
            <a:r>
              <a:rPr lang="cs-CZ" altLang="en-US" sz="2000" dirty="0"/>
              <a:t>é</a:t>
            </a:r>
            <a:r>
              <a:rPr lang="en-GB" altLang="en-US" sz="2000" dirty="0"/>
              <a:t>,</a:t>
            </a:r>
          </a:p>
          <a:p>
            <a:pPr marL="0" indent="0"/>
            <a:r>
              <a:rPr lang="en-GB" altLang="en-US" sz="2000" dirty="0"/>
              <a:t>socio-</a:t>
            </a:r>
            <a:r>
              <a:rPr lang="en-GB" altLang="en-US" sz="2000" dirty="0" err="1"/>
              <a:t>emocionaln</a:t>
            </a:r>
            <a:r>
              <a:rPr lang="cs-CZ" altLang="en-US" sz="2000" dirty="0"/>
              <a:t>í</a:t>
            </a:r>
            <a:r>
              <a:rPr lang="en-GB" altLang="en-US" sz="2000" dirty="0"/>
              <a:t> (socio-</a:t>
            </a:r>
            <a:r>
              <a:rPr lang="en-GB" altLang="en-US" sz="2000" dirty="0" err="1"/>
              <a:t>afektivn</a:t>
            </a:r>
            <a:r>
              <a:rPr lang="cs-CZ" altLang="en-US" sz="2000" dirty="0"/>
              <a:t>í</a:t>
            </a:r>
            <a:r>
              <a:rPr lang="en-GB" altLang="en-US" sz="2000" dirty="0"/>
              <a:t>),</a:t>
            </a:r>
            <a:r>
              <a:rPr lang="cs-CZ" altLang="en-US" sz="2000" dirty="0"/>
              <a:t> a j</a:t>
            </a:r>
            <a:r>
              <a:rPr lang="en-GB" altLang="en-US" sz="2000" dirty="0"/>
              <a:t>in</a:t>
            </a:r>
            <a:r>
              <a:rPr lang="cs-CZ" altLang="en-US" sz="2000" dirty="0"/>
              <a:t>é</a:t>
            </a:r>
            <a:r>
              <a:rPr lang="en-GB" altLang="en-US" sz="2000" dirty="0"/>
              <a:t>.</a:t>
            </a:r>
            <a:endParaRPr lang="cs-CZ" altLang="en-US" sz="2000" dirty="0"/>
          </a:p>
          <a:p>
            <a:pPr marL="0" indent="0">
              <a:buFontTx/>
              <a:buNone/>
            </a:pPr>
            <a:r>
              <a:rPr lang="cs-CZ" altLang="en-US" sz="2000" dirty="0"/>
              <a:t>P</a:t>
            </a:r>
            <a:r>
              <a:rPr lang="en-GB" altLang="en-US" sz="2000" dirty="0" err="1"/>
              <a:t>ro</a:t>
            </a:r>
            <a:r>
              <a:rPr lang="en-GB" altLang="en-US" sz="2000" dirty="0"/>
              <a:t> </a:t>
            </a:r>
            <a:r>
              <a:rPr lang="en-GB" altLang="en-US" sz="2000" b="1" dirty="0" err="1"/>
              <a:t>rozvinut</a:t>
            </a:r>
            <a:r>
              <a:rPr lang="cs-CZ" altLang="en-US" sz="2000" b="1" dirty="0"/>
              <a:t>í</a:t>
            </a:r>
            <a:r>
              <a:rPr lang="en-GB" altLang="en-US" sz="2000" b="1" dirty="0"/>
              <a:t> </a:t>
            </a:r>
            <a:r>
              <a:rPr lang="cs-CZ" altLang="en-US" sz="2000" b="1" dirty="0"/>
              <a:t>nadání</a:t>
            </a:r>
            <a:r>
              <a:rPr lang="en-GB" altLang="en-US" sz="2000" b="1" dirty="0"/>
              <a:t> </a:t>
            </a:r>
            <a:r>
              <a:rPr lang="en-GB" altLang="en-US" sz="2000" dirty="0"/>
              <a:t>je </a:t>
            </a:r>
            <a:r>
              <a:rPr lang="en-GB" altLang="en-US" sz="2000" dirty="0" err="1"/>
              <a:t>př</a:t>
            </a:r>
            <a:r>
              <a:rPr lang="cs-CZ" altLang="en-US" sz="2000" dirty="0"/>
              <a:t>í</a:t>
            </a:r>
            <a:r>
              <a:rPr lang="en-GB" altLang="en-US" sz="2000" dirty="0" err="1"/>
              <a:t>mo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nutn</a:t>
            </a:r>
            <a:r>
              <a:rPr lang="cs-CZ" altLang="en-US" sz="2000" dirty="0"/>
              <a:t>á</a:t>
            </a:r>
            <a:r>
              <a:rPr lang="en-GB" altLang="en-US" sz="2000" dirty="0"/>
              <a:t> </a:t>
            </a:r>
            <a:r>
              <a:rPr lang="en-GB" altLang="en-US" sz="2000" dirty="0" err="1"/>
              <a:t>př</a:t>
            </a:r>
            <a:r>
              <a:rPr lang="cs-CZ" altLang="en-US" sz="2000" dirty="0"/>
              <a:t>í</a:t>
            </a:r>
            <a:r>
              <a:rPr lang="en-GB" altLang="en-US" sz="2000" dirty="0" err="1"/>
              <a:t>tomnost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těchto</a:t>
            </a:r>
            <a:endParaRPr lang="en-GB" altLang="en-US" sz="2000" dirty="0"/>
          </a:p>
          <a:p>
            <a:pPr marL="0" indent="0">
              <a:buFontTx/>
              <a:buNone/>
            </a:pPr>
            <a:r>
              <a:rPr lang="cs-CZ" altLang="en-US" sz="2000" dirty="0"/>
              <a:t>s</a:t>
            </a:r>
            <a:r>
              <a:rPr lang="en-GB" altLang="en-US" sz="2000" dirty="0" err="1"/>
              <a:t>chopnost</a:t>
            </a:r>
            <a:r>
              <a:rPr lang="cs-CZ" altLang="en-US" sz="2000" dirty="0"/>
              <a:t>í </a:t>
            </a:r>
            <a:r>
              <a:rPr lang="en-GB" altLang="en-US" sz="2000" dirty="0"/>
              <a:t>v p</a:t>
            </a:r>
            <a:r>
              <a:rPr lang="cs-CZ" altLang="en-US" sz="2000" dirty="0"/>
              <a:t>á</a:t>
            </a:r>
            <a:r>
              <a:rPr lang="en-GB" altLang="en-US" sz="2000" dirty="0" err="1"/>
              <a:t>smu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nadprůměru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přičemž</a:t>
            </a:r>
            <a:r>
              <a:rPr lang="en-GB" altLang="en-US" sz="2000" dirty="0"/>
              <a:t> </a:t>
            </a:r>
            <a:r>
              <a:rPr lang="en-GB" altLang="en-US" sz="2000" dirty="0" err="1"/>
              <a:t>jako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vlivy</a:t>
            </a:r>
            <a:r>
              <a:rPr lang="en-GB" altLang="en-US" sz="2000" dirty="0"/>
              <a:t> </a:t>
            </a:r>
            <a:r>
              <a:rPr lang="en-GB" altLang="en-US" sz="2000" dirty="0" err="1"/>
              <a:t>tohoto</a:t>
            </a:r>
            <a:r>
              <a:rPr lang="en-GB" altLang="en-US" sz="2000" dirty="0"/>
              <a:t> v</a:t>
            </a:r>
            <a:r>
              <a:rPr lang="cs-CZ" altLang="en-US" sz="2000" dirty="0"/>
              <a:t>ý</a:t>
            </a:r>
            <a:r>
              <a:rPr lang="en-GB" altLang="en-US" sz="2000" dirty="0" err="1"/>
              <a:t>voje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zde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funguj</a:t>
            </a:r>
            <a:r>
              <a:rPr lang="cs-CZ" altLang="en-US" sz="2000" dirty="0"/>
              <a:t>í</a:t>
            </a:r>
            <a:r>
              <a:rPr lang="en-GB" altLang="en-US" sz="2000" dirty="0"/>
              <a:t> jak</a:t>
            </a:r>
            <a:r>
              <a:rPr lang="cs-CZ" altLang="en-US" sz="2000" dirty="0"/>
              <a:t> </a:t>
            </a:r>
            <a:r>
              <a:rPr lang="pl-PL" altLang="en-US" sz="2000" dirty="0"/>
              <a:t>osobnostní (vnitřní), tak i vnější faktory prostředí. Není tedy možné být talentovaným jedincem bez </a:t>
            </a:r>
            <a:r>
              <a:rPr lang="en-GB" altLang="en-US" sz="2000" dirty="0"/>
              <a:t>toho, </a:t>
            </a:r>
            <a:r>
              <a:rPr lang="en-GB" altLang="en-US" sz="2000" dirty="0" err="1"/>
              <a:t>abychom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dř</a:t>
            </a:r>
            <a:r>
              <a:rPr lang="cs-CZ" altLang="en-US" sz="2000" dirty="0"/>
              <a:t>í</a:t>
            </a:r>
            <a:r>
              <a:rPr lang="en-GB" altLang="en-US" sz="2000" dirty="0" err="1"/>
              <a:t>ve</a:t>
            </a:r>
            <a:r>
              <a:rPr lang="en-GB" altLang="en-US" sz="2000" dirty="0"/>
              <a:t> </a:t>
            </a:r>
            <a:r>
              <a:rPr lang="cs-CZ" altLang="en-US" sz="2000" dirty="0"/>
              <a:t> </a:t>
            </a:r>
            <a:r>
              <a:rPr lang="en-GB" altLang="en-US" sz="2000" dirty="0" err="1"/>
              <a:t>byli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jedincem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nadan</a:t>
            </a:r>
            <a:r>
              <a:rPr lang="cs-CZ" altLang="en-US" sz="2000" dirty="0"/>
              <a:t>ý</a:t>
            </a:r>
            <a:r>
              <a:rPr lang="en-GB" altLang="en-US" sz="2000" dirty="0"/>
              <a:t>m</a:t>
            </a:r>
            <a:r>
              <a:rPr lang="cs-CZ" altLang="en-US" sz="2000" dirty="0"/>
              <a:t> – </a:t>
            </a:r>
            <a:r>
              <a:rPr lang="en-GB" altLang="en-US" sz="2000" dirty="0" err="1"/>
              <a:t>obr</a:t>
            </a:r>
            <a:r>
              <a:rPr lang="cs-CZ" altLang="en-US" sz="2000" dirty="0"/>
              <a:t>á</a:t>
            </a:r>
            <a:r>
              <a:rPr lang="en-GB" altLang="en-US" sz="2000" dirty="0" err="1"/>
              <a:t>ceně</a:t>
            </a:r>
            <a:r>
              <a:rPr lang="cs-CZ" altLang="en-US" sz="2000" dirty="0"/>
              <a:t> </a:t>
            </a:r>
            <a:r>
              <a:rPr lang="en-GB" altLang="en-US" sz="2000" dirty="0" err="1"/>
              <a:t>tato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kauzalita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neplat</a:t>
            </a:r>
            <a:r>
              <a:rPr lang="cs-CZ" altLang="en-US" sz="2000" dirty="0"/>
              <a:t>í</a:t>
            </a:r>
            <a:r>
              <a:rPr lang="en-GB" altLang="en-US" sz="20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AD5399A-FFBB-0A8D-3FF7-4F8DC8D99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2581"/>
            <a:ext cx="6407993" cy="5796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50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E9D4F-79D7-49F7-AAC1-2BC8F585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940174"/>
          </a:xfrm>
        </p:spPr>
        <p:txBody>
          <a:bodyPr/>
          <a:lstStyle/>
          <a:p>
            <a:pPr algn="ctr"/>
            <a:br>
              <a:rPr lang="cs-CZ" dirty="0"/>
            </a:br>
            <a:r>
              <a:rPr lang="cs-CZ" sz="4800" dirty="0"/>
              <a:t>V čem je nadaný?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96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sz="4400" b="1" dirty="0"/>
              <a:t>Oblasti nadání – MŠMT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endParaRPr lang="cs-CZ" sz="2800" b="1" i="1" dirty="0"/>
          </a:p>
          <a:p>
            <a:r>
              <a:rPr lang="cs-CZ" sz="2800" b="1" i="1" dirty="0"/>
              <a:t>Kognitivní (rozumové) </a:t>
            </a:r>
          </a:p>
          <a:p>
            <a:r>
              <a:rPr lang="cs-CZ" sz="2800" b="1" i="1" dirty="0"/>
              <a:t>Pohybové 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tančící děti </a:t>
            </a:r>
            <a:r>
              <a:rPr lang="cs-CZ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https://www.youtube.com/watch?v=ERkJpVn5CYk</a:t>
            </a:r>
            <a:endParaRPr lang="cs-CZ" sz="2800" b="1" i="1" dirty="0"/>
          </a:p>
          <a:p>
            <a:r>
              <a:rPr lang="cs-CZ" sz="2800" b="1" i="1" dirty="0"/>
              <a:t>Manuální</a:t>
            </a:r>
          </a:p>
          <a:p>
            <a:r>
              <a:rPr lang="cs-CZ" sz="2800" b="1" i="1" dirty="0"/>
              <a:t>Umělecké</a:t>
            </a:r>
          </a:p>
          <a:p>
            <a:r>
              <a:rPr lang="cs-CZ" sz="2800" b="1" i="1" dirty="0"/>
              <a:t>Sociální</a:t>
            </a:r>
          </a:p>
          <a:p>
            <a:pPr marL="0" indent="0">
              <a:buNone/>
            </a:pPr>
            <a:endParaRPr lang="cs-CZ" sz="28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66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CCE136-F4A5-41C5-8509-8F4C1EBBD0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22" y="404664"/>
            <a:ext cx="5058420" cy="568558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FF977F9-2131-40CA-9949-94C1AB4161F8}"/>
              </a:ext>
            </a:extLst>
          </p:cNvPr>
          <p:cNvSpPr txBox="1"/>
          <p:nvPr/>
        </p:nvSpPr>
        <p:spPr>
          <a:xfrm>
            <a:off x="1835696" y="63093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Dle Dočkal, 2005</a:t>
            </a:r>
          </a:p>
        </p:txBody>
      </p:sp>
    </p:spTree>
    <p:extLst>
      <p:ext uri="{BB962C8B-B14F-4D97-AF65-F5344CB8AC3E}">
        <p14:creationId xmlns:p14="http://schemas.microsoft.com/office/powerpoint/2010/main" val="72744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2B467-CAB3-4BB9-7FAF-DA667BFD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44407-7341-98D6-3B1D-F7BA3C1A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Dopoledne 9:00 -12:00 </a:t>
            </a:r>
          </a:p>
          <a:p>
            <a:r>
              <a:rPr lang="cs-CZ" dirty="0"/>
              <a:t>1. Úvod </a:t>
            </a:r>
          </a:p>
          <a:p>
            <a:r>
              <a:rPr lang="cs-CZ" dirty="0"/>
              <a:t>2. Seznámení se základními pojmy </a:t>
            </a:r>
          </a:p>
          <a:p>
            <a:r>
              <a:rPr lang="cs-CZ" dirty="0"/>
              <a:t>3. Práce s modely nadání a typologií nadaných</a:t>
            </a:r>
          </a:p>
          <a:p>
            <a:r>
              <a:rPr lang="cs-CZ" dirty="0"/>
              <a:t>4. Zákonné normy pro vzdělávání nadaných</a:t>
            </a:r>
          </a:p>
          <a:p>
            <a:pPr marL="0" indent="0">
              <a:buNone/>
            </a:pPr>
            <a:r>
              <a:rPr lang="cs-CZ" dirty="0"/>
              <a:t>Odpoledne – 13:00 – 16:30</a:t>
            </a:r>
          </a:p>
          <a:p>
            <a:pPr marL="0" indent="0">
              <a:buNone/>
            </a:pPr>
            <a:r>
              <a:rPr lang="cs-CZ" dirty="0"/>
              <a:t>5. Diagnostické nástroje – </a:t>
            </a:r>
            <a:r>
              <a:rPr lang="cs-CZ" dirty="0" err="1"/>
              <a:t>Invenio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6. Práce s nadanými žáky </a:t>
            </a:r>
          </a:p>
          <a:p>
            <a:pPr marL="0" indent="0">
              <a:buNone/>
            </a:pPr>
            <a:r>
              <a:rPr lang="cs-CZ" dirty="0"/>
              <a:t>7. Diskuze</a:t>
            </a:r>
          </a:p>
        </p:txBody>
      </p:sp>
    </p:spTree>
    <p:extLst>
      <p:ext uri="{BB962C8B-B14F-4D97-AF65-F5344CB8AC3E}">
        <p14:creationId xmlns:p14="http://schemas.microsoft.com/office/powerpoint/2010/main" val="138696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Druhy nadání - Hříbková </a:t>
            </a:r>
            <a:r>
              <a:rPr lang="cs-CZ" sz="2000" dirty="0"/>
              <a:t>(2009)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cap="all" dirty="0"/>
              <a:t>horizontální </a:t>
            </a:r>
          </a:p>
          <a:p>
            <a:pPr marL="0" indent="0">
              <a:buNone/>
            </a:pPr>
            <a:r>
              <a:rPr lang="cs-CZ" dirty="0"/>
              <a:t>podle druhu činnosti:</a:t>
            </a:r>
          </a:p>
          <a:p>
            <a:r>
              <a:rPr lang="cs-CZ" dirty="0"/>
              <a:t> hudební, výtvarné, sportovní, matematické, jazykové apod. </a:t>
            </a:r>
          </a:p>
          <a:p>
            <a:r>
              <a:rPr lang="cs-CZ" dirty="0"/>
              <a:t>často kopíruje předměty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cap="all" dirty="0"/>
              <a:t>Vertikální</a:t>
            </a:r>
          </a:p>
          <a:p>
            <a:r>
              <a:rPr lang="cs-CZ" dirty="0"/>
              <a:t>podle aktuálnosti:</a:t>
            </a:r>
          </a:p>
          <a:p>
            <a:r>
              <a:rPr lang="cs-CZ" dirty="0"/>
              <a:t>manifestované</a:t>
            </a:r>
          </a:p>
          <a:p>
            <a:r>
              <a:rPr lang="cs-CZ" dirty="0"/>
              <a:t>latentní </a:t>
            </a:r>
            <a:endParaRPr lang="cs-CZ" cap="all" dirty="0"/>
          </a:p>
        </p:txBody>
      </p:sp>
    </p:spTree>
    <p:extLst>
      <p:ext uri="{BB962C8B-B14F-4D97-AF65-F5344CB8AC3E}">
        <p14:creationId xmlns:p14="http://schemas.microsoft.com/office/powerpoint/2010/main" val="127623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438849"/>
            <a:ext cx="8229600" cy="2017374"/>
          </a:xfrm>
        </p:spPr>
        <p:txBody>
          <a:bodyPr/>
          <a:lstStyle/>
          <a:p>
            <a:pPr algn="ctr"/>
            <a:r>
              <a:rPr lang="cs-CZ" sz="4800" b="1" dirty="0"/>
              <a:t>Manifestované x latentní nadání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85648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   </a:t>
            </a:r>
            <a:r>
              <a:rPr lang="cs-CZ" sz="3600" dirty="0"/>
              <a:t>Výkon  </a:t>
            </a:r>
            <a:r>
              <a:rPr lang="cs-CZ" dirty="0"/>
              <a:t>                                               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932040" y="2348880"/>
            <a:ext cx="165618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275856" y="2348880"/>
            <a:ext cx="129614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57200" y="3140968"/>
            <a:ext cx="836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          Podává                           Nepodává</a:t>
            </a:r>
          </a:p>
          <a:p>
            <a:r>
              <a:rPr lang="cs-CZ" sz="2400" dirty="0"/>
              <a:t>                                                                 </a:t>
            </a:r>
          </a:p>
          <a:p>
            <a:r>
              <a:rPr lang="cs-CZ" sz="2400" dirty="0"/>
              <a:t>                                                                </a:t>
            </a:r>
          </a:p>
          <a:p>
            <a:r>
              <a:rPr lang="cs-CZ" sz="2400" dirty="0"/>
              <a:t>                                                              </a:t>
            </a:r>
          </a:p>
          <a:p>
            <a:r>
              <a:rPr lang="cs-CZ" sz="2400" dirty="0"/>
              <a:t>                                                  má         potenciál       nemá </a:t>
            </a:r>
          </a:p>
          <a:p>
            <a:endParaRPr lang="cs-CZ" sz="2400" dirty="0"/>
          </a:p>
          <a:p>
            <a:r>
              <a:rPr lang="cs-CZ" sz="2400" dirty="0"/>
              <a:t>Problém – nemají-li děti příležitost, nemohou projevit potenciál. 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4932040" y="3554685"/>
            <a:ext cx="1368152" cy="102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843274" y="3527831"/>
            <a:ext cx="1311660" cy="107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47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 algn="ctr"/>
            <a:r>
              <a:rPr lang="cs-CZ" sz="4800" b="1" dirty="0"/>
              <a:t>Druhy nadání - </a:t>
            </a:r>
            <a:r>
              <a:rPr lang="cs-CZ" sz="4800" b="1" dirty="0" err="1"/>
              <a:t>Sternberg</a:t>
            </a:r>
            <a:r>
              <a:rPr lang="cs-CZ" sz="4800" b="1" dirty="0"/>
              <a:t> </a:t>
            </a:r>
            <a:r>
              <a:rPr lang="cs-CZ" sz="1600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/>
              <a:t>Sternberg</a:t>
            </a:r>
            <a:r>
              <a:rPr lang="cs-CZ" sz="2800" dirty="0"/>
              <a:t> (psycholog) - na základě komponent důležitých při úspěšném řešení úkolů vyčlenil tři druhy nadání: </a:t>
            </a:r>
          </a:p>
          <a:p>
            <a:r>
              <a:rPr lang="cs-CZ" sz="2800" b="1" dirty="0"/>
              <a:t>analytické, </a:t>
            </a:r>
          </a:p>
          <a:p>
            <a:r>
              <a:rPr lang="cs-CZ" sz="2800" b="1" dirty="0"/>
              <a:t>tvořivé (syntetické), </a:t>
            </a:r>
          </a:p>
          <a:p>
            <a:r>
              <a:rPr lang="cs-CZ" sz="2800" b="1" dirty="0"/>
              <a:t>praktické.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927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26E89-AD53-4D8C-B45B-2AD790F1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Identifikační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1285F-0878-49F5-B32F-8C8415A4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Různí odborníci různé etapy </a:t>
            </a:r>
          </a:p>
          <a:p>
            <a:r>
              <a:rPr lang="cs-CZ" dirty="0"/>
              <a:t>Nominace</a:t>
            </a:r>
          </a:p>
          <a:p>
            <a:r>
              <a:rPr lang="cs-CZ" dirty="0"/>
              <a:t>Identifikace</a:t>
            </a:r>
          </a:p>
          <a:p>
            <a:r>
              <a:rPr lang="cs-CZ" dirty="0"/>
              <a:t>Diagnostika</a:t>
            </a:r>
          </a:p>
        </p:txBody>
      </p:sp>
    </p:spTree>
    <p:extLst>
      <p:ext uri="{BB962C8B-B14F-4D97-AF65-F5344CB8AC3E}">
        <p14:creationId xmlns:p14="http://schemas.microsoft.com/office/powerpoint/2010/main" val="3962192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69D7A-1D97-4218-A674-2C0D8250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Nominace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571C1-5702-4D06-83F7-B92414F1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Rodiče</a:t>
            </a:r>
          </a:p>
          <a:p>
            <a:r>
              <a:rPr lang="cs-CZ" dirty="0"/>
              <a:t>Pedagogové </a:t>
            </a:r>
          </a:p>
          <a:p>
            <a:r>
              <a:rPr lang="cs-CZ" dirty="0"/>
              <a:t>Spolužáci</a:t>
            </a:r>
          </a:p>
          <a:p>
            <a:r>
              <a:rPr lang="cs-CZ" dirty="0" err="1"/>
              <a:t>Autonominace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791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785A5-C551-4D53-AA68-F96FF1DE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Jak poznat nadaného žáka?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25AB8-A73A-4694-8F86-EFBBE87A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Charakteristiky</a:t>
            </a:r>
          </a:p>
          <a:p>
            <a:r>
              <a:rPr lang="cs-CZ" dirty="0"/>
              <a:t>Pozorování projevů  - </a:t>
            </a:r>
            <a:r>
              <a:rPr lang="cs-CZ" dirty="0">
                <a:hlinkClick r:id="rId2" action="ppaction://hlinkfile"/>
              </a:rPr>
              <a:t>text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427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9894"/>
          </a:xfrm>
        </p:spPr>
        <p:txBody>
          <a:bodyPr/>
          <a:lstStyle/>
          <a:p>
            <a:pPr algn="ctr"/>
            <a:r>
              <a:rPr lang="cs-CZ" sz="4400" b="1" dirty="0"/>
              <a:t>Charakteristické znaky nadaných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Různí autoři uvádí různé výčty :</a:t>
            </a:r>
          </a:p>
          <a:p>
            <a:r>
              <a:rPr lang="cs-CZ" sz="2400" dirty="0"/>
              <a:t>často je uváděno rané čtenářství</a:t>
            </a:r>
            <a:endParaRPr lang="cs-CZ" alt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akcelerovaný vývoj – brzy chodí, mluví…</a:t>
            </a:r>
          </a:p>
          <a:p>
            <a:r>
              <a:rPr lang="cs-CZ" sz="2400" dirty="0"/>
              <a:t>logické, kritické myšlení…</a:t>
            </a:r>
          </a:p>
          <a:p>
            <a:r>
              <a:rPr lang="cs-CZ" sz="2400" dirty="0"/>
              <a:t>vynikající paměť, encyklopedické znalosti…</a:t>
            </a: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</a:rPr>
              <a:t>Ukázka výčtu charakteristik –</a:t>
            </a:r>
            <a:r>
              <a:rPr lang="cs-CZ" sz="2400" i="1" dirty="0" err="1">
                <a:solidFill>
                  <a:srgbClr val="000000"/>
                </a:solidFill>
              </a:rPr>
              <a:t>Portešová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i="1" dirty="0">
                <a:solidFill>
                  <a:srgbClr val="000000"/>
                </a:solidFill>
                <a:hlinkClick r:id="rId2"/>
              </a:rPr>
              <a:t>https://www.nadanedeti.cz/odborne-zdroje-clanky-typicke-charakteristiky</a:t>
            </a:r>
            <a:endParaRPr lang="cs-CZ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  <a:hlinkClick r:id="rId3" action="ppaction://hlinkfile"/>
              </a:rPr>
              <a:t>Trnová – desatero</a:t>
            </a:r>
            <a:endParaRPr lang="cs-CZ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</a:rPr>
              <a:t>Vliv charakteristik na testování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  <a:hlinkClick r:id="rId4"/>
              </a:rPr>
              <a:t>https://www.nadanedeti.cz/userfiles/6860100016/files/Charakteristiky%20nadan%C3%BDch.pdf</a:t>
            </a:r>
            <a:endParaRPr lang="cs-CZ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400" i="1" dirty="0">
              <a:solidFill>
                <a:srgbClr val="000000"/>
              </a:solidFill>
            </a:endParaRPr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990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E993171-DDAE-4437-ADB1-65364C23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604867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Laznibatová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dělí znaky nadaných dětí do následujících tří oblasti: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▪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Všeobecné znaky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 této skupiny řadí rané čtení, bohatou slovní zásobu, energii, elán do života, několik rozmanitých zájmů, chápání významu cizích slov a jejich správné používání, výjimečnou paměť, zájem diskutovat na různá témata, schopnost používat abstraktní pojmy, pozornost.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▪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Tvořivé znaky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mezi ně spadá velmi bohatá představivost a fantazie, chuť k intelektové hravosti, schopnost dojít k originálním nápadům, schopnost originálně řešit úlohy všech možných typů, snaha o jedinečnost a neopakovatelnost při tvorbě, estetické cítění na vysoké úrovni, imaginace. Dále k těmto znakům patří velká zranitelnost a citlivost jedince. Jedinec může v některých situacích prudce a výbušně reagovat.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▪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Učební znaky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 učebním znakům zařazuje rychlé tempo, pozorování, rozeznávání detailů, schopnost pochopit podstatu problému, analyticko-syntetické i logicko-algoritmické myšlení na vysoké úrovni, kreativita a kreativní myšlení, hledání více řešení problému, zevšeobecňování, zájem o neustálé vyhledávání informací. U jedince je rozvinuta schopnost sebekritického a kritického myšlení. Je pro něj typické puntičkářství.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62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9666"/>
            <a:ext cx="8745887" cy="1143000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  Obecné charakteristiky nadání</a:t>
            </a:r>
            <a:endParaRPr lang="en-US" altLang="cs-CZ" sz="4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23019"/>
            <a:ext cx="8424935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cs-CZ" i="1" dirty="0">
              <a:latin typeface="Century Gothic"/>
              <a:ea typeface="Times New Roman"/>
              <a:cs typeface="Century Gothic"/>
            </a:endParaRPr>
          </a:p>
          <a:p>
            <a:pPr marL="0" indent="0" eaLnBrk="1" hangingPunct="1">
              <a:buNone/>
            </a:pPr>
            <a:endParaRPr lang="cs-CZ" i="1" dirty="0">
              <a:latin typeface="Century Gothic"/>
              <a:ea typeface="Times New Roman"/>
              <a:cs typeface="Century Gothic"/>
            </a:endParaRPr>
          </a:p>
          <a:p>
            <a:pPr marL="0" indent="0" eaLnBrk="1" hangingPunct="1">
              <a:buNone/>
            </a:pPr>
            <a:r>
              <a:rPr lang="cs-CZ" i="1" dirty="0">
                <a:latin typeface="Century Gothic"/>
                <a:ea typeface="Times New Roman"/>
                <a:cs typeface="Century Gothic"/>
              </a:rPr>
              <a:t>„Populace nadaných se jeví  </a:t>
            </a:r>
            <a:r>
              <a:rPr lang="cs-CZ" b="1" i="1" dirty="0">
                <a:latin typeface="Century Gothic"/>
                <a:ea typeface="Times New Roman"/>
                <a:cs typeface="Century Gothic"/>
              </a:rPr>
              <a:t>směrem ven </a:t>
            </a:r>
            <a:r>
              <a:rPr lang="cs-CZ" i="1" dirty="0">
                <a:latin typeface="Century Gothic"/>
                <a:ea typeface="Times New Roman"/>
                <a:cs typeface="Century Gothic"/>
              </a:rPr>
              <a:t>jako relativně homogenní, ale </a:t>
            </a:r>
            <a:r>
              <a:rPr lang="cs-CZ" b="1" i="1" dirty="0">
                <a:latin typeface="Century Gothic"/>
                <a:ea typeface="Times New Roman"/>
                <a:cs typeface="Century Gothic"/>
              </a:rPr>
              <a:t>směrem dovnitř </a:t>
            </a:r>
            <a:r>
              <a:rPr lang="cs-CZ" i="1" dirty="0">
                <a:latin typeface="Century Gothic"/>
                <a:ea typeface="Times New Roman"/>
                <a:cs typeface="Century Gothic"/>
              </a:rPr>
              <a:t>jako</a:t>
            </a:r>
            <a:r>
              <a:rPr lang="cs-CZ" b="1" i="1" dirty="0">
                <a:latin typeface="Century Gothic"/>
                <a:ea typeface="Times New Roman"/>
                <a:cs typeface="Century Gothic"/>
              </a:rPr>
              <a:t> </a:t>
            </a:r>
            <a:r>
              <a:rPr lang="cs-CZ" i="1" dirty="0">
                <a:latin typeface="Century Gothic"/>
                <a:ea typeface="Times New Roman"/>
                <a:cs typeface="Century Gothic"/>
              </a:rPr>
              <a:t>heterogenní skupina s pestrými interindividuálními rozdíly.“ </a:t>
            </a:r>
          </a:p>
          <a:p>
            <a:pPr marL="0" indent="0" eaLnBrk="1" hangingPunct="1">
              <a:buNone/>
            </a:pPr>
            <a:endParaRPr lang="cs-CZ" i="1" dirty="0">
              <a:latin typeface="Century Gothic"/>
              <a:ea typeface="Times New Roman"/>
              <a:cs typeface="Century Gothic"/>
            </a:endParaRPr>
          </a:p>
          <a:p>
            <a:pPr marL="0" indent="0" algn="ctr" eaLnBrk="1" hangingPunct="1">
              <a:buNone/>
            </a:pPr>
            <a:r>
              <a:rPr lang="cs-CZ" i="1" dirty="0">
                <a:latin typeface="Century Gothic"/>
                <a:ea typeface="Times New Roman"/>
                <a:cs typeface="Century Gothic"/>
              </a:rPr>
              <a:t>                                          Jurášková, 2006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6076716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B2FAB-1574-4FDA-98DF-7D978ACA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Identifikace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3B9D9-50B8-4BD3-B814-44F824B3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Subjektivní</a:t>
            </a:r>
          </a:p>
          <a:p>
            <a:r>
              <a:rPr lang="cs-CZ" sz="2800" dirty="0"/>
              <a:t>Objektivní </a:t>
            </a:r>
          </a:p>
        </p:txBody>
      </p:sp>
    </p:spTree>
    <p:extLst>
      <p:ext uri="{BB962C8B-B14F-4D97-AF65-F5344CB8AC3E}">
        <p14:creationId xmlns:p14="http://schemas.microsoft.com/office/powerpoint/2010/main" val="32885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F58A2-DB07-130B-DD51-5E464FC3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A849A-BCC2-6BE3-08C1-C24239F9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Vizitky</a:t>
            </a:r>
          </a:p>
          <a:p>
            <a:r>
              <a:rPr lang="cs-CZ" dirty="0"/>
              <a:t>Škola</a:t>
            </a:r>
          </a:p>
          <a:p>
            <a:r>
              <a:rPr lang="cs-CZ" dirty="0"/>
              <a:t>Zkušenosti</a:t>
            </a:r>
          </a:p>
          <a:p>
            <a:r>
              <a:rPr lang="cs-CZ" dirty="0"/>
              <a:t>Očekávání</a:t>
            </a:r>
          </a:p>
        </p:txBody>
      </p:sp>
    </p:spTree>
    <p:extLst>
      <p:ext uri="{BB962C8B-B14F-4D97-AF65-F5344CB8AC3E}">
        <p14:creationId xmlns:p14="http://schemas.microsoft.com/office/powerpoint/2010/main" val="7390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4CB61B-AE66-4CBA-A5D9-8EF2745D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cs-CZ" b="1" dirty="0"/>
              <a:t>Subjektivní metody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043DB-D534-4C07-9D33-8BF842EF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4695801"/>
          </a:xfrm>
        </p:spPr>
        <p:txBody>
          <a:bodyPr/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Používají především pedagogové –  identifikační nástroj jsou  metody pedagogické diagnostiky (rozhovor, pozorování, dotazník, test,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výkonů, výtvorů a činností žáka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aj.). </a:t>
            </a:r>
          </a:p>
          <a:p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Nutná znalost nejen správné aplikace metod pedagogické diagnostiky, ale i teoretické poznatky z oblasti nadání a vzdělávání nadaných.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Metody pedagogické diagnostiky mohou použít v určité zjednodušené formě i rodinní příslušníci, spolužáci, přátelé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jedná se převážně o názory těchto osob -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spíše jde o nominaci než identifikaci.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737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D29E129-E7AF-4AB3-A917-8457F0EF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BB9B14-4D6E-4AFD-96CC-7C90A260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 Jak identifikovat nadané dítě: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https://www.youtube.com/watch?v=sFKOVBRSezw</a:t>
            </a:r>
            <a:endParaRPr lang="cs-CZ" sz="1800" u="sng" dirty="0">
              <a:solidFill>
                <a:srgbClr val="0563C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293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5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b="1" dirty="0"/>
              <a:t>Identifikace - objektivní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112568"/>
          </a:xfrm>
        </p:spPr>
        <p:txBody>
          <a:bodyPr/>
          <a:lstStyle/>
          <a:p>
            <a:pPr marL="393700" lvl="1" indent="0">
              <a:buNone/>
            </a:pPr>
            <a:r>
              <a:rPr lang="cs-CZ" sz="2400" b="1" dirty="0"/>
              <a:t>Objektivní metody </a:t>
            </a:r>
            <a:r>
              <a:rPr lang="cs-CZ" sz="2400" dirty="0"/>
              <a:t>– standardizované testy</a:t>
            </a:r>
          </a:p>
          <a:p>
            <a:pPr lvl="1"/>
            <a:r>
              <a:rPr lang="cs-CZ" dirty="0"/>
              <a:t>IQ – není vhodné pro děti</a:t>
            </a:r>
          </a:p>
          <a:p>
            <a:pPr lvl="1"/>
            <a:r>
              <a:rPr lang="cs-CZ" dirty="0"/>
              <a:t>Mensa - snaha vytvořit vlastní testy – probíhá</a:t>
            </a:r>
          </a:p>
          <a:p>
            <a:pPr lvl="1"/>
            <a:r>
              <a:rPr lang="cs-CZ" dirty="0"/>
              <a:t>MU  - doc. </a:t>
            </a:r>
            <a:r>
              <a:rPr lang="cs-CZ" dirty="0" err="1"/>
              <a:t>Portešová</a:t>
            </a:r>
            <a:r>
              <a:rPr lang="cs-CZ" dirty="0"/>
              <a:t> – matematické nadání, INVENIO </a:t>
            </a:r>
          </a:p>
          <a:p>
            <a:pPr marL="393700" lvl="1" indent="0">
              <a:buNone/>
            </a:pPr>
            <a:r>
              <a:rPr lang="cs-CZ" dirty="0">
                <a:hlinkClick r:id="rId2"/>
              </a:rPr>
              <a:t>https://www.invenio.muni.cz/o-inveniu-zakladni-informace</a:t>
            </a:r>
            <a:endParaRPr lang="cs-CZ" dirty="0"/>
          </a:p>
          <a:p>
            <a:pPr lvl="1"/>
            <a:r>
              <a:rPr lang="cs-CZ" dirty="0"/>
              <a:t>MU – Trna, Trnová – Poznejte v sobě Einsteina </a:t>
            </a:r>
          </a:p>
          <a:p>
            <a:pPr lvl="1"/>
            <a:r>
              <a:rPr lang="cs-CZ" sz="1800">
                <a:solidFill>
                  <a:srgbClr val="0637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https://www.researchgate.net/publication/307907959_Objevte_v_sobe_Einsteina</a:t>
            </a:r>
            <a:endParaRPr lang="cs-CZ" dirty="0"/>
          </a:p>
          <a:p>
            <a:pPr lvl="1"/>
            <a:r>
              <a:rPr lang="cs-CZ" dirty="0" err="1"/>
              <a:t>Havigerová</a:t>
            </a:r>
            <a:r>
              <a:rPr lang="cs-CZ" dirty="0"/>
              <a:t> – MŠ HK – testování předškolních dětí podle zahraničního originálu – CGS test (</a:t>
            </a:r>
            <a:r>
              <a:rPr lang="cs-CZ" sz="1400" b="1" dirty="0" err="1"/>
              <a:t>C</a:t>
            </a:r>
            <a:r>
              <a:rPr lang="cs-CZ" sz="1400" dirty="0" err="1"/>
              <a:t>haracteristics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b="1" dirty="0" err="1"/>
              <a:t>G</a:t>
            </a:r>
            <a:r>
              <a:rPr lang="cs-CZ" sz="1400" dirty="0" err="1"/>
              <a:t>iftedness</a:t>
            </a:r>
            <a:r>
              <a:rPr lang="cs-CZ" sz="1400" dirty="0"/>
              <a:t> </a:t>
            </a:r>
            <a:r>
              <a:rPr lang="cs-CZ" sz="1400" b="1" dirty="0" err="1"/>
              <a:t>S</a:t>
            </a:r>
            <a:r>
              <a:rPr lang="cs-CZ" sz="1400" dirty="0" err="1"/>
              <a:t>cale</a:t>
            </a:r>
            <a:r>
              <a:rPr lang="cs-CZ" sz="1400" dirty="0"/>
              <a:t> – </a:t>
            </a:r>
            <a:r>
              <a:rPr lang="cs-CZ" sz="1400" dirty="0" err="1"/>
              <a:t>Silvermanová</a:t>
            </a:r>
            <a:r>
              <a:rPr lang="cs-CZ" dirty="0"/>
              <a:t>)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132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 IQ dostatečným ukazatelem schopností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833643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Terman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sz="3200" i="1" dirty="0"/>
              <a:t>Test IQ ukazuje, jestli náš mozek jede čtyřicetikilometrovou rychlostí nebo stokilometrovou, ale neříká nic o tom, o našem motoru, tedy o mozku a jeho skutečných možnostech.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5009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C6BAB-3184-433C-8DD1-7317C788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/>
          <a:lstStyle/>
          <a:p>
            <a:pPr algn="ctr"/>
            <a:r>
              <a:rPr lang="cs-CZ" b="1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D701AD-A487-48F5-BD3A-9BE0373E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271865"/>
          </a:xfrm>
        </p:spPr>
        <p:txBody>
          <a:bodyPr/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Potvrzení nadání pomocí objektivních metod  - je záležitostí odborníků na danou oblast, především psychologů a speciálních pedagogů.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ČR - provádí školská poradenská zařízení, zejména Pedagogicko-psychologické poradny, ale také Speciálně-pedagogická centra (např. při diagnostice nadání u dítěte s poruchou autistického spektra).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vyšetření nezletilého  je nutná vyplněná žádost, informovaný souhlas zákonného zástupce dítěte a vyjádření školy, navazující na 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prediagnostiku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(nominace, identifikace).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Výstup komplexní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psychologické diagnostiky mimořádného nadání - komplexní informace o dítěti.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732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cs-CZ" sz="4800" b="1" dirty="0"/>
              <a:t>MŠMT </a:t>
            </a:r>
            <a:r>
              <a:rPr lang="cs-CZ" sz="2800" dirty="0"/>
              <a:t>(vyhláška č. 27/2016 Sb., 2016)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/>
              <a:t>Zjišťování </a:t>
            </a:r>
            <a:r>
              <a:rPr lang="cs-CZ" b="1" i="1" dirty="0"/>
              <a:t>mimořádného nadání </a:t>
            </a:r>
            <a:r>
              <a:rPr lang="cs-CZ" i="1" dirty="0"/>
              <a:t>včetně vzdělávacích potřeb žáka provádí školské poradenské zařízení ve spolupráci se školou, která žáka vzdělává. Pokud se nadání žáka projevuje v oblastech pohybových, manuálních nebo uměleckých dovedností, vyjadřuje se školské poradenské zařízení zejména ke specifikům žákovy osobnosti, které mohou mít vliv na průběh jeho vzdělávání, a míru žákova nadání zhodnotí odborník v příslušném oboru, jehož odborný posudek žák nebo zákonný zástupce žáka školskému poradenskému zařízení poskytne.</a:t>
            </a:r>
          </a:p>
        </p:txBody>
      </p:sp>
    </p:spTree>
    <p:extLst>
      <p:ext uri="{BB962C8B-B14F-4D97-AF65-F5344CB8AC3E}">
        <p14:creationId xmlns:p14="http://schemas.microsoft.com/office/powerpoint/2010/main" val="1381021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cs-CZ" dirty="0"/>
              <a:t>Shrnutí: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Co bychom měli o nadaném vědět:</a:t>
            </a:r>
          </a:p>
          <a:p>
            <a:pPr lvl="1"/>
            <a:r>
              <a:rPr lang="cs-CZ" sz="3600" dirty="0"/>
              <a:t>v čem je nadané</a:t>
            </a:r>
          </a:p>
          <a:p>
            <a:pPr lvl="1"/>
            <a:r>
              <a:rPr lang="cs-CZ" sz="3600" dirty="0"/>
              <a:t>míru nadání</a:t>
            </a:r>
          </a:p>
          <a:p>
            <a:pPr lvl="1"/>
            <a:r>
              <a:rPr lang="cs-CZ" sz="3600" dirty="0"/>
              <a:t>jaký typ nadaného </a:t>
            </a:r>
          </a:p>
          <a:p>
            <a:pPr lvl="1"/>
            <a:r>
              <a:rPr lang="cs-CZ" sz="3600" dirty="0"/>
              <a:t> osobnost žáka </a:t>
            </a:r>
          </a:p>
          <a:p>
            <a:r>
              <a:rPr lang="cs-CZ" sz="1600" dirty="0"/>
              <a:t>(Hubatka Miloslav </a:t>
            </a:r>
            <a:r>
              <a:rPr lang="cs-CZ" sz="1600" b="1" dirty="0"/>
              <a:t>Úspěšní vychovávají děti jinak – pohled pedagoga</a:t>
            </a:r>
            <a:r>
              <a:rPr lang="cs-CZ" sz="1600" dirty="0"/>
              <a:t>; Miková, Šárka; </a:t>
            </a:r>
            <a:r>
              <a:rPr lang="cs-CZ" sz="1600" dirty="0" err="1"/>
              <a:t>Stang</a:t>
            </a:r>
            <a:r>
              <a:rPr lang="cs-CZ" sz="1600" dirty="0"/>
              <a:t>, Jiřina </a:t>
            </a:r>
            <a:r>
              <a:rPr lang="cs-CZ" sz="1600" b="1" dirty="0"/>
              <a:t>Typologie osobnosti u dětí – pohled psychologů  - </a:t>
            </a:r>
            <a:r>
              <a:rPr lang="cs-CZ" sz="1600" dirty="0"/>
              <a:t>ukázka z knížky </a:t>
            </a:r>
            <a:r>
              <a:rPr lang="cs-CZ" sz="1600" dirty="0">
                <a:hlinkClick r:id="rId2"/>
              </a:rPr>
              <a:t>https://obchod.portal.cz/pedagogika/typologie-osobnosti-u-deti/#ukazky</a:t>
            </a:r>
            <a:endParaRPr lang="cs-CZ" sz="1600" dirty="0"/>
          </a:p>
          <a:p>
            <a:endParaRPr lang="cs-CZ" sz="16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121313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99886" y="3068960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Jak tedy vzdělávat nadané žáky?</a:t>
            </a:r>
            <a:br>
              <a:rPr lang="cs-CZ" b="1" dirty="0"/>
            </a:br>
            <a:r>
              <a:rPr lang="cs-CZ" b="1" dirty="0"/>
              <a:t>Jaké faktory vzít v úvahu?</a:t>
            </a:r>
          </a:p>
        </p:txBody>
      </p:sp>
    </p:spTree>
    <p:extLst>
      <p:ext uri="{BB962C8B-B14F-4D97-AF65-F5344CB8AC3E}">
        <p14:creationId xmlns:p14="http://schemas.microsoft.com/office/powerpoint/2010/main" val="3242774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99886" y="2636912"/>
            <a:ext cx="8229600" cy="1008112"/>
          </a:xfrm>
        </p:spPr>
        <p:txBody>
          <a:bodyPr/>
          <a:lstStyle/>
          <a:p>
            <a:pPr algn="ctr"/>
            <a:r>
              <a:rPr lang="cs-CZ" b="1" dirty="0"/>
              <a:t>Jaké faktory vzít v úvahu?</a:t>
            </a:r>
          </a:p>
        </p:txBody>
      </p:sp>
    </p:spTree>
    <p:extLst>
      <p:ext uri="{BB962C8B-B14F-4D97-AF65-F5344CB8AC3E}">
        <p14:creationId xmlns:p14="http://schemas.microsoft.com/office/powerpoint/2010/main" val="3205378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cs-CZ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cs-CZ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87" name="Zástupný symbol pro obsah 4"/>
          <p:cNvSpPr>
            <a:spLocks noGrp="1"/>
          </p:cNvSpPr>
          <p:nvPr>
            <p:ph idx="1"/>
          </p:nvPr>
        </p:nvSpPr>
        <p:spPr>
          <a:xfrm>
            <a:off x="539750" y="2132856"/>
            <a:ext cx="7986713" cy="4032994"/>
          </a:xfrm>
        </p:spPr>
        <p:txBody>
          <a:bodyPr/>
          <a:lstStyle/>
          <a:p>
            <a:r>
              <a:rPr lang="cs-CZ" altLang="en-US" sz="2800" dirty="0"/>
              <a:t>Podle </a:t>
            </a:r>
            <a:r>
              <a:rPr lang="cs-CZ" altLang="en-US" sz="2800" dirty="0" err="1"/>
              <a:t>Maureen</a:t>
            </a:r>
            <a:r>
              <a:rPr lang="cs-CZ" altLang="en-US" sz="2800" dirty="0"/>
              <a:t> </a:t>
            </a:r>
            <a:r>
              <a:rPr lang="cs-CZ" altLang="en-US" sz="2800" dirty="0" err="1"/>
              <a:t>Neihart</a:t>
            </a:r>
            <a:r>
              <a:rPr lang="cs-CZ" altLang="en-US" dirty="0"/>
              <a:t> </a:t>
            </a:r>
            <a:r>
              <a:rPr lang="cs-CZ" altLang="en-US" sz="2800" i="1" dirty="0"/>
              <a:t>před 20-ti lety bylo za nadané považováno dítě, které se dobře chovalo, bylo úspěšné, toužilo po pochvale, dítě s dobrým sebevědomím, spokojené, nepřekračující osnovy, ale takové, kterému chybí dovednost učit se sám do hloubky. </a:t>
            </a:r>
          </a:p>
          <a:p>
            <a:endParaRPr lang="cs-CZ" altLang="en-US" sz="2800" i="1" dirty="0"/>
          </a:p>
          <a:p>
            <a:r>
              <a:rPr lang="cs-CZ" altLang="en-US" sz="2800" i="1" dirty="0">
                <a:hlinkClick r:id="rId2" action="ppaction://hlinkfile"/>
              </a:rPr>
              <a:t>Tabulka </a:t>
            </a:r>
            <a:r>
              <a:rPr lang="cs-CZ" altLang="en-US" sz="2800" i="1" dirty="0" err="1">
                <a:hlinkClick r:id="rId2" action="ppaction://hlinkfile"/>
              </a:rPr>
              <a:t>Talnetu</a:t>
            </a:r>
            <a:r>
              <a:rPr lang="cs-CZ" altLang="en-US" sz="2800" i="1" dirty="0">
                <a:hlinkClick r:id="rId2" action="ppaction://hlinkfile"/>
              </a:rPr>
              <a:t> -  typologie nadaných žáků</a:t>
            </a:r>
            <a:endParaRPr lang="en-GB" altLang="en-US" sz="2800" i="1" dirty="0"/>
          </a:p>
        </p:txBody>
      </p:sp>
      <p:sp>
        <p:nvSpPr>
          <p:cNvPr id="16388" name="TextovéPole 5"/>
          <p:cNvSpPr txBox="1">
            <a:spLocks noChangeArrowheads="1"/>
          </p:cNvSpPr>
          <p:nvPr/>
        </p:nvSpPr>
        <p:spPr bwMode="auto">
          <a:xfrm>
            <a:off x="179512" y="30822"/>
            <a:ext cx="850728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cs-CZ" altLang="en-US" sz="3600" b="1" dirty="0"/>
          </a:p>
          <a:p>
            <a:pPr algn="ctr" eaLnBrk="1" hangingPunct="1"/>
            <a:r>
              <a:rPr lang="cs-CZ" altLang="en-US" sz="4400" b="1" dirty="0">
                <a:latin typeface="+mj-lt"/>
              </a:rPr>
              <a:t>Osobnost nadaného</a:t>
            </a:r>
          </a:p>
          <a:p>
            <a:pPr algn="ctr" eaLnBrk="1" hangingPunct="1"/>
            <a:r>
              <a:rPr lang="cs-CZ" altLang="en-US" sz="2400" b="1" dirty="0">
                <a:latin typeface="+mj-lt"/>
              </a:rPr>
              <a:t>Aktuální typologie nadaných žáků</a:t>
            </a:r>
            <a:br>
              <a:rPr lang="en-GB" altLang="en-US" sz="4400" dirty="0">
                <a:latin typeface="+mj-lt"/>
              </a:rPr>
            </a:br>
            <a:endParaRPr lang="en-GB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159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Používaná 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Nadání  - talent</a:t>
            </a:r>
          </a:p>
          <a:p>
            <a:pPr marL="0" indent="0" algn="l">
              <a:buNone/>
            </a:pPr>
            <a:r>
              <a:rPr lang="cs-CZ" sz="2800" b="0" i="0" u="none" strike="noStrike" baseline="0" dirty="0"/>
              <a:t>Tři základní pohledy na vztah těchto pojmů: </a:t>
            </a:r>
          </a:p>
          <a:p>
            <a:pPr algn="l"/>
            <a:r>
              <a:rPr lang="cs-CZ" sz="2800" dirty="0"/>
              <a:t>t</a:t>
            </a:r>
            <a:r>
              <a:rPr lang="cs-CZ" sz="2800" b="0" i="0" u="none" strike="noStrike" baseline="0" dirty="0"/>
              <a:t>alent jako projevené nadání; </a:t>
            </a:r>
            <a:endParaRPr lang="cs-CZ" sz="2800" dirty="0"/>
          </a:p>
          <a:p>
            <a:r>
              <a:rPr lang="cs-CZ" sz="2800" dirty="0"/>
              <a:t>nadání a talent jako synonyma; </a:t>
            </a:r>
          </a:p>
          <a:p>
            <a:r>
              <a:rPr lang="cs-CZ" sz="2800" dirty="0"/>
              <a:t>v českém prostředí: nadání v kognitivní oblasti a talent v oblasti sportu a umění.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286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854"/>
          </a:xfrm>
        </p:spPr>
        <p:txBody>
          <a:bodyPr/>
          <a:lstStyle/>
          <a:p>
            <a:r>
              <a:rPr lang="cs-CZ" sz="2400" dirty="0"/>
              <a:t>Typ žáků podle Hubatky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734777"/>
            <a:ext cx="7487374" cy="59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1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cs-CZ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cs-CZ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Disproporce ve vývoji nadaných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435975" cy="4641850"/>
          </a:xfrm>
        </p:spPr>
        <p:txBody>
          <a:bodyPr/>
          <a:lstStyle/>
          <a:p>
            <a:endParaRPr lang="cs-CZ" altLang="cs-CZ" sz="2400" dirty="0"/>
          </a:p>
          <a:p>
            <a:r>
              <a:rPr lang="cs-CZ" altLang="cs-CZ" sz="2400" dirty="0"/>
              <a:t>U nadaných  jedinců může docházet k různým </a:t>
            </a:r>
            <a:r>
              <a:rPr lang="cs-CZ" altLang="cs-CZ" sz="2400" b="1" dirty="0"/>
              <a:t>disproporcím ve vývoji.</a:t>
            </a:r>
          </a:p>
          <a:p>
            <a:r>
              <a:rPr lang="cs-CZ" altLang="cs-CZ" sz="2400" dirty="0"/>
              <a:t>Ve výuce se tyto disproporce mohou jevit jako </a:t>
            </a:r>
            <a:r>
              <a:rPr lang="cs-CZ" altLang="cs-CZ" sz="2400" b="1" dirty="0"/>
              <a:t>neschopnost </a:t>
            </a:r>
            <a:r>
              <a:rPr lang="cs-CZ" altLang="cs-CZ" sz="2400" dirty="0"/>
              <a:t>– např. sestavení aparatury v chemii, slabé výkony v </a:t>
            </a:r>
            <a:r>
              <a:rPr lang="cs-CZ" altLang="cs-CZ" sz="2400" dirty="0" err="1"/>
              <a:t>Tv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Nebezpečí frustrace – nepochopení ze strany učitele, rodičů.</a:t>
            </a:r>
            <a:endParaRPr lang="en-GB" altLang="cs-CZ" sz="2400" dirty="0"/>
          </a:p>
          <a:p>
            <a:r>
              <a:rPr lang="cs-CZ" altLang="cs-CZ" sz="2400" b="1" dirty="0"/>
              <a:t>Dvojí výjimečnost </a:t>
            </a:r>
            <a:r>
              <a:rPr lang="cs-CZ" altLang="cs-CZ" sz="2400" dirty="0"/>
              <a:t>– nadané děti s</a:t>
            </a:r>
            <a:r>
              <a:rPr lang="en-GB" altLang="cs-CZ" sz="2400" dirty="0"/>
              <a:t> </a:t>
            </a:r>
            <a:r>
              <a:rPr lang="en-GB" altLang="cs-CZ" sz="2400" dirty="0" err="1"/>
              <a:t>určitým</a:t>
            </a:r>
            <a:r>
              <a:rPr lang="cs-CZ" altLang="cs-CZ" sz="2400" dirty="0"/>
              <a:t> hendikepem (dyslexie, ADHD…). </a:t>
            </a:r>
            <a:r>
              <a:rPr lang="en-GB" altLang="cs-CZ" sz="2400" dirty="0"/>
              <a:t>  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13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2"/>
          <p:cNvSpPr>
            <a:spLocks noGrp="1"/>
          </p:cNvSpPr>
          <p:nvPr>
            <p:ph type="title"/>
          </p:nvPr>
        </p:nvSpPr>
        <p:spPr>
          <a:xfrm>
            <a:off x="107950" y="765175"/>
            <a:ext cx="8578850" cy="5762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Nejčastěji uváděné disproporce 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288" y="1773238"/>
          <a:ext cx="8291512" cy="4840290"/>
        </p:xfrm>
        <a:graphic>
          <a:graphicData uri="http://schemas.openxmlformats.org/drawingml/2006/table">
            <a:tbl>
              <a:tblPr/>
              <a:tblGrid>
                <a:gridCol w="4145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Vysoká úroveň</a:t>
                      </a: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Nízká úroveň</a:t>
                      </a: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psychický vývoj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tělesný vývoj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intelektová úroveň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emocionálně-sociální úroveň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verbální složka intelektu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neverbální složka intelektu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zrychlené myšlení a řeč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pomalé psaní, slabé grafomotorické projevy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logické myšlení, brilantnost úvah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mechanické myšlení, získávání poznatků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logické, problémové učení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klasické, pamětní učení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tvořivost, nové originální prvky řešení problémů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klasické chápání a použití ověřených vzorů a modelů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zájem o řešení komplikovaných, neznámých úloh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upřednostňování mechanických, jednotvárných a lehkých úloh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4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potřeba nových informací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držení se předepsaného, osnovami určeného učiva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68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75A82F-17C9-4A00-AE35-E45AB47D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vzdělávat nadané žáky?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C372EA-F1A6-49E9-9BA0-2A8A643F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ct val="15000"/>
              </a:spcAft>
            </a:pPr>
            <a:r>
              <a:rPr lang="cs-CZ" sz="2800" dirty="0"/>
              <a:t>Inkluze – diferenciace - segregace</a:t>
            </a:r>
          </a:p>
          <a:p>
            <a:pPr>
              <a:spcAft>
                <a:spcPts val="0"/>
              </a:spcAft>
            </a:pPr>
            <a:r>
              <a:rPr lang="cs-CZ" sz="2800" dirty="0"/>
              <a:t>Modely vyvážené inkluze</a:t>
            </a:r>
          </a:p>
          <a:p>
            <a:pPr lvl="0">
              <a:spcAft>
                <a:spcPts val="0"/>
              </a:spcAft>
            </a:pPr>
            <a:r>
              <a:rPr lang="cs-CZ" sz="2800" dirty="0"/>
              <a:t>Metody obohacení a akcelerace</a:t>
            </a:r>
          </a:p>
          <a:p>
            <a:pPr lvl="0">
              <a:spcAft>
                <a:spcPts val="0"/>
              </a:spcAft>
            </a:pPr>
            <a:r>
              <a:rPr lang="cs-CZ" sz="2800" dirty="0"/>
              <a:t>Modely práce s nadanými</a:t>
            </a:r>
          </a:p>
          <a:p>
            <a:pPr lvl="0">
              <a:spcAft>
                <a:spcPts val="0"/>
              </a:spcAft>
            </a:pPr>
            <a:r>
              <a:rPr lang="cs-CZ" sz="2800" dirty="0"/>
              <a:t>Doporučené postupy pro vzdělávání nadaných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112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BF4B3-184B-4D5F-91B6-4E09D288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422"/>
            <a:ext cx="8229600" cy="870338"/>
          </a:xfrm>
        </p:spPr>
        <p:txBody>
          <a:bodyPr/>
          <a:lstStyle/>
          <a:p>
            <a:pPr algn="ctr"/>
            <a:r>
              <a:rPr lang="cs-CZ" sz="4800" b="1" dirty="0"/>
              <a:t>Modely vyvážené inkluze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Zástupný obsah 3" descr="Obsah obrázku text, snímek obrazovky, monitor, obrazovka&#10;&#10;Popis byl vytvořen automaticky">
            <a:extLst>
              <a:ext uri="{FF2B5EF4-FFF2-40B4-BE49-F238E27FC236}">
                <a16:creationId xmlns:a16="http://schemas.microsoft.com/office/drawing/2014/main" id="{3816D2FC-89D9-416A-A9FF-495877EB69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7934169" cy="490278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72BAD3-732E-481F-8B08-ED738AE6C5FA}"/>
              </a:ext>
            </a:extLst>
          </p:cNvPr>
          <p:cNvSpPr txBox="1"/>
          <p:nvPr/>
        </p:nvSpPr>
        <p:spPr>
          <a:xfrm>
            <a:off x="2281561" y="3356629"/>
            <a:ext cx="4580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https://sites.google.com/view/modely-vyvazene-inkluze/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56DB8-3EE0-4182-84E3-F142F1CA8B2B}"/>
              </a:ext>
            </a:extLst>
          </p:cNvPr>
          <p:cNvSpPr txBox="1"/>
          <p:nvPr/>
        </p:nvSpPr>
        <p:spPr>
          <a:xfrm>
            <a:off x="251520" y="11247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hlinkClick r:id="rId3"/>
              </a:rPr>
              <a:t>https://sites.google.com/view/modely-vyvazene-inkluze/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4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4136"/>
          </a:xfrm>
        </p:spPr>
        <p:txBody>
          <a:bodyPr/>
          <a:lstStyle/>
          <a:p>
            <a:pPr algn="ctr"/>
            <a:r>
              <a:rPr lang="cs-CZ" sz="4000" b="1" dirty="0"/>
              <a:t>Základní způsoby práce s nadanými žáky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3"/>
          </a:xfrm>
        </p:spPr>
        <p:txBody>
          <a:bodyPr/>
          <a:lstStyle/>
          <a:p>
            <a:pPr lvl="0"/>
            <a:r>
              <a:rPr lang="cs-CZ" sz="2400" b="1" dirty="0"/>
              <a:t>Akcelerace</a:t>
            </a:r>
            <a:r>
              <a:rPr lang="cs-CZ" sz="2400" dirty="0"/>
              <a:t> - urychlování postupu (předčasný vstup do školy, přeskočení ročníku). </a:t>
            </a:r>
          </a:p>
          <a:p>
            <a:pPr lvl="0"/>
            <a:endParaRPr lang="cs-CZ" sz="2400" b="1" dirty="0"/>
          </a:p>
          <a:p>
            <a:pPr lvl="0"/>
            <a:r>
              <a:rPr lang="cs-CZ" sz="2400" b="1" dirty="0"/>
              <a:t>Obohacování (</a:t>
            </a:r>
            <a:r>
              <a:rPr lang="cs-CZ" sz="2400" b="1" dirty="0" err="1"/>
              <a:t>enrichment</a:t>
            </a:r>
            <a:r>
              <a:rPr lang="cs-CZ" sz="2400" b="1" dirty="0"/>
              <a:t>)</a:t>
            </a:r>
            <a:r>
              <a:rPr lang="cs-CZ" sz="2400" dirty="0"/>
              <a:t> - rozšíření učiva, vyšší náročnost výuky. </a:t>
            </a:r>
            <a:endParaRPr lang="en-GB" sz="2400" dirty="0"/>
          </a:p>
          <a:p>
            <a:endParaRPr lang="cs-CZ" sz="2400" dirty="0"/>
          </a:p>
          <a:p>
            <a:r>
              <a:rPr lang="cs-CZ" sz="2400" dirty="0"/>
              <a:t>Oba přístupy se při vzdělávání nadaného žáka doplňují.</a:t>
            </a:r>
            <a:endParaRPr lang="en-GB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0058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74063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Kdy přistoupit k akceleraci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en-US" sz="2400" dirty="0"/>
          </a:p>
          <a:p>
            <a:pPr>
              <a:lnSpc>
                <a:spcPct val="80000"/>
              </a:lnSpc>
            </a:pPr>
            <a:r>
              <a:rPr lang="cs-CZ" altLang="en-US" sz="2400" dirty="0"/>
              <a:t>Akcelerace je doporučována pouze pro děti mimořádně nadané – vysoké všeobecné intelektové předpoklady – nejen jedna oblast. </a:t>
            </a:r>
          </a:p>
          <a:p>
            <a:pPr>
              <a:lnSpc>
                <a:spcPct val="80000"/>
              </a:lnSpc>
            </a:pPr>
            <a:endParaRPr lang="cs-CZ" altLang="en-US" sz="2400" dirty="0"/>
          </a:p>
          <a:p>
            <a:pPr>
              <a:lnSpc>
                <a:spcPct val="80000"/>
              </a:lnSpc>
            </a:pPr>
            <a:r>
              <a:rPr lang="cs-CZ" altLang="en-US" sz="2400" dirty="0"/>
              <a:t>Souhlas  - učitele, rodičů a především akcelerovaného žáka.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en-US" sz="2400" dirty="0"/>
              <a:t>Dítě - emocionálně stabilní a seznámené s klady i zápory akcelerace  – posouzení odborníka (psycholog). </a:t>
            </a:r>
            <a:br>
              <a:rPr lang="cs-CZ" altLang="en-US" sz="2400" dirty="0"/>
            </a:br>
            <a:endParaRPr lang="cs-CZ" altLang="en-US" sz="2400" dirty="0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6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Klady akcelerace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Úroveň studijních požadavků je adekvátní schopnostem nadaného – nízké nároky demotivují </a:t>
            </a:r>
            <a:r>
              <a:rPr lang="cs-CZ" altLang="cs-CZ" sz="2800" i="1" dirty="0"/>
              <a:t>(</a:t>
            </a:r>
            <a:r>
              <a:rPr lang="cs-CZ" altLang="cs-CZ" sz="2800" i="1" dirty="0" err="1"/>
              <a:t>underacheivement</a:t>
            </a:r>
            <a:r>
              <a:rPr lang="cs-CZ" altLang="cs-CZ" sz="2800" i="1" dirty="0"/>
              <a:t>);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větší konkurence – starší spolužáci; 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zvýšená produktivita nadaných dětí – musí se vyrovnat s náročnějšími úkoly; 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méně monotónní práce a nudy  -  zvýšená motivace; 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vyvarování se konfliktů s vrstevníky, kteří nesdílejí jejich zájmy a schopnosti.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15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eaLnBrk="1" hangingPunct="1"/>
            <a:r>
              <a:rPr lang="cs-CZ" altLang="en-US" dirty="0"/>
              <a:t>Zápory akcelerace - 4 oblasti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cs-CZ" altLang="cs-CZ" sz="2400" b="1" dirty="0"/>
              <a:t>1.</a:t>
            </a:r>
            <a:r>
              <a:rPr lang="cs-CZ" altLang="cs-CZ" sz="2400" dirty="0"/>
              <a:t> </a:t>
            </a:r>
            <a:r>
              <a:rPr lang="cs-CZ" altLang="cs-CZ" sz="2400" b="1" dirty="0"/>
              <a:t>Akademické:</a:t>
            </a:r>
            <a:br>
              <a:rPr lang="cs-CZ" altLang="cs-CZ" sz="2400" dirty="0"/>
            </a:br>
            <a:r>
              <a:rPr lang="cs-CZ" altLang="cs-CZ" sz="2400" dirty="0"/>
              <a:t> - neschopnost se srovnat s většími nároky (přecenění schopností);</a:t>
            </a:r>
            <a:br>
              <a:rPr lang="cs-CZ" altLang="cs-CZ" sz="2400" dirty="0"/>
            </a:br>
            <a:r>
              <a:rPr lang="cs-CZ" altLang="cs-CZ" sz="2400" dirty="0"/>
              <a:t>- mezery v učivu – nestudují systematicky;</a:t>
            </a:r>
            <a:br>
              <a:rPr lang="cs-CZ" altLang="cs-CZ" sz="2400" dirty="0"/>
            </a:br>
            <a:r>
              <a:rPr lang="cs-CZ" altLang="cs-CZ" sz="2400" dirty="0"/>
              <a:t>- fyzicky či emocionálně nezralí – nerovnoměrný vývoj;</a:t>
            </a:r>
            <a:br>
              <a:rPr lang="cs-CZ" altLang="cs-CZ" sz="2400" dirty="0"/>
            </a:br>
            <a:r>
              <a:rPr lang="cs-CZ" altLang="cs-CZ" sz="2400" dirty="0"/>
              <a:t>- postrádají zkušenosti z předchozích ročníků;</a:t>
            </a:r>
            <a:br>
              <a:rPr lang="cs-CZ" altLang="cs-CZ" sz="2400" dirty="0"/>
            </a:br>
            <a:r>
              <a:rPr lang="cs-CZ" altLang="cs-CZ" sz="2400" dirty="0"/>
              <a:t>- větší množství vědomostí může  zbrzdit rozvoj jejich kreativity a divergentního myšlení (zajímavé výzkumy!).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br>
              <a:rPr lang="cs-CZ" altLang="cs-CZ" sz="2400" dirty="0"/>
            </a:br>
            <a:r>
              <a:rPr lang="cs-CZ" altLang="cs-CZ" sz="2400" b="1" dirty="0"/>
              <a:t>2. Emocionální:</a:t>
            </a:r>
            <a:br>
              <a:rPr lang="cs-CZ" altLang="cs-CZ" sz="2400" dirty="0"/>
            </a:br>
            <a:r>
              <a:rPr lang="cs-CZ" altLang="cs-CZ" sz="2400" dirty="0"/>
              <a:t>· frustrace z vyšších nároků způsobuje </a:t>
            </a:r>
            <a:r>
              <a:rPr lang="cs-CZ" altLang="cs-CZ" sz="2400" b="1" dirty="0"/>
              <a:t>stres a vyhoření,</a:t>
            </a:r>
            <a:br>
              <a:rPr lang="cs-CZ" altLang="cs-CZ" sz="2400" b="1" dirty="0"/>
            </a:br>
            <a:r>
              <a:rPr lang="cs-CZ" altLang="cs-CZ" sz="2400" dirty="0"/>
              <a:t>· omezené možnosti k vytvoření přátelství - vede k </a:t>
            </a:r>
            <a:r>
              <a:rPr lang="cs-CZ" altLang="cs-CZ" sz="2400" b="1" dirty="0"/>
              <a:t>izolaci,</a:t>
            </a:r>
            <a:br>
              <a:rPr lang="cs-CZ" altLang="cs-CZ" sz="2400" dirty="0"/>
            </a:br>
            <a:r>
              <a:rPr lang="cs-CZ" altLang="cs-CZ" sz="2400" dirty="0"/>
              <a:t>· omezené možnosti věnovat se </a:t>
            </a:r>
            <a:r>
              <a:rPr lang="cs-CZ" altLang="cs-CZ" sz="2400" b="1" dirty="0"/>
              <a:t>zájmům a koníčkům- </a:t>
            </a:r>
            <a:r>
              <a:rPr lang="cs-CZ" altLang="cs-CZ" sz="2400" dirty="0"/>
              <a:t>vede k problémům v pozdějším životě.</a:t>
            </a:r>
            <a:br>
              <a:rPr lang="cs-CZ" altLang="cs-CZ" sz="2400" dirty="0"/>
            </a:br>
            <a:endParaRPr lang="cs-CZ" altLang="en-US" sz="2400" dirty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88439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Zápory akcelerace - 4 oblasti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b="1" dirty="0"/>
              <a:t>3. Sociální:</a:t>
            </a:r>
            <a:br>
              <a:rPr lang="cs-CZ" altLang="en-US" sz="2400" dirty="0"/>
            </a:br>
            <a:r>
              <a:rPr lang="cs-CZ" altLang="en-US" sz="2400" dirty="0"/>
              <a:t>- limitované možnosti rozvinout sociální schopnosti v kolektivu starších spolužáků;</a:t>
            </a:r>
            <a:br>
              <a:rPr lang="cs-CZ" altLang="en-US" sz="2400" dirty="0"/>
            </a:br>
            <a:r>
              <a:rPr lang="cs-CZ" altLang="en-US" sz="2400" dirty="0"/>
              <a:t>- nedostatek času a možností spřátelit se s vrstevníky a odmítání staršími spolužáky;</a:t>
            </a:r>
            <a:br>
              <a:rPr lang="cs-CZ" altLang="en-US" sz="2400" dirty="0"/>
            </a:br>
            <a:r>
              <a:rPr lang="cs-CZ" altLang="en-US" sz="2400" dirty="0"/>
              <a:t>- chybí sociální aktivity vhodné jeho věku.</a:t>
            </a:r>
          </a:p>
          <a:p>
            <a:pPr>
              <a:lnSpc>
                <a:spcPct val="80000"/>
              </a:lnSpc>
            </a:pPr>
            <a:br>
              <a:rPr lang="cs-CZ" altLang="en-US" sz="2400" dirty="0"/>
            </a:br>
            <a:r>
              <a:rPr lang="cs-CZ" altLang="en-US" sz="2400" b="1" dirty="0"/>
              <a:t>4. Omezené mimoškolní možnosti:</a:t>
            </a:r>
            <a:br>
              <a:rPr lang="cs-CZ" altLang="en-US" sz="2400" dirty="0"/>
            </a:br>
            <a:r>
              <a:rPr lang="cs-CZ" altLang="en-US" sz="2400" dirty="0"/>
              <a:t>- méně možností účastnit se mimoškolních aktivit s vrstevníky;</a:t>
            </a:r>
            <a:br>
              <a:rPr lang="cs-CZ" altLang="en-US" sz="2400" dirty="0"/>
            </a:br>
            <a:r>
              <a:rPr lang="cs-CZ" altLang="en-US" sz="2400" dirty="0"/>
              <a:t>- fyzická nevyspělost omezuje jejich začlenění do fyzických aktivit se spolužáky .</a:t>
            </a:r>
            <a:br>
              <a:rPr lang="cs-CZ" altLang="en-US" sz="2400" dirty="0"/>
            </a:br>
            <a:br>
              <a:rPr lang="cs-CZ" altLang="en-US" sz="2400" dirty="0"/>
            </a:br>
            <a:endParaRPr lang="cs-CZ" altLang="en-US" sz="2400" dirty="0"/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7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cs-CZ" b="1" dirty="0"/>
              <a:t>Co je důležité - hlavní linie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049564"/>
              </p:ext>
            </p:extLst>
          </p:nvPr>
        </p:nvGraphicFramePr>
        <p:xfrm>
          <a:off x="179512" y="1844825"/>
          <a:ext cx="8784976" cy="447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ousměrná svislá šipka 4"/>
          <p:cNvSpPr/>
          <p:nvPr/>
        </p:nvSpPr>
        <p:spPr>
          <a:xfrm>
            <a:off x="1187624" y="3652665"/>
            <a:ext cx="484632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71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Obohacování - metody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435975" cy="5113337"/>
          </a:xfrm>
        </p:spPr>
        <p:txBody>
          <a:bodyPr rtlCol="0">
            <a:normAutofit/>
          </a:bodyPr>
          <a:lstStyle/>
          <a:p>
            <a:pPr marL="91440" indent="-91440" fontAlgn="auto">
              <a:lnSpc>
                <a:spcPct val="70000"/>
              </a:lnSpc>
              <a:buFont typeface="Tw Cen MT" panose="020B0602020104020603" pitchFamily="34" charset="0"/>
              <a:buChar char=" "/>
              <a:defRPr/>
            </a:pPr>
            <a:r>
              <a:rPr lang="cs-CZ" altLang="en-US" sz="2200"/>
              <a:t>Jde především o </a:t>
            </a:r>
            <a:r>
              <a:rPr lang="cs-CZ" altLang="en-US" sz="2200" b="1"/>
              <a:t>rozšíření </a:t>
            </a:r>
            <a:r>
              <a:rPr lang="cs-CZ" altLang="en-US" sz="2200"/>
              <a:t>znalostí</a:t>
            </a:r>
            <a:r>
              <a:rPr lang="cs-CZ" altLang="en-US" sz="2200" b="1"/>
              <a:t>, dovedností, pochopení a zájmů </a:t>
            </a:r>
            <a:r>
              <a:rPr lang="cs-CZ" altLang="en-US" sz="2200"/>
              <a:t>za hranici běžného kurikula. </a:t>
            </a:r>
          </a:p>
          <a:p>
            <a:pPr marL="91440" indent="-91440" fontAlgn="auto">
              <a:lnSpc>
                <a:spcPct val="70000"/>
              </a:lnSpc>
              <a:buFont typeface="Tw Cen MT" panose="020B0602020104020603" pitchFamily="34" charset="0"/>
              <a:buChar char=" "/>
              <a:defRPr/>
            </a:pPr>
            <a:endParaRPr lang="cs-CZ" altLang="en-US" sz="2200"/>
          </a:p>
          <a:p>
            <a:pPr marL="91440" indent="-91440" fontAlgn="auto">
              <a:lnSpc>
                <a:spcPct val="70000"/>
              </a:lnSpc>
              <a:buFont typeface="Tw Cen MT" panose="020B0602020104020603" pitchFamily="34" charset="0"/>
              <a:buChar char=" "/>
              <a:defRPr/>
            </a:pPr>
            <a:r>
              <a:rPr lang="cs-CZ" altLang="en-US" sz="2200"/>
              <a:t>Mělo by vždy probíhat na </a:t>
            </a:r>
            <a:r>
              <a:rPr lang="cs-CZ" altLang="en-US" sz="2200" b="1"/>
              <a:t>úrovni vývojových potřeb </a:t>
            </a:r>
            <a:r>
              <a:rPr lang="cs-CZ" altLang="en-US" sz="2200"/>
              <a:t>žáka. </a:t>
            </a:r>
          </a:p>
          <a:p>
            <a:pPr marL="91440" indent="-91440" fontAlgn="auto">
              <a:lnSpc>
                <a:spcPct val="70000"/>
              </a:lnSpc>
              <a:buFont typeface="Tw Cen MT" panose="020B0602020104020603" pitchFamily="34" charset="0"/>
              <a:buChar char=" "/>
              <a:defRPr/>
            </a:pPr>
            <a:endParaRPr lang="cs-CZ" altLang="en-US" sz="2200"/>
          </a:p>
          <a:p>
            <a:pPr marL="91440" indent="-91440" fontAlgn="auto">
              <a:lnSpc>
                <a:spcPct val="70000"/>
              </a:lnSpc>
              <a:buFont typeface="Tw Cen MT" panose="020B0602020104020603" pitchFamily="34" charset="0"/>
              <a:buChar char=" "/>
              <a:defRPr/>
            </a:pPr>
            <a:r>
              <a:rPr lang="cs-CZ" altLang="en-US" sz="2200" b="1"/>
              <a:t>Příklady obohacování</a:t>
            </a:r>
            <a:r>
              <a:rPr lang="cs-CZ" altLang="en-US" sz="2200"/>
              <a:t>: </a:t>
            </a:r>
            <a:br>
              <a:rPr lang="cs-CZ" altLang="en-US" sz="2200"/>
            </a:br>
            <a:r>
              <a:rPr lang="cs-CZ" altLang="en-US" sz="2200"/>
              <a:t>· exkurze</a:t>
            </a:r>
            <a:br>
              <a:rPr lang="cs-CZ" altLang="en-US" sz="2200"/>
            </a:br>
            <a:r>
              <a:rPr lang="cs-CZ" altLang="en-US" sz="2200"/>
              <a:t>· zapojení do soutěží</a:t>
            </a:r>
            <a:br>
              <a:rPr lang="cs-CZ" altLang="en-US" sz="2200"/>
            </a:br>
            <a:r>
              <a:rPr lang="cs-CZ" altLang="en-US" sz="2200"/>
              <a:t>· odpolední vzdělávací kluby</a:t>
            </a:r>
            <a:br>
              <a:rPr lang="cs-CZ" altLang="en-US" sz="2200"/>
            </a:br>
            <a:r>
              <a:rPr lang="cs-CZ" altLang="en-US" sz="2200"/>
              <a:t>· odborníci ve výuce</a:t>
            </a:r>
            <a:br>
              <a:rPr lang="cs-CZ" altLang="en-US" sz="2200"/>
            </a:br>
            <a:r>
              <a:rPr lang="cs-CZ" altLang="en-US" sz="2200"/>
              <a:t>· využívání technologií</a:t>
            </a:r>
          </a:p>
          <a:p>
            <a:pPr marL="91440" indent="-91440" fontAlgn="auto">
              <a:lnSpc>
                <a:spcPct val="70000"/>
              </a:lnSpc>
              <a:buFont typeface="Tw Cen MT" panose="020B0602020104020603" pitchFamily="34" charset="0"/>
              <a:buChar char=" "/>
              <a:defRPr/>
            </a:pPr>
            <a:r>
              <a:rPr lang="cs-CZ" altLang="en-US" sz="2200" b="1"/>
              <a:t>extra materiály –</a:t>
            </a:r>
            <a:r>
              <a:rPr lang="cs-CZ" altLang="en-US" sz="2200"/>
              <a:t> knihovna, stavebnice, přístup na Internet</a:t>
            </a:r>
          </a:p>
          <a:p>
            <a:pPr marL="709613" lvl="1" indent="-342900" fontAlgn="auto">
              <a:lnSpc>
                <a:spcPct val="70000"/>
              </a:lnSpc>
              <a:buFontTx/>
              <a:buChar char="-"/>
              <a:defRPr/>
            </a:pPr>
            <a:r>
              <a:rPr lang="cs-CZ" altLang="en-US" sz="2000"/>
              <a:t>souvislost s obsahem hodin- lze je využít v době, kdy děti předčasně dokončí úkol, nebo pro motivaci,</a:t>
            </a:r>
          </a:p>
          <a:p>
            <a:pPr marL="709613" lvl="1" indent="-342900" fontAlgn="auto">
              <a:lnSpc>
                <a:spcPct val="70000"/>
              </a:lnSpc>
              <a:buFontTx/>
              <a:buChar char="-"/>
              <a:defRPr/>
            </a:pPr>
            <a:r>
              <a:rPr lang="cs-CZ" altLang="en-US" sz="2000"/>
              <a:t>pečlivě vybrané hračky či hry mohou podnítit pozorovací a plánovací schopnosti dítěte – </a:t>
            </a:r>
            <a:r>
              <a:rPr lang="cs-CZ" altLang="en-US" sz="2000" b="1"/>
              <a:t>rozvoj kreativity.</a:t>
            </a:r>
          </a:p>
          <a:p>
            <a:pPr marL="709613" lvl="1" indent="-342900" fontAlgn="auto">
              <a:lnSpc>
                <a:spcPct val="70000"/>
              </a:lnSpc>
              <a:buFont typeface="Wingdings 2" panose="05020102010507070707" pitchFamily="18" charset="2"/>
              <a:buNone/>
              <a:defRPr/>
            </a:pPr>
            <a:r>
              <a:rPr lang="cs-CZ" altLang="en-US" sz="2000"/>
              <a:t> </a:t>
            </a:r>
            <a:br>
              <a:rPr lang="cs-CZ" altLang="en-US" sz="2000"/>
            </a:br>
            <a:br>
              <a:rPr lang="cs-CZ" altLang="en-US" sz="2000"/>
            </a:br>
            <a:endParaRPr lang="cs-CZ" altLang="en-US" sz="200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19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F6451-F095-40E0-81FA-C8094A58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Kde hledat materiály                     k obohacování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37E1E-4792-4CFD-BA12-BA3019E8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Stránky Mensa – školy spolupracující s Mensou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https://deti.mensa.cz/index.php?pg=odborne-informace--pracovni-listy--most-2000--matematika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tinyurl.com/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nadani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061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6C897-420A-4B51-A444-FA2042B6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Jak učit nadané žáky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2BA15-FB1D-46A5-AD4C-FB840408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https://www.youtube.com/watch?v=-dU-MgwaZ-4</a:t>
            </a:r>
            <a:endParaRPr lang="cs-CZ" sz="2400" u="sng" dirty="0">
              <a:solidFill>
                <a:srgbClr val="0563C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349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/>
          <a:lstStyle/>
          <a:p>
            <a:pPr algn="ctr"/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Konkrétní problémy, se kterými se může pedagog setkat při výuce nadaných dětí </a:t>
            </a:r>
            <a:r>
              <a:rPr lang="cs-CZ" sz="1400" dirty="0"/>
              <a:t>(Jurášková, 2006).</a:t>
            </a:r>
            <a:br>
              <a:rPr lang="cs-CZ" sz="3200" dirty="0"/>
            </a:b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3"/>
            <a:ext cx="8435280" cy="5127848"/>
          </a:xfrm>
        </p:spPr>
        <p:txBody>
          <a:bodyPr/>
          <a:lstStyle/>
          <a:p>
            <a:r>
              <a:rPr lang="cs-CZ" sz="2400" b="1" i="1" dirty="0"/>
              <a:t>hyperaktivita</a:t>
            </a:r>
            <a:endParaRPr lang="cs-CZ" sz="2400" dirty="0"/>
          </a:p>
          <a:p>
            <a:r>
              <a:rPr lang="cs-CZ" sz="2400" b="1" i="1" dirty="0"/>
              <a:t>odmítání instrukcí učitele, negativismus</a:t>
            </a:r>
            <a:endParaRPr lang="cs-CZ" sz="2400" dirty="0"/>
          </a:p>
          <a:p>
            <a:r>
              <a:rPr lang="cs-CZ" sz="2400" b="1" i="1" dirty="0"/>
              <a:t>chytání za slovo, nesouhlas, kladení provokujících otázek</a:t>
            </a:r>
            <a:endParaRPr lang="cs-CZ" sz="2400" dirty="0"/>
          </a:p>
          <a:p>
            <a:r>
              <a:rPr lang="cs-CZ" sz="2400" b="1" i="1" dirty="0"/>
              <a:t>individualismus, neochota spolupracovat např. se spolužákem ve skupince</a:t>
            </a:r>
            <a:endParaRPr lang="cs-CZ" sz="2400" dirty="0"/>
          </a:p>
          <a:p>
            <a:r>
              <a:rPr lang="cs-CZ" sz="2400" b="1" i="1" dirty="0"/>
              <a:t>vlastní způsob řešení problémů, odmítání standardních postupů (např. mezikroky při </a:t>
            </a:r>
            <a:endParaRPr lang="cs-CZ" sz="2400" dirty="0"/>
          </a:p>
          <a:p>
            <a:pPr marL="0" indent="0">
              <a:buNone/>
            </a:pPr>
            <a:r>
              <a:rPr lang="cs-CZ" sz="2400" b="1" i="1" dirty="0"/>
              <a:t>výpočtech)</a:t>
            </a:r>
            <a:endParaRPr lang="cs-CZ" sz="2400" dirty="0"/>
          </a:p>
          <a:p>
            <a:r>
              <a:rPr lang="cs-CZ" sz="2400" b="1" i="1" dirty="0"/>
              <a:t> „černobílé“, kategorické myšlení (např. nemůže-li být nejlepší, bude nejhorší)</a:t>
            </a:r>
            <a:endParaRPr lang="cs-CZ" sz="2400" dirty="0"/>
          </a:p>
          <a:p>
            <a:r>
              <a:rPr lang="cs-CZ" sz="2400" b="1" i="1" dirty="0"/>
              <a:t>• výrazné afektivní reakce (např. projevy nespokojenosti při neúspěchu)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623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250825" y="152400"/>
            <a:ext cx="8208963" cy="10445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cs-CZ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Vybraná pravidla pro učitele nadaných žáků</a:t>
            </a:r>
            <a:br>
              <a:rPr lang="en-GB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1075"/>
            <a:ext cx="8064698" cy="5400253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cs-CZ" sz="1200" dirty="0"/>
              <a:t>ŠKRABÁNKOVÁ, Jana. Formy práce s talentovanými studenty gymnázia ve výuce chemie. In </a:t>
            </a:r>
            <a:r>
              <a:rPr lang="cs-CZ" sz="1200" i="1" dirty="0"/>
              <a:t>XX. mezinárodní kolokvium o řízení osvojovacího procesu: </a:t>
            </a:r>
            <a:r>
              <a:rPr lang="cs-CZ" sz="1200" dirty="0"/>
              <a:t>sborník příspěvků.</a:t>
            </a:r>
            <a:r>
              <a:rPr lang="cs-CZ" sz="1200" i="1" dirty="0"/>
              <a:t> </a:t>
            </a:r>
            <a:r>
              <a:rPr lang="cs-CZ" sz="1200" dirty="0"/>
              <a:t>Vyškov : Vysoká vojenská škola pozemního vojska, 2002, s. 405. </a:t>
            </a:r>
            <a:endParaRPr lang="en-GB" sz="1200" dirty="0"/>
          </a:p>
          <a:p>
            <a:pPr marL="0" indent="0" fontAlgn="auto">
              <a:buFontTx/>
              <a:buNone/>
              <a:defRPr/>
            </a:pPr>
            <a:r>
              <a:rPr lang="cs-CZ" sz="2400" b="1" i="1" dirty="0"/>
              <a:t>Učitel:</a:t>
            </a:r>
            <a:endParaRPr lang="en-GB" sz="2400" b="1" dirty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 musí aktivně pracovat na svém dalším vzdělávání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autoedukace</a:t>
            </a:r>
            <a:r>
              <a:rPr lang="cs-CZ" sz="2400" dirty="0"/>
              <a:t>); </a:t>
            </a:r>
            <a:endParaRPr lang="en-GB" sz="2400" dirty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 musí dbát na přehlednost učiva;</a:t>
            </a:r>
            <a:endParaRPr lang="en-GB" sz="2400" dirty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 nesmí slevit z náročnosti (např. na úkor zpestření a aktualizace učiva)</a:t>
            </a:r>
            <a:endParaRPr lang="en-GB" sz="2400" dirty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 nesmí autoritativně a bez možnosti dialogu s žákem trvat na zažitých formulacích, uvedených v učebnicích;</a:t>
            </a:r>
            <a:endParaRPr lang="en-GB" sz="2400" dirty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 musí hledat argumenty na vědecké bázi, které v diskusi obstojí, ne dohadovat se a domýšlet řešení, která si neověřil;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8400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854"/>
          </a:xfrm>
        </p:spPr>
        <p:txBody>
          <a:bodyPr/>
          <a:lstStyle/>
          <a:p>
            <a:r>
              <a:rPr lang="cs-CZ" dirty="0"/>
              <a:t>Recept, jak rozvíjet nadání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559897"/>
          </a:xfrm>
        </p:spPr>
        <p:txBody>
          <a:bodyPr/>
          <a:lstStyle/>
          <a:p>
            <a:pPr algn="just"/>
            <a:r>
              <a:rPr lang="cs-CZ" dirty="0"/>
              <a:t>„</a:t>
            </a:r>
            <a:r>
              <a:rPr lang="cs-CZ" i="1" dirty="0"/>
              <a:t>S jistotou nadsázkou tedy můžeme formulovat „recept“ na nadané dítě/žáka/studenta. Vezmi nadprůměrné intelektové schopnosti v jedné, více nebo všech typech inteligence, přidej tvořivost a silnou motivaci k tomu, tyto předpoklady využít. </a:t>
            </a:r>
            <a:r>
              <a:rPr lang="cs-CZ" i="1" dirty="0" err="1"/>
              <a:t>Vraž</a:t>
            </a:r>
            <a:r>
              <a:rPr lang="cs-CZ" i="1" dirty="0"/>
              <a:t> to do prostředí milující a podporující rodiny, peč to dostatečně dlouho v prostředí výborné školy s učiteli, kteří umí vzdělávat nadané žáky a pod vlivem inspirujících a stimulujících vrstevníků. Okořeň to specifickými intelektovými schopnostmi v některé oblasti a podávej v situaci, která umožní v pravý čas maximálně podporovat, stimulovat a rozvíjet projevené nadání. Ponech tomu možnosti spoluvytvářet vlastní prostředí i za cenu, že se ti byt změní v laboratoř, zoologickou, ateliér nebo v něco úplně jiného.“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708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739ED-54CA-4572-A9F9-ED164848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informace - knihy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E9D6A3-D0B9-49C8-8E14-32246649E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https://www.nadanedeti.cz/odborne-zdroje-knihy-o-nadani</a:t>
            </a:r>
            <a:endParaRPr lang="cs-CZ" dirty="0"/>
          </a:p>
          <a:p>
            <a:r>
              <a:rPr lang="cs-CZ" sz="24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http://www.nuv.cz/t/nadani/nadani-literatura-v-cestine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945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99970-95FF-4EE7-B277-85EA648E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315B66-8337-4961-89B0-8FC2F47E2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DOČKAL, V. </a:t>
            </a:r>
            <a:r>
              <a:rPr lang="cs-CZ" sz="1600" i="1" dirty="0"/>
              <a:t>Zaměřeno na talenty: aneb Nadání má každý. </a:t>
            </a:r>
            <a:r>
              <a:rPr lang="cs-CZ" sz="1600" dirty="0"/>
              <a:t>Praha: Nakladatelství Lidové noviny, 2005. 245 s. ISBN 80-7106-840-3.</a:t>
            </a:r>
          </a:p>
          <a:p>
            <a:r>
              <a:rPr lang="cs-CZ" sz="1600" dirty="0"/>
              <a:t>HŘÍBKOVÁ, L. </a:t>
            </a:r>
            <a:r>
              <a:rPr lang="cs-CZ" sz="1600" i="1" dirty="0"/>
              <a:t>Nadání a nadaní: pedagogicko-psychologické přístupy, modely, výzkumy a jejich vztah ke školské praxi.</a:t>
            </a:r>
            <a:r>
              <a:rPr lang="cs-CZ" sz="1600" dirty="0"/>
              <a:t> Praha: Grada, 2009. 255 s. ISBN 987-80- 247-1998-6. </a:t>
            </a:r>
          </a:p>
          <a:p>
            <a:r>
              <a:rPr lang="cs-CZ" sz="1600" dirty="0"/>
              <a:t>JURÁŠKOVÁ, J. Základy pedagogiky nadaných. 1. Vyd. Praha: Institut </a:t>
            </a:r>
            <a:r>
              <a:rPr lang="cs-CZ" sz="1600" dirty="0" err="1"/>
              <a:t>pedagogickopsychologického</a:t>
            </a:r>
            <a:r>
              <a:rPr lang="cs-CZ" sz="1600" dirty="0"/>
              <a:t> poradenství ČR, 2006. 131 s., ISBN 80-86856-19-4. 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752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just" eaLnBrk="1" hangingPunct="1"/>
            <a:r>
              <a:rPr lang="cs-CZ" altLang="en-US" sz="3200" b="1" dirty="0"/>
              <a:t>Děkuji za pozornost</a:t>
            </a:r>
            <a:endParaRPr lang="en-GB" altLang="en-US" sz="3200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en-US" sz="2400" b="1" dirty="0"/>
          </a:p>
          <a:p>
            <a:pPr eaLnBrk="1" hangingPunct="1">
              <a:lnSpc>
                <a:spcPct val="80000"/>
              </a:lnSpc>
            </a:pPr>
            <a:r>
              <a:rPr lang="cs-CZ" altLang="en-US" sz="2400" b="1" dirty="0"/>
              <a:t>Eva Trnová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</a:pPr>
            <a:endParaRPr lang="cs-CZ" altLang="en-US" sz="1800" dirty="0"/>
          </a:p>
          <a:p>
            <a:pPr algn="r" eaLnBrk="1" hangingPunct="1">
              <a:lnSpc>
                <a:spcPct val="80000"/>
              </a:lnSpc>
            </a:pPr>
            <a:endParaRPr lang="cs-CZ" altLang="en-US" sz="2000" b="1" dirty="0"/>
          </a:p>
          <a:p>
            <a:pPr algn="r" eaLnBrk="1" hangingPunct="1">
              <a:lnSpc>
                <a:spcPct val="80000"/>
              </a:lnSpc>
            </a:pPr>
            <a:endParaRPr lang="cs-CZ" altLang="en-US" sz="2000" b="1" dirty="0"/>
          </a:p>
          <a:p>
            <a:pPr algn="r" eaLnBrk="1" hangingPunct="1">
              <a:lnSpc>
                <a:spcPct val="80000"/>
              </a:lnSpc>
            </a:pPr>
            <a:endParaRPr lang="cs-CZ" altLang="en-US" sz="1600" b="1" dirty="0"/>
          </a:p>
          <a:p>
            <a:pPr algn="r" eaLnBrk="1" hangingPunct="1">
              <a:lnSpc>
                <a:spcPct val="80000"/>
              </a:lnSpc>
            </a:pPr>
            <a:endParaRPr lang="cs-CZ" altLang="en-US" sz="1600" b="1" dirty="0"/>
          </a:p>
          <a:p>
            <a:pPr algn="r" eaLnBrk="1" hangingPunct="1">
              <a:lnSpc>
                <a:spcPct val="80000"/>
              </a:lnSpc>
            </a:pPr>
            <a:r>
              <a:rPr lang="en-GB" altLang="en-US" sz="1600" b="1" dirty="0"/>
              <a:t>Masaryk University</a:t>
            </a:r>
          </a:p>
          <a:p>
            <a:pPr algn="r" eaLnBrk="1" hangingPunct="1">
              <a:lnSpc>
                <a:spcPct val="80000"/>
              </a:lnSpc>
            </a:pPr>
            <a:r>
              <a:rPr lang="en-GB" altLang="en-US" sz="1600" b="1" dirty="0"/>
              <a:t>Brno, Czech Republic</a:t>
            </a:r>
          </a:p>
          <a:p>
            <a:pPr algn="r" eaLnBrk="1" hangingPunct="1">
              <a:lnSpc>
                <a:spcPct val="80000"/>
              </a:lnSpc>
            </a:pPr>
            <a:r>
              <a:rPr lang="en-GB" altLang="en-US" sz="1600" b="1" dirty="0" err="1">
                <a:solidFill>
                  <a:schemeClr val="hlink"/>
                </a:solidFill>
                <a:hlinkClick r:id="rId3"/>
              </a:rPr>
              <a:t>trn</a:t>
            </a:r>
            <a:r>
              <a:rPr lang="cs-CZ" altLang="en-US" sz="1600" b="1" dirty="0">
                <a:solidFill>
                  <a:schemeClr val="hlink"/>
                </a:solidFill>
                <a:hlinkClick r:id="rId3"/>
              </a:rPr>
              <a:t>ova</a:t>
            </a:r>
            <a:r>
              <a:rPr lang="en-GB" altLang="en-US" sz="1600" b="1" dirty="0">
                <a:solidFill>
                  <a:schemeClr val="hlink"/>
                </a:solidFill>
                <a:hlinkClick r:id="rId3"/>
              </a:rPr>
              <a:t>@ped.muni.cz</a:t>
            </a:r>
            <a:endParaRPr lang="cs-CZ" altLang="en-US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</p:txBody>
      </p:sp>
      <p:pic>
        <p:nvPicPr>
          <p:cNvPr id="39940" name="Picture 4" descr="logo_m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6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cs-CZ" b="1" dirty="0"/>
              <a:t>Kdo je nadaný?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Napište prosím svůj názor.</a:t>
            </a:r>
          </a:p>
          <a:p>
            <a:r>
              <a:rPr lang="cs-CZ" dirty="0"/>
              <a:t>Diskutujte ve skupině.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94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E09D06B7-FAB8-9FA1-C485-2063E9AC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r>
              <a:rPr lang="cs-CZ" altLang="en-US"/>
              <a:t>Definice nadání</a:t>
            </a:r>
            <a:endParaRPr lang="en-GB" altLang="en-US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27303C78-FDAD-ED17-317A-31D895CF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313"/>
            <a:ext cx="7696200" cy="4002087"/>
          </a:xfrm>
        </p:spPr>
        <p:txBody>
          <a:bodyPr/>
          <a:lstStyle/>
          <a:p>
            <a:r>
              <a:rPr lang="cs-CZ" altLang="en-US" dirty="0"/>
              <a:t>mnoho různých definic;</a:t>
            </a:r>
          </a:p>
          <a:p>
            <a:r>
              <a:rPr lang="cs-CZ" altLang="en-US" dirty="0"/>
              <a:t>koncem 80. let minulého století existovalo více než sto různých definic nadání – dnes určitě více;</a:t>
            </a:r>
          </a:p>
          <a:p>
            <a:r>
              <a:rPr lang="cs-CZ" altLang="en-US" dirty="0"/>
              <a:t>způsobeno rozsáhlostí problematiky – různé úhly pohledy = různé definice.</a:t>
            </a:r>
          </a:p>
          <a:p>
            <a:r>
              <a:rPr lang="cs-CZ" altLang="en-US" dirty="0"/>
              <a:t>Text – definice nadání, inteligence a jejich vztah.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1237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cs-CZ" sz="4800" b="1" dirty="0"/>
              <a:t>Výkon – MŠMT vymezení </a:t>
            </a:r>
            <a:br>
              <a:rPr lang="cs-CZ" dirty="0"/>
            </a:br>
            <a:r>
              <a:rPr lang="cs-CZ" sz="1600" dirty="0"/>
              <a:t>(vyhláška č. 27/2016 Sb., 2016)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/>
          <a:lstStyle/>
          <a:p>
            <a:r>
              <a:rPr lang="cs-CZ" b="1" i="1" dirty="0"/>
              <a:t>Za nadaného žáka </a:t>
            </a:r>
            <a:r>
              <a:rPr lang="cs-CZ" i="1" dirty="0"/>
              <a:t>se pro účely této vyhlášky považuje především žák, který při adekvátní podpoře </a:t>
            </a:r>
            <a:r>
              <a:rPr lang="cs-CZ" b="1" i="1" dirty="0">
                <a:solidFill>
                  <a:srgbClr val="FF0000"/>
                </a:solidFill>
              </a:rPr>
              <a:t>vykazuje</a:t>
            </a:r>
            <a:r>
              <a:rPr lang="cs-CZ" i="1" dirty="0"/>
              <a:t> ve srovnání s vrstevníky </a:t>
            </a:r>
            <a:r>
              <a:rPr lang="cs-CZ" b="1" i="1" dirty="0">
                <a:solidFill>
                  <a:srgbClr val="FF0000"/>
                </a:solidFill>
              </a:rPr>
              <a:t>vysokou úroveň </a:t>
            </a:r>
            <a:r>
              <a:rPr lang="cs-CZ" b="1" i="1" dirty="0"/>
              <a:t>v jedné či více oblastech rozumových schopností, v pohybových, manuálních, uměleckých nebo sociálních dovednostech.</a:t>
            </a:r>
          </a:p>
          <a:p>
            <a:r>
              <a:rPr lang="cs-CZ" b="1" i="1" dirty="0"/>
              <a:t>Za mimořádně nadaného žáka </a:t>
            </a:r>
            <a:r>
              <a:rPr lang="cs-CZ" i="1" dirty="0"/>
              <a:t>se pro účely této vyhlášky považuje především žák, jehož rozložení schopností </a:t>
            </a:r>
            <a:r>
              <a:rPr lang="cs-CZ" b="1" i="1" dirty="0">
                <a:solidFill>
                  <a:srgbClr val="FF0000"/>
                </a:solidFill>
              </a:rPr>
              <a:t>dosahuje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mimořádné úrovně při vysoké tvořivosti </a:t>
            </a:r>
            <a:r>
              <a:rPr lang="cs-CZ" b="1" i="1" dirty="0"/>
              <a:t>v celém okruhu činností nebo v jednotlivých oblastech rozumových schopností, v pohybových, manuálních, uměleckých nebo sociálních dovednostech.</a:t>
            </a:r>
            <a:br>
              <a:rPr lang="cs-CZ" i="1" dirty="0"/>
            </a:b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69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39090-A3D2-322F-715A-E14DCF1A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nadaný?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2F0A33-F4A7-1439-9810-29074F92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cs-CZ" dirty="0"/>
              <a:t>Video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5 nejchytřejších dětí na světě –  </a:t>
            </a:r>
            <a:r>
              <a:rPr lang="cs-CZ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https://www.youtube.com/watch?v=L3UgExwWUoM</a:t>
            </a:r>
            <a:endParaRPr lang="cs-CZ" sz="18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nline médium 3" title="TOP 5 Nejchytřejší děti na světě">
            <a:hlinkClick r:id="" action="ppaction://media"/>
            <a:extLst>
              <a:ext uri="{FF2B5EF4-FFF2-40B4-BE49-F238E27FC236}">
                <a16:creationId xmlns:a16="http://schemas.microsoft.com/office/drawing/2014/main" id="{BC972FF3-C0F5-0C14-8673-EDD703EDB8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584" y="2924944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3445</TotalTime>
  <Words>2823</Words>
  <Application>Microsoft Office PowerPoint</Application>
  <PresentationFormat>Předvádění na obrazovce (4:3)</PresentationFormat>
  <Paragraphs>300</Paragraphs>
  <Slides>58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Calibri</vt:lpstr>
      <vt:lpstr>Century Gothic</vt:lpstr>
      <vt:lpstr>Comic Sans MS</vt:lpstr>
      <vt:lpstr>Constantia</vt:lpstr>
      <vt:lpstr>Times New Roman</vt:lpstr>
      <vt:lpstr>Tw Cen MT</vt:lpstr>
      <vt:lpstr>Wingdings 2</vt:lpstr>
      <vt:lpstr>Tok</vt:lpstr>
      <vt:lpstr>Nadané děti v MŠ a na 1. stupni ZŠ - nadání jako prokletí nebo dar?</vt:lpstr>
      <vt:lpstr>Program</vt:lpstr>
      <vt:lpstr>Seznámení</vt:lpstr>
      <vt:lpstr>Používaná terminologie</vt:lpstr>
      <vt:lpstr>Co je důležité - hlavní linie</vt:lpstr>
      <vt:lpstr>Kdo je nadaný?</vt:lpstr>
      <vt:lpstr>Definice nadání</vt:lpstr>
      <vt:lpstr>Výkon – MŠMT vymezení  (vyhláška č. 27/2016 Sb., 2016)</vt:lpstr>
      <vt:lpstr>Kdo je nadaný? </vt:lpstr>
      <vt:lpstr>Kresby 4 letého  chlapce</vt:lpstr>
      <vt:lpstr>Modely vysvětlující nadání</vt:lpstr>
      <vt:lpstr>Výběr nejznámějších modelů</vt:lpstr>
      <vt:lpstr>Renzulliho model nadání</vt:lpstr>
      <vt:lpstr>Mönksův model</vt:lpstr>
      <vt:lpstr>Gagneho diferenciální model talentu a nadání</vt:lpstr>
      <vt:lpstr>Prezentace aplikace PowerPoint</vt:lpstr>
      <vt:lpstr> V čem je nadaný? </vt:lpstr>
      <vt:lpstr>Oblasti nadání – MŠMT vymezení</vt:lpstr>
      <vt:lpstr>Prezentace aplikace PowerPoint</vt:lpstr>
      <vt:lpstr>Druhy nadání - Hříbková (2009) </vt:lpstr>
      <vt:lpstr>Manifestované x latentní nadání</vt:lpstr>
      <vt:lpstr>Druhy nadání - Sternberg  </vt:lpstr>
      <vt:lpstr>Identifikační proces</vt:lpstr>
      <vt:lpstr>Nominace</vt:lpstr>
      <vt:lpstr>Jak poznat nadaného žáka?</vt:lpstr>
      <vt:lpstr>Charakteristické znaky nadaných</vt:lpstr>
      <vt:lpstr>Prezentace aplikace PowerPoint</vt:lpstr>
      <vt:lpstr>  Obecné charakteristiky nadání</vt:lpstr>
      <vt:lpstr>Identifikace</vt:lpstr>
      <vt:lpstr>Subjektivní metody</vt:lpstr>
      <vt:lpstr>Shrnutí</vt:lpstr>
      <vt:lpstr>  Identifikace - objektivní</vt:lpstr>
      <vt:lpstr>Je IQ dostatečným ukazatelem schopností ?</vt:lpstr>
      <vt:lpstr>Diagnostika</vt:lpstr>
      <vt:lpstr>MŠMT (vyhláška č. 27/2016 Sb., 2016)</vt:lpstr>
      <vt:lpstr>Shrnutí:</vt:lpstr>
      <vt:lpstr>Jak tedy vzdělávat nadané žáky? Jaké faktory vzít v úvahu?</vt:lpstr>
      <vt:lpstr>Jaké faktory vzít v úvahu?</vt:lpstr>
      <vt:lpstr>   </vt:lpstr>
      <vt:lpstr>Typ žáků podle Hubatky</vt:lpstr>
      <vt:lpstr>  Disproporce ve vývoji nadaných</vt:lpstr>
      <vt:lpstr>Nejčastěji uváděné disproporce </vt:lpstr>
      <vt:lpstr>Jak vzdělávat nadané žáky?</vt:lpstr>
      <vt:lpstr>Modely vyvážené inkluze </vt:lpstr>
      <vt:lpstr>Základní způsoby práce s nadanými žáky</vt:lpstr>
      <vt:lpstr>Kdy přistoupit k akceleraci</vt:lpstr>
      <vt:lpstr>Klady akcelerace</vt:lpstr>
      <vt:lpstr>Zápory akcelerace - 4 oblasti </vt:lpstr>
      <vt:lpstr>Zápory akcelerace - 4 oblasti </vt:lpstr>
      <vt:lpstr>Obohacování - metody </vt:lpstr>
      <vt:lpstr>Kde hledat materiály                     k obohacování</vt:lpstr>
      <vt:lpstr>Jak učit nadané žáky</vt:lpstr>
      <vt:lpstr>        Konkrétní problémy, se kterými se může pedagog setkat při výuce nadaných dětí (Jurášková, 2006).  </vt:lpstr>
      <vt:lpstr> Vybraná pravidla pro učitele nadaných žáků </vt:lpstr>
      <vt:lpstr>Recept, jak rozvíjet nadání </vt:lpstr>
      <vt:lpstr>Kde hledat informace - knihy</vt:lpstr>
      <vt:lpstr>Zdroje</vt:lpstr>
      <vt:lpstr>Děkuji za pozornost</vt:lpstr>
    </vt:vector>
  </TitlesOfParts>
  <Company>pokoj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IDENTIFIKACE A VÝBĚR NADANÝCH DĚTÍ</dc:title>
  <dc:creator>jana</dc:creator>
  <cp:lastModifiedBy>Eva Trnová</cp:lastModifiedBy>
  <cp:revision>236</cp:revision>
  <dcterms:created xsi:type="dcterms:W3CDTF">2012-04-20T17:58:18Z</dcterms:created>
  <dcterms:modified xsi:type="dcterms:W3CDTF">2022-09-21T07:58:35Z</dcterms:modified>
</cp:coreProperties>
</file>